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3373-6C8C-444B-A1FB-2E699D1F867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E1F7-DB16-424A-B6B1-17B057C4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1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3373-6C8C-444B-A1FB-2E699D1F867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E1F7-DB16-424A-B6B1-17B057C4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4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3373-6C8C-444B-A1FB-2E699D1F867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E1F7-DB16-424A-B6B1-17B057C4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9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3373-6C8C-444B-A1FB-2E699D1F867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E1F7-DB16-424A-B6B1-17B057C4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6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3373-6C8C-444B-A1FB-2E699D1F867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E1F7-DB16-424A-B6B1-17B057C4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2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3373-6C8C-444B-A1FB-2E699D1F867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E1F7-DB16-424A-B6B1-17B057C4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3373-6C8C-444B-A1FB-2E699D1F867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E1F7-DB16-424A-B6B1-17B057C4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8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3373-6C8C-444B-A1FB-2E699D1F867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E1F7-DB16-424A-B6B1-17B057C4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6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3373-6C8C-444B-A1FB-2E699D1F867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E1F7-DB16-424A-B6B1-17B057C4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1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3373-6C8C-444B-A1FB-2E699D1F867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E1F7-DB16-424A-B6B1-17B057C4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5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3373-6C8C-444B-A1FB-2E699D1F867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E1F7-DB16-424A-B6B1-17B057C4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3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A3373-6C8C-444B-A1FB-2E699D1F867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E1F7-DB16-424A-B6B1-17B057C4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bdulqader.hussein@su.edu.krd" TargetMode="External"/><Relationship Id="rId2" Type="http://schemas.openxmlformats.org/officeDocument/2006/relationships/hyperlink" Target="mailto:kasim.aziz@su.edu.kr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697" y="205697"/>
            <a:ext cx="8490858" cy="2080304"/>
          </a:xfrm>
        </p:spPr>
        <p:txBody>
          <a:bodyPr>
            <a:noAutofit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5400" b="1" dirty="0" smtClean="0"/>
              <a:t>Animal fibers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b="1" dirty="0"/>
              <a:t>Course </a:t>
            </a:r>
            <a:r>
              <a:rPr lang="en-GB" sz="3600" b="1" dirty="0" smtClean="0"/>
              <a:t>name</a:t>
            </a:r>
            <a:r>
              <a:rPr lang="en-GB" sz="3600" dirty="0" smtClean="0"/>
              <a:t>: Spring/Second </a:t>
            </a:r>
            <a:r>
              <a:rPr lang="en-GB" sz="3600" dirty="0"/>
              <a:t>Semester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GB" sz="3200" b="1" dirty="0"/>
              <a:t>Animal </a:t>
            </a:r>
            <a:r>
              <a:rPr lang="en-GB" sz="3200" b="1" dirty="0" smtClean="0"/>
              <a:t>Resources</a:t>
            </a:r>
            <a:r>
              <a:rPr lang="en-GB" sz="2800" b="1" dirty="0" smtClean="0"/>
              <a:t>: </a:t>
            </a:r>
            <a:r>
              <a:rPr lang="en-GB" sz="2800" dirty="0"/>
              <a:t>Agricultural Engineering </a:t>
            </a:r>
            <a:r>
              <a:rPr lang="en-GB" sz="2800" dirty="0" smtClean="0"/>
              <a:t>Sciences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7829" y="2502609"/>
            <a:ext cx="8020594" cy="1479414"/>
          </a:xfrm>
        </p:spPr>
        <p:txBody>
          <a:bodyPr/>
          <a:lstStyle/>
          <a:p>
            <a:pPr algn="l"/>
            <a:r>
              <a:rPr lang="en-GB" b="1" dirty="0"/>
              <a:t>Lecturer's name: </a:t>
            </a:r>
            <a:r>
              <a:rPr lang="en-GB" b="1" dirty="0" err="1" smtClean="0"/>
              <a:t>Prof.</a:t>
            </a:r>
            <a:r>
              <a:rPr lang="en-GB" b="1" dirty="0" smtClean="0"/>
              <a:t> </a:t>
            </a:r>
            <a:r>
              <a:rPr lang="en-GB" b="1" dirty="0" err="1" smtClean="0"/>
              <a:t>Dr</a:t>
            </a:r>
            <a:r>
              <a:rPr lang="en-GB" b="1" dirty="0" err="1" smtClean="0"/>
              <a:t>.</a:t>
            </a:r>
            <a:r>
              <a:rPr lang="en-GB" b="1" dirty="0" smtClean="0"/>
              <a:t> </a:t>
            </a:r>
            <a:r>
              <a:rPr lang="en-GB" b="1" dirty="0" err="1" smtClean="0"/>
              <a:t>Kasim</a:t>
            </a:r>
            <a:r>
              <a:rPr lang="en-GB" b="1" dirty="0" smtClean="0"/>
              <a:t> </a:t>
            </a:r>
            <a:r>
              <a:rPr lang="en-GB" b="1" dirty="0"/>
              <a:t>O. Aziz </a:t>
            </a:r>
            <a:endParaRPr lang="en-US" dirty="0"/>
          </a:p>
          <a:p>
            <a:pPr algn="l"/>
            <a:r>
              <a:rPr lang="en-GB" b="1" dirty="0" smtClean="0"/>
              <a:t>                                </a:t>
            </a:r>
            <a:r>
              <a:rPr lang="en-GB" b="1" dirty="0" err="1" smtClean="0"/>
              <a:t>Dr.</a:t>
            </a:r>
            <a:r>
              <a:rPr lang="en-GB" b="1" dirty="0" smtClean="0"/>
              <a:t> </a:t>
            </a:r>
            <a:r>
              <a:rPr lang="en-GB" b="1" dirty="0" err="1" smtClean="0"/>
              <a:t>Abdulqader</a:t>
            </a:r>
            <a:r>
              <a:rPr lang="en-GB" b="1" dirty="0" smtClean="0"/>
              <a:t> </a:t>
            </a:r>
            <a:r>
              <a:rPr lang="en-GB" b="1" dirty="0"/>
              <a:t>A. Hussein 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Animal Fibre – Wool: Types, Properties, Processing, U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97" y="3577070"/>
            <a:ext cx="8452848" cy="292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100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Theoretical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42391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-Textile </a:t>
            </a:r>
            <a:r>
              <a:rPr lang="en-GB" dirty="0"/>
              <a:t>fibers identification.   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- </a:t>
            </a:r>
            <a:r>
              <a:rPr lang="en-GB" dirty="0"/>
              <a:t>The economic importance </a:t>
            </a:r>
            <a:r>
              <a:rPr lang="en-GB" dirty="0" smtClean="0"/>
              <a:t>of </a:t>
            </a:r>
            <a:r>
              <a:rPr lang="en-GB" dirty="0"/>
              <a:t>animal fibers.</a:t>
            </a:r>
            <a:endParaRPr lang="en-US" dirty="0"/>
          </a:p>
          <a:p>
            <a:pPr marL="0" indent="0">
              <a:buNone/>
            </a:pPr>
            <a:r>
              <a:rPr lang="en-GB" dirty="0" smtClean="0"/>
              <a:t>-Fleece </a:t>
            </a:r>
            <a:r>
              <a:rPr lang="en-GB" dirty="0"/>
              <a:t>biology</a:t>
            </a:r>
            <a:r>
              <a:rPr lang="en-GB" dirty="0" smtClean="0"/>
              <a:t>:  Skin </a:t>
            </a:r>
            <a:r>
              <a:rPr lang="en-GB" dirty="0"/>
              <a:t>structure, follicle types &amp; </a:t>
            </a:r>
            <a:r>
              <a:rPr lang="en-GB" dirty="0" smtClean="0"/>
              <a:t>development </a:t>
            </a:r>
            <a:r>
              <a:rPr lang="en-GB" dirty="0"/>
              <a:t>of </a:t>
            </a:r>
            <a:r>
              <a:rPr lang="en-GB" dirty="0" smtClean="0"/>
              <a:t>follicles</a:t>
            </a:r>
          </a:p>
          <a:p>
            <a:pPr marL="0" indent="0">
              <a:buNone/>
            </a:pPr>
            <a:r>
              <a:rPr lang="en-GB" dirty="0" smtClean="0"/>
              <a:t>-Wool fibre </a:t>
            </a:r>
            <a:r>
              <a:rPr lang="en-GB" dirty="0"/>
              <a:t>structure: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- </a:t>
            </a:r>
            <a:r>
              <a:rPr lang="en-GB" dirty="0"/>
              <a:t>The physical properties of wool:   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- </a:t>
            </a:r>
            <a:r>
              <a:rPr lang="en-GB" dirty="0"/>
              <a:t>Mechanical properties:                    -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- </a:t>
            </a:r>
            <a:r>
              <a:rPr lang="en-GB" dirty="0"/>
              <a:t>Carpet wool:                                          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- </a:t>
            </a:r>
            <a:r>
              <a:rPr lang="en-GB" dirty="0"/>
              <a:t>Local </a:t>
            </a:r>
            <a:r>
              <a:rPr lang="en-GB" dirty="0" smtClean="0"/>
              <a:t>wool</a:t>
            </a:r>
          </a:p>
          <a:p>
            <a:pPr>
              <a:buFontTx/>
              <a:buChar char="-"/>
            </a:pPr>
            <a:r>
              <a:rPr lang="en-GB" dirty="0" smtClean="0"/>
              <a:t>Mohair </a:t>
            </a:r>
            <a:r>
              <a:rPr lang="en-GB" dirty="0"/>
              <a:t>and cashmere:                       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Wool value</a:t>
            </a:r>
          </a:p>
          <a:p>
            <a:pPr marL="0" indent="0">
              <a:buNone/>
            </a:pPr>
            <a:r>
              <a:rPr lang="en-GB" dirty="0"/>
              <a:t>- Wool Grades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- </a:t>
            </a:r>
            <a:r>
              <a:rPr lang="en-GB" dirty="0"/>
              <a:t>Wool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1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Contact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772501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e-mail</a:t>
            </a:r>
            <a:r>
              <a:rPr lang="ar-KW" b="1" dirty="0"/>
              <a:t>: </a:t>
            </a:r>
            <a:r>
              <a:rPr lang="de-DE" b="1" u="sng" dirty="0">
                <a:hlinkClick r:id="rId2"/>
              </a:rPr>
              <a:t>kasim.aziz@su.edu.krd</a:t>
            </a:r>
            <a:r>
              <a:rPr lang="de-DE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Tel: (0750 4652234) </a:t>
            </a:r>
            <a:r>
              <a:rPr lang="en-US" b="1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de-DE" b="1" dirty="0"/>
              <a:t>e-mail</a:t>
            </a:r>
            <a:r>
              <a:rPr lang="de-DE" dirty="0"/>
              <a:t> </a:t>
            </a:r>
            <a:r>
              <a:rPr lang="en-GB" dirty="0"/>
              <a:t>: </a:t>
            </a:r>
            <a:r>
              <a:rPr lang="de-DE" b="1" u="sng" dirty="0">
                <a:hlinkClick r:id="rId3"/>
              </a:rPr>
              <a:t>abdulqader.hussein@su.edu.krd</a:t>
            </a:r>
            <a:r>
              <a:rPr lang="de-DE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Tel: (0750 4623947)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659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084" y="182246"/>
            <a:ext cx="4296047" cy="862783"/>
          </a:xfrm>
        </p:spPr>
        <p:txBody>
          <a:bodyPr/>
          <a:lstStyle/>
          <a:p>
            <a:r>
              <a:rPr lang="en-GB" b="1" dirty="0"/>
              <a:t>Course </a:t>
            </a:r>
            <a:r>
              <a:rPr lang="en-GB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3" y="1423851"/>
            <a:ext cx="8136527" cy="48985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GB" dirty="0"/>
              <a:t>The producer of synthetic fibers can easily outdo the woolgrower in many traits except the two most important </a:t>
            </a:r>
            <a:r>
              <a:rPr lang="en-GB" dirty="0" smtClean="0"/>
              <a:t>properties; </a:t>
            </a:r>
            <a:r>
              <a:rPr lang="en-GB" b="1" dirty="0" smtClean="0"/>
              <a:t>mechanical</a:t>
            </a:r>
            <a:r>
              <a:rPr lang="en-GB" dirty="0" smtClean="0"/>
              <a:t> </a:t>
            </a:r>
            <a:r>
              <a:rPr lang="en-GB" dirty="0"/>
              <a:t>properties </a:t>
            </a:r>
            <a:r>
              <a:rPr lang="en-GB" dirty="0" smtClean="0"/>
              <a:t>and the </a:t>
            </a:r>
            <a:r>
              <a:rPr lang="en-GB" dirty="0"/>
              <a:t>ability to </a:t>
            </a:r>
            <a:r>
              <a:rPr lang="en-GB" b="1" dirty="0"/>
              <a:t>absorb</a:t>
            </a:r>
            <a:r>
              <a:rPr lang="en-GB" dirty="0"/>
              <a:t> </a:t>
            </a:r>
            <a:r>
              <a:rPr lang="en-GB" b="1" dirty="0" smtClean="0"/>
              <a:t>moisture</a:t>
            </a:r>
            <a:r>
              <a:rPr lang="en-GB" dirty="0" smtClean="0"/>
              <a:t>.</a:t>
            </a:r>
          </a:p>
          <a:p>
            <a:pPr algn="just"/>
            <a:r>
              <a:rPr lang="en-GB" dirty="0"/>
              <a:t>H</a:t>
            </a:r>
            <a:r>
              <a:rPr lang="en-GB" dirty="0" smtClean="0"/>
              <a:t>umans wear </a:t>
            </a:r>
            <a:r>
              <a:rPr lang="en-GB" dirty="0"/>
              <a:t>animal fibers, especially </a:t>
            </a:r>
            <a:r>
              <a:rPr lang="en-GB" b="1" dirty="0"/>
              <a:t>wool</a:t>
            </a:r>
            <a:r>
              <a:rPr lang="en-GB" dirty="0"/>
              <a:t> offers outstanding </a:t>
            </a:r>
            <a:r>
              <a:rPr lang="en-GB" b="1" dirty="0"/>
              <a:t>comfort</a:t>
            </a:r>
            <a:r>
              <a:rPr lang="en-GB" dirty="0"/>
              <a:t> properties.</a:t>
            </a:r>
            <a:endParaRPr lang="en-US" dirty="0"/>
          </a:p>
          <a:p>
            <a:pPr algn="just"/>
            <a:r>
              <a:rPr lang="en-GB" dirty="0"/>
              <a:t>The production of animal </a:t>
            </a:r>
            <a:r>
              <a:rPr lang="en-GB" dirty="0" smtClean="0"/>
              <a:t>fibre </a:t>
            </a:r>
            <a:r>
              <a:rPr lang="en-GB" dirty="0"/>
              <a:t>is of economic importance, especially fine fibers (e.g. Cashmere). </a:t>
            </a:r>
            <a:endParaRPr lang="en-GB" dirty="0" smtClean="0"/>
          </a:p>
          <a:p>
            <a:pPr algn="just"/>
            <a:r>
              <a:rPr lang="en-GB" dirty="0" smtClean="0"/>
              <a:t>Our </a:t>
            </a:r>
            <a:r>
              <a:rPr lang="en-GB" dirty="0"/>
              <a:t>country is suitable for breeding farm animals such as sheep </a:t>
            </a:r>
            <a:r>
              <a:rPr lang="en-GB" dirty="0" smtClean="0"/>
              <a:t>&amp; </a:t>
            </a:r>
            <a:r>
              <a:rPr lang="en-GB" dirty="0"/>
              <a:t>goats, especially as there are </a:t>
            </a:r>
            <a:r>
              <a:rPr lang="en-GB" b="1" dirty="0" err="1"/>
              <a:t>Maraz</a:t>
            </a:r>
            <a:r>
              <a:rPr lang="en-GB" b="1" dirty="0"/>
              <a:t> goats</a:t>
            </a:r>
            <a:r>
              <a:rPr lang="en-GB" dirty="0"/>
              <a:t>, which utilize their fleece in the manufacture of </a:t>
            </a:r>
            <a:r>
              <a:rPr lang="en-GB" u="sng" dirty="0"/>
              <a:t>Kurdish national costume</a:t>
            </a:r>
            <a:r>
              <a:rPr lang="en-GB" dirty="0"/>
              <a:t>. </a:t>
            </a:r>
            <a:endParaRPr lang="en-GB" dirty="0" smtClean="0"/>
          </a:p>
          <a:p>
            <a:pPr algn="just"/>
            <a:r>
              <a:rPr lang="en-GB" dirty="0" smtClean="0"/>
              <a:t>Therefore, the importance of the study of animal fibre lies by increasing the production. </a:t>
            </a:r>
          </a:p>
          <a:p>
            <a:pPr algn="just"/>
            <a:r>
              <a:rPr lang="en-GB" dirty="0" smtClean="0"/>
              <a:t>Moreover</a:t>
            </a:r>
            <a:r>
              <a:rPr lang="en-GB" dirty="0"/>
              <a:t>, it is a guide for graduate who is </a:t>
            </a:r>
            <a:r>
              <a:rPr lang="en-GB" b="1" dirty="0"/>
              <a:t>looking for specialized </a:t>
            </a:r>
            <a:r>
              <a:rPr lang="en-GB" dirty="0"/>
              <a:t>knowledge and on the light of the needs of </a:t>
            </a:r>
            <a:r>
              <a:rPr lang="en-GB" dirty="0" smtClean="0"/>
              <a:t>labour </a:t>
            </a:r>
            <a:r>
              <a:rPr lang="en-GB" dirty="0"/>
              <a:t>market in the area for improving animal </a:t>
            </a:r>
            <a:r>
              <a:rPr lang="en-GB" dirty="0" smtClean="0"/>
              <a:t>fibre </a:t>
            </a:r>
            <a:r>
              <a:rPr lang="en-GB" dirty="0"/>
              <a:t>production quantitatively &amp; </a:t>
            </a:r>
            <a:r>
              <a:rPr lang="en-GB" dirty="0" smtClean="0"/>
              <a:t>qualitatively.</a:t>
            </a:r>
          </a:p>
        </p:txBody>
      </p:sp>
    </p:spTree>
    <p:extLst>
      <p:ext uri="{BB962C8B-B14F-4D97-AF65-F5344CB8AC3E}">
        <p14:creationId xmlns:p14="http://schemas.microsoft.com/office/powerpoint/2010/main" val="218426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4851"/>
          </a:xfrm>
        </p:spPr>
        <p:txBody>
          <a:bodyPr/>
          <a:lstStyle/>
          <a:p>
            <a:r>
              <a:rPr lang="en-GB" b="1" dirty="0"/>
              <a:t>Course </a:t>
            </a:r>
            <a:r>
              <a:rPr lang="en-GB" b="1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1" y="1449977"/>
            <a:ext cx="8005899" cy="472698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GB" dirty="0"/>
              <a:t>This course is to deal with principles of Animal fibers and their applications in agricultural farms and related activates. Graduates should have the ability to: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Identify </a:t>
            </a:r>
            <a:r>
              <a:rPr lang="en-GB" dirty="0"/>
              <a:t>the animal </a:t>
            </a:r>
            <a:r>
              <a:rPr lang="en-GB" dirty="0" err="1"/>
              <a:t>fiber</a:t>
            </a:r>
            <a:r>
              <a:rPr lang="en-GB" dirty="0"/>
              <a:t> position from the rest of textile fibers.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State </a:t>
            </a:r>
            <a:r>
              <a:rPr lang="en-GB" dirty="0"/>
              <a:t>the economic importance of animal fibers.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Know </a:t>
            </a:r>
            <a:r>
              <a:rPr lang="en-GB" dirty="0"/>
              <a:t>the biology of fleece; the development of follicles and their impact on </a:t>
            </a:r>
            <a:r>
              <a:rPr lang="en-GB" dirty="0" smtClean="0"/>
              <a:t>the</a:t>
            </a:r>
            <a:r>
              <a:rPr lang="en-US" dirty="0"/>
              <a:t> </a:t>
            </a:r>
            <a:r>
              <a:rPr lang="en-GB" dirty="0" smtClean="0"/>
              <a:t>production </a:t>
            </a:r>
            <a:r>
              <a:rPr lang="en-GB" dirty="0"/>
              <a:t>of animal </a:t>
            </a:r>
            <a:r>
              <a:rPr lang="en-GB" dirty="0" err="1" smtClean="0"/>
              <a:t>fiber</a:t>
            </a:r>
            <a:r>
              <a:rPr lang="en-GB" dirty="0" smtClean="0"/>
              <a:t>.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Diagnose </a:t>
            </a:r>
            <a:r>
              <a:rPr lang="en-GB" dirty="0"/>
              <a:t>compositional differences between animal and synthetic fibers.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Study </a:t>
            </a:r>
            <a:r>
              <a:rPr lang="en-GB" dirty="0"/>
              <a:t>the physical characteristics of animal fibers and factors affecting them.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Realize </a:t>
            </a:r>
            <a:r>
              <a:rPr lang="en-GB" dirty="0"/>
              <a:t>the technological importance of animal fibers and characteristics of their </a:t>
            </a:r>
            <a:r>
              <a:rPr lang="en-GB" dirty="0" smtClean="0"/>
              <a:t>end</a:t>
            </a:r>
            <a:r>
              <a:rPr lang="en-US" dirty="0"/>
              <a:t> </a:t>
            </a:r>
            <a:r>
              <a:rPr lang="en-GB" dirty="0" smtClean="0"/>
              <a:t>products</a:t>
            </a:r>
            <a:r>
              <a:rPr lang="en-GB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9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Student's </a:t>
            </a:r>
            <a:r>
              <a:rPr lang="en-GB" b="1" dirty="0"/>
              <a:t>obligation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645" y="1789612"/>
            <a:ext cx="7886700" cy="3538266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attendance, </a:t>
            </a:r>
            <a:endParaRPr lang="en-GB" dirty="0" smtClean="0"/>
          </a:p>
          <a:p>
            <a:r>
              <a:rPr lang="en-GB" dirty="0" smtClean="0"/>
              <a:t>scientific </a:t>
            </a:r>
            <a:r>
              <a:rPr lang="en-GB" dirty="0"/>
              <a:t>discussion, </a:t>
            </a:r>
            <a:endParaRPr lang="en-GB" dirty="0" smtClean="0"/>
          </a:p>
          <a:p>
            <a:r>
              <a:rPr lang="en-GB" dirty="0" smtClean="0"/>
              <a:t>completion </a:t>
            </a:r>
            <a:r>
              <a:rPr lang="en-GB" dirty="0"/>
              <a:t>of all tests, </a:t>
            </a:r>
            <a:endParaRPr lang="en-GB" dirty="0" smtClean="0"/>
          </a:p>
          <a:p>
            <a:r>
              <a:rPr lang="en-GB" dirty="0" smtClean="0"/>
              <a:t>exams</a:t>
            </a:r>
            <a:r>
              <a:rPr lang="en-GB" dirty="0"/>
              <a:t>, </a:t>
            </a:r>
            <a:endParaRPr lang="en-GB" dirty="0" smtClean="0"/>
          </a:p>
          <a:p>
            <a:r>
              <a:rPr lang="en-GB" dirty="0" smtClean="0"/>
              <a:t>reports</a:t>
            </a:r>
            <a:r>
              <a:rPr lang="en-GB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2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Forms of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921882"/>
          </a:xfrm>
        </p:spPr>
        <p:txBody>
          <a:bodyPr/>
          <a:lstStyle/>
          <a:p>
            <a:r>
              <a:rPr lang="en-US" dirty="0"/>
              <a:t>Power </a:t>
            </a:r>
            <a:r>
              <a:rPr lang="en-US" dirty="0" smtClean="0"/>
              <a:t>point-Data </a:t>
            </a:r>
            <a:r>
              <a:rPr lang="en-US" dirty="0"/>
              <a:t>show, Hand out papers.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91" y="2682877"/>
            <a:ext cx="317985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3703" y="2635208"/>
            <a:ext cx="3028950" cy="1514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191" y="4721680"/>
            <a:ext cx="3028950" cy="17614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3703" y="4740368"/>
            <a:ext cx="30289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205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Assessment scheme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GB" dirty="0" smtClean="0"/>
              <a:t>Time </a:t>
            </a:r>
            <a:r>
              <a:rPr lang="en-GB" dirty="0"/>
              <a:t>of exam: 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Quiz </a:t>
            </a:r>
            <a:r>
              <a:rPr lang="en-GB" dirty="0"/>
              <a:t>= 10 Minutes. 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Monthly </a:t>
            </a:r>
            <a:r>
              <a:rPr lang="en-GB" dirty="0"/>
              <a:t>= 1 hour. 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Final </a:t>
            </a:r>
            <a:r>
              <a:rPr lang="en-GB" dirty="0"/>
              <a:t>= 2 hours.</a:t>
            </a:r>
            <a:br>
              <a:rPr lang="en-GB" dirty="0"/>
            </a:br>
            <a:r>
              <a:rPr lang="en-GB" dirty="0"/>
              <a:t>- The distribution of degrees:</a:t>
            </a:r>
            <a:endParaRPr lang="en-US" dirty="0"/>
          </a:p>
          <a:p>
            <a:pPr marL="0" indent="0">
              <a:buNone/>
            </a:pPr>
            <a:r>
              <a:rPr lang="en-GB" b="1" dirty="0" smtClean="0"/>
              <a:t>Pre-final </a:t>
            </a:r>
            <a:r>
              <a:rPr lang="en-GB" b="1" dirty="0"/>
              <a:t>exam</a:t>
            </a:r>
            <a:r>
              <a:rPr lang="en-GB" dirty="0"/>
              <a:t>: 50% (15% theoretical + 35% practical)</a:t>
            </a:r>
            <a:r>
              <a:rPr lang="en-GB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GB" b="1" dirty="0" smtClean="0"/>
              <a:t>Final </a:t>
            </a:r>
            <a:r>
              <a:rPr lang="en-GB" b="1" dirty="0"/>
              <a:t>exam</a:t>
            </a:r>
            <a:r>
              <a:rPr lang="en-GB" dirty="0"/>
              <a:t>: 50% (theoretical) </a:t>
            </a:r>
            <a:r>
              <a:rPr lang="en-GB" b="1" dirty="0"/>
              <a:t>=</a:t>
            </a:r>
            <a:r>
              <a:rPr lang="en-GB" dirty="0"/>
              <a:t> </a:t>
            </a:r>
            <a:endParaRPr lang="en-US" dirty="0"/>
          </a:p>
          <a:p>
            <a:pPr marL="0" indent="0">
              <a:buNone/>
            </a:pPr>
            <a:r>
              <a:rPr lang="en-GB" b="1" dirty="0" smtClean="0"/>
              <a:t>Final </a:t>
            </a:r>
            <a:r>
              <a:rPr lang="en-GB" b="1" dirty="0"/>
              <a:t>mark</a:t>
            </a:r>
            <a:r>
              <a:rPr lang="en-GB" dirty="0"/>
              <a:t> (100%).</a:t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0" y="1567271"/>
            <a:ext cx="28956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1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Student learning outcome: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1502229"/>
            <a:ext cx="5656218" cy="4674734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dirty="0" smtClean="0"/>
              <a:t>Graduates - familiar </a:t>
            </a:r>
            <a:r>
              <a:rPr lang="en-GB" dirty="0"/>
              <a:t>with </a:t>
            </a:r>
            <a:r>
              <a:rPr lang="en-US" dirty="0"/>
              <a:t>fleece biology, fiber structure, physical &amp; mechanical properties, textile processing, carpet &amp; local wool, mohair &amp; cashmere.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A</a:t>
            </a:r>
            <a:r>
              <a:rPr lang="en-GB" dirty="0" smtClean="0"/>
              <a:t>dvice </a:t>
            </a:r>
            <a:r>
              <a:rPr lang="en-GB" dirty="0"/>
              <a:t>growers to improve production efficiency quantitatively &amp; qualitatively and product development suitable for processors desires. </a:t>
            </a:r>
            <a:endParaRPr lang="en-GB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dirty="0" smtClean="0"/>
              <a:t>knowledge </a:t>
            </a:r>
            <a:r>
              <a:rPr lang="en-GB" dirty="0" smtClean="0"/>
              <a:t>- </a:t>
            </a:r>
            <a:r>
              <a:rPr lang="en-GB" dirty="0"/>
              <a:t>obtained in terms of local &amp;</a:t>
            </a:r>
            <a:r>
              <a:rPr lang="en-GB" dirty="0" smtClean="0"/>
              <a:t> international </a:t>
            </a:r>
            <a:r>
              <a:rPr lang="en-GB" dirty="0"/>
              <a:t>carpet</a:t>
            </a:r>
            <a:r>
              <a:rPr lang="en-US" dirty="0"/>
              <a:t> and cashmere breeds</a:t>
            </a:r>
            <a:r>
              <a:rPr lang="en-US" b="1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smtClean="0"/>
              <a:t>This </a:t>
            </a:r>
            <a:r>
              <a:rPr lang="en-US" dirty="0"/>
              <a:t>will be</a:t>
            </a:r>
            <a:r>
              <a:rPr lang="en-GB" dirty="0"/>
              <a:t> a guide for graduate who is looking for specialized knowledge</a:t>
            </a:r>
            <a:r>
              <a:rPr lang="en-US" dirty="0"/>
              <a:t> in terms of setting proposals and initiating projects for the development of the fiber productivity of local sheep and </a:t>
            </a:r>
            <a:r>
              <a:rPr lang="en-US" dirty="0" err="1"/>
              <a:t>Maraz</a:t>
            </a:r>
            <a:r>
              <a:rPr lang="en-US" dirty="0"/>
              <a:t> goats.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855" y="3839596"/>
            <a:ext cx="2790825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468" y="1690689"/>
            <a:ext cx="2895600" cy="181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32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Course Reading List and References</a:t>
            </a:r>
            <a:r>
              <a:rPr lang="ar-KW" b="1" dirty="0"/>
              <a:t>‌</a:t>
            </a:r>
            <a:r>
              <a:rPr lang="en-GB" b="1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66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/>
              <a:t>1- Onions W.J.(1962). Wool. An Introduction to its Properties, Varieties, Uses and</a:t>
            </a:r>
            <a:endParaRPr lang="en-US" sz="1600" dirty="0"/>
          </a:p>
          <a:p>
            <a:pPr marL="0" indent="0">
              <a:buNone/>
            </a:pPr>
            <a:r>
              <a:rPr lang="en-GB" sz="1600" dirty="0"/>
              <a:t>    Production. </a:t>
            </a:r>
            <a:r>
              <a:rPr lang="en-GB" sz="1600" dirty="0" err="1"/>
              <a:t>Interscience</a:t>
            </a:r>
            <a:r>
              <a:rPr lang="en-GB" sz="1600" dirty="0"/>
              <a:t> Publishers. New York.</a:t>
            </a:r>
            <a:endParaRPr lang="en-US" sz="1600" dirty="0"/>
          </a:p>
          <a:p>
            <a:pPr marL="0" indent="0">
              <a:buNone/>
            </a:pPr>
            <a:r>
              <a:rPr lang="en-GB" sz="1600" dirty="0"/>
              <a:t>2- Ryder, M.L. and Stephenson, S.K. (1968).Wool Growth. Academic Press Inc. London.</a:t>
            </a:r>
            <a:endParaRPr lang="en-US" sz="1600" dirty="0"/>
          </a:p>
          <a:p>
            <a:pPr marL="0" indent="0">
              <a:buNone/>
            </a:pPr>
            <a:r>
              <a:rPr lang="en-GB" sz="1600" dirty="0"/>
              <a:t>3- Thomas Harmsworth and Graham Day (1979). Wool &amp; Mohair. </a:t>
            </a:r>
            <a:r>
              <a:rPr lang="en-GB" sz="1600" dirty="0" err="1"/>
              <a:t>Intaka</a:t>
            </a:r>
            <a:r>
              <a:rPr lang="en-GB" sz="1600" dirty="0"/>
              <a:t> Press. Melbourne.</a:t>
            </a:r>
            <a:endParaRPr lang="en-US" sz="1600" dirty="0"/>
          </a:p>
          <a:p>
            <a:pPr marL="0" indent="0">
              <a:buNone/>
            </a:pPr>
            <a:r>
              <a:rPr lang="en-GB" sz="1600" dirty="0"/>
              <a:t>4- D'Arcy, J.B.D. (1979). Sheep management and wool technology. N.S.W. Univ. Press.</a:t>
            </a:r>
            <a:endParaRPr lang="en-US" sz="1600" dirty="0"/>
          </a:p>
          <a:p>
            <a:pPr marL="0" indent="0">
              <a:buNone/>
            </a:pPr>
            <a:r>
              <a:rPr lang="en-GB" sz="1600" dirty="0"/>
              <a:t>    Australia.</a:t>
            </a:r>
            <a:endParaRPr lang="en-US" sz="1600" dirty="0"/>
          </a:p>
          <a:p>
            <a:pPr marL="0" indent="0">
              <a:buNone/>
            </a:pPr>
            <a:r>
              <a:rPr lang="en-GB" sz="1600" dirty="0"/>
              <a:t>5- </a:t>
            </a:r>
            <a:r>
              <a:rPr lang="en-GB" sz="1600" dirty="0" err="1"/>
              <a:t>Ensminger</a:t>
            </a:r>
            <a:r>
              <a:rPr lang="en-GB" sz="1600" dirty="0"/>
              <a:t>, M.E. and Parker, R.O. (1986). Sheep &amp; Goat Science. 5</a:t>
            </a:r>
            <a:r>
              <a:rPr lang="en-GB" sz="1600" baseline="30000" dirty="0"/>
              <a:t>th</a:t>
            </a:r>
            <a:r>
              <a:rPr lang="en-GB" sz="1600" dirty="0"/>
              <a:t> Edition. The</a:t>
            </a:r>
            <a:endParaRPr lang="en-US" sz="1600" dirty="0"/>
          </a:p>
          <a:p>
            <a:pPr marL="0" indent="0">
              <a:buNone/>
            </a:pPr>
            <a:r>
              <a:rPr lang="en-GB" sz="1600" dirty="0"/>
              <a:t>     Interstate Printer &amp; Publishers, Inc. Illinois.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6- Sandra G. </a:t>
            </a:r>
            <a:r>
              <a:rPr lang="en-US" sz="1600" dirty="0" err="1"/>
              <a:t>Solaiman</a:t>
            </a:r>
            <a:r>
              <a:rPr lang="en-US" sz="1600" dirty="0"/>
              <a:t> (2010). </a:t>
            </a:r>
            <a:r>
              <a:rPr lang="en-GB" sz="1600" dirty="0"/>
              <a:t>Goat Science and Production. Blackwell Publishing. USA</a:t>
            </a:r>
            <a:endParaRPr lang="en-US" sz="1600" dirty="0"/>
          </a:p>
          <a:p>
            <a:pPr marL="0" indent="0">
              <a:buNone/>
            </a:pPr>
            <a:r>
              <a:rPr lang="en-GB" sz="1600" dirty="0"/>
              <a:t>7- Scientific Journals:</a:t>
            </a:r>
            <a:endParaRPr lang="en-US" sz="1600" dirty="0"/>
          </a:p>
          <a:p>
            <a:pPr marL="0" indent="0">
              <a:buNone/>
            </a:pPr>
            <a:r>
              <a:rPr lang="en-GB" sz="1600" dirty="0"/>
              <a:t>     1- Animal Breeding Abstracts.</a:t>
            </a:r>
            <a:endParaRPr lang="en-US" sz="1600" dirty="0"/>
          </a:p>
          <a:p>
            <a:pPr marL="0" indent="0">
              <a:buNone/>
            </a:pPr>
            <a:r>
              <a:rPr lang="en-GB" sz="1600" dirty="0"/>
              <a:t>     2- Animal Science.</a:t>
            </a:r>
            <a:endParaRPr lang="en-US" sz="1600" dirty="0"/>
          </a:p>
          <a:p>
            <a:pPr marL="0" indent="0">
              <a:buNone/>
            </a:pPr>
            <a:r>
              <a:rPr lang="en-GB" sz="1600" dirty="0"/>
              <a:t>     3- Livestock production Science.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42005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667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  Animal fibers Course name: Spring/Second Semester  Animal Resources: Agricultural Engineering Sciences</vt:lpstr>
      <vt:lpstr>Contact</vt:lpstr>
      <vt:lpstr>Course overview</vt:lpstr>
      <vt:lpstr>Course objective</vt:lpstr>
      <vt:lpstr>Student's obligation </vt:lpstr>
      <vt:lpstr>Forms of teaching</vt:lpstr>
      <vt:lpstr>Assessment scheme </vt:lpstr>
      <vt:lpstr>Student learning outcome: </vt:lpstr>
      <vt:lpstr>Course Reading List and References‌:</vt:lpstr>
      <vt:lpstr>Theoretical Topics: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23</cp:revision>
  <dcterms:created xsi:type="dcterms:W3CDTF">2022-02-12T13:38:15Z</dcterms:created>
  <dcterms:modified xsi:type="dcterms:W3CDTF">2024-01-21T17:00:34Z</dcterms:modified>
</cp:coreProperties>
</file>