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6E3E-0770-4D3E-9D2B-D7AFE5B6913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E872-9FCE-49D3-BC73-CF5BB999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6E872-9FCE-49D3-BC73-CF5BB999C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7B09C2A-2B86-4C6C-B218-BB4233D4716C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01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7C1A-FBEF-46CF-B84E-A02786147422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F56159E-058C-452A-9B8E-F8C14E69A068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4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17757D-1D45-4FA4-ACAD-31C2CDC69E29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6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8E68-9799-42C3-821B-B1A74917B840}" type="datetime1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69B5-3C06-4010-80DE-B698099473D6}" type="datetime1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B020-0E05-4742-95DC-CFEFD5D7432C}" type="datetime1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B904-439E-41E4-A874-C5BED92DB2C1}" type="datetime1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6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2B9C676-6EA5-4C9F-91F9-D3FD2C3A04D8}" type="datetime1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8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350BB79B-7A4C-4B86-98A3-CC2B1C01A798}" type="datetime1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A6866EF-8400-4EFA-83D1-A291E382D9E3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0DE3AA-58AC-4F0A-8CCF-0F2663F92D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2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0985" y="1023867"/>
            <a:ext cx="4380931" cy="3349641"/>
          </a:xfrm>
        </p:spPr>
        <p:txBody>
          <a:bodyPr/>
          <a:lstStyle/>
          <a:p>
            <a:pPr algn="ctr"/>
            <a:r>
              <a:rPr lang="en-US" b="1" dirty="0" smtClean="0"/>
              <a:t>Chapter -3</a:t>
            </a:r>
            <a:br>
              <a:rPr lang="en-US" b="1" dirty="0" smtClean="0"/>
            </a:br>
            <a:r>
              <a:rPr lang="en-US" b="1" dirty="0" smtClean="0"/>
              <a:t>High </a:t>
            </a:r>
            <a:r>
              <a:rPr lang="en-US" b="1" dirty="0"/>
              <a:t>Voltage Generators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for </a:t>
            </a:r>
            <a:r>
              <a:rPr lang="en-US" b="1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Fourth Year / Power Engineering</a:t>
            </a:r>
          </a:p>
          <a:p>
            <a:r>
              <a:rPr lang="en-US" dirty="0" smtClean="0"/>
              <a:t>Lecturer : Ahmed </a:t>
            </a:r>
            <a:r>
              <a:rPr lang="en-US" dirty="0" err="1" smtClean="0"/>
              <a:t>Kh</a:t>
            </a:r>
            <a:r>
              <a:rPr lang="en-US" dirty="0" smtClean="0"/>
              <a:t>. Ahmed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09FA-322F-4518-B06B-9EB063618F17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Resonant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certain applications, particularly when the final requirement is a direct voltage, it is an advantage to select </a:t>
            </a:r>
            <a:r>
              <a:rPr lang="en-US" dirty="0" smtClean="0"/>
              <a:t>a frequency </a:t>
            </a:r>
            <a:r>
              <a:rPr lang="en-US" dirty="0"/>
              <a:t>higher than power frequency (50 Hz).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would result in a smaller transformer having fewer </a:t>
            </a:r>
            <a:r>
              <a:rPr lang="en-US" dirty="0" smtClean="0"/>
              <a:t>turns, and </a:t>
            </a:r>
            <a:r>
              <a:rPr lang="en-US" dirty="0"/>
              <a:t>also simplifies the smoothing after rectification.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438400"/>
            <a:ext cx="66389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3" y="122384"/>
            <a:ext cx="9133480" cy="65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applications are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Cable testing on delivery length, cable </a:t>
            </a:r>
            <a:r>
              <a:rPr lang="en-US" dirty="0" smtClean="0"/>
              <a:t>samples, and </a:t>
            </a:r>
            <a:r>
              <a:rPr lang="en-US" dirty="0"/>
              <a:t>cable accessories with type WR or </a:t>
            </a:r>
            <a:r>
              <a:rPr lang="en-US" dirty="0" smtClean="0"/>
              <a:t>WRM</a:t>
            </a:r>
          </a:p>
          <a:p>
            <a:r>
              <a:rPr lang="en-US" dirty="0" smtClean="0"/>
              <a:t>Applied </a:t>
            </a:r>
            <a:r>
              <a:rPr lang="en-US" dirty="0"/>
              <a:t>voltage tests for transformer testing</a:t>
            </a:r>
            <a:br>
              <a:rPr lang="en-US" dirty="0"/>
            </a:br>
            <a:r>
              <a:rPr lang="en-US" dirty="0"/>
              <a:t>with type </a:t>
            </a:r>
            <a:r>
              <a:rPr lang="en-US" dirty="0" smtClean="0"/>
              <a:t>WRM</a:t>
            </a:r>
          </a:p>
          <a:p>
            <a:r>
              <a:rPr lang="en-US" dirty="0" smtClean="0"/>
              <a:t>Current </a:t>
            </a:r>
            <a:r>
              <a:rPr lang="en-US" dirty="0"/>
              <a:t>and voltage transformer testing (CTs and VTs)</a:t>
            </a:r>
            <a:br>
              <a:rPr lang="en-US" dirty="0"/>
            </a:br>
            <a:r>
              <a:rPr lang="en-US" dirty="0"/>
              <a:t>with type </a:t>
            </a:r>
            <a:r>
              <a:rPr lang="en-US" dirty="0" smtClean="0"/>
              <a:t>WRM</a:t>
            </a:r>
          </a:p>
          <a:p>
            <a:r>
              <a:rPr lang="en-US" dirty="0" smtClean="0"/>
              <a:t>Capacitor </a:t>
            </a:r>
            <a:r>
              <a:rPr lang="en-US" dirty="0"/>
              <a:t>testing with type </a:t>
            </a:r>
            <a:r>
              <a:rPr lang="en-US" dirty="0" smtClean="0"/>
              <a:t>WR</a:t>
            </a:r>
          </a:p>
          <a:p>
            <a:r>
              <a:rPr lang="en-US" dirty="0" smtClean="0"/>
              <a:t>Generator </a:t>
            </a:r>
            <a:r>
              <a:rPr lang="en-US" dirty="0"/>
              <a:t>and motor testing with type </a:t>
            </a:r>
            <a:r>
              <a:rPr lang="en-US" dirty="0" smtClean="0"/>
              <a:t>WR</a:t>
            </a:r>
            <a:endParaRPr lang="en-US" dirty="0"/>
          </a:p>
          <a:p>
            <a:r>
              <a:rPr lang="en-US" dirty="0" smtClean="0"/>
              <a:t>GIS </a:t>
            </a:r>
            <a:r>
              <a:rPr lang="en-US" dirty="0"/>
              <a:t>and accessories testing with type WRM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 frequency high </a:t>
            </a:r>
            <a:r>
              <a:rPr lang="en-US" b="1" dirty="0" smtClean="0"/>
              <a:t>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frequency (few kHz to </a:t>
            </a:r>
            <a:r>
              <a:rPr lang="en-US" dirty="0" err="1"/>
              <a:t>Mhz</a:t>
            </a:r>
            <a:r>
              <a:rPr lang="en-US" dirty="0"/>
              <a:t>) high voltages are required in testing apparatus for </a:t>
            </a:r>
            <a:r>
              <a:rPr lang="en-US" b="1" dirty="0" err="1"/>
              <a:t>behaviour</a:t>
            </a:r>
            <a:r>
              <a:rPr lang="en-US" dirty="0"/>
              <a:t> with </a:t>
            </a:r>
            <a:r>
              <a:rPr lang="en-US" b="1" dirty="0" smtClean="0"/>
              <a:t>switching surges</a:t>
            </a:r>
            <a:r>
              <a:rPr lang="en-US" b="1" dirty="0"/>
              <a:t>, insulation flashover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r>
              <a:rPr lang="en-US" dirty="0"/>
              <a:t>The importance of testing with high frequency is that high </a:t>
            </a:r>
            <a:r>
              <a:rPr lang="en-US" dirty="0" smtClean="0"/>
              <a:t>frequency </a:t>
            </a:r>
            <a:r>
              <a:rPr lang="en-US" b="1" dirty="0" smtClean="0"/>
              <a:t>oscillations </a:t>
            </a:r>
            <a:r>
              <a:rPr lang="en-US" b="1" dirty="0"/>
              <a:t>cause failure of insulator at comparatively low voltage </a:t>
            </a:r>
            <a:r>
              <a:rPr lang="en-US" dirty="0"/>
              <a:t>due to high dielectric los and </a:t>
            </a:r>
            <a:r>
              <a:rPr lang="en-US" dirty="0" smtClean="0"/>
              <a:t>consequent heating.</a:t>
            </a:r>
          </a:p>
          <a:p>
            <a:r>
              <a:rPr lang="en-US" dirty="0"/>
              <a:t>Thus it is necessary to produce damped high frequency voltages</a:t>
            </a:r>
            <a:r>
              <a:rPr lang="en-US" dirty="0" smtClean="0"/>
              <a:t>.</a:t>
            </a:r>
          </a:p>
          <a:p>
            <a:r>
              <a:rPr lang="en-US" dirty="0"/>
              <a:t>The damped oscillations are obtained by the use of a Tesla coil, together with a circuit containing a </a:t>
            </a:r>
            <a:r>
              <a:rPr lang="en-US" dirty="0" smtClean="0"/>
              <a:t>quenched spark </a:t>
            </a:r>
            <a:r>
              <a:rPr lang="en-US" dirty="0"/>
              <a:t>gap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E1217">
                    <a:lumMod val="75000"/>
                    <a:lumOff val="25000"/>
                  </a:srgbClr>
                </a:solidFill>
              </a:rPr>
              <a:t>High frequency high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99" y="2475921"/>
            <a:ext cx="4237453" cy="36515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The tesla coil constitutes the high voltage transformer. It consists of two air-cored coils which </a:t>
            </a:r>
            <a:r>
              <a:rPr lang="en-US" dirty="0" smtClean="0">
                <a:solidFill>
                  <a:srgbClr val="000000"/>
                </a:solidFill>
              </a:rPr>
              <a:t>are placed </a:t>
            </a:r>
            <a:r>
              <a:rPr lang="en-US" dirty="0">
                <a:solidFill>
                  <a:srgbClr val="000000"/>
                </a:solidFill>
              </a:rPr>
              <a:t>concentrically. The high voltage secondary coil has a large number of turns, and is wound on a frame </a:t>
            </a:r>
            <a:r>
              <a:rPr lang="en-US" dirty="0" smtClean="0">
                <a:solidFill>
                  <a:srgbClr val="000000"/>
                </a:solidFill>
              </a:rPr>
              <a:t>of insulating </a:t>
            </a:r>
            <a:r>
              <a:rPr lang="en-US" dirty="0">
                <a:solidFill>
                  <a:srgbClr val="000000"/>
                </a:solidFill>
              </a:rPr>
              <a:t>material, the insulation between turns being air, or in some cases, oil. The primary winding has only </a:t>
            </a:r>
            <a:r>
              <a:rPr lang="en-US" dirty="0" smtClean="0">
                <a:solidFill>
                  <a:srgbClr val="000000"/>
                </a:solidFill>
              </a:rPr>
              <a:t>a few turns </a:t>
            </a:r>
            <a:r>
              <a:rPr lang="en-US" dirty="0">
                <a:solidFill>
                  <a:srgbClr val="000000"/>
                </a:solidFill>
              </a:rPr>
              <a:t>wound on an insulating frame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52" y="2438400"/>
            <a:ext cx="6953819" cy="35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E1217">
                    <a:lumMod val="75000"/>
                    <a:lumOff val="25000"/>
                  </a:srgbClr>
                </a:solidFill>
              </a:rPr>
              <a:t>High frequency high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https://s-media-cache-ak0.pinimg.com/736x/83/84/c0/8384c096b133c518d50399293f9bc2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17" y="1327597"/>
            <a:ext cx="5578454" cy="50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neoceans.com/labs/sstc2/newp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52" y="1327597"/>
            <a:ext cx="3769598" cy="50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E1217">
                    <a:lumMod val="75000"/>
                    <a:lumOff val="25000"/>
                  </a:srgbClr>
                </a:solidFill>
              </a:rPr>
              <a:t>High frequency high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64" y="1575505"/>
            <a:ext cx="7863954" cy="49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E1217">
                    <a:lumMod val="75000"/>
                    <a:lumOff val="25000"/>
                  </a:srgbClr>
                </a:solidFill>
              </a:rPr>
              <a:t>High frequency high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primary circuit of the tesla </a:t>
            </a:r>
            <a:r>
              <a:rPr lang="en-US" dirty="0" smtClean="0"/>
              <a:t>transformer also </a:t>
            </a:r>
            <a:r>
              <a:rPr lang="en-US" dirty="0"/>
              <a:t>contains a trigger spark gap</a:t>
            </a:r>
            <a:r>
              <a:rPr lang="en-US" dirty="0" smtClean="0"/>
              <a:t>.</a:t>
            </a:r>
          </a:p>
          <a:p>
            <a:r>
              <a:rPr lang="en-US" dirty="0"/>
              <a:t>Since the supply to the primary of the tesla transformer is alternating, the</a:t>
            </a:r>
            <a:br>
              <a:rPr lang="en-US" dirty="0"/>
            </a:br>
            <a:r>
              <a:rPr lang="en-US" dirty="0"/>
              <a:t>capacitor C1 is charged up to some maximum voltage, which depends upon the secondary side of the </a:t>
            </a:r>
            <a:r>
              <a:rPr lang="en-US" dirty="0" smtClean="0"/>
              <a:t>supply transformer</a:t>
            </a:r>
            <a:r>
              <a:rPr lang="en-US" dirty="0"/>
              <a:t>, and upon the setting of the trigger gap</a:t>
            </a:r>
            <a:r>
              <a:rPr lang="en-US" dirty="0" smtClean="0"/>
              <a:t>.</a:t>
            </a:r>
          </a:p>
          <a:p>
            <a:r>
              <a:rPr lang="en-US" dirty="0"/>
              <a:t>At this voltage, the trigger gap breaks down, the capacitor C1 discharges, and a train of damped oscillations </a:t>
            </a:r>
            <a:r>
              <a:rPr lang="en-US" dirty="0" smtClean="0"/>
              <a:t>of high </a:t>
            </a:r>
            <a:r>
              <a:rPr lang="en-US" dirty="0"/>
              <a:t>frequency is produced in the circuit containing C1, the spark gap and the primary winding of the </a:t>
            </a:r>
            <a:r>
              <a:rPr lang="en-US" dirty="0" smtClean="0"/>
              <a:t>tesla transformer.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E1217">
                    <a:lumMod val="75000"/>
                    <a:lumOff val="25000"/>
                  </a:srgbClr>
                </a:solidFill>
              </a:rPr>
              <a:t>High frequency high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the time taken for this train of oscillations to die away, the spark gap is conducting, due </a:t>
            </a:r>
            <a:r>
              <a:rPr lang="en-US" dirty="0" smtClean="0"/>
              <a:t>to the </a:t>
            </a:r>
            <a:r>
              <a:rPr lang="en-US" dirty="0"/>
              <a:t>formation of an arc across it</a:t>
            </a:r>
            <a:r>
              <a:rPr lang="en-US" dirty="0" smtClean="0"/>
              <a:t>.</a:t>
            </a:r>
          </a:p>
          <a:p>
            <a:r>
              <a:rPr lang="en-US" dirty="0"/>
              <a:t>This charge and discharge of capacitor C1 takes place twice in one voltage</a:t>
            </a:r>
            <a:br>
              <a:rPr lang="en-US" dirty="0"/>
            </a:br>
            <a:r>
              <a:rPr lang="en-US" dirty="0"/>
              <a:t>cycle</a:t>
            </a:r>
            <a:r>
              <a:rPr lang="en-US" dirty="0" smtClean="0"/>
              <a:t>.</a:t>
            </a:r>
          </a:p>
          <a:p>
            <a:r>
              <a:rPr lang="en-US" dirty="0"/>
              <a:t>Thus there will be a hundred of these trains of damped oscillations per second</a:t>
            </a:r>
            <a:r>
              <a:rPr lang="en-US" dirty="0" smtClean="0"/>
              <a:t>.</a:t>
            </a:r>
          </a:p>
          <a:p>
            <a:r>
              <a:rPr lang="en-US" dirty="0"/>
              <a:t>The frequency </a:t>
            </a:r>
            <a:r>
              <a:rPr lang="en-US" dirty="0" smtClean="0"/>
              <a:t>of oscillations </a:t>
            </a:r>
            <a:r>
              <a:rPr lang="en-US" dirty="0"/>
              <a:t>themselves is very high (about 100 kHz usually), its actual value depending upon the inductance </a:t>
            </a:r>
            <a:r>
              <a:rPr lang="en-US" dirty="0" smtClean="0"/>
              <a:t>and capacitance </a:t>
            </a:r>
            <a:r>
              <a:rPr lang="en-US" dirty="0"/>
              <a:t>of the oscillatory circuit.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112" y="404572"/>
            <a:ext cx="8897565" cy="837374"/>
          </a:xfrm>
        </p:spPr>
        <p:txBody>
          <a:bodyPr/>
          <a:lstStyle/>
          <a:p>
            <a:r>
              <a:rPr lang="en-US" b="1" dirty="0"/>
              <a:t>Generation of High </a:t>
            </a:r>
            <a:r>
              <a:rPr lang="en-US" b="1" dirty="0" smtClean="0"/>
              <a:t>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2438400"/>
            <a:ext cx="11103770" cy="3651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power systems engineers is interested in high voltages primarily for power transmission, and secondly </a:t>
            </a:r>
            <a:r>
              <a:rPr lang="en-US" dirty="0" smtClean="0"/>
              <a:t>for testing </a:t>
            </a:r>
            <a:r>
              <a:rPr lang="en-US" dirty="0"/>
              <a:t>of his equipment used in power transmission. </a:t>
            </a:r>
            <a:endParaRPr lang="en-US" dirty="0" smtClean="0"/>
          </a:p>
          <a:p>
            <a:r>
              <a:rPr lang="en-US" dirty="0"/>
              <a:t>In many </a:t>
            </a:r>
            <a:r>
              <a:rPr lang="en-US" dirty="0" smtClean="0"/>
              <a:t>testing laboratories</a:t>
            </a:r>
            <a:r>
              <a:rPr lang="en-US" dirty="0"/>
              <a:t>, the primary source of power is at low voltage (400 V three phase or 230 V single phase, at 50 Hz</a:t>
            </a:r>
            <a:r>
              <a:rPr lang="en-US" dirty="0" smtClean="0"/>
              <a:t>).</a:t>
            </a:r>
          </a:p>
          <a:p>
            <a:r>
              <a:rPr lang="en-US" dirty="0"/>
              <a:t>Thus we need to be able to obtain the high voltage from this</a:t>
            </a:r>
            <a:r>
              <a:rPr lang="en-US" dirty="0" smtClean="0"/>
              <a:t>.</a:t>
            </a:r>
          </a:p>
          <a:p>
            <a:r>
              <a:rPr lang="en-US" dirty="0"/>
              <a:t>Since insulation is usually being tested, </a:t>
            </a:r>
            <a:r>
              <a:rPr lang="en-US" dirty="0" smtClean="0"/>
              <a:t>the impedances </a:t>
            </a:r>
            <a:r>
              <a:rPr lang="en-US" dirty="0"/>
              <a:t>involved are extremely high (order of </a:t>
            </a:r>
            <a:r>
              <a:rPr lang="en-US" dirty="0" err="1" smtClean="0"/>
              <a:t>Mohms</a:t>
            </a:r>
            <a:r>
              <a:rPr lang="en-US" dirty="0" smtClean="0"/>
              <a:t>) and the currents </a:t>
            </a:r>
            <a:r>
              <a:rPr lang="en-US" dirty="0"/>
              <a:t>small (less than an ampere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91B-2F15-4D70-B562-5CBD99ACD68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728" y="521124"/>
            <a:ext cx="450616" cy="604269"/>
          </a:xfrm>
        </p:spPr>
        <p:txBody>
          <a:bodyPr/>
          <a:lstStyle/>
          <a:p>
            <a:fld id="{D50DE3AA-58AC-4F0A-8CCF-0F2663F92D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Generation of High Direct </a:t>
            </a:r>
            <a:r>
              <a:rPr lang="en-US" b="1" dirty="0" smtClean="0"/>
              <a:t>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780" y="2438400"/>
            <a:ext cx="9138492" cy="365150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Generation of high direct voltages are required in the testing of high voltage direct current apparatus as well as </a:t>
            </a:r>
            <a:r>
              <a:rPr lang="en-US" sz="2800" dirty="0" smtClean="0"/>
              <a:t>in testing </a:t>
            </a:r>
            <a:r>
              <a:rPr lang="en-US" sz="2800" dirty="0"/>
              <a:t>the insulation of cables and capacitors where the use of alternating voltage test sets become </a:t>
            </a:r>
            <a:r>
              <a:rPr lang="en-US" sz="2800" dirty="0" smtClean="0"/>
              <a:t>impractical due </a:t>
            </a:r>
            <a:r>
              <a:rPr lang="en-US" sz="2800" dirty="0"/>
              <a:t>to the steady high charging currents. Impulse generator charging units also require high direct voltages </a:t>
            </a:r>
            <a:r>
              <a:rPr lang="en-US" sz="2800" dirty="0" smtClean="0"/>
              <a:t>as their </a:t>
            </a:r>
            <a:r>
              <a:rPr lang="en-US" sz="2800" dirty="0"/>
              <a:t>input.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Rectifier </a:t>
            </a:r>
            <a:r>
              <a:rPr lang="en-US" b="1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87" y="2129061"/>
            <a:ext cx="10241864" cy="355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5785104"/>
            <a:ext cx="1704975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327" y="5756529"/>
            <a:ext cx="1704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Rectifier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theory, a </a:t>
            </a:r>
            <a:r>
              <a:rPr lang="en-US" dirty="0" smtClean="0"/>
              <a:t>low pass </a:t>
            </a:r>
            <a:r>
              <a:rPr lang="en-US" dirty="0"/>
              <a:t>filter may be used to smooth the output, however when the test device is highly capacitive no smoothing </a:t>
            </a:r>
            <a:r>
              <a:rPr lang="en-US" dirty="0" smtClean="0"/>
              <a:t>is required.</a:t>
            </a:r>
          </a:p>
          <a:p>
            <a:r>
              <a:rPr lang="en-US" dirty="0"/>
              <a:t>In testing with high voltage direct current care must be taken to discharge any capacitors that may be </a:t>
            </a:r>
            <a:r>
              <a:rPr lang="en-US" dirty="0" smtClean="0"/>
              <a:t>present before </a:t>
            </a:r>
            <a:r>
              <a:rPr lang="en-US" dirty="0"/>
              <a:t>changing connections. In certain test sets, automatic discharging is provided which discharges </a:t>
            </a:r>
            <a:r>
              <a:rPr lang="en-US" dirty="0" smtClean="0"/>
              <a:t>the capacitors </a:t>
            </a:r>
            <a:r>
              <a:rPr lang="en-US" dirty="0"/>
              <a:t>to earth.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Voltage Multiplier </a:t>
            </a:r>
            <a:r>
              <a:rPr lang="en-US" b="1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full-wave as well as half-wave circuits can produce a maximum direct voltage corresponding to the </a:t>
            </a:r>
            <a:r>
              <a:rPr lang="en-US" dirty="0" smtClean="0"/>
              <a:t>peak value </a:t>
            </a:r>
            <a:r>
              <a:rPr lang="en-US" dirty="0"/>
              <a:t>of the alternating voltage. When higher voltages are required voltage multiplier circuits are used. </a:t>
            </a:r>
            <a:r>
              <a:rPr lang="en-US" dirty="0" smtClean="0"/>
              <a:t>The common </a:t>
            </a:r>
            <a:r>
              <a:rPr lang="en-US" dirty="0"/>
              <a:t>circuits are the </a:t>
            </a:r>
            <a:r>
              <a:rPr lang="en-US" b="1" dirty="0"/>
              <a:t>voltage double circuit </a:t>
            </a:r>
            <a:r>
              <a:rPr lang="en-US" dirty="0"/>
              <a:t>and the </a:t>
            </a:r>
            <a:r>
              <a:rPr lang="en-US" b="1" dirty="0" err="1"/>
              <a:t>Cockroft</a:t>
            </a:r>
            <a:r>
              <a:rPr lang="en-US" b="1" dirty="0"/>
              <a:t>-Walton Circuit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Voltage </a:t>
            </a:r>
            <a:r>
              <a:rPr lang="en-US" b="1" dirty="0" err="1"/>
              <a:t>Doubler</a:t>
            </a:r>
            <a:r>
              <a:rPr lang="en-US" b="1" dirty="0"/>
              <a:t> </a:t>
            </a:r>
            <a:r>
              <a:rPr lang="en-US" b="1" dirty="0" smtClean="0"/>
              <a:t>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99" y="2412873"/>
            <a:ext cx="7143395" cy="3651504"/>
          </a:xfrm>
        </p:spPr>
        <p:txBody>
          <a:bodyPr/>
          <a:lstStyle/>
          <a:p>
            <a:pPr algn="just"/>
            <a:r>
              <a:rPr lang="en-US" sz="2800" dirty="0"/>
              <a:t>The voltage </a:t>
            </a:r>
            <a:r>
              <a:rPr lang="en-US" sz="2800" dirty="0" err="1"/>
              <a:t>doubler</a:t>
            </a:r>
            <a:r>
              <a:rPr lang="en-US" sz="2800" dirty="0"/>
              <a:t> circuit makes use of the positive and </a:t>
            </a:r>
            <a:r>
              <a:rPr lang="en-US" sz="2800" dirty="0" smtClean="0"/>
              <a:t>the negative </a:t>
            </a:r>
            <a:r>
              <a:rPr lang="en-US" sz="2800" dirty="0"/>
              <a:t>half cycles to charge two different capacitors. </a:t>
            </a:r>
            <a:r>
              <a:rPr lang="en-US" sz="2800" dirty="0" smtClean="0"/>
              <a:t>These are </a:t>
            </a:r>
            <a:r>
              <a:rPr lang="en-US" sz="2800" dirty="0"/>
              <a:t>then connected in series aiding to obtain double the </a:t>
            </a:r>
            <a:r>
              <a:rPr lang="en-US" sz="2800" dirty="0" smtClean="0"/>
              <a:t>direct voltage </a:t>
            </a:r>
            <a:r>
              <a:rPr lang="en-US" sz="2800" dirty="0"/>
              <a:t>output</a:t>
            </a:r>
            <a:r>
              <a:rPr lang="en-US" sz="2800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71" y="2231689"/>
            <a:ext cx="38862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Cockroft</a:t>
            </a:r>
            <a:r>
              <a:rPr lang="en-US" b="1" dirty="0"/>
              <a:t>-Walton </a:t>
            </a:r>
            <a:r>
              <a:rPr lang="en-US" b="1" dirty="0" smtClean="0"/>
              <a:t>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more than doubling of the voltage is required, the </a:t>
            </a:r>
            <a:r>
              <a:rPr lang="en-US" dirty="0" err="1"/>
              <a:t>Cockroft</a:t>
            </a:r>
            <a:r>
              <a:rPr lang="en-US" dirty="0"/>
              <a:t>-Walton voltage multiplier circuit is </a:t>
            </a:r>
            <a:r>
              <a:rPr lang="en-US" dirty="0" smtClean="0"/>
              <a:t>commonly used</a:t>
            </a:r>
            <a:r>
              <a:rPr lang="en-US" dirty="0"/>
              <a:t>. The circuit is </a:t>
            </a:r>
            <a:r>
              <a:rPr lang="en-US" dirty="0" smtClean="0"/>
              <a:t>shown below: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71" y="3255176"/>
            <a:ext cx="5087033" cy="34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1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Cockroft</a:t>
            </a:r>
            <a:r>
              <a:rPr lang="en-US" b="1" dirty="0"/>
              <a:t>-Walton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Cockcroft </a:t>
            </a:r>
            <a:r>
              <a:rPr lang="en-US" dirty="0" smtClean="0"/>
              <a:t>Walton </a:t>
            </a:r>
            <a:r>
              <a:rPr lang="en-US" dirty="0"/>
              <a:t>design is based on the Half-Wave Series Multiplier, or voltage </a:t>
            </a:r>
            <a:r>
              <a:rPr lang="en-US" dirty="0" err="1"/>
              <a:t>doubler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all multiplier circuits can be derived from its operating principles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mainly consists of a high voltage transformer </a:t>
            </a:r>
            <a:r>
              <a:rPr lang="en-US" dirty="0" err="1"/>
              <a:t>Ts</a:t>
            </a:r>
            <a:r>
              <a:rPr lang="en-US" dirty="0"/>
              <a:t>, a column of smoothing capacitors (C2,C4), a column of coupling capacitors (C1,C3), and a series connection of rectifiers(D1,D2,D3,D4).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description for the 2 stage CW multiplier, assumes no losses and represents sequential reversals of polarity of the source transformer </a:t>
            </a:r>
            <a:r>
              <a:rPr lang="en-US" dirty="0" err="1"/>
              <a:t>Ts</a:t>
            </a:r>
            <a:r>
              <a:rPr lang="en-US" dirty="0"/>
              <a:t> in the </a:t>
            </a:r>
            <a:r>
              <a:rPr lang="en-US" dirty="0" smtClean="0"/>
              <a:t>figure. </a:t>
            </a:r>
          </a:p>
          <a:p>
            <a:r>
              <a:rPr lang="en-US" dirty="0" smtClean="0"/>
              <a:t>The </a:t>
            </a:r>
            <a:r>
              <a:rPr lang="en-US" dirty="0"/>
              <a:t>number of stages is equal to the number of smoothing capacitors between ground and OUT, which in this case are capacitors C2 and C4.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06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Cockroft</a:t>
            </a:r>
            <a:r>
              <a:rPr lang="en-US" b="1" dirty="0"/>
              <a:t>-Walton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438400"/>
            <a:ext cx="7465894" cy="38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9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Cockroft</a:t>
            </a:r>
            <a:r>
              <a:rPr lang="en-US" b="1" dirty="0"/>
              <a:t>-Walton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=Negative Peak:C</a:t>
            </a:r>
            <a:r>
              <a:rPr lang="en-US" baseline="-25000" dirty="0"/>
              <a:t>1</a:t>
            </a:r>
            <a:r>
              <a:rPr lang="en-US" dirty="0"/>
              <a:t> charges through D</a:t>
            </a:r>
            <a:r>
              <a:rPr lang="en-US" baseline="-25000" dirty="0"/>
              <a:t>1</a:t>
            </a:r>
            <a:r>
              <a:rPr lang="en-US" dirty="0"/>
              <a:t> to </a:t>
            </a:r>
            <a:r>
              <a:rPr lang="en-US" dirty="0" err="1"/>
              <a:t>E</a:t>
            </a:r>
            <a:r>
              <a:rPr lang="en-US" baseline="-25000" dirty="0" err="1"/>
              <a:t>pk</a:t>
            </a:r>
            <a:r>
              <a:rPr lang="en-US" dirty="0"/>
              <a:t> at current I</a:t>
            </a:r>
            <a:r>
              <a:rPr lang="en-US" baseline="-25000" dirty="0"/>
              <a:t>D1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=Positive </a:t>
            </a:r>
            <a:r>
              <a:rPr lang="en-US" dirty="0" err="1"/>
              <a:t>Peak:E</a:t>
            </a:r>
            <a:r>
              <a:rPr lang="en-US" baseline="-25000" dirty="0" err="1"/>
              <a:t>pk</a:t>
            </a:r>
            <a:r>
              <a:rPr lang="en-US" dirty="0"/>
              <a:t> of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 adds arithmetically to existing potential C</a:t>
            </a:r>
            <a:r>
              <a:rPr lang="en-US" baseline="-25000" dirty="0"/>
              <a:t>1</a:t>
            </a:r>
            <a:r>
              <a:rPr lang="en-US" dirty="0"/>
              <a:t>, thus C</a:t>
            </a:r>
            <a:r>
              <a:rPr lang="en-US" baseline="-25000" dirty="0"/>
              <a:t>2</a:t>
            </a:r>
            <a:r>
              <a:rPr lang="en-US" dirty="0"/>
              <a:t> charges to 2E</a:t>
            </a:r>
            <a:r>
              <a:rPr lang="en-US" baseline="-25000" dirty="0"/>
              <a:t>pk</a:t>
            </a:r>
            <a:r>
              <a:rPr lang="en-US" dirty="0"/>
              <a:t> through D</a:t>
            </a:r>
            <a:r>
              <a:rPr lang="en-US" baseline="-25000" dirty="0"/>
              <a:t>2</a:t>
            </a:r>
            <a:r>
              <a:rPr lang="en-US" dirty="0"/>
              <a:t> at current I</a:t>
            </a:r>
            <a:r>
              <a:rPr lang="en-US" baseline="-25000" dirty="0"/>
              <a:t>D2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=Negative Peak:C</a:t>
            </a:r>
            <a:r>
              <a:rPr lang="en-US" baseline="-25000" dirty="0"/>
              <a:t>3</a:t>
            </a:r>
            <a:r>
              <a:rPr lang="en-US" dirty="0"/>
              <a:t> is charged to 2E</a:t>
            </a:r>
            <a:r>
              <a:rPr lang="en-US" baseline="-25000" dirty="0"/>
              <a:t>pk</a:t>
            </a:r>
            <a:r>
              <a:rPr lang="en-US" dirty="0"/>
              <a:t> through D</a:t>
            </a:r>
            <a:r>
              <a:rPr lang="en-US" baseline="-25000" dirty="0"/>
              <a:t>3</a:t>
            </a:r>
            <a:r>
              <a:rPr lang="en-US" dirty="0"/>
              <a:t> at current I</a:t>
            </a:r>
            <a:r>
              <a:rPr lang="en-US" baseline="-25000" dirty="0"/>
              <a:t>D3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=Positive Peak:C</a:t>
            </a:r>
            <a:r>
              <a:rPr lang="en-US" baseline="-25000" dirty="0"/>
              <a:t>4</a:t>
            </a:r>
            <a:r>
              <a:rPr lang="en-US" dirty="0"/>
              <a:t> is charged to 2E</a:t>
            </a:r>
            <a:r>
              <a:rPr lang="en-US" baseline="-25000" dirty="0"/>
              <a:t>pk</a:t>
            </a:r>
            <a:r>
              <a:rPr lang="en-US" dirty="0"/>
              <a:t> through D</a:t>
            </a:r>
            <a:r>
              <a:rPr lang="en-US" baseline="-25000" dirty="0"/>
              <a:t>4</a:t>
            </a:r>
            <a:r>
              <a:rPr lang="en-US" dirty="0"/>
              <a:t> at current I</a:t>
            </a:r>
            <a:r>
              <a:rPr lang="en-US" baseline="-25000" dirty="0"/>
              <a:t>D4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>Output is then 2n*</a:t>
            </a:r>
            <a:r>
              <a:rPr lang="en-US" dirty="0" err="1"/>
              <a:t>E</a:t>
            </a:r>
            <a:r>
              <a:rPr lang="en-US" baseline="-25000" dirty="0" err="1"/>
              <a:t>pk</a:t>
            </a:r>
            <a:r>
              <a:rPr lang="en-US" dirty="0"/>
              <a:t> where N = number of stages.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Electrostatic </a:t>
            </a:r>
            <a:r>
              <a:rPr lang="en-US" b="1" dirty="0" smtClean="0"/>
              <a:t>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/>
              <a:t>Electrostatic generators using the principle of charge transfer can give very high direct voltages. The </a:t>
            </a:r>
            <a:r>
              <a:rPr lang="en-US" sz="3200" dirty="0" smtClean="0"/>
              <a:t>basic principle </a:t>
            </a:r>
            <a:r>
              <a:rPr lang="en-US" sz="3200" dirty="0"/>
              <a:t>involved is that the charge is placed on a carrier, either insulating or an isolated conductor, and </a:t>
            </a:r>
            <a:r>
              <a:rPr lang="en-US" sz="3200" dirty="0" smtClean="0"/>
              <a:t>raised to </a:t>
            </a:r>
            <a:r>
              <a:rPr lang="en-US" sz="3200" dirty="0"/>
              <a:t>the required potential by being mechanically moved through the electrostatic field.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Generation of High Alternating </a:t>
            </a:r>
            <a:r>
              <a:rPr lang="en-US" sz="4000" b="1" dirty="0" smtClean="0"/>
              <a:t>Voltages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transformer test units are made for high alternating voltages up to about 200 kV</a:t>
            </a:r>
            <a:r>
              <a:rPr lang="en-US" dirty="0" smtClean="0"/>
              <a:t>.</a:t>
            </a:r>
          </a:p>
          <a:p>
            <a:r>
              <a:rPr lang="en-US" dirty="0"/>
              <a:t>However, for high voltages to reduce the cost (insulation cost increases rapidly with voltage) and </a:t>
            </a:r>
            <a:r>
              <a:rPr lang="en-US" dirty="0" smtClean="0"/>
              <a:t>make transportation </a:t>
            </a:r>
            <a:r>
              <a:rPr lang="en-US" dirty="0"/>
              <a:t>easier, a cascade arrangement of several transformers is used.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E382-2726-49A2-B76E-9F5D54AB5310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98" y="340144"/>
            <a:ext cx="8900473" cy="59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0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Sames</a:t>
            </a:r>
            <a:r>
              <a:rPr lang="en-US" b="1" dirty="0" smtClean="0"/>
              <a:t>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77" y="1499694"/>
            <a:ext cx="5214013" cy="51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Cascade arrangement of </a:t>
            </a:r>
            <a:r>
              <a:rPr lang="en-US" b="1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B838-337E-4FC7-8881-578557AF57D9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3" y="2059114"/>
            <a:ext cx="93535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Cascade arrangement of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913" y="2438399"/>
            <a:ext cx="9957359" cy="3858216"/>
          </a:xfrm>
        </p:spPr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/>
              <a:t>cascade arrangement of transformers used to obtain up to 300 kV from three </a:t>
            </a:r>
            <a:r>
              <a:rPr lang="en-US" dirty="0" smtClean="0"/>
              <a:t>units each </a:t>
            </a:r>
            <a:r>
              <a:rPr lang="en-US" dirty="0"/>
              <a:t>rated at 100 kV insulation</a:t>
            </a:r>
            <a:r>
              <a:rPr lang="en-US" dirty="0" smtClean="0"/>
              <a:t>.</a:t>
            </a:r>
          </a:p>
          <a:p>
            <a:r>
              <a:rPr lang="en-US" dirty="0"/>
              <a:t>The low voltage winding is connected to the primary of the first transformer,</a:t>
            </a:r>
            <a:br>
              <a:rPr lang="en-US" dirty="0"/>
            </a:br>
            <a:r>
              <a:rPr lang="en-US" dirty="0"/>
              <a:t>and this is connected to the transformer tank which is earthed. </a:t>
            </a:r>
            <a:endParaRPr lang="en-US" dirty="0" smtClean="0"/>
          </a:p>
          <a:p>
            <a:r>
              <a:rPr lang="en-US" dirty="0"/>
              <a:t>One end of the high voltage winding is </a:t>
            </a:r>
            <a:r>
              <a:rPr lang="en-US" dirty="0" smtClean="0"/>
              <a:t>also earthed </a:t>
            </a:r>
            <a:r>
              <a:rPr lang="en-US" dirty="0"/>
              <a:t>through the tank</a:t>
            </a:r>
            <a:r>
              <a:rPr lang="en-US" dirty="0" smtClean="0"/>
              <a:t>.</a:t>
            </a:r>
          </a:p>
          <a:p>
            <a:r>
              <a:rPr lang="en-US" dirty="0"/>
              <a:t>The high voltage end and a tapping near this end is taken out at the top of the</a:t>
            </a:r>
            <a:br>
              <a:rPr lang="en-US" dirty="0"/>
            </a:br>
            <a:r>
              <a:rPr lang="en-US" dirty="0"/>
              <a:t>transformer through a bushing, and forms the primary of the second transformer</a:t>
            </a:r>
            <a:r>
              <a:rPr lang="en-US" dirty="0" smtClean="0"/>
              <a:t>.</a:t>
            </a:r>
          </a:p>
          <a:p>
            <a:r>
              <a:rPr lang="en-US" dirty="0"/>
              <a:t>One end of this winding </a:t>
            </a:r>
            <a:r>
              <a:rPr lang="en-US" dirty="0" smtClean="0"/>
              <a:t>is connected </a:t>
            </a:r>
            <a:r>
              <a:rPr lang="en-US" dirty="0"/>
              <a:t>to the tank of the second transformer to maintain the </a:t>
            </a:r>
            <a:r>
              <a:rPr lang="en-US" dirty="0" smtClean="0"/>
              <a:t>tank </a:t>
            </a:r>
            <a:r>
              <a:rPr lang="en-US" dirty="0"/>
              <a:t>at high voltage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E107-0BC4-4604-BBEF-6FE73AB7B6A7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Cascade arrangement of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secondary of </a:t>
            </a:r>
            <a:r>
              <a:rPr lang="en-US" dirty="0" smtClean="0"/>
              <a:t>this transformer </a:t>
            </a:r>
            <a:r>
              <a:rPr lang="en-US" dirty="0"/>
              <a:t>too has one end connected to the tank and at the other end the next cascaded transformer is fed</a:t>
            </a:r>
            <a:r>
              <a:rPr lang="en-US" dirty="0" smtClean="0"/>
              <a:t>.</a:t>
            </a:r>
          </a:p>
          <a:p>
            <a:r>
              <a:rPr lang="en-US" dirty="0"/>
              <a:t>This cascade arrangement can be continued further if a still higher voltage is required</a:t>
            </a:r>
            <a:r>
              <a:rPr lang="en-US" dirty="0" smtClean="0"/>
              <a:t>.</a:t>
            </a:r>
          </a:p>
          <a:p>
            <a:r>
              <a:rPr lang="en-US" dirty="0"/>
              <a:t>In the cascade arrangement shown, each transformer needs only to be insulated for 100 kV, and hence </a:t>
            </a:r>
            <a:r>
              <a:rPr lang="en-US" dirty="0" smtClean="0"/>
              <a:t>the transformer </a:t>
            </a:r>
            <a:r>
              <a:rPr lang="en-US" dirty="0"/>
              <a:t>can be relatively small</a:t>
            </a:r>
            <a:r>
              <a:rPr lang="en-US" dirty="0" smtClean="0"/>
              <a:t>.</a:t>
            </a:r>
          </a:p>
          <a:p>
            <a:r>
              <a:rPr lang="en-US" dirty="0"/>
              <a:t>If a 300 kV transformer had to be used instead, the size would </a:t>
            </a:r>
            <a:r>
              <a:rPr lang="en-US" dirty="0" smtClean="0"/>
              <a:t>be massive.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16C0-AF88-47AC-99A6-D327F99B616A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Resonant </a:t>
            </a:r>
            <a:r>
              <a:rPr lang="en-US" b="1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99" y="2546729"/>
            <a:ext cx="7495713" cy="3651504"/>
          </a:xfrm>
        </p:spPr>
        <p:txBody>
          <a:bodyPr/>
          <a:lstStyle/>
          <a:p>
            <a:r>
              <a:rPr lang="en-US" dirty="0"/>
              <a:t>The resonance principle of a series tuned </a:t>
            </a:r>
            <a:r>
              <a:rPr lang="en-US" b="1" dirty="0"/>
              <a:t>L-C </a:t>
            </a:r>
            <a:r>
              <a:rPr lang="en-US" dirty="0"/>
              <a:t>circuit can be made use of to obtain a higher voltage with a </a:t>
            </a:r>
            <a:r>
              <a:rPr lang="en-US" dirty="0" smtClean="0"/>
              <a:t>given transformer.</a:t>
            </a:r>
          </a:p>
          <a:p>
            <a:r>
              <a:rPr lang="en-US" dirty="0"/>
              <a:t>Let </a:t>
            </a:r>
            <a:r>
              <a:rPr lang="en-US" b="1" dirty="0"/>
              <a:t>R </a:t>
            </a:r>
            <a:r>
              <a:rPr lang="en-US" dirty="0"/>
              <a:t>represent the equivalent parallel resistance across the coil and </a:t>
            </a:r>
            <a:r>
              <a:rPr lang="en-US" dirty="0" smtClean="0"/>
              <a:t>the device </a:t>
            </a:r>
            <a:r>
              <a:rPr lang="en-US" dirty="0"/>
              <a:t>under test. The current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/>
              <a:t>would be given by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0992-7EE5-4053-B1E4-715BFECCBE83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521" y="2546729"/>
            <a:ext cx="333375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86" y="4165979"/>
            <a:ext cx="62103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Resonant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b="1" dirty="0"/>
              <a:t>R </a:t>
            </a:r>
            <a:r>
              <a:rPr lang="en-US" dirty="0"/>
              <a:t>is usually very large, the </a:t>
            </a:r>
            <a:r>
              <a:rPr lang="en-US" b="1" dirty="0"/>
              <a:t>Q </a:t>
            </a:r>
            <a:r>
              <a:rPr lang="en-US" dirty="0"/>
              <a:t>factor of the circuit (Q = </a:t>
            </a:r>
            <a:r>
              <a:rPr lang="en-US" dirty="0" smtClean="0"/>
              <a:t>R/L</a:t>
            </a:r>
            <a:r>
              <a:rPr lang="el-GR" dirty="0" smtClean="0"/>
              <a:t>ω</a:t>
            </a:r>
            <a:r>
              <a:rPr lang="en-US" dirty="0" smtClean="0"/>
              <a:t>) </a:t>
            </a:r>
            <a:r>
              <a:rPr lang="en-US" dirty="0"/>
              <a:t>would be very large, and the output </a:t>
            </a:r>
            <a:r>
              <a:rPr lang="en-US" dirty="0" smtClean="0"/>
              <a:t>voltage would </a:t>
            </a:r>
            <a:r>
              <a:rPr lang="en-US" dirty="0"/>
              <a:t>be given </a:t>
            </a:r>
            <a:r>
              <a:rPr lang="en-US" dirty="0" smtClean="0"/>
              <a:t>by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It can thus be seen that a much larger value that the input can be obtained across the device under test in </a:t>
            </a:r>
            <a:r>
              <a:rPr lang="en-US" dirty="0" smtClean="0"/>
              <a:t>the resonant </a:t>
            </a:r>
            <a:r>
              <a:rPr lang="en-US" dirty="0"/>
              <a:t>principle.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72" y="3368580"/>
            <a:ext cx="240982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50" y="5120540"/>
            <a:ext cx="35718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Resonant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application of the resonance principle at power frequency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C84-7642-4CFA-AB2E-8EEF39D4079D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3AA-58AC-4F0A-8CCF-0F2663F92DB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86" y="3286715"/>
            <a:ext cx="86772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305</TotalTime>
  <Words>1244</Words>
  <Application>Microsoft Office PowerPoint</Application>
  <PresentationFormat>Widescreen</PresentationFormat>
  <Paragraphs>152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Century Schoolbook</vt:lpstr>
      <vt:lpstr>Corbel</vt:lpstr>
      <vt:lpstr>Feathered</vt:lpstr>
      <vt:lpstr>Chapter -3 High Voltage Generators for Testing</vt:lpstr>
      <vt:lpstr>Generation of High Voltages</vt:lpstr>
      <vt:lpstr>Generation of High Alternating Voltages</vt:lpstr>
      <vt:lpstr>Cascade arrangement of transformers</vt:lpstr>
      <vt:lpstr>Cascade arrangement of transformers</vt:lpstr>
      <vt:lpstr>Cascade arrangement of transformers</vt:lpstr>
      <vt:lpstr>Resonant Transformers</vt:lpstr>
      <vt:lpstr>Resonant Transformers</vt:lpstr>
      <vt:lpstr>Resonant Transformers</vt:lpstr>
      <vt:lpstr>Resonant Transformers</vt:lpstr>
      <vt:lpstr>Advantages</vt:lpstr>
      <vt:lpstr>PowerPoint Presentation</vt:lpstr>
      <vt:lpstr>Main applications are:</vt:lpstr>
      <vt:lpstr>High frequency high voltages</vt:lpstr>
      <vt:lpstr>High frequency high voltages</vt:lpstr>
      <vt:lpstr>High frequency high voltages</vt:lpstr>
      <vt:lpstr>High frequency high voltages</vt:lpstr>
      <vt:lpstr>High frequency high voltages</vt:lpstr>
      <vt:lpstr>High frequency high voltages</vt:lpstr>
      <vt:lpstr>Generation of High Direct Voltages</vt:lpstr>
      <vt:lpstr>Rectifier circuits</vt:lpstr>
      <vt:lpstr>Rectifier circuits</vt:lpstr>
      <vt:lpstr>Voltage Multiplier Circuits</vt:lpstr>
      <vt:lpstr>Voltage Doubler Circuit</vt:lpstr>
      <vt:lpstr>Cockroft-Walton Circuit</vt:lpstr>
      <vt:lpstr>Cockroft-Walton Circuit</vt:lpstr>
      <vt:lpstr>Cockroft-Walton Circuit</vt:lpstr>
      <vt:lpstr>Cockroft-Walton Circuit</vt:lpstr>
      <vt:lpstr>Electrostatic generators</vt:lpstr>
      <vt:lpstr>PowerPoint Presentation</vt:lpstr>
      <vt:lpstr>Sames Generator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Voltage Generators for Testing</dc:title>
  <dc:creator>KA Ahmad</dc:creator>
  <cp:lastModifiedBy>KA Ahmad</cp:lastModifiedBy>
  <cp:revision>20</cp:revision>
  <dcterms:created xsi:type="dcterms:W3CDTF">2016-12-12T18:51:39Z</dcterms:created>
  <dcterms:modified xsi:type="dcterms:W3CDTF">2017-01-16T19:05:42Z</dcterms:modified>
</cp:coreProperties>
</file>