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6" d="100"/>
          <a:sy n="146" d="100"/>
        </p:scale>
        <p:origin x="81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EFC400-6CCF-4DBD-80DA-CF86740539A4}" type="datetimeFigureOut">
              <a:rPr lang="en-US" smtClean="0"/>
              <a:t>10/17/2020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E2208A-E14C-4EB9-BB8E-0E0CB5AE27E6}" type="slidenum">
              <a:rPr lang="en-US" smtClean="0"/>
              <a:t>‹#›</a:t>
            </a:fld>
            <a:endParaRPr lang="en-US"/>
          </a:p>
        </p:txBody>
      </p:sp>
    </p:spTree>
    <p:extLst>
      <p:ext uri="{BB962C8B-B14F-4D97-AF65-F5344CB8AC3E}">
        <p14:creationId xmlns:p14="http://schemas.microsoft.com/office/powerpoint/2010/main" val="160349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728A49-3124-461C-A78F-C13CCE5BB203}" type="datetime1">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93A0C-C2ED-4F8F-A5D3-C25B14073A5A}" type="slidenum">
              <a:rPr lang="en-US" smtClean="0"/>
              <a:t>‹#›</a:t>
            </a:fld>
            <a:endParaRPr lang="en-US"/>
          </a:p>
        </p:txBody>
      </p:sp>
    </p:spTree>
    <p:extLst>
      <p:ext uri="{BB962C8B-B14F-4D97-AF65-F5344CB8AC3E}">
        <p14:creationId xmlns:p14="http://schemas.microsoft.com/office/powerpoint/2010/main" val="258877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C1CEA-78B0-486B-90FC-EC01681DAE18}" type="datetime1">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93A0C-C2ED-4F8F-A5D3-C25B14073A5A}" type="slidenum">
              <a:rPr lang="en-US" smtClean="0"/>
              <a:t>‹#›</a:t>
            </a:fld>
            <a:endParaRPr lang="en-US"/>
          </a:p>
        </p:txBody>
      </p:sp>
    </p:spTree>
    <p:extLst>
      <p:ext uri="{BB962C8B-B14F-4D97-AF65-F5344CB8AC3E}">
        <p14:creationId xmlns:p14="http://schemas.microsoft.com/office/powerpoint/2010/main" val="347650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EE574D-0E3F-45BC-9042-6D9FE110DF16}" type="datetime1">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93A0C-C2ED-4F8F-A5D3-C25B14073A5A}" type="slidenum">
              <a:rPr lang="en-US" smtClean="0"/>
              <a:t>‹#›</a:t>
            </a:fld>
            <a:endParaRPr lang="en-US"/>
          </a:p>
        </p:txBody>
      </p:sp>
    </p:spTree>
    <p:extLst>
      <p:ext uri="{BB962C8B-B14F-4D97-AF65-F5344CB8AC3E}">
        <p14:creationId xmlns:p14="http://schemas.microsoft.com/office/powerpoint/2010/main" val="190335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17C13-FBBD-4337-A491-548C035E1AB4}" type="datetime1">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93A0C-C2ED-4F8F-A5D3-C25B14073A5A}" type="slidenum">
              <a:rPr lang="en-US" smtClean="0"/>
              <a:t>‹#›</a:t>
            </a:fld>
            <a:endParaRPr lang="en-US"/>
          </a:p>
        </p:txBody>
      </p:sp>
    </p:spTree>
    <p:extLst>
      <p:ext uri="{BB962C8B-B14F-4D97-AF65-F5344CB8AC3E}">
        <p14:creationId xmlns:p14="http://schemas.microsoft.com/office/powerpoint/2010/main" val="146253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296D94-3359-4614-B9DB-FB48E7B3DE38}" type="datetime1">
              <a:rPr lang="en-US" smtClean="0"/>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93A0C-C2ED-4F8F-A5D3-C25B14073A5A}" type="slidenum">
              <a:rPr lang="en-US" smtClean="0"/>
              <a:t>‹#›</a:t>
            </a:fld>
            <a:endParaRPr lang="en-US"/>
          </a:p>
        </p:txBody>
      </p:sp>
    </p:spTree>
    <p:extLst>
      <p:ext uri="{BB962C8B-B14F-4D97-AF65-F5344CB8AC3E}">
        <p14:creationId xmlns:p14="http://schemas.microsoft.com/office/powerpoint/2010/main" val="214173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DADA50-A10A-46E5-94A7-9DC6821B18B6}" type="datetime1">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93A0C-C2ED-4F8F-A5D3-C25B14073A5A}" type="slidenum">
              <a:rPr lang="en-US" smtClean="0"/>
              <a:t>‹#›</a:t>
            </a:fld>
            <a:endParaRPr lang="en-US"/>
          </a:p>
        </p:txBody>
      </p:sp>
    </p:spTree>
    <p:extLst>
      <p:ext uri="{BB962C8B-B14F-4D97-AF65-F5344CB8AC3E}">
        <p14:creationId xmlns:p14="http://schemas.microsoft.com/office/powerpoint/2010/main" val="3539531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985F77-A649-4544-A42B-A79591C86A6F}" type="datetime1">
              <a:rPr lang="en-US" smtClean="0"/>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A93A0C-C2ED-4F8F-A5D3-C25B14073A5A}" type="slidenum">
              <a:rPr lang="en-US" smtClean="0"/>
              <a:t>‹#›</a:t>
            </a:fld>
            <a:endParaRPr lang="en-US"/>
          </a:p>
        </p:txBody>
      </p:sp>
    </p:spTree>
    <p:extLst>
      <p:ext uri="{BB962C8B-B14F-4D97-AF65-F5344CB8AC3E}">
        <p14:creationId xmlns:p14="http://schemas.microsoft.com/office/powerpoint/2010/main" val="20038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B4CDED-824E-4276-BEE9-7881E7C0DD81}" type="datetime1">
              <a:rPr lang="en-US" smtClean="0"/>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a:t>
            </a:fld>
            <a:endParaRPr lang="en-US"/>
          </a:p>
        </p:txBody>
      </p:sp>
    </p:spTree>
    <p:extLst>
      <p:ext uri="{BB962C8B-B14F-4D97-AF65-F5344CB8AC3E}">
        <p14:creationId xmlns:p14="http://schemas.microsoft.com/office/powerpoint/2010/main" val="381546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0E0D9-BA32-4BBB-B963-BFB0F957AC4D}" type="datetime1">
              <a:rPr lang="en-US" smtClean="0"/>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A93A0C-C2ED-4F8F-A5D3-C25B14073A5A}" type="slidenum">
              <a:rPr lang="en-US" smtClean="0"/>
              <a:t>‹#›</a:t>
            </a:fld>
            <a:endParaRPr lang="en-US"/>
          </a:p>
        </p:txBody>
      </p:sp>
    </p:spTree>
    <p:extLst>
      <p:ext uri="{BB962C8B-B14F-4D97-AF65-F5344CB8AC3E}">
        <p14:creationId xmlns:p14="http://schemas.microsoft.com/office/powerpoint/2010/main" val="2865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2ABA54-6C58-4098-9C07-E97C1605EC60}" type="datetime1">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93A0C-C2ED-4F8F-A5D3-C25B14073A5A}" type="slidenum">
              <a:rPr lang="en-US" smtClean="0"/>
              <a:t>‹#›</a:t>
            </a:fld>
            <a:endParaRPr lang="en-US"/>
          </a:p>
        </p:txBody>
      </p:sp>
    </p:spTree>
    <p:extLst>
      <p:ext uri="{BB962C8B-B14F-4D97-AF65-F5344CB8AC3E}">
        <p14:creationId xmlns:p14="http://schemas.microsoft.com/office/powerpoint/2010/main" val="299886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83EC7A-CA98-4C0F-B47F-3414B7597A3C}" type="datetime1">
              <a:rPr lang="en-US" smtClean="0"/>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93A0C-C2ED-4F8F-A5D3-C25B14073A5A}" type="slidenum">
              <a:rPr lang="en-US" smtClean="0"/>
              <a:t>‹#›</a:t>
            </a:fld>
            <a:endParaRPr lang="en-US"/>
          </a:p>
        </p:txBody>
      </p:sp>
    </p:spTree>
    <p:extLst>
      <p:ext uri="{BB962C8B-B14F-4D97-AF65-F5344CB8AC3E}">
        <p14:creationId xmlns:p14="http://schemas.microsoft.com/office/powerpoint/2010/main" val="427464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E6CD6-C490-43AC-85E9-410D68C83CD0}" type="datetime1">
              <a:rPr lang="en-US" smtClean="0"/>
              <a:t>10/17/2020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93A0C-C2ED-4F8F-A5D3-C25B14073A5A}" type="slidenum">
              <a:rPr lang="en-US" smtClean="0"/>
              <a:t>‹#›</a:t>
            </a:fld>
            <a:endParaRPr lang="en-US"/>
          </a:p>
        </p:txBody>
      </p:sp>
    </p:spTree>
    <p:extLst>
      <p:ext uri="{BB962C8B-B14F-4D97-AF65-F5344CB8AC3E}">
        <p14:creationId xmlns:p14="http://schemas.microsoft.com/office/powerpoint/2010/main" val="126108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a:solidFill>
                  <a:srgbClr val="C00000"/>
                </a:solidFill>
              </a:rPr>
              <a:t>Electrical Circuits II</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Week 1 – Fall Semester</a:t>
            </a:r>
          </a:p>
          <a:p>
            <a:r>
              <a:rPr lang="en-US" dirty="0" smtClean="0"/>
              <a:t>Electrical Engineering Dept.</a:t>
            </a:r>
            <a:endParaRPr lang="en-US" dirty="0"/>
          </a:p>
        </p:txBody>
      </p:sp>
    </p:spTree>
    <p:extLst>
      <p:ext uri="{BB962C8B-B14F-4D97-AF65-F5344CB8AC3E}">
        <p14:creationId xmlns:p14="http://schemas.microsoft.com/office/powerpoint/2010/main" val="4113824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1.1 Superposition Theorem</a:t>
            </a:r>
            <a:endParaRPr lang="en-US" dirty="0"/>
          </a:p>
        </p:txBody>
      </p:sp>
      <p:sp>
        <p:nvSpPr>
          <p:cNvPr id="3" name="Content Placeholder 2"/>
          <p:cNvSpPr>
            <a:spLocks noGrp="1"/>
          </p:cNvSpPr>
          <p:nvPr>
            <p:ph idx="1"/>
          </p:nvPr>
        </p:nvSpPr>
        <p:spPr>
          <a:xfrm>
            <a:off x="222069" y="1825625"/>
            <a:ext cx="11750040" cy="4351338"/>
          </a:xfrm>
        </p:spPr>
        <p:txBody>
          <a:bodyPr/>
          <a:lstStyle/>
          <a:p>
            <a:pPr marL="0" indent="0">
              <a:buNone/>
            </a:pPr>
            <a:endParaRPr lang="en-US" sz="4000" b="1" i="1" dirty="0" smtClean="0"/>
          </a:p>
          <a:p>
            <a:pPr marL="0" indent="0">
              <a:buNone/>
            </a:pPr>
            <a:r>
              <a:rPr lang="en-US" sz="4000" b="1" i="1" dirty="0" smtClean="0">
                <a:solidFill>
                  <a:srgbClr val="0070C0"/>
                </a:solidFill>
              </a:rPr>
              <a:t>Since </a:t>
            </a:r>
            <a:r>
              <a:rPr lang="en-US" sz="4000" b="1" i="1" dirty="0">
                <a:solidFill>
                  <a:srgbClr val="0070C0"/>
                </a:solidFill>
              </a:rPr>
              <a:t>the effect of each source will be determined independently, </a:t>
            </a:r>
            <a:r>
              <a:rPr lang="en-US" sz="4000" b="1" i="1" dirty="0" smtClean="0">
                <a:solidFill>
                  <a:srgbClr val="0070C0"/>
                </a:solidFill>
              </a:rPr>
              <a:t>the number </a:t>
            </a:r>
            <a:r>
              <a:rPr lang="en-US" sz="4000" b="1" i="1" dirty="0">
                <a:solidFill>
                  <a:srgbClr val="0070C0"/>
                </a:solidFill>
              </a:rPr>
              <a:t>of networks to be analyzed will equal the number of sources</a:t>
            </a:r>
            <a:r>
              <a:rPr lang="en-US" sz="4000" dirty="0" smtClean="0">
                <a:solidFill>
                  <a:srgbClr val="0070C0"/>
                </a:solidFill>
              </a:rPr>
              <a:t> </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DF32B518-8FEA-48F8-852D-FCB9E854A618}"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10</a:t>
            </a:fld>
            <a:endParaRPr lang="en-US"/>
          </a:p>
        </p:txBody>
      </p:sp>
    </p:spTree>
    <p:extLst>
      <p:ext uri="{BB962C8B-B14F-4D97-AF65-F5344CB8AC3E}">
        <p14:creationId xmlns:p14="http://schemas.microsoft.com/office/powerpoint/2010/main" val="1669934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b="1" dirty="0" smtClean="0"/>
              <a:t>Example 1:</a:t>
            </a:r>
            <a:r>
              <a:rPr lang="en-US" dirty="0" smtClean="0"/>
              <a:t> </a:t>
            </a:r>
            <a:r>
              <a:rPr lang="en-US" dirty="0"/>
              <a:t>Using the superposition theorem, determine the current </a:t>
            </a:r>
            <a:r>
              <a:rPr lang="en-US" dirty="0" smtClean="0"/>
              <a:t>through resistor </a:t>
            </a:r>
            <a:r>
              <a:rPr lang="en-US" i="1" dirty="0"/>
              <a:t>R</a:t>
            </a:r>
            <a:r>
              <a:rPr lang="en-US" sz="2000" dirty="0"/>
              <a:t>2</a:t>
            </a:r>
            <a:r>
              <a:rPr lang="en-US" dirty="0"/>
              <a:t> for the network in Fig.</a:t>
            </a:r>
            <a:r>
              <a:rPr lang="en-US" dirty="0" smtClean="0"/>
              <a:t>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D05D9761-DCE9-47CD-87DD-B929935A385A}"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11</a:t>
            </a:fld>
            <a:endParaRPr lang="en-US"/>
          </a:p>
        </p:txBody>
      </p:sp>
      <p:pic>
        <p:nvPicPr>
          <p:cNvPr id="7" name="Picture 6"/>
          <p:cNvPicPr>
            <a:picLocks noChangeAspect="1"/>
          </p:cNvPicPr>
          <p:nvPr/>
        </p:nvPicPr>
        <p:blipFill>
          <a:blip r:embed="rId2"/>
          <a:stretch>
            <a:fillRect/>
          </a:stretch>
        </p:blipFill>
        <p:spPr>
          <a:xfrm>
            <a:off x="3471863" y="2794635"/>
            <a:ext cx="5248275" cy="3829050"/>
          </a:xfrm>
          <a:prstGeom prst="rect">
            <a:avLst/>
          </a:prstGeom>
        </p:spPr>
      </p:pic>
    </p:spTree>
    <p:extLst>
      <p:ext uri="{BB962C8B-B14F-4D97-AF65-F5344CB8AC3E}">
        <p14:creationId xmlns:p14="http://schemas.microsoft.com/office/powerpoint/2010/main" val="3939649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6267450" y="-55426"/>
            <a:ext cx="5848350" cy="4819650"/>
          </a:xfrm>
          <a:prstGeom prst="rect">
            <a:avLst/>
          </a:prstGeom>
        </p:spPr>
      </p:pic>
      <p:sp>
        <p:nvSpPr>
          <p:cNvPr id="2" name="Title 1"/>
          <p:cNvSpPr>
            <a:spLocks noGrp="1"/>
          </p:cNvSpPr>
          <p:nvPr>
            <p:ph type="title"/>
          </p:nvPr>
        </p:nvSpPr>
        <p:spPr/>
        <p:txBody>
          <a:bodyPr/>
          <a:lstStyle/>
          <a:p>
            <a:r>
              <a:rPr lang="en-US" dirty="0" smtClean="0">
                <a:solidFill>
                  <a:srgbClr val="C00000"/>
                </a:solidFill>
              </a:rPr>
              <a:t>1.1 Superposition Theorem</a:t>
            </a:r>
            <a:endParaRPr lang="en-US" dirty="0"/>
          </a:p>
        </p:txBody>
      </p:sp>
      <p:sp>
        <p:nvSpPr>
          <p:cNvPr id="3" name="Content Placeholder 2"/>
          <p:cNvSpPr>
            <a:spLocks noGrp="1"/>
          </p:cNvSpPr>
          <p:nvPr>
            <p:ph idx="1"/>
          </p:nvPr>
        </p:nvSpPr>
        <p:spPr>
          <a:xfrm>
            <a:off x="672737" y="1825625"/>
            <a:ext cx="5542733" cy="4351338"/>
          </a:xfrm>
        </p:spPr>
        <p:txBody>
          <a:bodyPr/>
          <a:lstStyle/>
          <a:p>
            <a:pPr marL="0" indent="0">
              <a:buNone/>
            </a:pPr>
            <a:r>
              <a:rPr lang="en-US" dirty="0" smtClean="0">
                <a:solidFill>
                  <a:srgbClr val="0070C0"/>
                </a:solidFill>
              </a:rPr>
              <a:t>Solution: </a:t>
            </a:r>
            <a:r>
              <a:rPr lang="en-US" dirty="0"/>
              <a:t>In order to determine the effect of the 36 V voltage source, the current source must be replaced by an open-circuit equivalent as shown</a:t>
            </a:r>
            <a:br>
              <a:rPr lang="en-US" dirty="0"/>
            </a:br>
            <a:r>
              <a:rPr lang="en-US" dirty="0"/>
              <a:t>in </a:t>
            </a:r>
            <a:r>
              <a:rPr lang="en-US" dirty="0" smtClean="0"/>
              <a:t>Fig. </a:t>
            </a:r>
            <a:r>
              <a:rPr lang="en-US" dirty="0"/>
              <a:t>The result is a simple series circuit with a current equal to</a:t>
            </a:r>
            <a:r>
              <a:rPr lang="en-US" dirty="0" smtClean="0"/>
              <a:t> </a:t>
            </a:r>
            <a:br>
              <a:rPr lang="en-US" dirty="0" smtClean="0"/>
            </a:br>
            <a:endParaRPr lang="en-US" dirty="0"/>
          </a:p>
        </p:txBody>
      </p:sp>
      <p:sp>
        <p:nvSpPr>
          <p:cNvPr id="4" name="Date Placeholder 3"/>
          <p:cNvSpPr>
            <a:spLocks noGrp="1"/>
          </p:cNvSpPr>
          <p:nvPr>
            <p:ph type="dt" sz="half" idx="10"/>
          </p:nvPr>
        </p:nvSpPr>
        <p:spPr/>
        <p:txBody>
          <a:bodyPr/>
          <a:lstStyle/>
          <a:p>
            <a:fld id="{D97B6AD3-4989-490A-B587-1532E1BB294B}"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12</a:t>
            </a:fld>
            <a:endParaRPr lang="en-US"/>
          </a:p>
        </p:txBody>
      </p:sp>
      <p:pic>
        <p:nvPicPr>
          <p:cNvPr id="7" name="Picture 6"/>
          <p:cNvPicPr>
            <a:picLocks noChangeAspect="1"/>
          </p:cNvPicPr>
          <p:nvPr/>
        </p:nvPicPr>
        <p:blipFill>
          <a:blip r:embed="rId3"/>
          <a:stretch>
            <a:fillRect/>
          </a:stretch>
        </p:blipFill>
        <p:spPr>
          <a:xfrm>
            <a:off x="1125855" y="4899161"/>
            <a:ext cx="8934450" cy="1152525"/>
          </a:xfrm>
          <a:prstGeom prst="rect">
            <a:avLst/>
          </a:prstGeom>
        </p:spPr>
      </p:pic>
    </p:spTree>
    <p:extLst>
      <p:ext uri="{BB962C8B-B14F-4D97-AF65-F5344CB8AC3E}">
        <p14:creationId xmlns:p14="http://schemas.microsoft.com/office/powerpoint/2010/main" val="2861102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6410325" y="1592671"/>
            <a:ext cx="5781675" cy="4105275"/>
          </a:xfrm>
          <a:prstGeom prst="rect">
            <a:avLst/>
          </a:prstGeom>
        </p:spPr>
      </p:pic>
      <p:sp>
        <p:nvSpPr>
          <p:cNvPr id="2" name="Title 1"/>
          <p:cNvSpPr>
            <a:spLocks noGrp="1"/>
          </p:cNvSpPr>
          <p:nvPr>
            <p:ph type="title"/>
          </p:nvPr>
        </p:nvSpPr>
        <p:spPr/>
        <p:txBody>
          <a:bodyPr/>
          <a:lstStyle/>
          <a:p>
            <a:r>
              <a:rPr lang="en-US" dirty="0" smtClean="0">
                <a:solidFill>
                  <a:srgbClr val="C0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dirty="0"/>
              <a:t>Examining the effect of the 9 A current source </a:t>
            </a:r>
            <a:r>
              <a:rPr lang="en-US" dirty="0" smtClean="0"/>
              <a:t>:</a:t>
            </a:r>
            <a:br>
              <a:rPr lang="en-US" dirty="0" smtClean="0"/>
            </a:br>
            <a:endParaRPr lang="en-US" dirty="0"/>
          </a:p>
        </p:txBody>
      </p:sp>
      <p:sp>
        <p:nvSpPr>
          <p:cNvPr id="4" name="Date Placeholder 3"/>
          <p:cNvSpPr>
            <a:spLocks noGrp="1"/>
          </p:cNvSpPr>
          <p:nvPr>
            <p:ph type="dt" sz="half" idx="10"/>
          </p:nvPr>
        </p:nvSpPr>
        <p:spPr/>
        <p:txBody>
          <a:bodyPr/>
          <a:lstStyle/>
          <a:p>
            <a:fld id="{727E8C7D-D32D-497A-9743-5E99D898B58A}"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13</a:t>
            </a:fld>
            <a:endParaRPr lang="en-US"/>
          </a:p>
        </p:txBody>
      </p:sp>
      <p:pic>
        <p:nvPicPr>
          <p:cNvPr id="7" name="Picture 6"/>
          <p:cNvPicPr>
            <a:picLocks noChangeAspect="1"/>
          </p:cNvPicPr>
          <p:nvPr/>
        </p:nvPicPr>
        <p:blipFill>
          <a:blip r:embed="rId3"/>
          <a:stretch>
            <a:fillRect/>
          </a:stretch>
        </p:blipFill>
        <p:spPr>
          <a:xfrm>
            <a:off x="309289" y="3613422"/>
            <a:ext cx="6296025" cy="1219200"/>
          </a:xfrm>
          <a:prstGeom prst="rect">
            <a:avLst/>
          </a:prstGeom>
        </p:spPr>
      </p:pic>
      <p:sp>
        <p:nvSpPr>
          <p:cNvPr id="8" name="Rectangle 7"/>
          <p:cNvSpPr/>
          <p:nvPr/>
        </p:nvSpPr>
        <p:spPr>
          <a:xfrm>
            <a:off x="942538" y="4647956"/>
            <a:ext cx="2090316" cy="369332"/>
          </a:xfrm>
          <a:prstGeom prst="rect">
            <a:avLst/>
          </a:prstGeom>
        </p:spPr>
        <p:txBody>
          <a:bodyPr wrap="none">
            <a:spAutoFit/>
          </a:bodyPr>
          <a:lstStyle/>
          <a:p>
            <a:r>
              <a:rPr lang="en-US" dirty="0" smtClean="0"/>
              <a:t>Current Divider Rule</a:t>
            </a:r>
            <a:endParaRPr lang="en-US" dirty="0"/>
          </a:p>
        </p:txBody>
      </p:sp>
    </p:spTree>
    <p:extLst>
      <p:ext uri="{BB962C8B-B14F-4D97-AF65-F5344CB8AC3E}">
        <p14:creationId xmlns:p14="http://schemas.microsoft.com/office/powerpoint/2010/main" val="366431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6731726" y="2908300"/>
            <a:ext cx="5181600" cy="3448050"/>
          </a:xfrm>
          <a:prstGeom prst="rect">
            <a:avLst/>
          </a:prstGeom>
        </p:spPr>
      </p:pic>
      <p:sp>
        <p:nvSpPr>
          <p:cNvPr id="2" name="Title 1"/>
          <p:cNvSpPr>
            <a:spLocks noGrp="1"/>
          </p:cNvSpPr>
          <p:nvPr>
            <p:ph type="title"/>
          </p:nvPr>
        </p:nvSpPr>
        <p:spPr/>
        <p:txBody>
          <a:bodyPr/>
          <a:lstStyle/>
          <a:p>
            <a:r>
              <a:rPr lang="en-US" dirty="0" smtClean="0">
                <a:solidFill>
                  <a:srgbClr val="FF0000"/>
                </a:solidFill>
              </a:rPr>
              <a:t>1.1 Superposition Theorem</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Since the contribution to current </a:t>
            </a:r>
            <a:r>
              <a:rPr lang="en-US" i="1" dirty="0"/>
              <a:t>I</a:t>
            </a:r>
            <a:r>
              <a:rPr lang="en-US" dirty="0"/>
              <a:t>2 has the same direction for</a:t>
            </a:r>
            <a:br>
              <a:rPr lang="en-US" dirty="0"/>
            </a:br>
            <a:r>
              <a:rPr lang="en-US" dirty="0"/>
              <a:t>each source, as shown in </a:t>
            </a:r>
            <a:r>
              <a:rPr lang="en-US" dirty="0" smtClean="0"/>
              <a:t>Fig. </a:t>
            </a:r>
            <a:r>
              <a:rPr lang="en-US" dirty="0"/>
              <a:t>the total solution for current </a:t>
            </a:r>
            <a:r>
              <a:rPr lang="en-US" i="1" dirty="0"/>
              <a:t>I</a:t>
            </a:r>
            <a:r>
              <a:rPr lang="en-US" dirty="0"/>
              <a:t>2 is</a:t>
            </a:r>
            <a:br>
              <a:rPr lang="en-US" dirty="0"/>
            </a:br>
            <a:r>
              <a:rPr lang="en-US" dirty="0"/>
              <a:t>the sum of the currents established by the two sources. That is,</a:t>
            </a:r>
            <a:r>
              <a:rPr lang="en-US" dirty="0" smtClean="0"/>
              <a:t> </a:t>
            </a:r>
            <a:br>
              <a:rPr lang="en-US" dirty="0" smtClean="0"/>
            </a:br>
            <a:endParaRPr lang="en-US" dirty="0"/>
          </a:p>
        </p:txBody>
      </p:sp>
      <p:sp>
        <p:nvSpPr>
          <p:cNvPr id="4" name="Date Placeholder 3"/>
          <p:cNvSpPr>
            <a:spLocks noGrp="1"/>
          </p:cNvSpPr>
          <p:nvPr>
            <p:ph type="dt" sz="half" idx="10"/>
          </p:nvPr>
        </p:nvSpPr>
        <p:spPr/>
        <p:txBody>
          <a:bodyPr/>
          <a:lstStyle/>
          <a:p>
            <a:fld id="{6D3AD836-F227-40D7-BCE8-B5ADE30EAD66}"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14</a:t>
            </a:fld>
            <a:endParaRPr lang="en-US"/>
          </a:p>
        </p:txBody>
      </p:sp>
      <p:pic>
        <p:nvPicPr>
          <p:cNvPr id="7" name="Picture 6"/>
          <p:cNvPicPr>
            <a:picLocks noChangeAspect="1"/>
          </p:cNvPicPr>
          <p:nvPr/>
        </p:nvPicPr>
        <p:blipFill>
          <a:blip r:embed="rId3"/>
          <a:stretch>
            <a:fillRect/>
          </a:stretch>
        </p:blipFill>
        <p:spPr>
          <a:xfrm>
            <a:off x="381680" y="4246562"/>
            <a:ext cx="5876925" cy="771525"/>
          </a:xfrm>
          <a:prstGeom prst="rect">
            <a:avLst/>
          </a:prstGeom>
        </p:spPr>
      </p:pic>
    </p:spTree>
    <p:extLst>
      <p:ext uri="{BB962C8B-B14F-4D97-AF65-F5344CB8AC3E}">
        <p14:creationId xmlns:p14="http://schemas.microsoft.com/office/powerpoint/2010/main" val="1334669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Question: </a:t>
            </a:r>
            <a:r>
              <a:rPr lang="en-US" i="1" dirty="0" smtClean="0">
                <a:solidFill>
                  <a:srgbClr val="0070C0"/>
                </a:solidFill>
              </a:rPr>
              <a:t>Can a Superposition be </a:t>
            </a:r>
            <a:r>
              <a:rPr lang="en-US" i="1" dirty="0">
                <a:solidFill>
                  <a:srgbClr val="0070C0"/>
                </a:solidFill>
              </a:rPr>
              <a:t>applied to </a:t>
            </a:r>
            <a:r>
              <a:rPr lang="en-US" i="1" dirty="0" smtClean="0">
                <a:solidFill>
                  <a:srgbClr val="0070C0"/>
                </a:solidFill>
              </a:rPr>
              <a:t>find power effects</a:t>
            </a:r>
            <a:r>
              <a:rPr lang="en-US" dirty="0" smtClean="0">
                <a:solidFill>
                  <a:srgbClr val="0070C0"/>
                </a:solidFill>
              </a:rPr>
              <a:t>? </a:t>
            </a:r>
          </a:p>
          <a:p>
            <a:pPr marL="0" indent="0">
              <a:buNone/>
            </a:pPr>
            <a:r>
              <a:rPr lang="en-US" dirty="0" smtClean="0">
                <a:solidFill>
                  <a:srgbClr val="0070C0"/>
                </a:solidFill>
              </a:rPr>
              <a:t>Answer: No , Because ,</a:t>
            </a:r>
            <a:br>
              <a:rPr lang="en-US" dirty="0" smtClean="0">
                <a:solidFill>
                  <a:srgbClr val="0070C0"/>
                </a:solidFill>
              </a:rPr>
            </a:br>
            <a:endParaRPr lang="en-US" dirty="0">
              <a:solidFill>
                <a:srgbClr val="0070C0"/>
              </a:solidFill>
            </a:endParaRPr>
          </a:p>
        </p:txBody>
      </p:sp>
      <p:sp>
        <p:nvSpPr>
          <p:cNvPr id="4" name="Date Placeholder 3"/>
          <p:cNvSpPr>
            <a:spLocks noGrp="1"/>
          </p:cNvSpPr>
          <p:nvPr>
            <p:ph type="dt" sz="half" idx="10"/>
          </p:nvPr>
        </p:nvSpPr>
        <p:spPr/>
        <p:txBody>
          <a:bodyPr/>
          <a:lstStyle/>
          <a:p>
            <a:fld id="{4C34D313-ACE5-4F9F-AE6F-7644EE2946CB}"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15</a:t>
            </a:fld>
            <a:endParaRPr lang="en-US"/>
          </a:p>
        </p:txBody>
      </p:sp>
      <p:pic>
        <p:nvPicPr>
          <p:cNvPr id="6" name="Picture 5"/>
          <p:cNvPicPr>
            <a:picLocks noChangeAspect="1"/>
          </p:cNvPicPr>
          <p:nvPr/>
        </p:nvPicPr>
        <p:blipFill>
          <a:blip r:embed="rId2"/>
          <a:stretch>
            <a:fillRect/>
          </a:stretch>
        </p:blipFill>
        <p:spPr>
          <a:xfrm>
            <a:off x="2699658" y="2933972"/>
            <a:ext cx="6400800" cy="781050"/>
          </a:xfrm>
          <a:prstGeom prst="rect">
            <a:avLst/>
          </a:prstGeom>
        </p:spPr>
      </p:pic>
      <p:pic>
        <p:nvPicPr>
          <p:cNvPr id="7" name="Picture 6"/>
          <p:cNvPicPr>
            <a:picLocks noChangeAspect="1"/>
          </p:cNvPicPr>
          <p:nvPr/>
        </p:nvPicPr>
        <p:blipFill>
          <a:blip r:embed="rId3"/>
          <a:stretch>
            <a:fillRect/>
          </a:stretch>
        </p:blipFill>
        <p:spPr>
          <a:xfrm>
            <a:off x="2778034" y="3682206"/>
            <a:ext cx="6400800" cy="638175"/>
          </a:xfrm>
          <a:prstGeom prst="rect">
            <a:avLst/>
          </a:prstGeom>
        </p:spPr>
      </p:pic>
      <p:pic>
        <p:nvPicPr>
          <p:cNvPr id="8" name="Picture 7"/>
          <p:cNvPicPr>
            <a:picLocks noChangeAspect="1"/>
          </p:cNvPicPr>
          <p:nvPr/>
        </p:nvPicPr>
        <p:blipFill>
          <a:blip r:embed="rId4"/>
          <a:stretch>
            <a:fillRect/>
          </a:stretch>
        </p:blipFill>
        <p:spPr>
          <a:xfrm>
            <a:off x="2778034" y="4391297"/>
            <a:ext cx="5829300" cy="609600"/>
          </a:xfrm>
          <a:prstGeom prst="rect">
            <a:avLst/>
          </a:prstGeom>
        </p:spPr>
      </p:pic>
      <p:pic>
        <p:nvPicPr>
          <p:cNvPr id="9" name="Picture 8"/>
          <p:cNvPicPr>
            <a:picLocks noChangeAspect="1"/>
          </p:cNvPicPr>
          <p:nvPr/>
        </p:nvPicPr>
        <p:blipFill>
          <a:blip r:embed="rId5"/>
          <a:stretch>
            <a:fillRect/>
          </a:stretch>
        </p:blipFill>
        <p:spPr>
          <a:xfrm>
            <a:off x="1535021" y="5230950"/>
            <a:ext cx="8886825" cy="704850"/>
          </a:xfrm>
          <a:prstGeom prst="rect">
            <a:avLst/>
          </a:prstGeom>
        </p:spPr>
      </p:pic>
      <p:sp>
        <p:nvSpPr>
          <p:cNvPr id="10" name="Down Arrow 9"/>
          <p:cNvSpPr/>
          <p:nvPr/>
        </p:nvSpPr>
        <p:spPr>
          <a:xfrm>
            <a:off x="7739743" y="5022262"/>
            <a:ext cx="326571" cy="333647"/>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4" name="Straight Connector 13"/>
          <p:cNvCxnSpPr/>
          <p:nvPr/>
        </p:nvCxnSpPr>
        <p:spPr>
          <a:xfrm flipV="1">
            <a:off x="6511834" y="5836309"/>
            <a:ext cx="1051560" cy="35446"/>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flipV="1">
            <a:off x="9054737" y="5800863"/>
            <a:ext cx="1051560" cy="35446"/>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43030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214846" y="1532188"/>
            <a:ext cx="9394371" cy="4611356"/>
          </a:xfrm>
          <a:prstGeom prst="rect">
            <a:avLst/>
          </a:prstGeom>
        </p:spPr>
      </p:pic>
      <p:sp>
        <p:nvSpPr>
          <p:cNvPr id="2" name="Title 1"/>
          <p:cNvSpPr>
            <a:spLocks noGrp="1"/>
          </p:cNvSpPr>
          <p:nvPr>
            <p:ph type="title"/>
          </p:nvPr>
        </p:nvSpPr>
        <p:spPr/>
        <p:txBody>
          <a:bodyPr/>
          <a:lstStyle/>
          <a:p>
            <a:r>
              <a:rPr lang="en-US" dirty="0" smtClean="0">
                <a:solidFill>
                  <a:srgbClr val="FF0000"/>
                </a:solidFill>
              </a:rPr>
              <a:t>1.1 Superposition Theorem</a:t>
            </a:r>
            <a:endParaRPr lang="en-US" dirty="0"/>
          </a:p>
        </p:txBody>
      </p:sp>
      <p:sp>
        <p:nvSpPr>
          <p:cNvPr id="4" name="Date Placeholder 3"/>
          <p:cNvSpPr>
            <a:spLocks noGrp="1"/>
          </p:cNvSpPr>
          <p:nvPr>
            <p:ph type="dt" sz="half" idx="10"/>
          </p:nvPr>
        </p:nvSpPr>
        <p:spPr/>
        <p:txBody>
          <a:bodyPr/>
          <a:lstStyle/>
          <a:p>
            <a:fld id="{669C0D45-9B3A-48B1-BAA9-DE7D6152819D}"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16</a:t>
            </a:fld>
            <a:endParaRPr lang="en-US"/>
          </a:p>
        </p:txBody>
      </p:sp>
      <p:pic>
        <p:nvPicPr>
          <p:cNvPr id="8" name="Picture 7"/>
          <p:cNvPicPr>
            <a:picLocks noChangeAspect="1"/>
          </p:cNvPicPr>
          <p:nvPr/>
        </p:nvPicPr>
        <p:blipFill>
          <a:blip r:embed="rId3"/>
          <a:stretch>
            <a:fillRect/>
          </a:stretch>
        </p:blipFill>
        <p:spPr>
          <a:xfrm>
            <a:off x="3424849" y="6132927"/>
            <a:ext cx="4974364" cy="588548"/>
          </a:xfrm>
          <a:prstGeom prst="rect">
            <a:avLst/>
          </a:prstGeom>
        </p:spPr>
      </p:pic>
    </p:spTree>
    <p:extLst>
      <p:ext uri="{BB962C8B-B14F-4D97-AF65-F5344CB8AC3E}">
        <p14:creationId xmlns:p14="http://schemas.microsoft.com/office/powerpoint/2010/main" val="4051041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1.1 Superposition Theorem</a:t>
            </a:r>
            <a:endParaRPr lang="en-US" dirty="0"/>
          </a:p>
        </p:txBody>
      </p:sp>
      <p:sp>
        <p:nvSpPr>
          <p:cNvPr id="4" name="Date Placeholder 3"/>
          <p:cNvSpPr>
            <a:spLocks noGrp="1"/>
          </p:cNvSpPr>
          <p:nvPr>
            <p:ph type="dt" sz="half" idx="10"/>
          </p:nvPr>
        </p:nvSpPr>
        <p:spPr/>
        <p:txBody>
          <a:bodyPr/>
          <a:lstStyle/>
          <a:p>
            <a:fld id="{6BE5C804-5047-4E31-8913-81E1BB70D2E3}"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17</a:t>
            </a:fld>
            <a:endParaRPr lang="en-US"/>
          </a:p>
        </p:txBody>
      </p:sp>
      <p:pic>
        <p:nvPicPr>
          <p:cNvPr id="6" name="Picture 5"/>
          <p:cNvPicPr>
            <a:picLocks noChangeAspect="1"/>
          </p:cNvPicPr>
          <p:nvPr/>
        </p:nvPicPr>
        <p:blipFill>
          <a:blip r:embed="rId2"/>
          <a:stretch>
            <a:fillRect/>
          </a:stretch>
        </p:blipFill>
        <p:spPr>
          <a:xfrm>
            <a:off x="1293223" y="1259749"/>
            <a:ext cx="8307978" cy="4741526"/>
          </a:xfrm>
          <a:prstGeom prst="rect">
            <a:avLst/>
          </a:prstGeom>
        </p:spPr>
      </p:pic>
      <p:pic>
        <p:nvPicPr>
          <p:cNvPr id="7" name="Picture 6"/>
          <p:cNvPicPr>
            <a:picLocks noChangeAspect="1"/>
          </p:cNvPicPr>
          <p:nvPr/>
        </p:nvPicPr>
        <p:blipFill>
          <a:blip r:embed="rId3"/>
          <a:stretch>
            <a:fillRect/>
          </a:stretch>
        </p:blipFill>
        <p:spPr>
          <a:xfrm>
            <a:off x="2810419" y="6004437"/>
            <a:ext cx="5695950" cy="742950"/>
          </a:xfrm>
          <a:prstGeom prst="rect">
            <a:avLst/>
          </a:prstGeom>
        </p:spPr>
      </p:pic>
    </p:spTree>
    <p:extLst>
      <p:ext uri="{BB962C8B-B14F-4D97-AF65-F5344CB8AC3E}">
        <p14:creationId xmlns:p14="http://schemas.microsoft.com/office/powerpoint/2010/main" val="2703119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668164" y="2396898"/>
            <a:ext cx="6332825" cy="3546702"/>
          </a:xfrm>
          <a:prstGeom prst="rect">
            <a:avLst/>
          </a:prstGeom>
        </p:spPr>
      </p:pic>
      <p:sp>
        <p:nvSpPr>
          <p:cNvPr id="2" name="Title 1"/>
          <p:cNvSpPr>
            <a:spLocks noGrp="1"/>
          </p:cNvSpPr>
          <p:nvPr>
            <p:ph type="title"/>
          </p:nvPr>
        </p:nvSpPr>
        <p:spPr/>
        <p:txBody>
          <a:bodyPr/>
          <a:lstStyle/>
          <a:p>
            <a:r>
              <a:rPr lang="en-US" dirty="0" smtClean="0">
                <a:solidFill>
                  <a:srgbClr val="FF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b="1" dirty="0" smtClean="0"/>
              <a:t>Example 2</a:t>
            </a:r>
            <a:r>
              <a:rPr lang="en-US" dirty="0" smtClean="0"/>
              <a:t>: </a:t>
            </a:r>
            <a:r>
              <a:rPr lang="en-US" dirty="0"/>
              <a:t>Using the superposition theorem, determine the current</a:t>
            </a:r>
            <a:br>
              <a:rPr lang="en-US" dirty="0"/>
            </a:br>
            <a:r>
              <a:rPr lang="en-US" dirty="0"/>
              <a:t>through the 12 Ω resistor in Fig.</a:t>
            </a:r>
            <a:r>
              <a:rPr lang="en-US" dirty="0" smtClean="0"/>
              <a:t> </a:t>
            </a:r>
            <a:br>
              <a:rPr lang="en-US" dirty="0" smtClean="0"/>
            </a:br>
            <a:endParaRPr lang="en-US" dirty="0"/>
          </a:p>
        </p:txBody>
      </p:sp>
      <p:sp>
        <p:nvSpPr>
          <p:cNvPr id="4" name="Date Placeholder 3"/>
          <p:cNvSpPr>
            <a:spLocks noGrp="1"/>
          </p:cNvSpPr>
          <p:nvPr>
            <p:ph type="dt" sz="half" idx="10"/>
          </p:nvPr>
        </p:nvSpPr>
        <p:spPr/>
        <p:txBody>
          <a:bodyPr/>
          <a:lstStyle/>
          <a:p>
            <a:fld id="{99F07F14-57A9-43DC-BC89-45BD68979008}"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18</a:t>
            </a:fld>
            <a:endParaRPr lang="en-US"/>
          </a:p>
        </p:txBody>
      </p:sp>
    </p:spTree>
    <p:extLst>
      <p:ext uri="{BB962C8B-B14F-4D97-AF65-F5344CB8AC3E}">
        <p14:creationId xmlns:p14="http://schemas.microsoft.com/office/powerpoint/2010/main" val="3972803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dirty="0" smtClean="0"/>
              <a:t>Solution: </a:t>
            </a:r>
            <a:r>
              <a:rPr lang="en-US" dirty="0"/>
              <a:t>Considering the effects of the 54 V </a:t>
            </a:r>
            <a:r>
              <a:rPr lang="en-US" dirty="0" smtClean="0"/>
              <a:t>source</a:t>
            </a:r>
            <a:r>
              <a:rPr lang="en-US" dirty="0"/>
              <a:t>.</a:t>
            </a:r>
            <a:endParaRPr lang="en-US" dirty="0" smtClean="0"/>
          </a:p>
        </p:txBody>
      </p:sp>
      <p:sp>
        <p:nvSpPr>
          <p:cNvPr id="4" name="Date Placeholder 3"/>
          <p:cNvSpPr>
            <a:spLocks noGrp="1"/>
          </p:cNvSpPr>
          <p:nvPr>
            <p:ph type="dt" sz="half" idx="10"/>
          </p:nvPr>
        </p:nvSpPr>
        <p:spPr/>
        <p:txBody>
          <a:bodyPr/>
          <a:lstStyle/>
          <a:p>
            <a:fld id="{AE5E6DB5-CEB3-42E7-A4F4-3897772688D2}"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19</a:t>
            </a:fld>
            <a:endParaRPr lang="en-US"/>
          </a:p>
        </p:txBody>
      </p:sp>
      <p:pic>
        <p:nvPicPr>
          <p:cNvPr id="6" name="Picture 5"/>
          <p:cNvPicPr>
            <a:picLocks noChangeAspect="1"/>
          </p:cNvPicPr>
          <p:nvPr/>
        </p:nvPicPr>
        <p:blipFill>
          <a:blip r:embed="rId2"/>
          <a:stretch>
            <a:fillRect/>
          </a:stretch>
        </p:blipFill>
        <p:spPr>
          <a:xfrm>
            <a:off x="473885" y="2424393"/>
            <a:ext cx="11124062" cy="3069392"/>
          </a:xfrm>
          <a:prstGeom prst="rect">
            <a:avLst/>
          </a:prstGeom>
        </p:spPr>
      </p:pic>
      <p:pic>
        <p:nvPicPr>
          <p:cNvPr id="7" name="Picture 6"/>
          <p:cNvPicPr>
            <a:picLocks noChangeAspect="1"/>
          </p:cNvPicPr>
          <p:nvPr/>
        </p:nvPicPr>
        <p:blipFill>
          <a:blip r:embed="rId3"/>
          <a:stretch>
            <a:fillRect/>
          </a:stretch>
        </p:blipFill>
        <p:spPr>
          <a:xfrm>
            <a:off x="573328" y="5461277"/>
            <a:ext cx="10925175" cy="704850"/>
          </a:xfrm>
          <a:prstGeom prst="rect">
            <a:avLst/>
          </a:prstGeom>
        </p:spPr>
      </p:pic>
    </p:spTree>
    <p:extLst>
      <p:ext uri="{BB962C8B-B14F-4D97-AF65-F5344CB8AC3E}">
        <p14:creationId xmlns:p14="http://schemas.microsoft.com/office/powerpoint/2010/main" val="2609106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00000"/>
                </a:solidFill>
              </a:rPr>
              <a:t>1- Network Theorems </a:t>
            </a:r>
          </a:p>
        </p:txBody>
      </p:sp>
      <p:sp>
        <p:nvSpPr>
          <p:cNvPr id="3" name="Content Placeholder 2"/>
          <p:cNvSpPr>
            <a:spLocks noGrp="1"/>
          </p:cNvSpPr>
          <p:nvPr>
            <p:ph idx="1"/>
          </p:nvPr>
        </p:nvSpPr>
        <p:spPr>
          <a:xfrm>
            <a:off x="838200" y="1495697"/>
            <a:ext cx="10515600" cy="4681266"/>
          </a:xfrm>
        </p:spPr>
        <p:txBody>
          <a:bodyPr>
            <a:normAutofit fontScale="85000" lnSpcReduction="10000"/>
          </a:bodyPr>
          <a:lstStyle/>
          <a:p>
            <a:pPr marL="0" indent="0">
              <a:buNone/>
            </a:pPr>
            <a:r>
              <a:rPr lang="en-US" dirty="0" smtClean="0"/>
              <a:t>Objectives:</a:t>
            </a:r>
          </a:p>
          <a:p>
            <a:pPr marL="0" indent="0">
              <a:buNone/>
            </a:pPr>
            <a:r>
              <a:rPr lang="en-US" dirty="0" smtClean="0"/>
              <a:t>• Become familiar with the superposition theorem and its unique ability to separate the impact of each source on the quantity of interest.</a:t>
            </a:r>
          </a:p>
          <a:p>
            <a:pPr marL="0" indent="0">
              <a:buNone/>
            </a:pPr>
            <a:r>
              <a:rPr lang="en-US" dirty="0" smtClean="0"/>
              <a:t>• Be able to apply </a:t>
            </a:r>
            <a:r>
              <a:rPr lang="en-US" dirty="0" err="1" smtClean="0"/>
              <a:t>Thévenin’s</a:t>
            </a:r>
            <a:r>
              <a:rPr lang="en-US" dirty="0" smtClean="0"/>
              <a:t> theorem to reduce any two-terminal, series-parallel network with any number of sources to a single voltage source and series resistor.</a:t>
            </a:r>
          </a:p>
          <a:p>
            <a:pPr marL="0" indent="0">
              <a:buNone/>
            </a:pPr>
            <a:r>
              <a:rPr lang="en-US" dirty="0" smtClean="0"/>
              <a:t>• Become familiar with Norton’s theorem and how it can be used to reduce any two-terminal, series - parallel network with any number of sources to a single current source and a parallel resistor.</a:t>
            </a:r>
          </a:p>
          <a:p>
            <a:pPr marL="0" indent="0">
              <a:buNone/>
            </a:pPr>
            <a:r>
              <a:rPr lang="en-US" dirty="0" smtClean="0"/>
              <a:t>• Understand how to apply the maximum power transfer theorem to determine the maximum</a:t>
            </a:r>
          </a:p>
          <a:p>
            <a:pPr marL="0" indent="0">
              <a:buNone/>
            </a:pPr>
            <a:r>
              <a:rPr lang="en-US" dirty="0" smtClean="0"/>
              <a:t>power to a load and to choose a load that will receive maximum power.</a:t>
            </a:r>
          </a:p>
          <a:p>
            <a:pPr marL="0" indent="0">
              <a:buNone/>
            </a:pPr>
            <a:r>
              <a:rPr lang="en-US" dirty="0" smtClean="0"/>
              <a:t>• Become aware of the reduction powers of </a:t>
            </a:r>
            <a:r>
              <a:rPr lang="en-US" dirty="0" err="1" smtClean="0"/>
              <a:t>Millman’s</a:t>
            </a:r>
            <a:r>
              <a:rPr lang="en-US" dirty="0" smtClean="0"/>
              <a:t> theorem and the powerful implications of the substitution and reciprocity theorems</a:t>
            </a:r>
          </a:p>
        </p:txBody>
      </p:sp>
      <p:sp>
        <p:nvSpPr>
          <p:cNvPr id="4" name="Date Placeholder 3"/>
          <p:cNvSpPr>
            <a:spLocks noGrp="1"/>
          </p:cNvSpPr>
          <p:nvPr>
            <p:ph type="dt" sz="half" idx="10"/>
          </p:nvPr>
        </p:nvSpPr>
        <p:spPr/>
        <p:txBody>
          <a:bodyPr/>
          <a:lstStyle/>
          <a:p>
            <a:fld id="{4AFB6149-9A15-42FA-AABD-2A66CCE22216}"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2</a:t>
            </a:fld>
            <a:endParaRPr lang="en-US"/>
          </a:p>
        </p:txBody>
      </p:sp>
    </p:spTree>
    <p:extLst>
      <p:ext uri="{BB962C8B-B14F-4D97-AF65-F5344CB8AC3E}">
        <p14:creationId xmlns:p14="http://schemas.microsoft.com/office/powerpoint/2010/main" val="4106406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dirty="0"/>
              <a:t>and the source current is</a:t>
            </a:r>
            <a:r>
              <a:rPr lang="en-US" dirty="0" smtClean="0"/>
              <a:t> </a:t>
            </a:r>
            <a:br>
              <a:rPr lang="en-US" dirty="0" smtClean="0"/>
            </a:br>
            <a:endParaRPr lang="en-US" dirty="0"/>
          </a:p>
        </p:txBody>
      </p:sp>
      <p:sp>
        <p:nvSpPr>
          <p:cNvPr id="4" name="Date Placeholder 3"/>
          <p:cNvSpPr>
            <a:spLocks noGrp="1"/>
          </p:cNvSpPr>
          <p:nvPr>
            <p:ph type="dt" sz="half" idx="10"/>
          </p:nvPr>
        </p:nvSpPr>
        <p:spPr/>
        <p:txBody>
          <a:bodyPr/>
          <a:lstStyle/>
          <a:p>
            <a:fld id="{A3095E52-7465-4ADD-9247-38EBEE4D1ED8}"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20</a:t>
            </a:fld>
            <a:endParaRPr lang="en-US"/>
          </a:p>
        </p:txBody>
      </p:sp>
      <p:pic>
        <p:nvPicPr>
          <p:cNvPr id="6" name="Picture 5"/>
          <p:cNvPicPr>
            <a:picLocks noChangeAspect="1"/>
          </p:cNvPicPr>
          <p:nvPr/>
        </p:nvPicPr>
        <p:blipFill>
          <a:blip r:embed="rId2"/>
          <a:stretch>
            <a:fillRect/>
          </a:stretch>
        </p:blipFill>
        <p:spPr>
          <a:xfrm>
            <a:off x="5245145" y="1428206"/>
            <a:ext cx="4105275" cy="1219200"/>
          </a:xfrm>
          <a:prstGeom prst="rect">
            <a:avLst/>
          </a:prstGeom>
        </p:spPr>
      </p:pic>
      <p:pic>
        <p:nvPicPr>
          <p:cNvPr id="7" name="Picture 6"/>
          <p:cNvPicPr>
            <a:picLocks noChangeAspect="1"/>
          </p:cNvPicPr>
          <p:nvPr/>
        </p:nvPicPr>
        <p:blipFill>
          <a:blip r:embed="rId3"/>
          <a:stretch>
            <a:fillRect/>
          </a:stretch>
        </p:blipFill>
        <p:spPr>
          <a:xfrm>
            <a:off x="2789192" y="2906486"/>
            <a:ext cx="6953250" cy="1371600"/>
          </a:xfrm>
          <a:prstGeom prst="rect">
            <a:avLst/>
          </a:prstGeom>
        </p:spPr>
      </p:pic>
    </p:spTree>
    <p:extLst>
      <p:ext uri="{BB962C8B-B14F-4D97-AF65-F5344CB8AC3E}">
        <p14:creationId xmlns:p14="http://schemas.microsoft.com/office/powerpoint/2010/main" val="4081404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59444" y="2029645"/>
            <a:ext cx="10673109" cy="3377566"/>
          </a:xfrm>
          <a:prstGeom prst="rect">
            <a:avLst/>
          </a:prstGeom>
        </p:spPr>
      </p:pic>
      <p:sp>
        <p:nvSpPr>
          <p:cNvPr id="2" name="Title 1"/>
          <p:cNvSpPr>
            <a:spLocks noGrp="1"/>
          </p:cNvSpPr>
          <p:nvPr>
            <p:ph type="title"/>
          </p:nvPr>
        </p:nvSpPr>
        <p:spPr/>
        <p:txBody>
          <a:bodyPr/>
          <a:lstStyle/>
          <a:p>
            <a:r>
              <a:rPr lang="en-US" dirty="0">
                <a:solidFill>
                  <a:srgbClr val="FF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dirty="0" smtClean="0"/>
              <a:t>Considering the effects of the 48 V source.</a:t>
            </a:r>
          </a:p>
        </p:txBody>
      </p:sp>
      <p:sp>
        <p:nvSpPr>
          <p:cNvPr id="4" name="Date Placeholder 3"/>
          <p:cNvSpPr>
            <a:spLocks noGrp="1"/>
          </p:cNvSpPr>
          <p:nvPr>
            <p:ph type="dt" sz="half" idx="10"/>
          </p:nvPr>
        </p:nvSpPr>
        <p:spPr/>
        <p:txBody>
          <a:bodyPr/>
          <a:lstStyle/>
          <a:p>
            <a:fld id="{CE0DCA8B-F027-4C16-8E5D-2AEDC395F27E}"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21</a:t>
            </a:fld>
            <a:endParaRPr lang="en-US"/>
          </a:p>
        </p:txBody>
      </p:sp>
      <p:pic>
        <p:nvPicPr>
          <p:cNvPr id="7" name="Picture 6"/>
          <p:cNvPicPr>
            <a:picLocks noChangeAspect="1"/>
          </p:cNvPicPr>
          <p:nvPr/>
        </p:nvPicPr>
        <p:blipFill>
          <a:blip r:embed="rId3"/>
          <a:stretch>
            <a:fillRect/>
          </a:stretch>
        </p:blipFill>
        <p:spPr>
          <a:xfrm>
            <a:off x="759444" y="5379455"/>
            <a:ext cx="10896600" cy="733425"/>
          </a:xfrm>
          <a:prstGeom prst="rect">
            <a:avLst/>
          </a:prstGeom>
        </p:spPr>
      </p:pic>
    </p:spTree>
    <p:extLst>
      <p:ext uri="{BB962C8B-B14F-4D97-AF65-F5344CB8AC3E}">
        <p14:creationId xmlns:p14="http://schemas.microsoft.com/office/powerpoint/2010/main" val="2832240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1.1 Superposition Theorem</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Date Placeholder 3"/>
          <p:cNvSpPr>
            <a:spLocks noGrp="1"/>
          </p:cNvSpPr>
          <p:nvPr>
            <p:ph type="dt" sz="half" idx="10"/>
          </p:nvPr>
        </p:nvSpPr>
        <p:spPr/>
        <p:txBody>
          <a:bodyPr/>
          <a:lstStyle/>
          <a:p>
            <a:fld id="{9D4C6B2B-EBA4-4A5C-BBCA-C23554A4C1A1}"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22</a:t>
            </a:fld>
            <a:endParaRPr lang="en-US"/>
          </a:p>
        </p:txBody>
      </p:sp>
      <p:pic>
        <p:nvPicPr>
          <p:cNvPr id="6" name="Picture 5"/>
          <p:cNvPicPr>
            <a:picLocks noChangeAspect="1"/>
          </p:cNvPicPr>
          <p:nvPr/>
        </p:nvPicPr>
        <p:blipFill>
          <a:blip r:embed="rId2"/>
          <a:stretch>
            <a:fillRect/>
          </a:stretch>
        </p:blipFill>
        <p:spPr>
          <a:xfrm>
            <a:off x="6368928" y="1461135"/>
            <a:ext cx="5640192" cy="3156585"/>
          </a:xfrm>
          <a:prstGeom prst="rect">
            <a:avLst/>
          </a:prstGeom>
        </p:spPr>
      </p:pic>
      <p:pic>
        <p:nvPicPr>
          <p:cNvPr id="7" name="Picture 6"/>
          <p:cNvPicPr>
            <a:picLocks noChangeAspect="1"/>
          </p:cNvPicPr>
          <p:nvPr/>
        </p:nvPicPr>
        <p:blipFill>
          <a:blip r:embed="rId3"/>
          <a:stretch>
            <a:fillRect/>
          </a:stretch>
        </p:blipFill>
        <p:spPr>
          <a:xfrm>
            <a:off x="1036728" y="1825625"/>
            <a:ext cx="4410075" cy="1238250"/>
          </a:xfrm>
          <a:prstGeom prst="rect">
            <a:avLst/>
          </a:prstGeom>
        </p:spPr>
      </p:pic>
      <p:pic>
        <p:nvPicPr>
          <p:cNvPr id="8" name="Picture 7"/>
          <p:cNvPicPr>
            <a:picLocks noChangeAspect="1"/>
          </p:cNvPicPr>
          <p:nvPr/>
        </p:nvPicPr>
        <p:blipFill>
          <a:blip r:embed="rId4"/>
          <a:stretch>
            <a:fillRect/>
          </a:stretch>
        </p:blipFill>
        <p:spPr>
          <a:xfrm>
            <a:off x="372292" y="3384602"/>
            <a:ext cx="6197782" cy="1097175"/>
          </a:xfrm>
          <a:prstGeom prst="rect">
            <a:avLst/>
          </a:prstGeom>
        </p:spPr>
      </p:pic>
      <p:pic>
        <p:nvPicPr>
          <p:cNvPr id="9" name="Picture 8"/>
          <p:cNvPicPr>
            <a:picLocks noChangeAspect="1"/>
          </p:cNvPicPr>
          <p:nvPr/>
        </p:nvPicPr>
        <p:blipFill>
          <a:blip r:embed="rId5"/>
          <a:stretch>
            <a:fillRect/>
          </a:stretch>
        </p:blipFill>
        <p:spPr>
          <a:xfrm>
            <a:off x="182880" y="4867909"/>
            <a:ext cx="7391400" cy="619125"/>
          </a:xfrm>
          <a:prstGeom prst="rect">
            <a:avLst/>
          </a:prstGeom>
        </p:spPr>
      </p:pic>
    </p:spTree>
    <p:extLst>
      <p:ext uri="{BB962C8B-B14F-4D97-AF65-F5344CB8AC3E}">
        <p14:creationId xmlns:p14="http://schemas.microsoft.com/office/powerpoint/2010/main" val="3393515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1.1 Superposition Theorem</a:t>
            </a:r>
            <a:endParaRPr lang="en-US" dirty="0">
              <a:solidFill>
                <a:srgbClr val="C00000"/>
              </a:solidFill>
            </a:endParaRPr>
          </a:p>
        </p:txBody>
      </p:sp>
      <p:sp>
        <p:nvSpPr>
          <p:cNvPr id="4" name="Date Placeholder 3"/>
          <p:cNvSpPr>
            <a:spLocks noGrp="1"/>
          </p:cNvSpPr>
          <p:nvPr>
            <p:ph type="dt" sz="half" idx="10"/>
          </p:nvPr>
        </p:nvSpPr>
        <p:spPr/>
        <p:txBody>
          <a:bodyPr/>
          <a:lstStyle/>
          <a:p>
            <a:fld id="{A2AEED62-7E30-4594-AAEE-233A2BB8DF4D}"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3</a:t>
            </a:fld>
            <a:endParaRPr lang="en-US"/>
          </a:p>
        </p:txBody>
      </p:sp>
      <p:sp>
        <p:nvSpPr>
          <p:cNvPr id="8" name="Content Placeholder 7"/>
          <p:cNvSpPr>
            <a:spLocks noGrp="1"/>
          </p:cNvSpPr>
          <p:nvPr>
            <p:ph idx="1"/>
          </p:nvPr>
        </p:nvSpPr>
        <p:spPr/>
        <p:txBody>
          <a:bodyPr>
            <a:normAutofit fontScale="92500" lnSpcReduction="20000"/>
          </a:bodyPr>
          <a:lstStyle/>
          <a:p>
            <a:pPr marL="0" indent="0" algn="just">
              <a:buNone/>
            </a:pPr>
            <a:r>
              <a:rPr lang="en-US" dirty="0" smtClean="0"/>
              <a:t>The superposition theorem is unquestionably one of the most powerful in this field. It has such widespread application that people often apply it without recognizing that their maneuvers are valid only because of this theorem.</a:t>
            </a:r>
          </a:p>
          <a:p>
            <a:pPr marL="0" indent="0" algn="just">
              <a:buNone/>
            </a:pPr>
            <a:r>
              <a:rPr lang="en-US" dirty="0" smtClean="0">
                <a:solidFill>
                  <a:srgbClr val="FF0000"/>
                </a:solidFill>
              </a:rPr>
              <a:t>In general, the theorem can be used to do the following:</a:t>
            </a:r>
          </a:p>
          <a:p>
            <a:pPr marL="0" indent="0" algn="just">
              <a:buNone/>
            </a:pPr>
            <a:r>
              <a:rPr lang="en-US" dirty="0" smtClean="0"/>
              <a:t>• </a:t>
            </a:r>
            <a:r>
              <a:rPr lang="en-US" dirty="0" smtClean="0">
                <a:solidFill>
                  <a:srgbClr val="0070C0"/>
                </a:solidFill>
              </a:rPr>
              <a:t>Analyze networks such as introduced in (CCT I ) that have two or more sources that are not in series or parallel.</a:t>
            </a:r>
          </a:p>
          <a:p>
            <a:pPr marL="0" indent="0" algn="just">
              <a:buNone/>
            </a:pPr>
            <a:r>
              <a:rPr lang="en-US" dirty="0" smtClean="0">
                <a:solidFill>
                  <a:srgbClr val="0070C0"/>
                </a:solidFill>
              </a:rPr>
              <a:t>• Reveal the effect of each source on a particular quantity of interest.</a:t>
            </a:r>
          </a:p>
          <a:p>
            <a:pPr marL="0" indent="0" algn="just">
              <a:buNone/>
            </a:pPr>
            <a:r>
              <a:rPr lang="en-US" dirty="0" smtClean="0">
                <a:solidFill>
                  <a:srgbClr val="0070C0"/>
                </a:solidFill>
              </a:rPr>
              <a:t>• For sources of different types (such as dc and ac, which affect the parameters of the network in a different manner) and apply a separate analysis for each type, with the total result simply the algebraic sum of the results.</a:t>
            </a:r>
            <a:endParaRPr lang="en-US" dirty="0">
              <a:solidFill>
                <a:srgbClr val="0070C0"/>
              </a:solidFill>
            </a:endParaRPr>
          </a:p>
        </p:txBody>
      </p:sp>
    </p:spTree>
    <p:extLst>
      <p:ext uri="{BB962C8B-B14F-4D97-AF65-F5344CB8AC3E}">
        <p14:creationId xmlns:p14="http://schemas.microsoft.com/office/powerpoint/2010/main" val="2755792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dirty="0">
                <a:solidFill>
                  <a:srgbClr val="C00000"/>
                </a:solidFill>
              </a:rPr>
              <a:t>The superposition theorem states the following</a:t>
            </a:r>
            <a:r>
              <a:rPr lang="en-US" dirty="0" smtClean="0">
                <a:solidFill>
                  <a:srgbClr val="C00000"/>
                </a:solidFill>
              </a:rPr>
              <a:t>:</a:t>
            </a:r>
          </a:p>
          <a:p>
            <a:pPr marL="0" indent="0">
              <a:buNone/>
            </a:pPr>
            <a:endParaRPr lang="en-US" dirty="0"/>
          </a:p>
          <a:p>
            <a:pPr marL="0" indent="0">
              <a:buNone/>
            </a:pPr>
            <a:r>
              <a:rPr lang="en-US" dirty="0"/>
              <a:t/>
            </a:r>
            <a:br>
              <a:rPr lang="en-US" dirty="0"/>
            </a:br>
            <a:r>
              <a:rPr lang="en-US" b="1" i="1" dirty="0"/>
              <a:t>The current through, or voltage across, any element of a network is</a:t>
            </a:r>
            <a:br>
              <a:rPr lang="en-US" b="1" i="1" dirty="0"/>
            </a:br>
            <a:r>
              <a:rPr lang="en-US" b="1" i="1" dirty="0"/>
              <a:t>equal to the </a:t>
            </a:r>
            <a:r>
              <a:rPr lang="en-US" b="1" i="1" dirty="0">
                <a:solidFill>
                  <a:srgbClr val="00B050"/>
                </a:solidFill>
              </a:rPr>
              <a:t>algebraic</a:t>
            </a:r>
            <a:r>
              <a:rPr lang="en-US" b="1" i="1" dirty="0"/>
              <a:t> </a:t>
            </a:r>
            <a:r>
              <a:rPr lang="en-US" b="1" i="1" dirty="0">
                <a:solidFill>
                  <a:srgbClr val="FFC000"/>
                </a:solidFill>
              </a:rPr>
              <a:t>sum</a:t>
            </a:r>
            <a:r>
              <a:rPr lang="en-US" b="1" i="1" dirty="0"/>
              <a:t> of the currents or voltages produced</a:t>
            </a:r>
            <a:br>
              <a:rPr lang="en-US" b="1" i="1" dirty="0"/>
            </a:br>
            <a:r>
              <a:rPr lang="en-US" b="1" i="1" dirty="0"/>
              <a:t>independently by each source.</a:t>
            </a:r>
            <a:r>
              <a:rPr lang="en-US" dirty="0" smtClean="0"/>
              <a:t> </a:t>
            </a:r>
            <a:endParaRPr lang="en-US" dirty="0"/>
          </a:p>
        </p:txBody>
      </p:sp>
      <p:sp>
        <p:nvSpPr>
          <p:cNvPr id="4" name="Date Placeholder 3"/>
          <p:cNvSpPr>
            <a:spLocks noGrp="1"/>
          </p:cNvSpPr>
          <p:nvPr>
            <p:ph type="dt" sz="half" idx="10"/>
          </p:nvPr>
        </p:nvSpPr>
        <p:spPr/>
        <p:txBody>
          <a:bodyPr/>
          <a:lstStyle/>
          <a:p>
            <a:fld id="{55007810-AD71-4B15-99F5-A8CC414EE371}"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4</a:t>
            </a:fld>
            <a:endParaRPr lang="en-US"/>
          </a:p>
        </p:txBody>
      </p:sp>
    </p:spTree>
    <p:extLst>
      <p:ext uri="{BB962C8B-B14F-4D97-AF65-F5344CB8AC3E}">
        <p14:creationId xmlns:p14="http://schemas.microsoft.com/office/powerpoint/2010/main" val="2500016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1.1 Superposition Theorem</a:t>
            </a:r>
            <a:endParaRPr lang="en-US" dirty="0"/>
          </a:p>
        </p:txBody>
      </p:sp>
      <p:sp>
        <p:nvSpPr>
          <p:cNvPr id="3" name="Content Placeholder 2"/>
          <p:cNvSpPr>
            <a:spLocks noGrp="1"/>
          </p:cNvSpPr>
          <p:nvPr>
            <p:ph idx="1"/>
          </p:nvPr>
        </p:nvSpPr>
        <p:spPr/>
        <p:txBody>
          <a:bodyPr/>
          <a:lstStyle/>
          <a:p>
            <a:r>
              <a:rPr lang="en-US" dirty="0"/>
              <a:t>T</a:t>
            </a:r>
            <a:r>
              <a:rPr lang="en-US" dirty="0" smtClean="0"/>
              <a:t>his </a:t>
            </a:r>
            <a:r>
              <a:rPr lang="en-US" dirty="0"/>
              <a:t>theorem allows us to find a solution for a </a:t>
            </a:r>
            <a:r>
              <a:rPr lang="en-US" dirty="0">
                <a:solidFill>
                  <a:srgbClr val="00B0F0"/>
                </a:solidFill>
              </a:rPr>
              <a:t>current</a:t>
            </a:r>
            <a:r>
              <a:rPr lang="en-US" dirty="0"/>
              <a:t> </a:t>
            </a:r>
            <a:r>
              <a:rPr lang="en-US" dirty="0" smtClean="0"/>
              <a:t>or </a:t>
            </a:r>
            <a:r>
              <a:rPr lang="en-US" dirty="0" smtClean="0">
                <a:solidFill>
                  <a:srgbClr val="00B050"/>
                </a:solidFill>
              </a:rPr>
              <a:t>voltage</a:t>
            </a:r>
            <a:r>
              <a:rPr lang="en-US" dirty="0" smtClean="0"/>
              <a:t> </a:t>
            </a:r>
            <a:r>
              <a:rPr lang="en-US" dirty="0"/>
              <a:t>using </a:t>
            </a:r>
            <a:r>
              <a:rPr lang="en-US" i="1" dirty="0"/>
              <a:t>only </a:t>
            </a:r>
            <a:r>
              <a:rPr lang="en-US" i="1" dirty="0">
                <a:solidFill>
                  <a:srgbClr val="FF0000"/>
                </a:solidFill>
              </a:rPr>
              <a:t>one source </a:t>
            </a:r>
            <a:r>
              <a:rPr lang="en-US" i="1" dirty="0"/>
              <a:t>at a time</a:t>
            </a:r>
            <a:r>
              <a:rPr lang="en-US" dirty="0"/>
              <a:t>.</a:t>
            </a:r>
            <a:r>
              <a:rPr lang="en-US" dirty="0" smtClean="0"/>
              <a:t> </a:t>
            </a:r>
          </a:p>
          <a:p>
            <a:r>
              <a:rPr lang="en-US" dirty="0"/>
              <a:t>Once we have the </a:t>
            </a:r>
            <a:r>
              <a:rPr lang="en-US" dirty="0">
                <a:solidFill>
                  <a:srgbClr val="FF0000"/>
                </a:solidFill>
              </a:rPr>
              <a:t>solution</a:t>
            </a:r>
            <a:r>
              <a:rPr lang="en-US" dirty="0"/>
              <a:t> </a:t>
            </a:r>
            <a:r>
              <a:rPr lang="en-US" dirty="0" smtClean="0"/>
              <a:t>for </a:t>
            </a:r>
            <a:r>
              <a:rPr lang="en-US" dirty="0" smtClean="0">
                <a:solidFill>
                  <a:schemeClr val="accent6">
                    <a:lumMod val="50000"/>
                  </a:schemeClr>
                </a:solidFill>
              </a:rPr>
              <a:t>each </a:t>
            </a:r>
            <a:r>
              <a:rPr lang="en-US" dirty="0">
                <a:solidFill>
                  <a:schemeClr val="accent6">
                    <a:lumMod val="50000"/>
                  </a:schemeClr>
                </a:solidFill>
              </a:rPr>
              <a:t>source</a:t>
            </a:r>
            <a:r>
              <a:rPr lang="en-US" dirty="0"/>
              <a:t>, we can </a:t>
            </a:r>
            <a:r>
              <a:rPr lang="en-US" dirty="0">
                <a:solidFill>
                  <a:schemeClr val="accent2">
                    <a:lumMod val="50000"/>
                  </a:schemeClr>
                </a:solidFill>
              </a:rPr>
              <a:t>combine</a:t>
            </a:r>
            <a:r>
              <a:rPr lang="en-US" dirty="0"/>
              <a:t> the results to obtain the </a:t>
            </a:r>
            <a:r>
              <a:rPr lang="en-US" dirty="0">
                <a:solidFill>
                  <a:schemeClr val="accent6">
                    <a:lumMod val="50000"/>
                  </a:schemeClr>
                </a:solidFill>
              </a:rPr>
              <a:t>total solution</a:t>
            </a:r>
            <a:r>
              <a:rPr lang="en-US" dirty="0"/>
              <a:t>. </a:t>
            </a:r>
          </a:p>
          <a:p>
            <a:pPr marL="0" indent="0">
              <a:buNone/>
            </a:pPr>
            <a:endParaRPr lang="en-US" dirty="0" smtClean="0"/>
          </a:p>
          <a:p>
            <a:pPr marL="0" indent="0">
              <a:buNone/>
            </a:pPr>
            <a:r>
              <a:rPr lang="en-US" dirty="0" smtClean="0"/>
              <a:t>Question: Why The term </a:t>
            </a:r>
            <a:r>
              <a:rPr lang="en-US" b="1" i="1" dirty="0">
                <a:solidFill>
                  <a:schemeClr val="accent6">
                    <a:lumMod val="50000"/>
                  </a:schemeClr>
                </a:solidFill>
              </a:rPr>
              <a:t>algebraic</a:t>
            </a:r>
            <a:r>
              <a:rPr lang="en-US" i="1" dirty="0"/>
              <a:t> </a:t>
            </a:r>
            <a:r>
              <a:rPr lang="en-US" dirty="0"/>
              <a:t>appears in the above theorem statement</a:t>
            </a:r>
            <a:r>
              <a:rPr lang="en-US" dirty="0" smtClean="0"/>
              <a:t> ?</a:t>
            </a:r>
            <a:br>
              <a:rPr lang="en-US" dirty="0" smtClean="0"/>
            </a:br>
            <a:endParaRPr lang="en-US" dirty="0"/>
          </a:p>
        </p:txBody>
      </p:sp>
      <p:sp>
        <p:nvSpPr>
          <p:cNvPr id="4" name="Date Placeholder 3"/>
          <p:cNvSpPr>
            <a:spLocks noGrp="1"/>
          </p:cNvSpPr>
          <p:nvPr>
            <p:ph type="dt" sz="half" idx="10"/>
          </p:nvPr>
        </p:nvSpPr>
        <p:spPr/>
        <p:txBody>
          <a:bodyPr/>
          <a:lstStyle/>
          <a:p>
            <a:fld id="{BFF0DD91-3B50-47E1-9053-19E57DE66C70}"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5</a:t>
            </a:fld>
            <a:endParaRPr lang="en-US"/>
          </a:p>
        </p:txBody>
      </p:sp>
    </p:spTree>
    <p:extLst>
      <p:ext uri="{BB962C8B-B14F-4D97-AF65-F5344CB8AC3E}">
        <p14:creationId xmlns:p14="http://schemas.microsoft.com/office/powerpoint/2010/main" val="1901969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dirty="0"/>
              <a:t>If we are to consider the effects of each source, the other sources</a:t>
            </a:r>
            <a:br>
              <a:rPr lang="en-US" dirty="0"/>
            </a:br>
            <a:r>
              <a:rPr lang="en-US" dirty="0"/>
              <a:t>obviously must be </a:t>
            </a:r>
            <a:r>
              <a:rPr lang="en-US" dirty="0">
                <a:solidFill>
                  <a:schemeClr val="accent6">
                    <a:lumMod val="50000"/>
                  </a:schemeClr>
                </a:solidFill>
              </a:rPr>
              <a:t>removed</a:t>
            </a:r>
            <a:r>
              <a:rPr lang="en-US" dirty="0"/>
              <a:t>. </a:t>
            </a:r>
            <a:r>
              <a:rPr lang="en-US" dirty="0">
                <a:solidFill>
                  <a:srgbClr val="0070C0"/>
                </a:solidFill>
              </a:rPr>
              <a:t>Setting a voltage source to zero volts </a:t>
            </a:r>
            <a:r>
              <a:rPr lang="en-US" dirty="0"/>
              <a:t>is like</a:t>
            </a:r>
            <a:br>
              <a:rPr lang="en-US" dirty="0"/>
            </a:br>
            <a:r>
              <a:rPr lang="en-US" dirty="0"/>
              <a:t>placing a </a:t>
            </a:r>
            <a:r>
              <a:rPr lang="en-US" dirty="0">
                <a:solidFill>
                  <a:srgbClr val="0070C0"/>
                </a:solidFill>
              </a:rPr>
              <a:t>short circuit </a:t>
            </a:r>
            <a:r>
              <a:rPr lang="en-US" dirty="0"/>
              <a:t>across its terminals. Therefore</a:t>
            </a:r>
            <a:r>
              <a:rPr lang="en-US" dirty="0" smtClean="0"/>
              <a:t>,</a:t>
            </a:r>
          </a:p>
          <a:p>
            <a:pPr marL="0" indent="0">
              <a:buNone/>
            </a:pPr>
            <a:endParaRPr lang="en-US" dirty="0"/>
          </a:p>
          <a:p>
            <a:pPr marL="0" indent="0">
              <a:buNone/>
            </a:pPr>
            <a:r>
              <a:rPr lang="en-US" dirty="0"/>
              <a:t/>
            </a:r>
            <a:br>
              <a:rPr lang="en-US" dirty="0"/>
            </a:br>
            <a:r>
              <a:rPr lang="en-US" b="1" i="1" dirty="0" smtClean="0">
                <a:solidFill>
                  <a:srgbClr val="FF0000"/>
                </a:solidFill>
              </a:rPr>
              <a:t>When </a:t>
            </a:r>
            <a:r>
              <a:rPr lang="en-US" b="1" i="1" dirty="0">
                <a:solidFill>
                  <a:srgbClr val="FF0000"/>
                </a:solidFill>
              </a:rPr>
              <a:t>removing a voltage source from a network schematic, replace it</a:t>
            </a:r>
            <a:br>
              <a:rPr lang="en-US" b="1" i="1" dirty="0">
                <a:solidFill>
                  <a:srgbClr val="FF0000"/>
                </a:solidFill>
              </a:rPr>
            </a:br>
            <a:r>
              <a:rPr lang="en-US" b="1" i="1" dirty="0">
                <a:solidFill>
                  <a:srgbClr val="FF0000"/>
                </a:solidFill>
              </a:rPr>
              <a:t>with a direct connection (short circuit) of zero ohms. Any internal</a:t>
            </a:r>
            <a:br>
              <a:rPr lang="en-US" b="1" i="1" dirty="0">
                <a:solidFill>
                  <a:srgbClr val="FF0000"/>
                </a:solidFill>
              </a:rPr>
            </a:br>
            <a:r>
              <a:rPr lang="en-US" b="1" i="1" dirty="0">
                <a:solidFill>
                  <a:srgbClr val="FF0000"/>
                </a:solidFill>
              </a:rPr>
              <a:t>resistance associated with the source must remain in the network.</a:t>
            </a:r>
            <a:r>
              <a:rPr lang="en-US" b="1" dirty="0" smtClean="0">
                <a:solidFill>
                  <a:srgbClr val="FF0000"/>
                </a:solidFill>
              </a:rPr>
              <a:t> </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1344DF92-8E56-4FD8-814D-53BD9CC011F2}"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6</a:t>
            </a:fld>
            <a:endParaRPr lang="en-US"/>
          </a:p>
        </p:txBody>
      </p:sp>
    </p:spTree>
    <p:extLst>
      <p:ext uri="{BB962C8B-B14F-4D97-AF65-F5344CB8AC3E}">
        <p14:creationId xmlns:p14="http://schemas.microsoft.com/office/powerpoint/2010/main" val="80507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b="1" i="1" dirty="0" smtClean="0">
                <a:solidFill>
                  <a:srgbClr val="FF0000"/>
                </a:solidFill>
              </a:rPr>
              <a:t>When removing a voltage source from a network schematic, replace it</a:t>
            </a:r>
            <a:br>
              <a:rPr lang="en-US" b="1" i="1" dirty="0" smtClean="0">
                <a:solidFill>
                  <a:srgbClr val="FF0000"/>
                </a:solidFill>
              </a:rPr>
            </a:br>
            <a:r>
              <a:rPr lang="en-US" b="1" i="1" dirty="0" smtClean="0">
                <a:solidFill>
                  <a:srgbClr val="FF0000"/>
                </a:solidFill>
              </a:rPr>
              <a:t>with a direct connection (short circuit) of zero ohms. Any internal</a:t>
            </a:r>
            <a:br>
              <a:rPr lang="en-US" b="1" i="1" dirty="0" smtClean="0">
                <a:solidFill>
                  <a:srgbClr val="FF0000"/>
                </a:solidFill>
              </a:rPr>
            </a:br>
            <a:r>
              <a:rPr lang="en-US" b="1" i="1" dirty="0" smtClean="0">
                <a:solidFill>
                  <a:srgbClr val="FF0000"/>
                </a:solidFill>
              </a:rPr>
              <a:t>resistance associated with the source must remain in the network.</a:t>
            </a:r>
            <a:endParaRPr lang="en-US" dirty="0"/>
          </a:p>
        </p:txBody>
      </p:sp>
      <p:sp>
        <p:nvSpPr>
          <p:cNvPr id="4" name="Date Placeholder 3"/>
          <p:cNvSpPr>
            <a:spLocks noGrp="1"/>
          </p:cNvSpPr>
          <p:nvPr>
            <p:ph type="dt" sz="half" idx="10"/>
          </p:nvPr>
        </p:nvSpPr>
        <p:spPr/>
        <p:txBody>
          <a:bodyPr/>
          <a:lstStyle/>
          <a:p>
            <a:fld id="{34EA1F47-CC87-45CB-8CAB-FD37DC9A512D}"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7</a:t>
            </a:fld>
            <a:endParaRPr lang="en-US"/>
          </a:p>
        </p:txBody>
      </p:sp>
      <p:pic>
        <p:nvPicPr>
          <p:cNvPr id="6" name="Picture 5"/>
          <p:cNvPicPr>
            <a:picLocks noChangeAspect="1"/>
          </p:cNvPicPr>
          <p:nvPr/>
        </p:nvPicPr>
        <p:blipFill>
          <a:blip r:embed="rId2"/>
          <a:stretch>
            <a:fillRect/>
          </a:stretch>
        </p:blipFill>
        <p:spPr>
          <a:xfrm>
            <a:off x="3973941" y="3321186"/>
            <a:ext cx="4244117" cy="2990714"/>
          </a:xfrm>
          <a:prstGeom prst="rect">
            <a:avLst/>
          </a:prstGeom>
        </p:spPr>
      </p:pic>
    </p:spTree>
    <p:extLst>
      <p:ext uri="{BB962C8B-B14F-4D97-AF65-F5344CB8AC3E}">
        <p14:creationId xmlns:p14="http://schemas.microsoft.com/office/powerpoint/2010/main" val="3191033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dirty="0"/>
              <a:t>Setting a </a:t>
            </a:r>
            <a:r>
              <a:rPr lang="en-US" dirty="0">
                <a:solidFill>
                  <a:schemeClr val="accent2">
                    <a:lumMod val="50000"/>
                  </a:schemeClr>
                </a:solidFill>
              </a:rPr>
              <a:t>current source to zero amperes </a:t>
            </a:r>
            <a:r>
              <a:rPr lang="en-US" dirty="0"/>
              <a:t>is like </a:t>
            </a:r>
            <a:r>
              <a:rPr lang="en-US" dirty="0">
                <a:solidFill>
                  <a:schemeClr val="accent2">
                    <a:lumMod val="50000"/>
                  </a:schemeClr>
                </a:solidFill>
              </a:rPr>
              <a:t>replacing</a:t>
            </a:r>
            <a:r>
              <a:rPr lang="en-US" dirty="0"/>
              <a:t> it with an</a:t>
            </a:r>
            <a:br>
              <a:rPr lang="en-US" dirty="0"/>
            </a:br>
            <a:r>
              <a:rPr lang="en-US" dirty="0">
                <a:solidFill>
                  <a:schemeClr val="accent2">
                    <a:lumMod val="50000"/>
                  </a:schemeClr>
                </a:solidFill>
              </a:rPr>
              <a:t>open circuit</a:t>
            </a:r>
            <a:r>
              <a:rPr lang="en-US" dirty="0"/>
              <a:t>. Therefore</a:t>
            </a:r>
            <a:r>
              <a:rPr lang="en-US" dirty="0" smtClean="0"/>
              <a:t>,</a:t>
            </a:r>
          </a:p>
          <a:p>
            <a:pPr marL="0" indent="0">
              <a:buNone/>
            </a:pPr>
            <a:endParaRPr lang="en-US" dirty="0"/>
          </a:p>
          <a:p>
            <a:pPr marL="0" indent="0">
              <a:buNone/>
            </a:pPr>
            <a:r>
              <a:rPr lang="en-US" dirty="0"/>
              <a:t/>
            </a:r>
            <a:br>
              <a:rPr lang="en-US" dirty="0"/>
            </a:br>
            <a:r>
              <a:rPr lang="en-US" b="1" i="1" dirty="0" smtClean="0">
                <a:solidFill>
                  <a:srgbClr val="FF0000"/>
                </a:solidFill>
              </a:rPr>
              <a:t>When </a:t>
            </a:r>
            <a:r>
              <a:rPr lang="en-US" b="1" i="1" dirty="0">
                <a:solidFill>
                  <a:srgbClr val="FF0000"/>
                </a:solidFill>
              </a:rPr>
              <a:t>removing a current source from a network schematic, replace it</a:t>
            </a:r>
            <a:br>
              <a:rPr lang="en-US" b="1" i="1" dirty="0">
                <a:solidFill>
                  <a:srgbClr val="FF0000"/>
                </a:solidFill>
              </a:rPr>
            </a:br>
            <a:r>
              <a:rPr lang="en-US" b="1" i="1" dirty="0">
                <a:solidFill>
                  <a:srgbClr val="FF0000"/>
                </a:solidFill>
              </a:rPr>
              <a:t>by an open circuit of infinite ohms. Any internal resistance associated</a:t>
            </a:r>
            <a:br>
              <a:rPr lang="en-US" b="1" i="1" dirty="0">
                <a:solidFill>
                  <a:srgbClr val="FF0000"/>
                </a:solidFill>
              </a:rPr>
            </a:br>
            <a:r>
              <a:rPr lang="en-US" b="1" i="1" dirty="0">
                <a:solidFill>
                  <a:srgbClr val="FF0000"/>
                </a:solidFill>
              </a:rPr>
              <a:t>with the source must remain in the network.</a:t>
            </a:r>
            <a:r>
              <a:rPr lang="en-US" b="1" dirty="0" smtClean="0">
                <a:solidFill>
                  <a:srgbClr val="FF0000"/>
                </a:solidFill>
              </a:rPr>
              <a:t> </a:t>
            </a: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DFB4A934-DCB8-4A11-9AE8-6949BB65D8C0}"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8</a:t>
            </a:fld>
            <a:endParaRPr lang="en-US"/>
          </a:p>
        </p:txBody>
      </p:sp>
    </p:spTree>
    <p:extLst>
      <p:ext uri="{BB962C8B-B14F-4D97-AF65-F5344CB8AC3E}">
        <p14:creationId xmlns:p14="http://schemas.microsoft.com/office/powerpoint/2010/main" val="3145533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1.1 Superposition Theorem</a:t>
            </a:r>
            <a:endParaRPr lang="en-US" dirty="0"/>
          </a:p>
        </p:txBody>
      </p:sp>
      <p:sp>
        <p:nvSpPr>
          <p:cNvPr id="3" name="Content Placeholder 2"/>
          <p:cNvSpPr>
            <a:spLocks noGrp="1"/>
          </p:cNvSpPr>
          <p:nvPr>
            <p:ph idx="1"/>
          </p:nvPr>
        </p:nvSpPr>
        <p:spPr/>
        <p:txBody>
          <a:bodyPr/>
          <a:lstStyle/>
          <a:p>
            <a:pPr marL="0" indent="0">
              <a:buNone/>
            </a:pPr>
            <a:r>
              <a:rPr lang="en-US" b="1" i="1" dirty="0" smtClean="0">
                <a:solidFill>
                  <a:srgbClr val="0070C0"/>
                </a:solidFill>
              </a:rPr>
              <a:t>When removing a current source from a network schematic, replace it</a:t>
            </a:r>
            <a:br>
              <a:rPr lang="en-US" b="1" i="1" dirty="0" smtClean="0">
                <a:solidFill>
                  <a:srgbClr val="0070C0"/>
                </a:solidFill>
              </a:rPr>
            </a:br>
            <a:r>
              <a:rPr lang="en-US" b="1" i="1" dirty="0" smtClean="0">
                <a:solidFill>
                  <a:srgbClr val="0070C0"/>
                </a:solidFill>
              </a:rPr>
              <a:t>by an open circuit of infinite ohms. Any internal resistance associated</a:t>
            </a:r>
            <a:br>
              <a:rPr lang="en-US" b="1" i="1" dirty="0" smtClean="0">
                <a:solidFill>
                  <a:srgbClr val="0070C0"/>
                </a:solidFill>
              </a:rPr>
            </a:br>
            <a:r>
              <a:rPr lang="en-US" b="1" i="1" dirty="0" smtClean="0">
                <a:solidFill>
                  <a:srgbClr val="0070C0"/>
                </a:solidFill>
              </a:rPr>
              <a:t>with the source must remain in the network.</a:t>
            </a:r>
            <a:endParaRPr lang="en-US" dirty="0">
              <a:solidFill>
                <a:srgbClr val="0070C0"/>
              </a:solidFill>
            </a:endParaRPr>
          </a:p>
        </p:txBody>
      </p:sp>
      <p:sp>
        <p:nvSpPr>
          <p:cNvPr id="4" name="Date Placeholder 3"/>
          <p:cNvSpPr>
            <a:spLocks noGrp="1"/>
          </p:cNvSpPr>
          <p:nvPr>
            <p:ph type="dt" sz="half" idx="10"/>
          </p:nvPr>
        </p:nvSpPr>
        <p:spPr/>
        <p:txBody>
          <a:bodyPr/>
          <a:lstStyle/>
          <a:p>
            <a:fld id="{AE84DA60-975D-424F-8D90-1424609A323C}" type="datetime1">
              <a:rPr lang="en-US" smtClean="0"/>
              <a:t>10/17/2020</a:t>
            </a:fld>
            <a:endParaRPr lang="en-US"/>
          </a:p>
        </p:txBody>
      </p:sp>
      <p:sp>
        <p:nvSpPr>
          <p:cNvPr id="5" name="Slide Number Placeholder 4"/>
          <p:cNvSpPr>
            <a:spLocks noGrp="1"/>
          </p:cNvSpPr>
          <p:nvPr>
            <p:ph type="sldNum" sz="quarter" idx="12"/>
          </p:nvPr>
        </p:nvSpPr>
        <p:spPr/>
        <p:txBody>
          <a:bodyPr/>
          <a:lstStyle/>
          <a:p>
            <a:fld id="{E2A93A0C-C2ED-4F8F-A5D3-C25B14073A5A}" type="slidenum">
              <a:rPr lang="en-US" smtClean="0"/>
              <a:t>9</a:t>
            </a:fld>
            <a:endParaRPr lang="en-US"/>
          </a:p>
        </p:txBody>
      </p:sp>
      <p:pic>
        <p:nvPicPr>
          <p:cNvPr id="6" name="Picture 5"/>
          <p:cNvPicPr>
            <a:picLocks noChangeAspect="1"/>
          </p:cNvPicPr>
          <p:nvPr/>
        </p:nvPicPr>
        <p:blipFill>
          <a:blip r:embed="rId2"/>
          <a:stretch>
            <a:fillRect/>
          </a:stretch>
        </p:blipFill>
        <p:spPr>
          <a:xfrm>
            <a:off x="2943225" y="3075851"/>
            <a:ext cx="6305550" cy="3619500"/>
          </a:xfrm>
          <a:prstGeom prst="rect">
            <a:avLst/>
          </a:prstGeom>
        </p:spPr>
      </p:pic>
    </p:spTree>
    <p:extLst>
      <p:ext uri="{BB962C8B-B14F-4D97-AF65-F5344CB8AC3E}">
        <p14:creationId xmlns:p14="http://schemas.microsoft.com/office/powerpoint/2010/main" val="1108155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652</Words>
  <Application>Microsoft Office PowerPoint</Application>
  <PresentationFormat>Widescreen</PresentationFormat>
  <Paragraphs>106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Electrical Circuits II </vt:lpstr>
      <vt:lpstr>1- Network Theorems </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lpstr>1.1 Superposition Theorem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Circuits II </dc:title>
  <dc:creator>Windows User</dc:creator>
  <cp:lastModifiedBy>Windows User</cp:lastModifiedBy>
  <cp:revision>11</cp:revision>
  <dcterms:created xsi:type="dcterms:W3CDTF">2020-10-12T19:51:28Z</dcterms:created>
  <dcterms:modified xsi:type="dcterms:W3CDTF">2020-10-17T17:49:57Z</dcterms:modified>
</cp:coreProperties>
</file>