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9" r:id="rId20"/>
    <p:sldId id="295" r:id="rId21"/>
    <p:sldId id="296" r:id="rId22"/>
    <p:sldId id="297" r:id="rId23"/>
    <p:sldId id="298" r:id="rId24"/>
    <p:sldId id="300" r:id="rId25"/>
    <p:sldId id="301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4" units="cm"/>
          <inkml:channel name="Y" type="integer" max="9600" units="cm"/>
          <inkml:channel name="T" type="integer" max="2.14748E9" units="dev"/>
        </inkml:traceFormat>
        <inkml:channelProperties>
          <inkml:channelProperty channel="X" name="resolution" value="274.57684" units="1/cm"/>
          <inkml:channelProperty channel="Y" name="resolution" value="286.05484" units="1/cm"/>
          <inkml:channelProperty channel="T" name="resolution" value="1" units="1/dev"/>
        </inkml:channelProperties>
      </inkml:inkSource>
      <inkml:timestamp xml:id="ts0" timeString="2020-10-19T18:56:47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17163 6703 0,'0'0'16,"14"14"-16,17 18 16,21 12-1,2-7 1,-3 11-16,24 101 16,-32-84-1,34 142 1,-36-106-16,-10 24 15,-2 47 1,-19-92 0,-10 23-16,-10 20 15,-13-44 1,-2-1-16,-22 69 16,16-42-1,6-44 1,6-25-16,-3-8 15,7-12 1,5-2 0</inkml:trace>
  <inkml:trace contextRef="#ctx0" brushRef="#br0" timeOffset="1083.921">1040 6552 0,'0'0'16,"0"0"0,-23 6-16,0 0 15,-4 2 1,-20 36-1,-5 47-15,13-37 16,14-21 0,-16 87-1,1-5-15,18-44 16,-1 122 0,17-102-16,6 119 15,16-75 1,19 107-1,-1-129-15,38 86 16,2-56 0,-12-68-1,-4-31-15,48 1 16,7-5 0,-71-24-1,-3-2-15,-20-6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C400-6CCF-4DBD-80DA-CF86740539A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208A-E14C-4EB9-BB8E-0E0CB5AE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8A49-3124-461C-A78F-C13CCE5BB203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1CEA-78B0-486B-90FC-EC01681DAE18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574D-0E3F-45BC-9042-6D9FE110DF16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6D94-3359-4614-B9DB-FB48E7B3DE38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3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DA50-A10A-46E5-94A7-9DC6821B18B6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3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5F77-A649-4544-A42B-A79591C86A6F}" type="datetime1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CDED-824E-4276-BEE9-7881E7C0DD81}" type="datetime1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6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E0D9-BA32-4BBB-B963-BFB0F957AC4D}" type="datetime1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BA54-6C58-4098-9C07-E97C1605EC60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EC7A-CA98-4C0F-B47F-3414B7597A3C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6CD6-C490-43AC-85E9-410D68C83CD0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93A0C-C2ED-4F8F-A5D3-C25B1407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Electrical Circuits II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2 – Fall Semester</a:t>
            </a:r>
          </a:p>
          <a:p>
            <a:r>
              <a:rPr lang="en-US" dirty="0" smtClean="0"/>
              <a:t>Electrical Engineering Dept.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ETh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i="1" dirty="0"/>
              <a:t>4. Calculate </a:t>
            </a:r>
            <a:r>
              <a:rPr lang="en-US" b="1" i="1" dirty="0" err="1">
                <a:solidFill>
                  <a:srgbClr val="FF0000"/>
                </a:solidFill>
              </a:rPr>
              <a:t>ETh</a:t>
            </a:r>
            <a:r>
              <a:rPr lang="en-US" b="1" i="1" dirty="0"/>
              <a:t> by first returning all sources to their original position and finding the open-circuit voltage between the marked terminals. (This step is invariably the one that causes most confusion</a:t>
            </a:r>
            <a:br>
              <a:rPr lang="en-US" b="1" i="1" dirty="0"/>
            </a:br>
            <a:r>
              <a:rPr lang="en-US" b="1" i="1" dirty="0"/>
              <a:t>and errors. In all cases, keep in mind that it is the open-circuit</a:t>
            </a:r>
            <a:br>
              <a:rPr lang="en-US" b="1" i="1" dirty="0"/>
            </a:br>
            <a:r>
              <a:rPr lang="en-US" b="1" i="1" dirty="0"/>
              <a:t>potential between the two terminals marked in step 2.)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Conclusion</a:t>
            </a:r>
            <a:r>
              <a:rPr lang="en-US" b="1" i="1" dirty="0" smtClean="0"/>
              <a:t>:</a:t>
            </a:r>
          </a:p>
          <a:p>
            <a:pPr marL="0" indent="0">
              <a:buNone/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>5. Draw the Thévenin equivalent circuit with the portion of the</a:t>
            </a:r>
            <a:br>
              <a:rPr lang="en-US" b="1" i="1" dirty="0"/>
            </a:br>
            <a:r>
              <a:rPr lang="en-US" b="1" i="1" dirty="0"/>
              <a:t>circuit previously removed replaced between the terminals of the</a:t>
            </a:r>
            <a:br>
              <a:rPr lang="en-US" b="1" i="1" dirty="0"/>
            </a:br>
            <a:r>
              <a:rPr lang="en-US" b="1" i="1" dirty="0"/>
              <a:t>equivalent circuit. This step is indicated by the placement of the</a:t>
            </a:r>
            <a:br>
              <a:rPr lang="en-US" b="1" i="1" dirty="0"/>
            </a:br>
            <a:r>
              <a:rPr lang="en-US" b="1" i="1" dirty="0"/>
              <a:t>resistor RL between the terminals of the Thévenin equivalent</a:t>
            </a:r>
            <a:br>
              <a:rPr lang="en-US" b="1" i="1" dirty="0"/>
            </a:br>
            <a:r>
              <a:rPr lang="en-US" b="1" i="1" dirty="0"/>
              <a:t>circuit as shown in Fig. </a:t>
            </a:r>
            <a:r>
              <a:rPr lang="en-US" b="1" i="1" dirty="0" smtClean="0"/>
              <a:t>(b</a:t>
            </a:r>
            <a:r>
              <a:rPr lang="en-US" b="1" i="1" dirty="0"/>
              <a:t>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20144"/>
            <a:ext cx="8229600" cy="3162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5320" y="5710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rgbClr val="231F20"/>
                </a:solidFill>
                <a:latin typeface="TimesLTStd-Italic"/>
              </a:rPr>
              <a:t>Substituting the Thévenin equivalent circuit for a complex network.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 3: </a:t>
            </a:r>
            <a:r>
              <a:rPr lang="en-US" dirty="0"/>
              <a:t>Find the Thévenin equivalent circuit for the network in</a:t>
            </a:r>
            <a:br>
              <a:rPr lang="en-US" dirty="0"/>
            </a:br>
            <a:r>
              <a:rPr lang="en-US" dirty="0"/>
              <a:t>the shaded area of the network in Fig. </a:t>
            </a:r>
            <a:r>
              <a:rPr lang="en-US" dirty="0" smtClean="0"/>
              <a:t>below. </a:t>
            </a:r>
            <a:r>
              <a:rPr lang="en-US" dirty="0"/>
              <a:t>Then find the current </a:t>
            </a:r>
            <a:r>
              <a:rPr lang="en-US" dirty="0" smtClean="0"/>
              <a:t>through </a:t>
            </a:r>
            <a:r>
              <a:rPr lang="en-US" i="1" dirty="0" smtClean="0"/>
              <a:t>RL </a:t>
            </a:r>
            <a:r>
              <a:rPr lang="en-US" dirty="0"/>
              <a:t>for values of 2 Ω, 10 Ω, and 100 Ω.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455" y="3253876"/>
            <a:ext cx="43148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Solution: </a:t>
            </a:r>
            <a:r>
              <a:rPr lang="en-US" i="1" dirty="0"/>
              <a:t>Steps 1 and 2: </a:t>
            </a:r>
            <a:r>
              <a:rPr lang="en-US" dirty="0"/>
              <a:t>These produce the network in Fig. </a:t>
            </a:r>
            <a:r>
              <a:rPr lang="en-US" dirty="0" smtClean="0"/>
              <a:t>below. </a:t>
            </a:r>
            <a:r>
              <a:rPr lang="en-US" dirty="0"/>
              <a:t>Note that the </a:t>
            </a:r>
            <a:r>
              <a:rPr lang="en-US" dirty="0" smtClean="0"/>
              <a:t>load resistor </a:t>
            </a:r>
            <a:r>
              <a:rPr lang="en-US" i="1" dirty="0"/>
              <a:t>RL </a:t>
            </a:r>
            <a:r>
              <a:rPr lang="en-US" dirty="0"/>
              <a:t>has been removed and the two “holding” terminals have </a:t>
            </a:r>
            <a:r>
              <a:rPr lang="en-US" dirty="0" smtClean="0"/>
              <a:t>been defined </a:t>
            </a:r>
            <a:r>
              <a:rPr lang="en-US" dirty="0"/>
              <a:t>as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97" y="3202713"/>
            <a:ext cx="42005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Step 3: </a:t>
            </a:r>
            <a:r>
              <a:rPr lang="en-US" dirty="0"/>
              <a:t>Replacing the voltage source </a:t>
            </a:r>
            <a:r>
              <a:rPr lang="en-US" i="1" dirty="0"/>
              <a:t>E</a:t>
            </a:r>
            <a:r>
              <a:rPr lang="en-US" dirty="0"/>
              <a:t>1 with a short-circuit equivalent</a:t>
            </a:r>
            <a:br>
              <a:rPr lang="en-US" dirty="0"/>
            </a:br>
            <a:r>
              <a:rPr lang="en-US" dirty="0"/>
              <a:t>yields the network in Fig. </a:t>
            </a:r>
            <a:r>
              <a:rPr lang="en-US" dirty="0" smtClean="0"/>
              <a:t>below, where,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00" y="2366689"/>
            <a:ext cx="2981325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00" y="3069021"/>
            <a:ext cx="5357427" cy="92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132" y="4465182"/>
            <a:ext cx="3059735" cy="19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Step 4: </a:t>
            </a:r>
            <a:r>
              <a:rPr lang="en-US" dirty="0"/>
              <a:t>Replace the voltage source (</a:t>
            </a:r>
            <a:r>
              <a:rPr lang="en-US" dirty="0" smtClean="0"/>
              <a:t>Fig). </a:t>
            </a:r>
            <a:r>
              <a:rPr lang="en-US" dirty="0"/>
              <a:t>For this case, the </a:t>
            </a:r>
            <a:r>
              <a:rPr lang="en-US" dirty="0" smtClean="0"/>
              <a:t>open circuit </a:t>
            </a:r>
            <a:r>
              <a:rPr lang="en-US" dirty="0"/>
              <a:t>voltage </a:t>
            </a:r>
            <a:r>
              <a:rPr lang="en-US" i="1" dirty="0" err="1"/>
              <a:t>ETh</a:t>
            </a:r>
            <a:r>
              <a:rPr lang="en-US" i="1" dirty="0"/>
              <a:t> </a:t>
            </a:r>
            <a:r>
              <a:rPr lang="en-US" dirty="0"/>
              <a:t>is the same as the voltage drop across the 6 Ω resistor.</a:t>
            </a:r>
            <a:br>
              <a:rPr lang="en-US" dirty="0"/>
            </a:br>
            <a:r>
              <a:rPr lang="en-US" dirty="0"/>
              <a:t>Applying the voltage divider rule gives 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97" y="3278505"/>
            <a:ext cx="366712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3255"/>
            <a:ext cx="38004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particularly important to recognize that </a:t>
            </a:r>
            <a:r>
              <a:rPr lang="en-US" dirty="0" err="1"/>
              <a:t>ETh</a:t>
            </a:r>
            <a:r>
              <a:rPr lang="en-US" dirty="0"/>
              <a:t> is the open-circuit</a:t>
            </a:r>
          </a:p>
          <a:p>
            <a:pPr marL="0" indent="0">
              <a:buNone/>
            </a:pPr>
            <a:r>
              <a:rPr lang="en-US" dirty="0"/>
              <a:t>potential between points a and b.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80" y="3563144"/>
            <a:ext cx="5105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9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Step 5</a:t>
            </a:r>
            <a:r>
              <a:rPr lang="en-US" i="1" dirty="0" smtClean="0"/>
              <a:t>: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683" y="1977118"/>
            <a:ext cx="3886200" cy="2381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2514" y="4321632"/>
            <a:ext cx="275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srgbClr val="231F20"/>
                </a:solidFill>
                <a:latin typeface="TimesLTStd-Italic"/>
              </a:rPr>
              <a:t>Substituting the Thévenin equivalent circuit for the</a:t>
            </a:r>
            <a:br>
              <a:rPr lang="en-US" sz="900" i="1" dirty="0">
                <a:solidFill>
                  <a:srgbClr val="231F20"/>
                </a:solidFill>
                <a:latin typeface="TimesLTStd-Italic"/>
              </a:rPr>
            </a:br>
            <a:r>
              <a:rPr lang="en-US" sz="900" i="1" dirty="0">
                <a:solidFill>
                  <a:srgbClr val="231F20"/>
                </a:solidFill>
                <a:latin typeface="TimesLTStd-Italic"/>
              </a:rPr>
              <a:t>network external to R</a:t>
            </a:r>
            <a:r>
              <a:rPr lang="en-US" sz="700" i="1" dirty="0">
                <a:solidFill>
                  <a:srgbClr val="231F20"/>
                </a:solidFill>
                <a:latin typeface="TimesLTStd-Italic"/>
              </a:rPr>
              <a:t>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54" y="2654481"/>
            <a:ext cx="54387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4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Thévenin’s theorem were unavailable, each change in </a:t>
            </a:r>
            <a:r>
              <a:rPr lang="en-US" i="1" dirty="0"/>
              <a:t>RL </a:t>
            </a:r>
            <a:r>
              <a:rPr lang="en-US" dirty="0"/>
              <a:t>would</a:t>
            </a:r>
            <a:br>
              <a:rPr lang="en-US" dirty="0"/>
            </a:br>
            <a:r>
              <a:rPr lang="en-US" dirty="0"/>
              <a:t>require that the entire network in Fig. </a:t>
            </a:r>
            <a:r>
              <a:rPr lang="en-US" dirty="0" smtClean="0"/>
              <a:t>in slide ( 13 ) </a:t>
            </a:r>
            <a:r>
              <a:rPr lang="en-US" dirty="0"/>
              <a:t>be reexamined to find </a:t>
            </a:r>
            <a:r>
              <a:rPr lang="en-US" dirty="0" smtClean="0"/>
              <a:t>the new </a:t>
            </a:r>
            <a:r>
              <a:rPr lang="en-US" dirty="0"/>
              <a:t>value of </a:t>
            </a:r>
            <a:r>
              <a:rPr lang="en-US" i="1" dirty="0"/>
              <a:t>RL.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</a:t>
            </a:r>
            <a:r>
              <a:rPr lang="en-US" b="1" dirty="0" smtClean="0">
                <a:solidFill>
                  <a:srgbClr val="231F20"/>
                </a:solidFill>
                <a:latin typeface="TimesLTStd-Bold"/>
              </a:rPr>
              <a:t>Theorem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" y="1825625"/>
            <a:ext cx="1191332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2000" dirty="0"/>
              <a:t>The next theorem to be introduced, </a:t>
            </a:r>
            <a:r>
              <a:rPr lang="en-US" sz="12000" b="1" dirty="0">
                <a:solidFill>
                  <a:srgbClr val="FF0000"/>
                </a:solidFill>
              </a:rPr>
              <a:t>Thévenin’s theorem</a:t>
            </a:r>
            <a:r>
              <a:rPr lang="en-US" sz="12000" b="1" dirty="0"/>
              <a:t>, </a:t>
            </a:r>
            <a:r>
              <a:rPr lang="en-US" sz="12000" dirty="0"/>
              <a:t>is probably</a:t>
            </a:r>
            <a:br>
              <a:rPr lang="en-US" sz="12000" dirty="0"/>
            </a:br>
            <a:r>
              <a:rPr lang="en-US" sz="12000" dirty="0"/>
              <a:t>one of the most interesting in that it permits the </a:t>
            </a:r>
            <a:r>
              <a:rPr lang="en-US" sz="12000" dirty="0">
                <a:solidFill>
                  <a:srgbClr val="0070C0"/>
                </a:solidFill>
              </a:rPr>
              <a:t>reduction of complex</a:t>
            </a:r>
            <a:br>
              <a:rPr lang="en-US" sz="12000" dirty="0">
                <a:solidFill>
                  <a:srgbClr val="0070C0"/>
                </a:solidFill>
              </a:rPr>
            </a:br>
            <a:r>
              <a:rPr lang="en-US" sz="12000" dirty="0">
                <a:solidFill>
                  <a:srgbClr val="0070C0"/>
                </a:solidFill>
              </a:rPr>
              <a:t>networks</a:t>
            </a:r>
            <a:r>
              <a:rPr lang="en-US" sz="12000" dirty="0"/>
              <a:t> to a </a:t>
            </a:r>
            <a:r>
              <a:rPr lang="en-US" sz="12000" dirty="0">
                <a:solidFill>
                  <a:schemeClr val="accent6">
                    <a:lumMod val="50000"/>
                  </a:schemeClr>
                </a:solidFill>
              </a:rPr>
              <a:t>simpler form </a:t>
            </a:r>
            <a:r>
              <a:rPr lang="en-US" sz="12000" dirty="0"/>
              <a:t>for </a:t>
            </a:r>
            <a:r>
              <a:rPr lang="en-US" sz="12000" dirty="0">
                <a:solidFill>
                  <a:srgbClr val="FFC000"/>
                </a:solidFill>
              </a:rPr>
              <a:t>analysis and design.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DA1-2C2D-43A5-A663-C80A03317DD9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1920" y="2358720"/>
              <a:ext cx="6120000" cy="762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560" y="2349360"/>
                <a:ext cx="6138720" cy="7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8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4: </a:t>
            </a:r>
            <a:r>
              <a:rPr lang="en-US" dirty="0" smtClean="0"/>
              <a:t>Find </a:t>
            </a:r>
            <a:r>
              <a:rPr lang="en-US" dirty="0"/>
              <a:t>the Thévenin equivalent circuit for the network in</a:t>
            </a:r>
            <a:br>
              <a:rPr lang="en-US" dirty="0"/>
            </a:br>
            <a:r>
              <a:rPr lang="en-US" dirty="0"/>
              <a:t>the shaded area of the network in Fig. </a:t>
            </a:r>
            <a:r>
              <a:rPr lang="en-US" dirty="0" smtClean="0"/>
              <a:t>below: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3062968"/>
            <a:ext cx="43529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0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Solution: </a:t>
            </a:r>
          </a:p>
          <a:p>
            <a:pPr marL="0" indent="0">
              <a:buNone/>
            </a:pPr>
            <a:r>
              <a:rPr lang="en-US" i="1" dirty="0"/>
              <a:t>Steps 1 and 2: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14615"/>
            <a:ext cx="4292023" cy="25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Step 3: </a:t>
            </a:r>
            <a:r>
              <a:rPr lang="en-US" i="1" dirty="0" smtClean="0"/>
              <a:t>(</a:t>
            </a:r>
            <a:r>
              <a:rPr lang="en-US" dirty="0" smtClean="0"/>
              <a:t>See </a:t>
            </a:r>
            <a:r>
              <a:rPr lang="en-US" dirty="0"/>
              <a:t>Fig</a:t>
            </a:r>
            <a:r>
              <a:rPr lang="en-US" dirty="0" smtClean="0"/>
              <a:t>.) The </a:t>
            </a:r>
            <a:r>
              <a:rPr lang="en-US" dirty="0"/>
              <a:t>current source has been replaced with an</a:t>
            </a:r>
            <a:br>
              <a:rPr lang="en-US" dirty="0"/>
            </a:br>
            <a:r>
              <a:rPr lang="en-US" dirty="0"/>
              <a:t>open-circuit equivalent and the resistance determined between </a:t>
            </a:r>
            <a:r>
              <a:rPr lang="en-US" dirty="0" smtClean="0"/>
              <a:t>terminals </a:t>
            </a:r>
            <a:r>
              <a:rPr lang="en-US" i="1" dirty="0" smtClean="0"/>
              <a:t>a </a:t>
            </a:r>
            <a:r>
              <a:rPr lang="en-US" dirty="0"/>
              <a:t>and </a:t>
            </a:r>
            <a:r>
              <a:rPr lang="en-US" i="1" dirty="0"/>
              <a:t>b.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09" y="3143386"/>
            <a:ext cx="3997519" cy="26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Step 4: </a:t>
            </a:r>
            <a:r>
              <a:rPr lang="en-US" dirty="0"/>
              <a:t>See </a:t>
            </a:r>
            <a:r>
              <a:rPr lang="en-US" dirty="0" smtClean="0"/>
              <a:t>Fig. </a:t>
            </a:r>
            <a:r>
              <a:rPr lang="en-US" dirty="0"/>
              <a:t>In this case, since an open circuit exists between</a:t>
            </a:r>
            <a:br>
              <a:rPr lang="en-US" dirty="0"/>
            </a:br>
            <a:r>
              <a:rPr lang="en-US" dirty="0"/>
              <a:t>the two marked terminals, the current is zero between these terminals</a:t>
            </a:r>
            <a:br>
              <a:rPr lang="en-US" dirty="0"/>
            </a:br>
            <a:r>
              <a:rPr lang="en-US" dirty="0"/>
              <a:t>and through the 2 Ω resistor. The voltage drop across </a:t>
            </a:r>
            <a:r>
              <a:rPr lang="en-US" i="1" dirty="0"/>
              <a:t>R</a:t>
            </a:r>
            <a:r>
              <a:rPr lang="en-US" dirty="0"/>
              <a:t>2 is, therefore,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3468052"/>
            <a:ext cx="4095750" cy="239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44" y="4001294"/>
            <a:ext cx="5076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29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Equivalent CCT.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325" y="2486705"/>
            <a:ext cx="5719275" cy="3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 5: </a:t>
            </a:r>
            <a:r>
              <a:rPr lang="en-US" dirty="0"/>
              <a:t>Find the Thévenin equivalent circuit for the network in</a:t>
            </a:r>
            <a:br>
              <a:rPr lang="en-US" dirty="0"/>
            </a:br>
            <a:r>
              <a:rPr lang="en-US" dirty="0"/>
              <a:t>the shaded area of the network in Fig.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41" y="3045822"/>
            <a:ext cx="60483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9" y="1273494"/>
            <a:ext cx="4749058" cy="2194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" y="3293608"/>
            <a:ext cx="10134600" cy="2752725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>
            <a:off x="262686" y="2792528"/>
            <a:ext cx="698863" cy="1208766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258" y="2151653"/>
            <a:ext cx="52006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1690688"/>
            <a:ext cx="5676900" cy="267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80" y="1871662"/>
            <a:ext cx="3819525" cy="231457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453051" y="2638697"/>
            <a:ext cx="809898" cy="56823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3" y="4739503"/>
            <a:ext cx="5372100" cy="8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955" y="4186237"/>
            <a:ext cx="4019550" cy="24193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747657" y="5538651"/>
            <a:ext cx="763361" cy="47679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82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Self-Study</a:t>
            </a:r>
            <a:r>
              <a:rPr lang="en-US" dirty="0" smtClean="0"/>
              <a:t>: Review the all the examples between pages (385 to 393</a:t>
            </a:r>
            <a:r>
              <a:rPr lang="en-US" dirty="0" smtClean="0"/>
              <a:t>) &amp; </a:t>
            </a:r>
            <a:r>
              <a:rPr lang="en-US" dirty="0" smtClean="0"/>
              <a:t>(378 – 380).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</a:t>
            </a:r>
            <a:r>
              <a:rPr lang="en-US" b="1" dirty="0"/>
              <a:t>Norton’s </a:t>
            </a:r>
            <a:r>
              <a:rPr lang="en-US" b="1" dirty="0" smtClean="0"/>
              <a:t>Theorem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Any two-terminal linear bilateral dc network can be replaced by an</a:t>
            </a:r>
            <a:br>
              <a:rPr lang="en-US" b="1" i="1" dirty="0"/>
            </a:br>
            <a:r>
              <a:rPr lang="en-US" b="1" i="1" dirty="0"/>
              <a:t>equivalent circuit consisting of a current source and a parallel</a:t>
            </a:r>
            <a:br>
              <a:rPr lang="en-US" b="1" i="1" dirty="0"/>
            </a:br>
            <a:r>
              <a:rPr lang="en-US" b="1" i="1" dirty="0"/>
              <a:t>resistor, as shown in Fig.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0" y="3403963"/>
            <a:ext cx="4010025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8605" y="5813352"/>
            <a:ext cx="2582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Norton equivalent circuit.</a:t>
            </a:r>
          </a:p>
        </p:txBody>
      </p:sp>
    </p:spTree>
    <p:extLst>
      <p:ext uri="{BB962C8B-B14F-4D97-AF65-F5344CB8AC3E}">
        <p14:creationId xmlns:p14="http://schemas.microsoft.com/office/powerpoint/2010/main" val="339834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 err="1">
                <a:solidFill>
                  <a:srgbClr val="231F20"/>
                </a:solidFill>
                <a:latin typeface="TimesLTStd-Bold"/>
              </a:rPr>
              <a:t>Thévenin’s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 Theorem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general, the theorem can be used to do the following: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C000"/>
                </a:solidFill>
              </a:rPr>
              <a:t>• </a:t>
            </a:r>
            <a:r>
              <a:rPr lang="en-US" b="1" i="1" dirty="0">
                <a:solidFill>
                  <a:srgbClr val="FFC000"/>
                </a:solidFill>
              </a:rPr>
              <a:t>Analyze networks with sources that are not in series or parallel.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>
                <a:solidFill>
                  <a:srgbClr val="0070C0"/>
                </a:solidFill>
              </a:rPr>
              <a:t>• </a:t>
            </a:r>
            <a:r>
              <a:rPr lang="en-US" b="1" i="1" dirty="0">
                <a:solidFill>
                  <a:srgbClr val="0070C0"/>
                </a:solidFill>
              </a:rPr>
              <a:t>Reduce the number of components required to establish the same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characteristics at the output terminals.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Investigate the effect of changing a particular component on the</a:t>
            </a:r>
            <a:br>
              <a:rPr lang="en-US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behavior of a network without having to analyze the entire network</a:t>
            </a:r>
            <a:br>
              <a:rPr lang="en-US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after each change.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082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discussion of Thévenin’s theorem with respect to the </a:t>
            </a:r>
            <a:r>
              <a:rPr lang="en-US" dirty="0" smtClean="0"/>
              <a:t>equivalent circuit </a:t>
            </a:r>
            <a:r>
              <a:rPr lang="en-US" dirty="0"/>
              <a:t>can also be applied to the Norton equivalent circuit. The </a:t>
            </a:r>
            <a:r>
              <a:rPr lang="en-US" dirty="0" smtClean="0"/>
              <a:t>steps leading </a:t>
            </a:r>
            <a:r>
              <a:rPr lang="en-US" dirty="0"/>
              <a:t>to the proper values of </a:t>
            </a:r>
            <a:r>
              <a:rPr lang="en-US" i="1" dirty="0"/>
              <a:t>I</a:t>
            </a:r>
            <a:r>
              <a:rPr lang="en-US" sz="1800" i="1" dirty="0"/>
              <a:t>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R</a:t>
            </a:r>
            <a:r>
              <a:rPr lang="en-US" sz="1800" i="1" dirty="0"/>
              <a:t>N</a:t>
            </a:r>
            <a:r>
              <a:rPr lang="en-US" i="1" dirty="0"/>
              <a:t> </a:t>
            </a:r>
            <a:r>
              <a:rPr lang="en-US" dirty="0"/>
              <a:t>are now listed. </a:t>
            </a:r>
            <a:br>
              <a:rPr lang="en-US" dirty="0"/>
            </a:br>
            <a:r>
              <a:rPr lang="en-US" sz="4000" b="1" dirty="0" smtClean="0">
                <a:solidFill>
                  <a:srgbClr val="306FA6"/>
                </a:solidFill>
                <a:latin typeface="UniversLTStd-Bold"/>
              </a:rPr>
              <a:t>Norton’s </a:t>
            </a:r>
            <a:r>
              <a:rPr lang="en-US" sz="4000" b="1" dirty="0">
                <a:solidFill>
                  <a:srgbClr val="306FA6"/>
                </a:solidFill>
                <a:latin typeface="UniversLTStd-Bold"/>
              </a:rPr>
              <a:t>theorem procedure</a:t>
            </a:r>
            <a:br>
              <a:rPr lang="en-US" sz="4000" b="1" dirty="0">
                <a:solidFill>
                  <a:srgbClr val="306FA6"/>
                </a:solidFill>
                <a:latin typeface="UniversLTStd-Bold"/>
              </a:rPr>
            </a:b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Preliminary:</a:t>
            </a:r>
            <a:br>
              <a:rPr lang="en-US" b="1" i="1" dirty="0">
                <a:solidFill>
                  <a:srgbClr val="0066B3"/>
                </a:solidFill>
                <a:latin typeface="TimesLTStd-BoldItalic"/>
              </a:rPr>
            </a:b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1. Remove that portion of the network across which the </a:t>
            </a:r>
            <a:r>
              <a:rPr lang="en-US" b="1" i="1" dirty="0" smtClean="0">
                <a:solidFill>
                  <a:srgbClr val="0066B3"/>
                </a:solidFill>
                <a:latin typeface="TimesLTStd-BoldItalic"/>
              </a:rPr>
              <a:t>Norton equivalent </a:t>
            </a: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circuit is found.</a:t>
            </a:r>
            <a:br>
              <a:rPr lang="en-US" b="1" i="1" dirty="0">
                <a:solidFill>
                  <a:srgbClr val="0066B3"/>
                </a:solidFill>
                <a:latin typeface="TimesLTStd-BoldItalic"/>
              </a:rPr>
            </a:b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2. Mark the terminals of the remaining two-terminal network.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755" y="1825625"/>
            <a:ext cx="2348587" cy="30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R</a:t>
            </a:r>
            <a:r>
              <a:rPr lang="en-US" sz="1800" b="1" i="1" dirty="0"/>
              <a:t>N</a:t>
            </a:r>
            <a:r>
              <a:rPr lang="en-US" b="1" i="1" dirty="0"/>
              <a:t>:</a:t>
            </a:r>
            <a:br>
              <a:rPr lang="en-US" b="1" i="1" dirty="0"/>
            </a:br>
            <a:r>
              <a:rPr lang="en-US" b="1" i="1" dirty="0"/>
              <a:t>3. Calculate R</a:t>
            </a:r>
            <a:r>
              <a:rPr lang="en-US" sz="1800" b="1" i="1" dirty="0"/>
              <a:t>N</a:t>
            </a:r>
            <a:r>
              <a:rPr lang="en-US" b="1" i="1" dirty="0"/>
              <a:t> by first setting all sources to zero (voltage sources</a:t>
            </a:r>
            <a:br>
              <a:rPr lang="en-US" b="1" i="1" dirty="0"/>
            </a:br>
            <a:r>
              <a:rPr lang="en-US" b="1" i="1" dirty="0"/>
              <a:t>are replaced with short circuits and current sources with open</a:t>
            </a:r>
            <a:br>
              <a:rPr lang="en-US" b="1" i="1" dirty="0"/>
            </a:br>
            <a:r>
              <a:rPr lang="en-US" b="1" i="1" dirty="0"/>
              <a:t>circuits) and then finding the resultant resistance between the two</a:t>
            </a:r>
            <a:br>
              <a:rPr lang="en-US" b="1" i="1" dirty="0"/>
            </a:br>
            <a:r>
              <a:rPr lang="en-US" b="1" i="1" dirty="0"/>
              <a:t>marked terminals. (If the internal resistance of the voltage and/or</a:t>
            </a:r>
            <a:br>
              <a:rPr lang="en-US" b="1" i="1" dirty="0"/>
            </a:br>
            <a:r>
              <a:rPr lang="en-US" b="1" i="1" dirty="0"/>
              <a:t>current sources is included in the original network, it must remain</a:t>
            </a:r>
            <a:br>
              <a:rPr lang="en-US" b="1" i="1" dirty="0"/>
            </a:br>
            <a:r>
              <a:rPr lang="en-US" b="1" i="1" dirty="0"/>
              <a:t>when the sources are set to zero.) Since R</a:t>
            </a:r>
            <a:r>
              <a:rPr lang="en-US" sz="2000" b="1" i="1" dirty="0"/>
              <a:t>N</a:t>
            </a:r>
            <a:r>
              <a:rPr lang="en-US" b="1" i="1" dirty="0"/>
              <a:t> </a:t>
            </a:r>
            <a:r>
              <a:rPr lang="en-US" dirty="0"/>
              <a:t>= </a:t>
            </a:r>
            <a:r>
              <a:rPr lang="en-US" b="1" i="1" dirty="0" err="1"/>
              <a:t>R</a:t>
            </a:r>
            <a:r>
              <a:rPr lang="en-US" sz="2000" b="1" i="1" dirty="0" err="1"/>
              <a:t>Th</a:t>
            </a:r>
            <a:r>
              <a:rPr lang="en-US" b="1" i="1" dirty="0"/>
              <a:t>, the procedure</a:t>
            </a:r>
            <a:br>
              <a:rPr lang="en-US" b="1" i="1" dirty="0"/>
            </a:br>
            <a:r>
              <a:rPr lang="en-US" b="1" i="1" dirty="0"/>
              <a:t>and value obtained using the approach described for Thévenin’s</a:t>
            </a:r>
            <a:br>
              <a:rPr lang="en-US" b="1" i="1" dirty="0"/>
            </a:br>
            <a:r>
              <a:rPr lang="en-US" b="1" i="1" dirty="0"/>
              <a:t>theorem will determine the proper value of R</a:t>
            </a:r>
            <a:r>
              <a:rPr lang="en-US" sz="2000" b="1" i="1" dirty="0"/>
              <a:t>N</a:t>
            </a:r>
            <a:r>
              <a:rPr lang="en-US" b="1" i="1" dirty="0"/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25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I</a:t>
            </a:r>
            <a:r>
              <a:rPr lang="en-US" sz="1800" b="1" i="1" dirty="0" smtClean="0"/>
              <a:t>N :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>4. Calculate I</a:t>
            </a:r>
            <a:r>
              <a:rPr lang="en-US" sz="1800" b="1" i="1" dirty="0"/>
              <a:t>N</a:t>
            </a:r>
            <a:r>
              <a:rPr lang="en-US" b="1" i="1" dirty="0"/>
              <a:t> by first returning all sources to their original position and then finding the short-circuit current between the marked</a:t>
            </a:r>
            <a:br>
              <a:rPr lang="en-US" b="1" i="1" dirty="0"/>
            </a:br>
            <a:r>
              <a:rPr lang="en-US" b="1" i="1" dirty="0"/>
              <a:t>terminals. It is the same current that would be measured by an</a:t>
            </a:r>
            <a:br>
              <a:rPr lang="en-US" b="1" i="1" dirty="0"/>
            </a:br>
            <a:r>
              <a:rPr lang="en-US" b="1" i="1" dirty="0"/>
              <a:t>ammeter placed between the marked terminals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6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Conclusion</a:t>
            </a:r>
            <a:r>
              <a:rPr lang="en-US" b="1" i="1" dirty="0" smtClean="0"/>
              <a:t>:</a:t>
            </a:r>
          </a:p>
          <a:p>
            <a:pPr marL="0" indent="0">
              <a:buNone/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>5. Draw the Norton equivalent circuit with the portion of the circuit</a:t>
            </a:r>
            <a:br>
              <a:rPr lang="en-US" b="1" i="1" dirty="0"/>
            </a:br>
            <a:r>
              <a:rPr lang="en-US" b="1" i="1" dirty="0"/>
              <a:t>previously removed replaced between the terminals of the equivalent</a:t>
            </a:r>
            <a:br>
              <a:rPr lang="en-US" b="1" i="1" dirty="0"/>
            </a:br>
            <a:r>
              <a:rPr lang="en-US" b="1" i="1" dirty="0"/>
              <a:t>circuit.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Norton and Thévenin equivalent circuits can also be found from</a:t>
            </a:r>
            <a:br>
              <a:rPr lang="en-US" dirty="0"/>
            </a:br>
            <a:r>
              <a:rPr lang="en-US" dirty="0"/>
              <a:t>each other by using the source transformation discussed </a:t>
            </a:r>
            <a:r>
              <a:rPr lang="en-US" dirty="0" smtClean="0"/>
              <a:t>earlier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reproduced in Fig.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3172097"/>
            <a:ext cx="6124575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8971" y="5195893"/>
            <a:ext cx="344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231F20"/>
                </a:solidFill>
                <a:latin typeface="TimesLTStd-Italic"/>
              </a:rPr>
              <a:t>Converting between Thévenin and Norton equivalent circuits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09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5: </a:t>
            </a:r>
            <a:r>
              <a:rPr lang="en-US" dirty="0"/>
              <a:t>Find the Norton equivalent circuit for the network in</a:t>
            </a:r>
            <a:br>
              <a:rPr lang="en-US" dirty="0"/>
            </a:br>
            <a:r>
              <a:rPr lang="en-US" dirty="0"/>
              <a:t>the shaded area in Fig. </a:t>
            </a:r>
            <a:r>
              <a:rPr lang="en-US" dirty="0" smtClean="0"/>
              <a:t>below.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27" y="2894807"/>
            <a:ext cx="58293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7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2" y="2187484"/>
            <a:ext cx="5133975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77" y="2249396"/>
            <a:ext cx="4752975" cy="3038475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5431733" y="3710645"/>
            <a:ext cx="1080883" cy="581297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12" y="5407025"/>
            <a:ext cx="87153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1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93" y="2057672"/>
            <a:ext cx="5448300" cy="344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58294"/>
            <a:ext cx="4629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6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98" y="1698460"/>
            <a:ext cx="5810250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2498" y="48496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Substituting the Norton equivalent circuit for the</a:t>
            </a:r>
          </a:p>
          <a:p>
            <a:pPr algn="ctr"/>
            <a:r>
              <a:rPr lang="en-US" dirty="0"/>
              <a:t>network external to the resistor </a:t>
            </a:r>
            <a:r>
              <a:rPr lang="en-US" dirty="0" smtClean="0"/>
              <a:t>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3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770697"/>
            <a:ext cx="9486900" cy="3590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541655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231F20"/>
                </a:solidFill>
                <a:latin typeface="TimesLTStd-Italic"/>
              </a:rPr>
              <a:t>Converting the Norton equivalent circuit </a:t>
            </a:r>
            <a:r>
              <a:rPr lang="en-US" sz="1200" i="1" dirty="0" smtClean="0">
                <a:solidFill>
                  <a:srgbClr val="231F20"/>
                </a:solidFill>
                <a:latin typeface="TimesLTStd-Italic"/>
              </a:rPr>
              <a:t> to </a:t>
            </a:r>
            <a:r>
              <a:rPr lang="en-US" sz="1200" i="1" dirty="0">
                <a:solidFill>
                  <a:srgbClr val="231F20"/>
                </a:solidFill>
                <a:latin typeface="TimesLTStd-Italic"/>
              </a:rPr>
              <a:t>a</a:t>
            </a:r>
            <a:br>
              <a:rPr lang="en-US" sz="1200" i="1" dirty="0">
                <a:solidFill>
                  <a:srgbClr val="231F20"/>
                </a:solidFill>
                <a:latin typeface="TimesLTStd-Italic"/>
              </a:rPr>
            </a:br>
            <a:r>
              <a:rPr lang="en-US" sz="1200" i="1" dirty="0">
                <a:solidFill>
                  <a:srgbClr val="231F20"/>
                </a:solidFill>
                <a:latin typeface="TimesLTStd-Italic"/>
              </a:rPr>
              <a:t>Thévenin equivalent circuit.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63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835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31F20"/>
                </a:solidFill>
                <a:latin typeface="TimesLTStd-Roman"/>
              </a:rPr>
              <a:t>Thévenin’s theorem states the following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231F20"/>
                </a:solidFill>
                <a:latin typeface="TimesLTStd-Roman"/>
              </a:rPr>
              <a:t/>
            </a:r>
            <a:br>
              <a:rPr lang="en-US" dirty="0">
                <a:solidFill>
                  <a:srgbClr val="231F20"/>
                </a:solidFill>
                <a:latin typeface="TimesLTStd-Roman"/>
              </a:rPr>
            </a:br>
            <a:r>
              <a:rPr lang="en-US" b="1" i="1" dirty="0">
                <a:solidFill>
                  <a:srgbClr val="FF0000"/>
                </a:solidFill>
                <a:latin typeface="TimesLTStd-BoldItalic"/>
              </a:rPr>
              <a:t>Any two-terminal dc network </a:t>
            </a: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can be </a:t>
            </a:r>
            <a:r>
              <a:rPr lang="en-US" b="1" i="1" dirty="0">
                <a:solidFill>
                  <a:srgbClr val="FF0000"/>
                </a:solidFill>
                <a:latin typeface="TimesLTStd-BoldItalic"/>
              </a:rPr>
              <a:t>replaced</a:t>
            </a: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 by an </a:t>
            </a:r>
            <a:r>
              <a:rPr lang="en-US" b="1" i="1" dirty="0">
                <a:solidFill>
                  <a:srgbClr val="FF0000"/>
                </a:solidFill>
                <a:latin typeface="TimesLTStd-BoldItalic"/>
              </a:rPr>
              <a:t>equivalent circuit</a:t>
            </a: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/>
            </a:r>
            <a:br>
              <a:rPr lang="en-US" b="1" i="1" dirty="0">
                <a:solidFill>
                  <a:srgbClr val="0066B3"/>
                </a:solidFill>
                <a:latin typeface="TimesLTStd-BoldItalic"/>
              </a:rPr>
            </a:b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consisting solely of a </a:t>
            </a:r>
            <a:r>
              <a:rPr lang="en-US" b="1" i="1" dirty="0">
                <a:solidFill>
                  <a:srgbClr val="FF0000"/>
                </a:solidFill>
                <a:latin typeface="TimesLTStd-BoldItalic"/>
              </a:rPr>
              <a:t>voltage source </a:t>
            </a: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and a </a:t>
            </a:r>
            <a:r>
              <a:rPr lang="en-US" b="1" i="1" dirty="0">
                <a:solidFill>
                  <a:srgbClr val="FF0000"/>
                </a:solidFill>
                <a:latin typeface="TimesLTStd-BoldItalic"/>
              </a:rPr>
              <a:t>series resistor</a:t>
            </a:r>
            <a:r>
              <a:rPr lang="en-US" b="1" i="1" dirty="0">
                <a:solidFill>
                  <a:srgbClr val="0066B3"/>
                </a:solidFill>
                <a:latin typeface="TimesLTStd-BoldItalic"/>
              </a:rPr>
              <a:t> as </a:t>
            </a:r>
            <a:r>
              <a:rPr lang="en-US" b="1" i="1" dirty="0" smtClean="0">
                <a:solidFill>
                  <a:srgbClr val="0066B3"/>
                </a:solidFill>
                <a:latin typeface="TimesLTStd-BoldItalic"/>
              </a:rPr>
              <a:t>shown.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686" y="1214265"/>
            <a:ext cx="4521229" cy="4066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1386" y="5264345"/>
            <a:ext cx="3565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Thévenin equivalent circuit</a:t>
            </a:r>
          </a:p>
        </p:txBody>
      </p:sp>
    </p:spTree>
    <p:extLst>
      <p:ext uri="{BB962C8B-B14F-4D97-AF65-F5344CB8AC3E}">
        <p14:creationId xmlns:p14="http://schemas.microsoft.com/office/powerpoint/2010/main" val="9352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443162"/>
            <a:ext cx="5981700" cy="4095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6: </a:t>
            </a:r>
            <a:r>
              <a:rPr lang="en-US" dirty="0" smtClean="0"/>
              <a:t>Find </a:t>
            </a:r>
            <a:r>
              <a:rPr lang="en-US" dirty="0"/>
              <a:t>the Norton equivalent circuit for the network</a:t>
            </a:r>
            <a:br>
              <a:rPr lang="en-US" dirty="0"/>
            </a:br>
            <a:r>
              <a:rPr lang="en-US" dirty="0"/>
              <a:t>external to the 9 Ω resistor in Fig. </a:t>
            </a:r>
            <a:r>
              <a:rPr lang="en-US" dirty="0" smtClean="0"/>
              <a:t>below.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3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51" y="2190036"/>
            <a:ext cx="11005549" cy="3622516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5995851" y="3814354"/>
            <a:ext cx="692332" cy="463732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2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53" y="1353141"/>
            <a:ext cx="5372100" cy="3933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1728"/>
            <a:ext cx="5486400" cy="3676650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5310051" y="3235146"/>
            <a:ext cx="785949" cy="587828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50" y="5262858"/>
            <a:ext cx="60007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2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6714"/>
            <a:ext cx="10248900" cy="3571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2" y="5149850"/>
            <a:ext cx="75342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81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37" y="1557836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1690687"/>
            <a:ext cx="6115050" cy="3476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51617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231F20"/>
                </a:solidFill>
                <a:latin typeface="TimesLTStd-Italic"/>
              </a:rPr>
              <a:t>Substituting the Norton equivalent circuit for the</a:t>
            </a:r>
            <a:br>
              <a:rPr lang="en-US" i="1" dirty="0">
                <a:solidFill>
                  <a:srgbClr val="231F20"/>
                </a:solidFill>
                <a:latin typeface="TimesLTStd-Italic"/>
              </a:rPr>
            </a:br>
            <a:r>
              <a:rPr lang="en-US" i="1" dirty="0">
                <a:solidFill>
                  <a:srgbClr val="231F20"/>
                </a:solidFill>
                <a:latin typeface="TimesLTStd-Italic"/>
              </a:rPr>
              <a:t>network external to the resistor R</a:t>
            </a:r>
            <a:r>
              <a:rPr lang="en-US" sz="1400" i="1" dirty="0">
                <a:solidFill>
                  <a:srgbClr val="231F20"/>
                </a:solidFill>
                <a:latin typeface="TimesLTStd-Italic"/>
              </a:rPr>
              <a:t>L 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91419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b="1" dirty="0"/>
              <a:t>Norton’s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Self-study: review all the solved examples between pages (396 – 397).</a:t>
            </a:r>
          </a:p>
          <a:p>
            <a:pPr marL="0" indent="0">
              <a:buNone/>
            </a:pPr>
            <a:r>
              <a:rPr lang="en-US" dirty="0" smtClean="0"/>
              <a:t>Please look after the Assignment-1 in G-drive (Assignments folder).</a:t>
            </a:r>
          </a:p>
          <a:p>
            <a:pPr marL="0" indent="0">
              <a:buNone/>
            </a:pPr>
            <a:r>
              <a:rPr lang="en-US" dirty="0" smtClean="0"/>
              <a:t>Please get ready for next week’s activities (May be a quiz).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End of Week 2.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theorem was developed by Commandant Leon-Charles Thévenin in</a:t>
            </a:r>
            <a:br>
              <a:rPr lang="en-US" dirty="0"/>
            </a:br>
            <a:r>
              <a:rPr lang="en-US" dirty="0"/>
              <a:t>1883 as described in </a:t>
            </a:r>
            <a:r>
              <a:rPr lang="en-US" dirty="0" smtClean="0"/>
              <a:t>Fig.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2586831"/>
            <a:ext cx="1924050" cy="2828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6435" y="5389494"/>
            <a:ext cx="208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31F20"/>
                </a:solidFill>
                <a:latin typeface="TimesLTStd-Italic"/>
              </a:rPr>
              <a:t>Leon-Charles Thévenin.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demonstrate the power of the theorem, consider the fairly complex network </a:t>
            </a:r>
            <a:r>
              <a:rPr lang="en-US" dirty="0" smtClean="0"/>
              <a:t>in Fig</a:t>
            </a:r>
            <a:r>
              <a:rPr lang="en-US" dirty="0"/>
              <a:t>. </a:t>
            </a:r>
            <a:r>
              <a:rPr lang="en-US" dirty="0" smtClean="0"/>
              <a:t>below, </a:t>
            </a:r>
            <a:r>
              <a:rPr lang="en-US" dirty="0"/>
              <a:t>with its two sources and series-parallel connections.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930842"/>
            <a:ext cx="47244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31F20"/>
                </a:solidFill>
                <a:latin typeface="TimesLTStd-Roman"/>
              </a:rPr>
              <a:t>The theorem states that the entire network inside the blue</a:t>
            </a:r>
            <a:br>
              <a:rPr lang="en-US" dirty="0">
                <a:solidFill>
                  <a:srgbClr val="231F20"/>
                </a:solidFill>
                <a:latin typeface="TimesLTStd-Roman"/>
              </a:rPr>
            </a:br>
            <a:r>
              <a:rPr lang="en-US" dirty="0">
                <a:solidFill>
                  <a:srgbClr val="231F20"/>
                </a:solidFill>
                <a:latin typeface="TimesLTStd-Roman"/>
              </a:rPr>
              <a:t>shaded area can be replaced by one voltage source and one resistor 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as shown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in Fig.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004535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032" y="3055348"/>
            <a:ext cx="22098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306FA6"/>
                </a:solidFill>
                <a:latin typeface="UniversLTStd-Bold"/>
              </a:rPr>
              <a:t>thévenin’s</a:t>
            </a:r>
            <a:r>
              <a:rPr lang="en-US" b="1" dirty="0">
                <a:solidFill>
                  <a:srgbClr val="306FA6"/>
                </a:solidFill>
                <a:latin typeface="UniversLTStd-Bold"/>
              </a:rPr>
              <a:t> theorem procedure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i="1" dirty="0"/>
              <a:t>Preliminary: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i="1" dirty="0"/>
              <a:t>1. Remove that portion of the network where the Thévenin equivalent</a:t>
            </a:r>
            <a:br>
              <a:rPr lang="en-US" b="1" i="1" dirty="0"/>
            </a:br>
            <a:r>
              <a:rPr lang="en-US" b="1" i="1" dirty="0"/>
              <a:t>circuit is found. In Fig. </a:t>
            </a:r>
            <a:r>
              <a:rPr lang="en-US" b="1" i="1" dirty="0" smtClean="0"/>
              <a:t>in (slide 7) this </a:t>
            </a:r>
            <a:r>
              <a:rPr lang="en-US" b="1" i="1" dirty="0"/>
              <a:t>requires that the load resistor</a:t>
            </a:r>
            <a:br>
              <a:rPr lang="en-US" b="1" i="1" dirty="0"/>
            </a:br>
            <a:r>
              <a:rPr lang="en-US" b="1" i="1" dirty="0"/>
              <a:t>RL be temporarily removed from the network.</a:t>
            </a:r>
            <a:br>
              <a:rPr lang="en-US" b="1" i="1" dirty="0"/>
            </a:br>
            <a:r>
              <a:rPr lang="en-US" b="1" i="1" dirty="0"/>
              <a:t>2. Mark the terminals of the remaining two-terminal network.</a:t>
            </a:r>
            <a:br>
              <a:rPr lang="en-US" b="1" i="1" dirty="0"/>
            </a:br>
            <a:r>
              <a:rPr lang="en-US" b="1" i="1" dirty="0"/>
              <a:t>(The importance of this step will become obvious as we progress</a:t>
            </a:r>
            <a:br>
              <a:rPr lang="en-US" b="1" i="1" dirty="0"/>
            </a:br>
            <a:r>
              <a:rPr lang="en-US" b="1" i="1" dirty="0"/>
              <a:t>through some complex networks.)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b="1" dirty="0">
                <a:solidFill>
                  <a:srgbClr val="231F20"/>
                </a:solidFill>
                <a:latin typeface="TimesLTStd-Bold"/>
              </a:rPr>
              <a:t>Thévenin’s Theorem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RTh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i="1" dirty="0"/>
              <a:t>3. Calculate </a:t>
            </a:r>
            <a:r>
              <a:rPr lang="en-US" b="1" i="1" dirty="0" err="1"/>
              <a:t>RTh</a:t>
            </a:r>
            <a:r>
              <a:rPr lang="en-US" b="1" i="1" dirty="0"/>
              <a:t> by first setting all sources to zero (voltage sources</a:t>
            </a:r>
            <a:br>
              <a:rPr lang="en-US" b="1" i="1" dirty="0"/>
            </a:br>
            <a:r>
              <a:rPr lang="en-US" b="1" i="1" dirty="0"/>
              <a:t>are replaced by short circuits and current sources by open circuits)</a:t>
            </a:r>
            <a:br>
              <a:rPr lang="en-US" b="1" i="1" dirty="0"/>
            </a:br>
            <a:r>
              <a:rPr lang="en-US" b="1" i="1" dirty="0"/>
              <a:t>and then finding the resultant resistance between the two marked</a:t>
            </a:r>
            <a:br>
              <a:rPr lang="en-US" b="1" i="1" dirty="0"/>
            </a:br>
            <a:r>
              <a:rPr lang="en-US" b="1" i="1" dirty="0"/>
              <a:t>terminals. (If the internal resistance of the voltage and/or current</a:t>
            </a:r>
            <a:br>
              <a:rPr lang="en-US" b="1" i="1" dirty="0"/>
            </a:br>
            <a:r>
              <a:rPr lang="en-US" b="1" i="1" dirty="0"/>
              <a:t>sources is included in the original network, it must remain when</a:t>
            </a:r>
            <a:br>
              <a:rPr lang="en-US" b="1" i="1" dirty="0"/>
            </a:br>
            <a:r>
              <a:rPr lang="en-US" b="1" i="1" dirty="0"/>
              <a:t>the sources are set to zero.)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7C13-FBBD-4337-A491-548C035E1AB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3A0C-C2ED-4F8F-A5D3-C25B14073A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727</Words>
  <Application>Microsoft Office PowerPoint</Application>
  <PresentationFormat>Widescreen</PresentationFormat>
  <Paragraphs>195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TimesLTStd-Bold</vt:lpstr>
      <vt:lpstr>TimesLTStd-BoldItalic</vt:lpstr>
      <vt:lpstr>TimesLTStd-Italic</vt:lpstr>
      <vt:lpstr>TimesLTStd-Roman</vt:lpstr>
      <vt:lpstr>UniversLTStd-Bold</vt:lpstr>
      <vt:lpstr>Office Theme</vt:lpstr>
      <vt:lpstr>Electrical Circuits II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1.2 Thévenin’s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  <vt:lpstr>1.3 Norton’s Theorem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Circuits II</dc:title>
  <dc:creator>Windows User</dc:creator>
  <cp:lastModifiedBy>Windows User</cp:lastModifiedBy>
  <cp:revision>32</cp:revision>
  <dcterms:created xsi:type="dcterms:W3CDTF">2020-10-12T19:51:28Z</dcterms:created>
  <dcterms:modified xsi:type="dcterms:W3CDTF">2020-10-20T19:19:53Z</dcterms:modified>
</cp:coreProperties>
</file>