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5" r:id="rId2"/>
    <p:sldId id="287" r:id="rId3"/>
    <p:sldId id="28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 autoAdjust="0"/>
    <p:restoredTop sz="94576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0764-E0A2-4E57-8251-CDEDCF2C33C3}" type="datetimeFigureOut">
              <a:rPr lang="ar-IQ" smtClean="0"/>
              <a:pPr/>
              <a:t>28/10/1441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D5F-B55E-455B-BFCD-BCCB62D4D5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0764-E0A2-4E57-8251-CDEDCF2C33C3}" type="datetimeFigureOut">
              <a:rPr lang="ar-IQ" smtClean="0"/>
              <a:pPr/>
              <a:t>28/10/1441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D5F-B55E-455B-BFCD-BCCB62D4D5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0764-E0A2-4E57-8251-CDEDCF2C33C3}" type="datetimeFigureOut">
              <a:rPr lang="ar-IQ" smtClean="0"/>
              <a:pPr/>
              <a:t>28/10/1441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D5F-B55E-455B-BFCD-BCCB62D4D5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0764-E0A2-4E57-8251-CDEDCF2C33C3}" type="datetimeFigureOut">
              <a:rPr lang="ar-IQ" smtClean="0"/>
              <a:pPr/>
              <a:t>28/10/1441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D5F-B55E-455B-BFCD-BCCB62D4D5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0764-E0A2-4E57-8251-CDEDCF2C33C3}" type="datetimeFigureOut">
              <a:rPr lang="ar-IQ" smtClean="0"/>
              <a:pPr/>
              <a:t>28/10/1441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D5F-B55E-455B-BFCD-BCCB62D4D5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0764-E0A2-4E57-8251-CDEDCF2C33C3}" type="datetimeFigureOut">
              <a:rPr lang="ar-IQ" smtClean="0"/>
              <a:pPr/>
              <a:t>28/10/1441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D5F-B55E-455B-BFCD-BCCB62D4D5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0764-E0A2-4E57-8251-CDEDCF2C33C3}" type="datetimeFigureOut">
              <a:rPr lang="ar-IQ" smtClean="0"/>
              <a:pPr/>
              <a:t>28/10/1441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D5F-B55E-455B-BFCD-BCCB62D4D5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0764-E0A2-4E57-8251-CDEDCF2C33C3}" type="datetimeFigureOut">
              <a:rPr lang="ar-IQ" smtClean="0"/>
              <a:pPr/>
              <a:t>28/10/1441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D5F-B55E-455B-BFCD-BCCB62D4D5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0764-E0A2-4E57-8251-CDEDCF2C33C3}" type="datetimeFigureOut">
              <a:rPr lang="ar-IQ" smtClean="0"/>
              <a:pPr/>
              <a:t>28/10/1441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D5F-B55E-455B-BFCD-BCCB62D4D5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0764-E0A2-4E57-8251-CDEDCF2C33C3}" type="datetimeFigureOut">
              <a:rPr lang="ar-IQ" smtClean="0"/>
              <a:pPr/>
              <a:t>28/10/1441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D5F-B55E-455B-BFCD-BCCB62D4D5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0764-E0A2-4E57-8251-CDEDCF2C33C3}" type="datetimeFigureOut">
              <a:rPr lang="ar-IQ" smtClean="0"/>
              <a:pPr/>
              <a:t>28/10/1441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FD5F-B55E-455B-BFCD-BCCB62D4D5B3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D0764-E0A2-4E57-8251-CDEDCF2C33C3}" type="datetimeFigureOut">
              <a:rPr lang="ar-IQ" smtClean="0"/>
              <a:pPr/>
              <a:t>28/10/1441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CFD5F-B55E-455B-BFCD-BCCB62D4D5B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Generation of Granitic Melt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Reasons </a:t>
            </a:r>
            <a:r>
              <a:rPr lang="en-US" dirty="0"/>
              <a:t>for the generation of granitic melt are: </a:t>
            </a:r>
          </a:p>
          <a:p>
            <a:pPr lvl="0" algn="l" rtl="0"/>
            <a:r>
              <a:rPr lang="en-US" dirty="0"/>
              <a:t>Partial melting of continental crust rocks.</a:t>
            </a:r>
          </a:p>
          <a:p>
            <a:pPr lvl="0" algn="l" rtl="0"/>
            <a:r>
              <a:rPr lang="en-US" dirty="0"/>
              <a:t>Fractionation of mother magma of mantle. </a:t>
            </a:r>
          </a:p>
          <a:p>
            <a:pPr lvl="0" algn="l" rtl="0"/>
            <a:r>
              <a:rPr lang="en-US" dirty="0"/>
              <a:t>Mixing 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Tectonic Classification of Basalt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Igneous Rocks of Oceanic Areas</a:t>
            </a:r>
            <a:endParaRPr lang="en-US" dirty="0"/>
          </a:p>
          <a:p>
            <a:pPr algn="l" rtl="0"/>
            <a:r>
              <a:rPr lang="en-US" b="1" dirty="0"/>
              <a:t>Mid Oceanic Ridge </a:t>
            </a:r>
            <a:r>
              <a:rPr lang="en-US" b="1" dirty="0" smtClean="0"/>
              <a:t>Basalt </a:t>
            </a:r>
            <a:r>
              <a:rPr lang="en-US" b="1" dirty="0"/>
              <a:t>(</a:t>
            </a:r>
            <a:r>
              <a:rPr lang="en-US" b="1" dirty="0" smtClean="0"/>
              <a:t>MORB</a:t>
            </a:r>
          </a:p>
          <a:p>
            <a:pPr algn="l" rtl="0"/>
            <a:r>
              <a:rPr lang="en-US" b="1" dirty="0"/>
              <a:t>Ocean Island </a:t>
            </a:r>
            <a:r>
              <a:rPr lang="en-US" b="1" dirty="0" err="1"/>
              <a:t>Tholeiite</a:t>
            </a:r>
            <a:r>
              <a:rPr lang="en-US" b="1" dirty="0"/>
              <a:t> </a:t>
            </a:r>
            <a:endParaRPr lang="en-US" dirty="0"/>
          </a:p>
          <a:p>
            <a:pPr algn="l" rtl="0"/>
            <a:r>
              <a:rPr lang="en-US" b="1" dirty="0"/>
              <a:t>Igneous Rocks above </a:t>
            </a:r>
            <a:r>
              <a:rPr lang="en-US" b="1" dirty="0" err="1"/>
              <a:t>Benioff</a:t>
            </a:r>
            <a:r>
              <a:rPr lang="en-US" b="1" dirty="0"/>
              <a:t>  Seismic Zone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Tectonic Classification of Granite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US" dirty="0"/>
              <a:t>Granites are classified according to plate tectonic theory into: </a:t>
            </a:r>
          </a:p>
          <a:p>
            <a:pPr algn="l" rtl="0"/>
            <a:r>
              <a:rPr lang="en-US" dirty="0"/>
              <a:t>1.Oeanic  Ridge  granite (ORG) 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endParaRPr lang="en-US" dirty="0"/>
          </a:p>
          <a:p>
            <a:pPr algn="l" rtl="0"/>
            <a:r>
              <a:rPr lang="en-US" dirty="0"/>
              <a:t>2.Volcanic Arc Granite (VAG)</a:t>
            </a:r>
          </a:p>
          <a:p>
            <a:pPr algn="l" rtl="0"/>
            <a:r>
              <a:rPr lang="en-US" dirty="0" smtClean="0"/>
              <a:t>3.Wihin </a:t>
            </a:r>
            <a:r>
              <a:rPr lang="en-US" dirty="0"/>
              <a:t>Plate Granite (WPG)</a:t>
            </a:r>
          </a:p>
          <a:p>
            <a:pPr algn="l" rtl="0"/>
            <a:r>
              <a:rPr lang="en-US" dirty="0" smtClean="0"/>
              <a:t>4.Collision </a:t>
            </a:r>
            <a:r>
              <a:rPr lang="en-US" dirty="0"/>
              <a:t>Granite (COLG)</a:t>
            </a:r>
          </a:p>
          <a:p>
            <a:pPr algn="l" rtl="0"/>
            <a:r>
              <a:rPr lang="en-US" dirty="0"/>
              <a:t>It is generated due to the collision between continents or an arc and a continent or an arc with an arc. It is classified based on time of collision as follows: </a:t>
            </a:r>
          </a:p>
          <a:p>
            <a:pPr algn="l" rtl="0"/>
            <a:r>
              <a:rPr lang="en-US" dirty="0" err="1"/>
              <a:t>Syn</a:t>
            </a:r>
            <a:r>
              <a:rPr lang="en-US" dirty="0"/>
              <a:t> COLG : it is characterized by being </a:t>
            </a:r>
            <a:r>
              <a:rPr lang="en-US" dirty="0" err="1"/>
              <a:t>peraluminous</a:t>
            </a:r>
            <a:r>
              <a:rPr lang="en-US" dirty="0"/>
              <a:t> and classified as SS granite and enriched in muscovite.</a:t>
            </a:r>
          </a:p>
          <a:p>
            <a:pPr algn="l" rtl="0"/>
            <a:r>
              <a:rPr lang="en-US" dirty="0"/>
              <a:t>Post COLG: it is calc-alkaline </a:t>
            </a:r>
            <a:r>
              <a:rPr lang="en-US" dirty="0" err="1"/>
              <a:t>subaluminous</a:t>
            </a:r>
            <a:r>
              <a:rPr lang="en-US" dirty="0"/>
              <a:t> to </a:t>
            </a:r>
            <a:r>
              <a:rPr lang="en-US" dirty="0" err="1"/>
              <a:t>peralumnious</a:t>
            </a:r>
            <a:r>
              <a:rPr lang="en-US" dirty="0"/>
              <a:t> and enriched in </a:t>
            </a:r>
            <a:r>
              <a:rPr lang="en-US" dirty="0" err="1"/>
              <a:t>biotite</a:t>
            </a:r>
            <a:r>
              <a:rPr lang="en-US" dirty="0"/>
              <a:t>, </a:t>
            </a:r>
            <a:r>
              <a:rPr lang="en-US" dirty="0" err="1"/>
              <a:t>hbd</a:t>
            </a:r>
            <a:r>
              <a:rPr lang="en-US" dirty="0"/>
              <a:t>.   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158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Generation of Granitic Melt </vt:lpstr>
      <vt:lpstr>Tectonic Classification of Basalt </vt:lpstr>
      <vt:lpstr>Tectonic Classification of Granite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Earth’s Layered Structure</dc:title>
  <dc:creator>Rehab</dc:creator>
  <cp:lastModifiedBy>Rehab</cp:lastModifiedBy>
  <cp:revision>21</cp:revision>
  <dcterms:created xsi:type="dcterms:W3CDTF">2016-06-19T22:27:02Z</dcterms:created>
  <dcterms:modified xsi:type="dcterms:W3CDTF">2020-06-18T21:25:04Z</dcterms:modified>
</cp:coreProperties>
</file>