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47" d="100"/>
          <a:sy n="47" d="100"/>
        </p:scale>
        <p:origin x="-1363"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B2821F7-C0E2-4B6F-86DE-E926746C0B65}" type="datetimeFigureOut">
              <a:rPr lang="ar-IQ" smtClean="0"/>
              <a:pPr/>
              <a:t>11/03/1442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721C909-B7DE-479A-8AC9-EAD96D3DFEAC}"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D721C909-B7DE-479A-8AC9-EAD96D3DFEAC}" type="slidenum">
              <a:rPr lang="ar-IQ" smtClean="0"/>
              <a:pPr/>
              <a:t>6</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5BBF74-4919-4F28-8BEF-FDFCF14AEB87}" type="datetimeFigureOut">
              <a:rPr lang="ar-IQ" smtClean="0"/>
              <a:pPr/>
              <a:t>11/03/1442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B056C11-FD36-4BF0-8C18-FD207512FD8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55BBF74-4919-4F28-8BEF-FDFCF14AEB87}" type="datetimeFigureOut">
              <a:rPr lang="ar-IQ" smtClean="0"/>
              <a:pPr/>
              <a:t>11/03/1442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056C11-FD36-4BF0-8C18-FD207512FD8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Gabbro" TargetMode="External"/><Relationship Id="rId13" Type="http://schemas.openxmlformats.org/officeDocument/2006/relationships/hyperlink" Target="https://en.wikipedia.org/wiki/Continental_crust" TargetMode="External"/><Relationship Id="rId3" Type="http://schemas.openxmlformats.org/officeDocument/2006/relationships/hyperlink" Target="https://en.wikipedia.org/wiki/Tectonic_plate" TargetMode="External"/><Relationship Id="rId7" Type="http://schemas.openxmlformats.org/officeDocument/2006/relationships/hyperlink" Target="https://en.wikipedia.org/wiki/Troctolite" TargetMode="External"/><Relationship Id="rId12" Type="http://schemas.openxmlformats.org/officeDocument/2006/relationships/hyperlink" Target="https://en.wikipedia.org/wiki/Sima_(geolog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en.wikipedia.org/wiki/Lower_oceanic_crust" TargetMode="External"/><Relationship Id="rId11" Type="http://schemas.openxmlformats.org/officeDocument/2006/relationships/hyperlink" Target="https://en.wikipedia.org/wiki/Mafic" TargetMode="External"/><Relationship Id="rId5" Type="http://schemas.openxmlformats.org/officeDocument/2006/relationships/hyperlink" Target="https://en.wikipedia.org/wiki/Dike_(geology)" TargetMode="External"/><Relationship Id="rId10" Type="http://schemas.openxmlformats.org/officeDocument/2006/relationships/hyperlink" Target="https://en.wikipedia.org/wiki/Cumulate_rock" TargetMode="External"/><Relationship Id="rId4" Type="http://schemas.openxmlformats.org/officeDocument/2006/relationships/hyperlink" Target="https://en.wikipedia.org/wiki/Pillow_lavas" TargetMode="External"/><Relationship Id="rId9" Type="http://schemas.openxmlformats.org/officeDocument/2006/relationships/hyperlink" Target="https://en.wikipedia.org/wiki/Ultramafic_rock" TargetMode="External"/><Relationship Id="rId14" Type="http://schemas.openxmlformats.org/officeDocument/2006/relationships/hyperlink" Target="https://en.wikipedia.org/wiki/Sia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Diabase" TargetMode="External"/><Relationship Id="rId13" Type="http://schemas.openxmlformats.org/officeDocument/2006/relationships/hyperlink" Target="https://en.wikipedia.org/wiki/Ultramafic" TargetMode="External"/><Relationship Id="rId3" Type="http://schemas.openxmlformats.org/officeDocument/2006/relationships/hyperlink" Target="https://en.wikipedia.org/wiki/Mid-ocean_ridge" TargetMode="External"/><Relationship Id="rId7" Type="http://schemas.openxmlformats.org/officeDocument/2006/relationships/hyperlink" Target="https://en.wikipedia.org/wiki/Pillow_lava" TargetMode="External"/><Relationship Id="rId12" Type="http://schemas.openxmlformats.org/officeDocument/2006/relationships/hyperlink" Target="https://en.wikipedia.org/wiki/Cumulate_rock" TargetMode="External"/><Relationship Id="rId2" Type="http://schemas.openxmlformats.org/officeDocument/2006/relationships/hyperlink" Target="https://en.wikipedia.org/wiki/Sediment" TargetMode="External"/><Relationship Id="rId1" Type="http://schemas.openxmlformats.org/officeDocument/2006/relationships/slideLayout" Target="../slideLayouts/slideLayout1.xml"/><Relationship Id="rId6" Type="http://schemas.openxmlformats.org/officeDocument/2006/relationships/hyperlink" Target="https://en.wikipedia.org/wiki/Basalt" TargetMode="External"/><Relationship Id="rId11" Type="http://schemas.openxmlformats.org/officeDocument/2006/relationships/hyperlink" Target="https://en.wikipedia.org/wiki/Gabbro" TargetMode="External"/><Relationship Id="rId5" Type="http://schemas.openxmlformats.org/officeDocument/2006/relationships/hyperlink" Target="https://en.wikipedia.org/wiki/Turbidity_current" TargetMode="External"/><Relationship Id="rId10" Type="http://schemas.openxmlformats.org/officeDocument/2006/relationships/hyperlink" Target="https://en.wikipedia.org/wiki/Magma" TargetMode="External"/><Relationship Id="rId4" Type="http://schemas.openxmlformats.org/officeDocument/2006/relationships/hyperlink" Target="https://en.wikipedia.org/wiki/Sediment_transport" TargetMode="External"/><Relationship Id="rId9" Type="http://schemas.openxmlformats.org/officeDocument/2006/relationships/hyperlink" Target="https://en.wikipedia.org/wiki/Dike_(geology)"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Lithosphere" TargetMode="External"/><Relationship Id="rId3" Type="http://schemas.openxmlformats.org/officeDocument/2006/relationships/hyperlink" Target="https://en.wikipedia.org/wiki/Plate_tectonics" TargetMode="External"/><Relationship Id="rId7" Type="http://schemas.openxmlformats.org/officeDocument/2006/relationships/hyperlink" Target="https://en.wikipedia.org/wiki/Seafloor" TargetMode="External"/><Relationship Id="rId12" Type="http://schemas.openxmlformats.org/officeDocument/2006/relationships/hyperlink" Target="https://en.wikipedia.org/wiki/Lava" TargetMode="External"/><Relationship Id="rId2" Type="http://schemas.openxmlformats.org/officeDocument/2006/relationships/hyperlink" Target="https://en.wikipedia.org/wiki/Mountain_system" TargetMode="External"/><Relationship Id="rId1" Type="http://schemas.openxmlformats.org/officeDocument/2006/relationships/slideLayout" Target="../slideLayouts/slideLayout1.xml"/><Relationship Id="rId6" Type="http://schemas.openxmlformats.org/officeDocument/2006/relationships/hyperlink" Target="https://en.wikipedia.org/wiki/Divergent_boundary" TargetMode="External"/><Relationship Id="rId11" Type="http://schemas.openxmlformats.org/officeDocument/2006/relationships/hyperlink" Target="https://en.wikipedia.org/wiki/Oceanic_crust" TargetMode="External"/><Relationship Id="rId5" Type="http://schemas.openxmlformats.org/officeDocument/2006/relationships/hyperlink" Target="https://en.wikipedia.org/wiki/Seafloor_spreading" TargetMode="External"/><Relationship Id="rId10" Type="http://schemas.openxmlformats.org/officeDocument/2006/relationships/hyperlink" Target="https://en.wikipedia.org/wiki/Magma" TargetMode="External"/><Relationship Id="rId4" Type="http://schemas.openxmlformats.org/officeDocument/2006/relationships/hyperlink" Target="https://en.wikipedia.org/wiki/Ocean_basin" TargetMode="External"/><Relationship Id="rId9" Type="http://schemas.openxmlformats.org/officeDocument/2006/relationships/hyperlink" Target="https://en.wikipedia.org/wiki/Mantle_(geolog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Ring_of_Fire" TargetMode="External"/><Relationship Id="rId2" Type="http://schemas.openxmlformats.org/officeDocument/2006/relationships/hyperlink" Target="https://en.wikipedia.org/wiki/Volcano" TargetMode="External"/><Relationship Id="rId1" Type="http://schemas.openxmlformats.org/officeDocument/2006/relationships/slideLayout" Target="../slideLayouts/slideLayout1.xml"/><Relationship Id="rId6" Type="http://schemas.openxmlformats.org/officeDocument/2006/relationships/hyperlink" Target="https://en.wikipedia.org/wiki/Subduction_Zone" TargetMode="External"/><Relationship Id="rId5" Type="http://schemas.openxmlformats.org/officeDocument/2006/relationships/hyperlink" Target="https://en.wikipedia.org/wiki/Lithosphere" TargetMode="External"/><Relationship Id="rId4" Type="http://schemas.openxmlformats.org/officeDocument/2006/relationships/hyperlink" Target="https://en.wikipedia.org/wiki/Oceanic_cru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1676399"/>
          </a:xfrm>
        </p:spPr>
        <p:txBody>
          <a:bodyPr>
            <a:normAutofit fontScale="90000"/>
          </a:bodyPr>
          <a:lstStyle/>
          <a:p>
            <a:r>
              <a:rPr lang="en-US" b="1" dirty="0"/>
              <a:t>Igneous Petrology </a:t>
            </a:r>
            <a:r>
              <a:rPr lang="en-US" dirty="0" smtClean="0"/>
              <a:t/>
            </a:r>
            <a:br>
              <a:rPr lang="en-US" dirty="0" smtClean="0"/>
            </a:br>
            <a:r>
              <a:rPr lang="en-US" b="1" dirty="0"/>
              <a:t>Earth’s Layered Structure </a:t>
            </a:r>
            <a:r>
              <a:rPr lang="en-US" dirty="0"/>
              <a:t/>
            </a:r>
            <a:br>
              <a:rPr lang="en-US" dirty="0"/>
            </a:br>
            <a:endParaRPr lang="ar-IQ" dirty="0"/>
          </a:p>
        </p:txBody>
      </p:sp>
      <p:sp>
        <p:nvSpPr>
          <p:cNvPr id="3" name="Subtitle 2"/>
          <p:cNvSpPr>
            <a:spLocks noGrp="1"/>
          </p:cNvSpPr>
          <p:nvPr>
            <p:ph type="subTitle" idx="1"/>
          </p:nvPr>
        </p:nvSpPr>
        <p:spPr>
          <a:xfrm>
            <a:off x="1371600" y="1600200"/>
            <a:ext cx="7239000" cy="4038600"/>
          </a:xfrm>
        </p:spPr>
        <p:txBody>
          <a:bodyPr>
            <a:normAutofit fontScale="70000" lnSpcReduction="20000"/>
          </a:bodyPr>
          <a:lstStyle/>
          <a:p>
            <a:pPr algn="l"/>
            <a:r>
              <a:rPr lang="en-US" b="1" dirty="0">
                <a:solidFill>
                  <a:schemeClr val="tx1"/>
                </a:solidFill>
              </a:rPr>
              <a:t>Layers of Differing Physical Properties</a:t>
            </a:r>
            <a:r>
              <a:rPr lang="en-US" dirty="0">
                <a:solidFill>
                  <a:schemeClr val="tx1"/>
                </a:solidFill>
              </a:rPr>
              <a:t> </a:t>
            </a:r>
          </a:p>
          <a:p>
            <a:pPr algn="l"/>
            <a:r>
              <a:rPr lang="en-US" dirty="0">
                <a:solidFill>
                  <a:schemeClr val="tx1"/>
                </a:solidFill>
              </a:rPr>
              <a:t>The internal structure of earth is deduced from variations in the velocity of seismic waves at depth. The velocity of both P- wave and S-waves increases until they reach a depth of approximately 100 km, this layer of increasing velocity is called the lithosphere. </a:t>
            </a:r>
          </a:p>
          <a:p>
            <a:pPr algn="l"/>
            <a:r>
              <a:rPr lang="en-US" dirty="0">
                <a:solidFill>
                  <a:schemeClr val="tx1"/>
                </a:solidFill>
              </a:rPr>
              <a:t>After that between lithosphere mantle and the </a:t>
            </a:r>
            <a:r>
              <a:rPr lang="en-US" dirty="0" err="1">
                <a:solidFill>
                  <a:schemeClr val="tx1"/>
                </a:solidFill>
              </a:rPr>
              <a:t>asthenosphere</a:t>
            </a:r>
            <a:r>
              <a:rPr lang="en-US" dirty="0">
                <a:solidFill>
                  <a:schemeClr val="tx1"/>
                </a:solidFill>
              </a:rPr>
              <a:t> the waves abruptly slow down and their velocities continue to decrease until they have traveled to a depth of 150km. This low- velocity layer in upper part of </a:t>
            </a:r>
            <a:r>
              <a:rPr lang="en-US" dirty="0" err="1">
                <a:solidFill>
                  <a:schemeClr val="tx1"/>
                </a:solidFill>
              </a:rPr>
              <a:t>asthenosphere</a:t>
            </a:r>
            <a:r>
              <a:rPr lang="en-US" dirty="0">
                <a:solidFill>
                  <a:schemeClr val="tx1"/>
                </a:solidFill>
              </a:rPr>
              <a:t> the reason for this is that the </a:t>
            </a:r>
            <a:r>
              <a:rPr lang="en-US" dirty="0" err="1">
                <a:solidFill>
                  <a:schemeClr val="tx1"/>
                </a:solidFill>
              </a:rPr>
              <a:t>asthenosphere</a:t>
            </a:r>
            <a:r>
              <a:rPr lang="en-US" dirty="0">
                <a:solidFill>
                  <a:schemeClr val="tx1"/>
                </a:solidFill>
              </a:rPr>
              <a:t> contains a few percent of melt</a:t>
            </a:r>
            <a:r>
              <a:rPr lang="en-US" dirty="0"/>
              <a:t>.</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ehab\Desktop\a.jpg"/>
          <p:cNvPicPr>
            <a:picLocks noGrp="1" noChangeAspect="1" noChangeArrowheads="1"/>
          </p:cNvPicPr>
          <p:nvPr>
            <p:ph idx="1"/>
          </p:nvPr>
        </p:nvPicPr>
        <p:blipFill>
          <a:blip r:embed="rId2"/>
          <a:srcRect/>
          <a:stretch>
            <a:fillRect/>
          </a:stretch>
        </p:blipFill>
        <p:spPr bwMode="auto">
          <a:xfrm>
            <a:off x="685800" y="457200"/>
            <a:ext cx="8458200" cy="6019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838200"/>
          </a:xfrm>
        </p:spPr>
        <p:txBody>
          <a:bodyPr>
            <a:normAutofit fontScale="90000"/>
          </a:bodyPr>
          <a:lstStyle/>
          <a:p>
            <a:r>
              <a:rPr lang="en-US" b="1" dirty="0" smtClean="0"/>
              <a:t>Layers Defined by Composition </a:t>
            </a:r>
            <a:r>
              <a:rPr lang="en-US" dirty="0" smtClean="0"/>
              <a:t/>
            </a:r>
            <a:br>
              <a:rPr lang="en-US" dirty="0" smtClean="0"/>
            </a:br>
            <a:endParaRPr lang="ar-IQ" dirty="0"/>
          </a:p>
        </p:txBody>
      </p:sp>
      <p:sp>
        <p:nvSpPr>
          <p:cNvPr id="3" name="Subtitle 2"/>
          <p:cNvSpPr>
            <a:spLocks noGrp="1"/>
          </p:cNvSpPr>
          <p:nvPr>
            <p:ph type="subTitle" idx="1"/>
          </p:nvPr>
        </p:nvSpPr>
        <p:spPr>
          <a:xfrm>
            <a:off x="1371600" y="1066800"/>
            <a:ext cx="7391400" cy="4572000"/>
          </a:xfrm>
        </p:spPr>
        <p:txBody>
          <a:bodyPr>
            <a:normAutofit/>
          </a:bodyPr>
          <a:lstStyle/>
          <a:p>
            <a:pPr algn="l"/>
            <a:r>
              <a:rPr lang="en-US" dirty="0" smtClean="0">
                <a:solidFill>
                  <a:schemeClr val="tx1"/>
                </a:solidFill>
              </a:rPr>
              <a:t>Earth’s </a:t>
            </a:r>
            <a:r>
              <a:rPr lang="en-US" dirty="0">
                <a:solidFill>
                  <a:schemeClr val="tx1"/>
                </a:solidFill>
              </a:rPr>
              <a:t>interior consists of three major zones defined by their chemical </a:t>
            </a:r>
            <a:endParaRPr lang="ar-IQ" dirty="0" smtClean="0">
              <a:solidFill>
                <a:schemeClr val="tx1"/>
              </a:solidFill>
            </a:endParaRPr>
          </a:p>
          <a:p>
            <a:pPr algn="l" rtl="0"/>
            <a:r>
              <a:rPr lang="en-US" dirty="0" smtClean="0">
                <a:solidFill>
                  <a:schemeClr val="tx1"/>
                </a:solidFill>
              </a:rPr>
              <a:t>composition </a:t>
            </a:r>
            <a:r>
              <a:rPr lang="en-US" dirty="0">
                <a:solidFill>
                  <a:schemeClr val="tx1"/>
                </a:solidFill>
              </a:rPr>
              <a:t>the crust, mantle, and core</a:t>
            </a:r>
            <a:r>
              <a:rPr lang="en-US" b="1" dirty="0" smtClean="0">
                <a:solidFill>
                  <a:schemeClr val="tx1"/>
                </a:solidFill>
              </a:rPr>
              <a:t>.</a:t>
            </a:r>
          </a:p>
          <a:p>
            <a:pPr lvl="0" algn="l" rtl="0"/>
            <a:r>
              <a:rPr lang="en-US" b="1" dirty="0">
                <a:solidFill>
                  <a:schemeClr val="tx1"/>
                </a:solidFill>
              </a:rPr>
              <a:t>Crust</a:t>
            </a:r>
            <a:endParaRPr lang="en-US" dirty="0">
              <a:solidFill>
                <a:schemeClr val="tx1"/>
              </a:solidFill>
            </a:endParaRPr>
          </a:p>
          <a:p>
            <a:pPr algn="l"/>
            <a:r>
              <a:rPr lang="en-US" dirty="0">
                <a:solidFill>
                  <a:schemeClr val="tx1"/>
                </a:solidFill>
              </a:rPr>
              <a:t>Thin, rocky outer layer. varies in thickness. Roughly 7 km in oceanic regions</a:t>
            </a:r>
          </a:p>
          <a:p>
            <a:pPr algn="l"/>
            <a:r>
              <a:rPr lang="en-US" dirty="0">
                <a:solidFill>
                  <a:schemeClr val="tx1"/>
                </a:solidFill>
              </a:rPr>
              <a:t>Continental crust averages 20-40km. Exceeds 70 km in mountainous regions.</a:t>
            </a:r>
          </a:p>
          <a:p>
            <a:pPr algn="l" rtl="0"/>
            <a:endParaRPr lang="en-US" dirty="0"/>
          </a:p>
          <a:p>
            <a:pPr algn="l"/>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762000"/>
          </a:xfrm>
        </p:spPr>
        <p:txBody>
          <a:bodyPr>
            <a:normAutofit fontScale="90000"/>
          </a:bodyPr>
          <a:lstStyle/>
          <a:p>
            <a:r>
              <a:rPr lang="en-US" b="1" dirty="0"/>
              <a:t>Continental  Crust</a:t>
            </a:r>
            <a:r>
              <a:rPr lang="en-US" dirty="0"/>
              <a:t/>
            </a:r>
            <a:br>
              <a:rPr lang="en-US" dirty="0"/>
            </a:br>
            <a:endParaRPr lang="ar-IQ" dirty="0"/>
          </a:p>
        </p:txBody>
      </p:sp>
      <p:sp>
        <p:nvSpPr>
          <p:cNvPr id="3" name="Subtitle 2"/>
          <p:cNvSpPr>
            <a:spLocks noGrp="1"/>
          </p:cNvSpPr>
          <p:nvPr>
            <p:ph type="subTitle" idx="1"/>
          </p:nvPr>
        </p:nvSpPr>
        <p:spPr>
          <a:xfrm>
            <a:off x="381000" y="1143000"/>
            <a:ext cx="8534400" cy="4648200"/>
          </a:xfrm>
        </p:spPr>
        <p:txBody>
          <a:bodyPr>
            <a:normAutofit fontScale="85000" lnSpcReduction="20000"/>
          </a:bodyPr>
          <a:lstStyle/>
          <a:p>
            <a:pPr algn="l" rtl="0"/>
            <a:r>
              <a:rPr lang="en-US" dirty="0" smtClean="0">
                <a:solidFill>
                  <a:schemeClr val="tx1"/>
                </a:solidFill>
              </a:rPr>
              <a:t>thickness: (</a:t>
            </a:r>
            <a:r>
              <a:rPr lang="en-US" dirty="0" smtClean="0">
                <a:solidFill>
                  <a:schemeClr val="tx1"/>
                </a:solidFill>
              </a:rPr>
              <a:t>40-50)Km, can divided to two parts  </a:t>
            </a:r>
            <a:r>
              <a:rPr lang="en-US" dirty="0" smtClean="0">
                <a:solidFill>
                  <a:schemeClr val="tx1"/>
                </a:solidFill>
              </a:rPr>
              <a:t>depend of the velocity of seismic wave (</a:t>
            </a:r>
            <a:r>
              <a:rPr lang="en-US" dirty="0" smtClean="0">
                <a:solidFill>
                  <a:schemeClr val="tx1"/>
                </a:solidFill>
              </a:rPr>
              <a:t>P-Wave)</a:t>
            </a:r>
            <a:endParaRPr lang="en-US" dirty="0" smtClean="0"/>
          </a:p>
          <a:p>
            <a:pPr algn="l" rtl="0"/>
            <a:r>
              <a:rPr lang="en-US" sz="3600" dirty="0" smtClean="0">
                <a:solidFill>
                  <a:schemeClr val="tx1"/>
                </a:solidFill>
              </a:rPr>
              <a:t>Can be classified to two parts</a:t>
            </a:r>
          </a:p>
          <a:p>
            <a:pPr algn="l"/>
            <a:r>
              <a:rPr lang="en-US" sz="3600" dirty="0">
                <a:solidFill>
                  <a:schemeClr val="tx1"/>
                </a:solidFill>
              </a:rPr>
              <a:t>Upper crust</a:t>
            </a:r>
            <a:r>
              <a:rPr lang="en-US" sz="3600" dirty="0" smtClean="0">
                <a:solidFill>
                  <a:schemeClr val="tx1"/>
                </a:solidFill>
              </a:rPr>
              <a:t>:) </a:t>
            </a:r>
            <a:r>
              <a:rPr lang="en-US" sz="3600" dirty="0">
                <a:solidFill>
                  <a:schemeClr val="tx1"/>
                </a:solidFill>
              </a:rPr>
              <a:t>in upper crust is (5.8-6.8) Km/sec consider acidic rock (</a:t>
            </a:r>
            <a:r>
              <a:rPr lang="en-US" sz="3600" dirty="0" err="1">
                <a:solidFill>
                  <a:schemeClr val="tx1"/>
                </a:solidFill>
              </a:rPr>
              <a:t>acdic</a:t>
            </a:r>
            <a:r>
              <a:rPr lang="en-US" sz="3600" dirty="0">
                <a:solidFill>
                  <a:schemeClr val="tx1"/>
                </a:solidFill>
              </a:rPr>
              <a:t> mineral) </a:t>
            </a:r>
            <a:r>
              <a:rPr lang="en-US" sz="3600" dirty="0" err="1">
                <a:solidFill>
                  <a:schemeClr val="tx1"/>
                </a:solidFill>
              </a:rPr>
              <a:t>Qz</a:t>
            </a:r>
            <a:r>
              <a:rPr lang="en-US" sz="3600" dirty="0">
                <a:solidFill>
                  <a:schemeClr val="tx1"/>
                </a:solidFill>
              </a:rPr>
              <a:t>, K-Feldspar, mica ±  Amphibole this rock is closer to </a:t>
            </a:r>
            <a:r>
              <a:rPr lang="en-US" sz="3600" dirty="0" err="1">
                <a:solidFill>
                  <a:schemeClr val="tx1"/>
                </a:solidFill>
              </a:rPr>
              <a:t>granodiorite</a:t>
            </a:r>
            <a:r>
              <a:rPr lang="en-US" sz="3600" dirty="0">
                <a:solidFill>
                  <a:schemeClr val="tx1"/>
                </a:solidFill>
              </a:rPr>
              <a:t> than granite because this rock contain K-feldspar and plagioclase in same.</a:t>
            </a:r>
          </a:p>
          <a:p>
            <a:pPr algn="l"/>
            <a:r>
              <a:rPr lang="en-US" sz="3600" dirty="0">
                <a:solidFill>
                  <a:schemeClr val="tx1"/>
                </a:solidFill>
              </a:rPr>
              <a:t>Upper continental crust is dominated by silicon- and aluminum-rich minerals and is said to be </a:t>
            </a:r>
            <a:r>
              <a:rPr lang="en-US" sz="3600" dirty="0" err="1">
                <a:solidFill>
                  <a:schemeClr val="tx1"/>
                </a:solidFill>
              </a:rPr>
              <a:t>sialic</a:t>
            </a:r>
            <a:r>
              <a:rPr lang="en-US" dirty="0"/>
              <a:t>.</a:t>
            </a:r>
          </a:p>
          <a:p>
            <a:pPr algn="r" rtl="0"/>
            <a:r>
              <a:rPr lang="en-US" dirty="0" smtClean="0"/>
              <a:t> </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85800"/>
            <a:ext cx="7239000" cy="5638800"/>
          </a:xfrm>
        </p:spPr>
        <p:txBody>
          <a:bodyPr>
            <a:normAutofit fontScale="85000" lnSpcReduction="20000"/>
          </a:bodyPr>
          <a:lstStyle/>
          <a:p>
            <a:pPr algn="l"/>
            <a:r>
              <a:rPr lang="en-US" dirty="0">
                <a:solidFill>
                  <a:schemeClr val="tx1"/>
                </a:solidFill>
              </a:rPr>
              <a:t>Lower continental crust: the velocity of seismic wave (P-Wave) in lower crust is (6.7-7.2 )Km/sec this velocity consider with basic composition not basic rock. Because basic rock unstable under this condition of (T &amp; P) the basic rock in lower crust change to garnet </a:t>
            </a:r>
            <a:r>
              <a:rPr lang="en-US" dirty="0" err="1">
                <a:solidFill>
                  <a:schemeClr val="tx1"/>
                </a:solidFill>
              </a:rPr>
              <a:t>granulite</a:t>
            </a:r>
            <a:r>
              <a:rPr lang="en-US" dirty="0">
                <a:solidFill>
                  <a:schemeClr val="tx1"/>
                </a:solidFill>
              </a:rPr>
              <a:t> if the heat flow is low but if the heat flow is high change to </a:t>
            </a:r>
            <a:r>
              <a:rPr lang="en-US" dirty="0" err="1">
                <a:solidFill>
                  <a:schemeClr val="tx1"/>
                </a:solidFill>
              </a:rPr>
              <a:t>eclogite</a:t>
            </a:r>
            <a:r>
              <a:rPr lang="en-US" dirty="0">
                <a:solidFill>
                  <a:schemeClr val="tx1"/>
                </a:solidFill>
              </a:rPr>
              <a:t> but its metamorphic the velocity of the seismic wave in </a:t>
            </a:r>
            <a:r>
              <a:rPr lang="en-US" dirty="0" err="1">
                <a:solidFill>
                  <a:schemeClr val="tx1"/>
                </a:solidFill>
              </a:rPr>
              <a:t>eclogite</a:t>
            </a:r>
            <a:r>
              <a:rPr lang="en-US" dirty="0">
                <a:solidFill>
                  <a:schemeClr val="tx1"/>
                </a:solidFill>
              </a:rPr>
              <a:t> and </a:t>
            </a:r>
            <a:r>
              <a:rPr lang="en-US" dirty="0" err="1">
                <a:solidFill>
                  <a:schemeClr val="tx1"/>
                </a:solidFill>
              </a:rPr>
              <a:t>granulite</a:t>
            </a:r>
            <a:r>
              <a:rPr lang="en-US" dirty="0">
                <a:solidFill>
                  <a:schemeClr val="tx1"/>
                </a:solidFill>
              </a:rPr>
              <a:t> is greater than 7.2 Km/sec.</a:t>
            </a:r>
          </a:p>
          <a:p>
            <a:pPr algn="l"/>
            <a:r>
              <a:rPr lang="en-US" dirty="0">
                <a:solidFill>
                  <a:schemeClr val="tx1"/>
                </a:solidFill>
              </a:rPr>
              <a:t>The lower crust consist of two types of minerals the first are low velocity (</a:t>
            </a:r>
            <a:r>
              <a:rPr lang="en-US" dirty="0" err="1">
                <a:solidFill>
                  <a:schemeClr val="tx1"/>
                </a:solidFill>
              </a:rPr>
              <a:t>Qz</a:t>
            </a:r>
            <a:r>
              <a:rPr lang="en-US" dirty="0">
                <a:solidFill>
                  <a:schemeClr val="tx1"/>
                </a:solidFill>
              </a:rPr>
              <a:t>, </a:t>
            </a:r>
            <a:r>
              <a:rPr lang="en-US" dirty="0" err="1">
                <a:solidFill>
                  <a:schemeClr val="tx1"/>
                </a:solidFill>
              </a:rPr>
              <a:t>Feld</a:t>
            </a:r>
            <a:r>
              <a:rPr lang="en-US" dirty="0">
                <a:solidFill>
                  <a:schemeClr val="tx1"/>
                </a:solidFill>
              </a:rPr>
              <a:t>) the second are high velocity like (</a:t>
            </a:r>
            <a:r>
              <a:rPr lang="en-US" dirty="0" err="1">
                <a:solidFill>
                  <a:schemeClr val="tx1"/>
                </a:solidFill>
              </a:rPr>
              <a:t>Olv</a:t>
            </a:r>
            <a:r>
              <a:rPr lang="en-US" dirty="0">
                <a:solidFill>
                  <a:schemeClr val="tx1"/>
                </a:solidFill>
              </a:rPr>
              <a:t>, </a:t>
            </a:r>
            <a:r>
              <a:rPr lang="en-US" dirty="0" err="1">
                <a:solidFill>
                  <a:schemeClr val="tx1"/>
                </a:solidFill>
              </a:rPr>
              <a:t>Px</a:t>
            </a:r>
            <a:r>
              <a:rPr lang="en-US" dirty="0">
                <a:solidFill>
                  <a:schemeClr val="tx1"/>
                </a:solidFill>
              </a:rPr>
              <a:t>, Garnet)</a:t>
            </a:r>
          </a:p>
          <a:p>
            <a:pPr algn="l"/>
            <a:r>
              <a:rPr lang="en-US" dirty="0">
                <a:solidFill>
                  <a:schemeClr val="tx1"/>
                </a:solidFill>
              </a:rPr>
              <a:t>The combination of these two types of minerals is a metamorphic combination and has basic composition</a:t>
            </a:r>
            <a:r>
              <a:rPr lang="en-US" dirty="0"/>
              <a:t>. </a:t>
            </a:r>
          </a:p>
          <a:p>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14400"/>
          </a:xfrm>
        </p:spPr>
        <p:txBody>
          <a:bodyPr/>
          <a:lstStyle/>
          <a:p>
            <a:r>
              <a:rPr lang="en-US" b="1" dirty="0" smtClean="0">
                <a:solidFill>
                  <a:schemeClr val="tx1"/>
                </a:solidFill>
              </a:rPr>
              <a:t>Oceanic crust</a:t>
            </a:r>
            <a:endParaRPr lang="ar-IQ" dirty="0"/>
          </a:p>
        </p:txBody>
      </p:sp>
      <p:sp>
        <p:nvSpPr>
          <p:cNvPr id="3" name="Subtitle 2"/>
          <p:cNvSpPr>
            <a:spLocks noGrp="1"/>
          </p:cNvSpPr>
          <p:nvPr>
            <p:ph type="subTitle" idx="1"/>
          </p:nvPr>
        </p:nvSpPr>
        <p:spPr>
          <a:xfrm>
            <a:off x="838200" y="1371600"/>
            <a:ext cx="7543800" cy="4267200"/>
          </a:xfrm>
        </p:spPr>
        <p:txBody>
          <a:bodyPr>
            <a:normAutofit fontScale="85000" lnSpcReduction="20000"/>
          </a:bodyPr>
          <a:lstStyle/>
          <a:p>
            <a:r>
              <a:rPr lang="en-US" b="1" dirty="0">
                <a:solidFill>
                  <a:schemeClr val="tx1"/>
                </a:solidFill>
              </a:rPr>
              <a:t> </a:t>
            </a:r>
            <a:endParaRPr lang="en-US" dirty="0">
              <a:solidFill>
                <a:schemeClr val="tx1"/>
              </a:solidFill>
            </a:endParaRPr>
          </a:p>
          <a:p>
            <a:r>
              <a:rPr lang="en-US" dirty="0">
                <a:solidFill>
                  <a:schemeClr val="tx1"/>
                </a:solidFill>
              </a:rPr>
              <a:t>is the upper most layer of the oceanic portion of a </a:t>
            </a:r>
            <a:r>
              <a:rPr lang="en-US" dirty="0">
                <a:solidFill>
                  <a:schemeClr val="tx1"/>
                </a:solidFill>
                <a:hlinkClick r:id="rId3" tooltip="Tectonic plate"/>
              </a:rPr>
              <a:t>tectonic plate</a:t>
            </a:r>
            <a:r>
              <a:rPr lang="en-US" dirty="0">
                <a:solidFill>
                  <a:schemeClr val="tx1"/>
                </a:solidFill>
              </a:rPr>
              <a:t>. It is composed of the upper oceanic crust, with </a:t>
            </a:r>
            <a:r>
              <a:rPr lang="en-US" dirty="0">
                <a:solidFill>
                  <a:schemeClr val="tx1"/>
                </a:solidFill>
                <a:hlinkClick r:id="rId4" tooltip="Pillow lavas"/>
              </a:rPr>
              <a:t>pillow lavas</a:t>
            </a:r>
            <a:r>
              <a:rPr lang="en-US" dirty="0">
                <a:solidFill>
                  <a:schemeClr val="tx1"/>
                </a:solidFill>
              </a:rPr>
              <a:t> and a </a:t>
            </a:r>
            <a:r>
              <a:rPr lang="en-US" dirty="0">
                <a:solidFill>
                  <a:schemeClr val="tx1"/>
                </a:solidFill>
                <a:hlinkClick r:id="rId5" tooltip="Dike (geology)"/>
              </a:rPr>
              <a:t>dike</a:t>
            </a:r>
            <a:r>
              <a:rPr lang="en-US" dirty="0">
                <a:solidFill>
                  <a:schemeClr val="tx1"/>
                </a:solidFill>
              </a:rPr>
              <a:t> complex, and the </a:t>
            </a:r>
            <a:r>
              <a:rPr lang="en-US" dirty="0">
                <a:solidFill>
                  <a:schemeClr val="tx1"/>
                </a:solidFill>
                <a:hlinkClick r:id="rId6" tooltip="Lower oceanic crust"/>
              </a:rPr>
              <a:t>lower oceanic crust</a:t>
            </a:r>
            <a:r>
              <a:rPr lang="en-US" dirty="0">
                <a:solidFill>
                  <a:schemeClr val="tx1"/>
                </a:solidFill>
              </a:rPr>
              <a:t>, composed of </a:t>
            </a:r>
            <a:r>
              <a:rPr lang="en-US" dirty="0" err="1">
                <a:solidFill>
                  <a:schemeClr val="tx1"/>
                </a:solidFill>
                <a:hlinkClick r:id="rId7" tooltip="Troctolite"/>
              </a:rPr>
              <a:t>troctolite</a:t>
            </a:r>
            <a:r>
              <a:rPr lang="en-US" dirty="0">
                <a:solidFill>
                  <a:schemeClr val="tx1"/>
                </a:solidFill>
              </a:rPr>
              <a:t>, </a:t>
            </a:r>
            <a:r>
              <a:rPr lang="en-US" dirty="0" err="1">
                <a:solidFill>
                  <a:schemeClr val="tx1"/>
                </a:solidFill>
                <a:hlinkClick r:id="rId8" tooltip="Gabbro"/>
              </a:rPr>
              <a:t>gabbro</a:t>
            </a:r>
            <a:r>
              <a:rPr lang="en-US" dirty="0">
                <a:solidFill>
                  <a:schemeClr val="tx1"/>
                </a:solidFill>
              </a:rPr>
              <a:t> and </a:t>
            </a:r>
            <a:r>
              <a:rPr lang="en-US" dirty="0" err="1">
                <a:solidFill>
                  <a:schemeClr val="tx1"/>
                </a:solidFill>
                <a:hlinkClick r:id="rId9" tooltip="Ultramafic rock"/>
              </a:rPr>
              <a:t>ultramafic</a:t>
            </a:r>
            <a:r>
              <a:rPr lang="en-US" dirty="0">
                <a:solidFill>
                  <a:schemeClr val="tx1"/>
                </a:solidFill>
              </a:rPr>
              <a:t> </a:t>
            </a:r>
            <a:r>
              <a:rPr lang="en-US" dirty="0">
                <a:solidFill>
                  <a:schemeClr val="tx1"/>
                </a:solidFill>
                <a:hlinkClick r:id="rId10" tooltip="Cumulate rock"/>
              </a:rPr>
              <a:t>cumulates</a:t>
            </a:r>
            <a:r>
              <a:rPr lang="en-US" dirty="0">
                <a:solidFill>
                  <a:schemeClr val="tx1"/>
                </a:solidFill>
              </a:rPr>
              <a:t>. The crust overlies the solidified and </a:t>
            </a:r>
            <a:r>
              <a:rPr lang="ar-IQ" dirty="0" smtClean="0">
                <a:solidFill>
                  <a:schemeClr val="tx1"/>
                </a:solidFill>
              </a:rPr>
              <a:t> </a:t>
            </a:r>
            <a:r>
              <a:rPr lang="en-US" dirty="0">
                <a:solidFill>
                  <a:schemeClr val="tx1"/>
                </a:solidFill>
              </a:rPr>
              <a:t>Oceanic crust is primarily composed of </a:t>
            </a:r>
            <a:r>
              <a:rPr lang="en-US" dirty="0" err="1">
                <a:solidFill>
                  <a:schemeClr val="tx1"/>
                </a:solidFill>
                <a:hlinkClick r:id="rId11" tooltip="Mafic"/>
              </a:rPr>
              <a:t>mafic</a:t>
            </a:r>
            <a:r>
              <a:rPr lang="en-US" dirty="0">
                <a:solidFill>
                  <a:schemeClr val="tx1"/>
                </a:solidFill>
              </a:rPr>
              <a:t> rocks, or </a:t>
            </a:r>
            <a:r>
              <a:rPr lang="en-US" dirty="0" err="1">
                <a:solidFill>
                  <a:schemeClr val="tx1"/>
                </a:solidFill>
                <a:hlinkClick r:id="rId12" tooltip="Sima (geology)"/>
              </a:rPr>
              <a:t>sima</a:t>
            </a:r>
            <a:r>
              <a:rPr lang="en-US" dirty="0">
                <a:solidFill>
                  <a:schemeClr val="tx1"/>
                </a:solidFill>
              </a:rPr>
              <a:t>, </a:t>
            </a:r>
            <a:endParaRPr lang="en-US" dirty="0" smtClean="0">
              <a:solidFill>
                <a:schemeClr val="tx1"/>
              </a:solidFill>
            </a:endParaRPr>
          </a:p>
          <a:p>
            <a:r>
              <a:rPr lang="en-US" dirty="0" smtClean="0">
                <a:solidFill>
                  <a:schemeClr val="tx1"/>
                </a:solidFill>
              </a:rPr>
              <a:t>which </a:t>
            </a:r>
            <a:r>
              <a:rPr lang="en-US" dirty="0">
                <a:solidFill>
                  <a:schemeClr val="tx1"/>
                </a:solidFill>
              </a:rPr>
              <a:t>is rich in iron and magnesium. It is thinner than </a:t>
            </a:r>
            <a:r>
              <a:rPr lang="en-US" dirty="0">
                <a:solidFill>
                  <a:schemeClr val="tx1"/>
                </a:solidFill>
                <a:hlinkClick r:id="rId13" tooltip="Continental crust"/>
              </a:rPr>
              <a:t>continental crust</a:t>
            </a:r>
            <a:r>
              <a:rPr lang="en-US" dirty="0">
                <a:solidFill>
                  <a:schemeClr val="tx1"/>
                </a:solidFill>
              </a:rPr>
              <a:t>, or </a:t>
            </a:r>
            <a:r>
              <a:rPr lang="en-US" dirty="0" err="1">
                <a:solidFill>
                  <a:schemeClr val="tx1"/>
                </a:solidFill>
                <a:hlinkClick r:id="rId14" tooltip="Sial"/>
              </a:rPr>
              <a:t>sial</a:t>
            </a:r>
            <a:r>
              <a:rPr lang="en-US" dirty="0">
                <a:solidFill>
                  <a:schemeClr val="tx1"/>
                </a:solidFill>
              </a:rPr>
              <a:t>, generally less than 10 kilometers thick; however, it is denser, having a </a:t>
            </a:r>
            <a:r>
              <a:rPr lang="en-US" dirty="0" smtClean="0">
                <a:solidFill>
                  <a:schemeClr val="tx1"/>
                </a:solidFill>
              </a:rPr>
              <a:t>mean </a:t>
            </a:r>
            <a:r>
              <a:rPr lang="en-US" dirty="0">
                <a:solidFill>
                  <a:schemeClr val="tx1"/>
                </a:solidFill>
              </a:rPr>
              <a:t>density of about </a:t>
            </a:r>
            <a:r>
              <a:rPr lang="en-US" dirty="0" smtClean="0">
                <a:solidFill>
                  <a:schemeClr val="tx1"/>
                </a:solidFill>
              </a:rPr>
              <a:t>3.0g/cm3</a:t>
            </a:r>
            <a:r>
              <a:rPr lang="en-US" dirty="0">
                <a:solidFill>
                  <a:schemeClr val="tx1"/>
                </a:solidFill>
              </a:rPr>
              <a:t> </a:t>
            </a:r>
            <a:endParaRPr lang="ar-IQ"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229600" cy="6172200"/>
          </a:xfrm>
        </p:spPr>
        <p:txBody>
          <a:bodyPr>
            <a:normAutofit fontScale="70000" lnSpcReduction="20000"/>
          </a:bodyPr>
          <a:lstStyle/>
          <a:p>
            <a:r>
              <a:rPr lang="en-US" dirty="0">
                <a:solidFill>
                  <a:schemeClr val="tx1"/>
                </a:solidFill>
              </a:rPr>
              <a:t>The oceanic crust studied in three areas </a:t>
            </a:r>
          </a:p>
          <a:p>
            <a:r>
              <a:rPr lang="en-US" dirty="0">
                <a:solidFill>
                  <a:schemeClr val="tx1"/>
                </a:solidFill>
              </a:rPr>
              <a:t>1-Oceanic Basin </a:t>
            </a:r>
          </a:p>
          <a:p>
            <a:pPr algn="l"/>
            <a:r>
              <a:rPr lang="en-US" dirty="0">
                <a:solidFill>
                  <a:schemeClr val="tx1"/>
                </a:solidFill>
              </a:rPr>
              <a:t>The oceanic crust consists of three layers which is </a:t>
            </a:r>
          </a:p>
          <a:p>
            <a:pPr algn="l"/>
            <a:r>
              <a:rPr lang="en-US" dirty="0">
                <a:solidFill>
                  <a:schemeClr val="tx1"/>
                </a:solidFill>
              </a:rPr>
              <a:t>Layer 1 is on an average 0.4 km thick. It consists of unconsolidated or semi consolidated </a:t>
            </a:r>
            <a:r>
              <a:rPr lang="en-US" dirty="0">
                <a:solidFill>
                  <a:schemeClr val="tx1"/>
                </a:solidFill>
                <a:hlinkClick r:id="rId2" tooltip="Sediment"/>
              </a:rPr>
              <a:t>sediments</a:t>
            </a:r>
            <a:r>
              <a:rPr lang="en-US" dirty="0">
                <a:solidFill>
                  <a:schemeClr val="tx1"/>
                </a:solidFill>
              </a:rPr>
              <a:t>, usually thin or even not present near the </a:t>
            </a:r>
            <a:r>
              <a:rPr lang="en-US" dirty="0">
                <a:solidFill>
                  <a:schemeClr val="tx1"/>
                </a:solidFill>
                <a:hlinkClick r:id="rId3" tooltip="Mid-ocean ridge"/>
              </a:rPr>
              <a:t>mid-ocean ridges</a:t>
            </a:r>
            <a:r>
              <a:rPr lang="en-US" dirty="0">
                <a:solidFill>
                  <a:schemeClr val="tx1"/>
                </a:solidFill>
              </a:rPr>
              <a:t> but thickens farther away from the ridge. Near the continental margins sediment is </a:t>
            </a:r>
            <a:r>
              <a:rPr lang="en-US" dirty="0" err="1">
                <a:solidFill>
                  <a:schemeClr val="tx1"/>
                </a:solidFill>
              </a:rPr>
              <a:t>terrigenous</a:t>
            </a:r>
            <a:r>
              <a:rPr lang="en-US" dirty="0">
                <a:solidFill>
                  <a:schemeClr val="tx1"/>
                </a:solidFill>
              </a:rPr>
              <a:t>, meaning derived from the land, unlike deep sea sediments which are made of tiny shells of marine organisms, usually calcareous and siliceous, or it can be made of volcanic ash and </a:t>
            </a:r>
            <a:r>
              <a:rPr lang="en-US" dirty="0" err="1">
                <a:solidFill>
                  <a:schemeClr val="tx1"/>
                </a:solidFill>
              </a:rPr>
              <a:t>terrigenous</a:t>
            </a:r>
            <a:r>
              <a:rPr lang="en-US" dirty="0">
                <a:solidFill>
                  <a:schemeClr val="tx1"/>
                </a:solidFill>
              </a:rPr>
              <a:t> </a:t>
            </a:r>
            <a:r>
              <a:rPr lang="en-US" dirty="0">
                <a:solidFill>
                  <a:schemeClr val="tx1"/>
                </a:solidFill>
                <a:hlinkClick r:id="rId4" tooltip="Sediment transport"/>
              </a:rPr>
              <a:t>sediments transported</a:t>
            </a:r>
            <a:r>
              <a:rPr lang="en-US" dirty="0">
                <a:solidFill>
                  <a:schemeClr val="tx1"/>
                </a:solidFill>
              </a:rPr>
              <a:t> by </a:t>
            </a:r>
            <a:r>
              <a:rPr lang="en-US" dirty="0">
                <a:solidFill>
                  <a:schemeClr val="tx1"/>
                </a:solidFill>
                <a:hlinkClick r:id="rId5" tooltip="Turbidity current"/>
              </a:rPr>
              <a:t>turbidity currents</a:t>
            </a:r>
            <a:r>
              <a:rPr lang="en-US" dirty="0">
                <a:solidFill>
                  <a:schemeClr val="tx1"/>
                </a:solidFill>
              </a:rPr>
              <a:t>. </a:t>
            </a:r>
          </a:p>
          <a:p>
            <a:pPr algn="l"/>
            <a:r>
              <a:rPr lang="en-US" dirty="0">
                <a:solidFill>
                  <a:schemeClr val="tx1"/>
                </a:solidFill>
              </a:rPr>
              <a:t>Layer 2 could be divided into two parts: layer 2A – 0.5 km thick uppermost volcanic layer of glassy to finely crystalline </a:t>
            </a:r>
            <a:r>
              <a:rPr lang="en-US" dirty="0">
                <a:solidFill>
                  <a:schemeClr val="tx1"/>
                </a:solidFill>
                <a:hlinkClick r:id="rId6" tooltip="Basalt"/>
              </a:rPr>
              <a:t>basalt</a:t>
            </a:r>
            <a:r>
              <a:rPr lang="en-US" dirty="0">
                <a:solidFill>
                  <a:schemeClr val="tx1"/>
                </a:solidFill>
              </a:rPr>
              <a:t> usually in the form of </a:t>
            </a:r>
            <a:r>
              <a:rPr lang="en-US" dirty="0">
                <a:solidFill>
                  <a:schemeClr val="tx1"/>
                </a:solidFill>
                <a:hlinkClick r:id="rId7" tooltip="Pillow lava"/>
              </a:rPr>
              <a:t>pillow basalt</a:t>
            </a:r>
            <a:r>
              <a:rPr lang="en-US" dirty="0">
                <a:solidFill>
                  <a:schemeClr val="tx1"/>
                </a:solidFill>
              </a:rPr>
              <a:t>, and layer 2B – 1.5 km thick layer composed of </a:t>
            </a:r>
            <a:r>
              <a:rPr lang="en-US" dirty="0" err="1">
                <a:solidFill>
                  <a:schemeClr val="tx1"/>
                </a:solidFill>
                <a:hlinkClick r:id="rId8" tooltip="Diabase"/>
              </a:rPr>
              <a:t>diabase</a:t>
            </a:r>
            <a:r>
              <a:rPr lang="en-US" dirty="0">
                <a:solidFill>
                  <a:schemeClr val="tx1"/>
                </a:solidFill>
              </a:rPr>
              <a:t> </a:t>
            </a:r>
            <a:r>
              <a:rPr lang="en-US" dirty="0">
                <a:solidFill>
                  <a:schemeClr val="tx1"/>
                </a:solidFill>
                <a:hlinkClick r:id="rId9" tooltip="Dike (geology)"/>
              </a:rPr>
              <a:t>dikes</a:t>
            </a:r>
            <a:r>
              <a:rPr lang="en-US" dirty="0">
                <a:solidFill>
                  <a:schemeClr val="tx1"/>
                </a:solidFill>
              </a:rPr>
              <a:t>. </a:t>
            </a:r>
          </a:p>
          <a:p>
            <a:pPr algn="l"/>
            <a:r>
              <a:rPr lang="en-US" dirty="0">
                <a:solidFill>
                  <a:schemeClr val="tx1"/>
                </a:solidFill>
              </a:rPr>
              <a:t>Layer 3 is formed by slow cooling of </a:t>
            </a:r>
            <a:r>
              <a:rPr lang="en-US" dirty="0">
                <a:solidFill>
                  <a:schemeClr val="tx1"/>
                </a:solidFill>
                <a:hlinkClick r:id="rId10" tooltip="Magma"/>
              </a:rPr>
              <a:t>magma</a:t>
            </a:r>
            <a:r>
              <a:rPr lang="en-US" dirty="0">
                <a:solidFill>
                  <a:schemeClr val="tx1"/>
                </a:solidFill>
              </a:rPr>
              <a:t> beneath the surface and consists of coarse grained </a:t>
            </a:r>
            <a:r>
              <a:rPr lang="en-US" dirty="0">
                <a:solidFill>
                  <a:schemeClr val="tx1"/>
                </a:solidFill>
                <a:hlinkClick r:id="rId11" tooltip="Gabbro"/>
              </a:rPr>
              <a:t>gabbros</a:t>
            </a:r>
            <a:r>
              <a:rPr lang="en-US" dirty="0">
                <a:solidFill>
                  <a:schemeClr val="tx1"/>
                </a:solidFill>
              </a:rPr>
              <a:t> and </a:t>
            </a:r>
            <a:r>
              <a:rPr lang="en-US" dirty="0">
                <a:solidFill>
                  <a:schemeClr val="tx1"/>
                </a:solidFill>
                <a:hlinkClick r:id="rId12" tooltip="Cumulate rock"/>
              </a:rPr>
              <a:t>cumulate</a:t>
            </a:r>
            <a:r>
              <a:rPr lang="en-US" dirty="0">
                <a:solidFill>
                  <a:schemeClr val="tx1"/>
                </a:solidFill>
              </a:rPr>
              <a:t> </a:t>
            </a:r>
            <a:r>
              <a:rPr lang="en-US" dirty="0" err="1">
                <a:solidFill>
                  <a:schemeClr val="tx1"/>
                </a:solidFill>
                <a:hlinkClick r:id="rId13" tooltip="Ultramafic"/>
              </a:rPr>
              <a:t>ultramafic</a:t>
            </a:r>
            <a:r>
              <a:rPr lang="en-US" dirty="0">
                <a:solidFill>
                  <a:schemeClr val="tx1"/>
                </a:solidFill>
              </a:rPr>
              <a:t> rocks. It constitutes over two-thirds of oceanic crust volume with almost 5 km thickness.</a:t>
            </a:r>
            <a:r>
              <a:rPr lang="en-US" baseline="30000" dirty="0">
                <a:solidFill>
                  <a:schemeClr val="tx1"/>
                </a:solidFill>
              </a:rPr>
              <a:t>. </a:t>
            </a:r>
            <a:endParaRPr lang="en-US" dirty="0">
              <a:solidFill>
                <a:schemeClr val="tx1"/>
              </a:solidFill>
            </a:endParaRPr>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04800"/>
            <a:ext cx="8001000" cy="5867400"/>
          </a:xfrm>
        </p:spPr>
        <p:txBody>
          <a:bodyPr>
            <a:normAutofit fontScale="85000" lnSpcReduction="20000"/>
          </a:bodyPr>
          <a:lstStyle/>
          <a:p>
            <a:r>
              <a:rPr lang="en-US" dirty="0">
                <a:solidFill>
                  <a:schemeClr val="tx1"/>
                </a:solidFill>
              </a:rPr>
              <a:t>2- Mid Oceanic Ridge ( MOR)</a:t>
            </a:r>
          </a:p>
          <a:p>
            <a:pPr algn="l"/>
            <a:r>
              <a:rPr lang="en-US" dirty="0">
                <a:solidFill>
                  <a:schemeClr val="tx1"/>
                </a:solidFill>
              </a:rPr>
              <a:t> MOR is a seafloor </a:t>
            </a:r>
            <a:r>
              <a:rPr lang="en-US" dirty="0">
                <a:solidFill>
                  <a:schemeClr val="tx1"/>
                </a:solidFill>
                <a:hlinkClick r:id="rId2" tooltip="Mountain system"/>
              </a:rPr>
              <a:t>mountain system</a:t>
            </a:r>
            <a:r>
              <a:rPr lang="en-US" dirty="0">
                <a:solidFill>
                  <a:schemeClr val="tx1"/>
                </a:solidFill>
              </a:rPr>
              <a:t> formed by </a:t>
            </a:r>
            <a:r>
              <a:rPr lang="en-US" dirty="0">
                <a:solidFill>
                  <a:schemeClr val="tx1"/>
                </a:solidFill>
                <a:hlinkClick r:id="rId3" tooltip="Plate tectonics"/>
              </a:rPr>
              <a:t>plate tectonics</a:t>
            </a:r>
            <a:r>
              <a:rPr lang="en-US" dirty="0">
                <a:solidFill>
                  <a:schemeClr val="tx1"/>
                </a:solidFill>
              </a:rPr>
              <a:t>. It typically has a depth of ~ 2,600 meters  and rises about two kilometers above the deepest portion of an </a:t>
            </a:r>
            <a:r>
              <a:rPr lang="en-US" dirty="0">
                <a:solidFill>
                  <a:schemeClr val="tx1"/>
                </a:solidFill>
                <a:hlinkClick r:id="rId4" tooltip="Ocean basin"/>
              </a:rPr>
              <a:t>ocean basin</a:t>
            </a:r>
            <a:r>
              <a:rPr lang="en-US" dirty="0">
                <a:solidFill>
                  <a:schemeClr val="tx1"/>
                </a:solidFill>
              </a:rPr>
              <a:t>. This feature is where </a:t>
            </a:r>
            <a:r>
              <a:rPr lang="en-US" dirty="0">
                <a:solidFill>
                  <a:schemeClr val="tx1"/>
                </a:solidFill>
                <a:hlinkClick r:id="rId5" tooltip="Seafloor spreading"/>
              </a:rPr>
              <a:t>seafloor spreading</a:t>
            </a:r>
            <a:r>
              <a:rPr lang="en-US" dirty="0">
                <a:solidFill>
                  <a:schemeClr val="tx1"/>
                </a:solidFill>
              </a:rPr>
              <a:t> takes place along a </a:t>
            </a:r>
            <a:r>
              <a:rPr lang="en-US" dirty="0">
                <a:solidFill>
                  <a:schemeClr val="tx1"/>
                </a:solidFill>
                <a:hlinkClick r:id="rId6" tooltip="Divergent boundary"/>
              </a:rPr>
              <a:t>divergent plate boundary</a:t>
            </a:r>
            <a:r>
              <a:rPr lang="en-US" dirty="0">
                <a:solidFill>
                  <a:schemeClr val="tx1"/>
                </a:solidFill>
              </a:rPr>
              <a:t>. The rate of seafloor spreading determines the morphology of the crest of the mid-ocean ridge and its width in an ocean basin. The production of new </a:t>
            </a:r>
            <a:r>
              <a:rPr lang="en-US" dirty="0">
                <a:solidFill>
                  <a:schemeClr val="tx1"/>
                </a:solidFill>
                <a:hlinkClick r:id="rId7" tooltip="Seafloor"/>
              </a:rPr>
              <a:t>seafloor</a:t>
            </a:r>
            <a:r>
              <a:rPr lang="en-US" dirty="0">
                <a:solidFill>
                  <a:schemeClr val="tx1"/>
                </a:solidFill>
              </a:rPr>
              <a:t> and oceanic </a:t>
            </a:r>
            <a:r>
              <a:rPr lang="en-US" dirty="0">
                <a:solidFill>
                  <a:schemeClr val="tx1"/>
                </a:solidFill>
                <a:hlinkClick r:id="rId8" tooltip="Lithosphere"/>
              </a:rPr>
              <a:t>lithosphere</a:t>
            </a:r>
            <a:r>
              <a:rPr lang="en-US" dirty="0">
                <a:solidFill>
                  <a:schemeClr val="tx1"/>
                </a:solidFill>
              </a:rPr>
              <a:t> results from </a:t>
            </a:r>
            <a:r>
              <a:rPr lang="en-US" dirty="0">
                <a:solidFill>
                  <a:schemeClr val="tx1"/>
                </a:solidFill>
                <a:hlinkClick r:id="rId9" tooltip="Mantle (geology)"/>
              </a:rPr>
              <a:t>mantle</a:t>
            </a:r>
            <a:r>
              <a:rPr lang="en-US" dirty="0">
                <a:solidFill>
                  <a:schemeClr val="tx1"/>
                </a:solidFill>
              </a:rPr>
              <a:t> upwelling in response to plate separation. The melt rises as </a:t>
            </a:r>
            <a:r>
              <a:rPr lang="en-US" dirty="0">
                <a:solidFill>
                  <a:schemeClr val="tx1"/>
                </a:solidFill>
                <a:hlinkClick r:id="rId10" tooltip="Magma"/>
              </a:rPr>
              <a:t>magma</a:t>
            </a:r>
            <a:r>
              <a:rPr lang="en-US" dirty="0">
                <a:solidFill>
                  <a:schemeClr val="tx1"/>
                </a:solidFill>
              </a:rPr>
              <a:t> at the linear weakness in the </a:t>
            </a:r>
            <a:r>
              <a:rPr lang="en-US" dirty="0">
                <a:solidFill>
                  <a:schemeClr val="tx1"/>
                </a:solidFill>
                <a:hlinkClick r:id="rId11" tooltip="Oceanic crust"/>
              </a:rPr>
              <a:t>oceanic crust</a:t>
            </a:r>
            <a:r>
              <a:rPr lang="en-US" dirty="0">
                <a:solidFill>
                  <a:schemeClr val="tx1"/>
                </a:solidFill>
              </a:rPr>
              <a:t>, and emerges as </a:t>
            </a:r>
            <a:r>
              <a:rPr lang="en-US" dirty="0">
                <a:solidFill>
                  <a:schemeClr val="tx1"/>
                </a:solidFill>
                <a:hlinkClick r:id="rId12" tooltip="Lava"/>
              </a:rPr>
              <a:t>lava</a:t>
            </a:r>
            <a:r>
              <a:rPr lang="en-US" dirty="0">
                <a:solidFill>
                  <a:schemeClr val="tx1"/>
                </a:solidFill>
              </a:rPr>
              <a:t>, creating new crust and lithosphere upon cooling.</a:t>
            </a:r>
          </a:p>
          <a:p>
            <a:pPr algn="l"/>
            <a:r>
              <a:rPr lang="en-US" dirty="0">
                <a:solidFill>
                  <a:schemeClr val="tx1"/>
                </a:solidFill>
              </a:rPr>
              <a:t>The oceanic crust consists of two layers which are Layer 2 and 3</a:t>
            </a:r>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09600"/>
            <a:ext cx="8001000" cy="5562600"/>
          </a:xfrm>
        </p:spPr>
        <p:txBody>
          <a:bodyPr>
            <a:normAutofit lnSpcReduction="10000"/>
          </a:bodyPr>
          <a:lstStyle/>
          <a:p>
            <a:r>
              <a:rPr lang="en-US" dirty="0">
                <a:solidFill>
                  <a:schemeClr val="tx1"/>
                </a:solidFill>
              </a:rPr>
              <a:t>3-Island Arc</a:t>
            </a:r>
          </a:p>
          <a:p>
            <a:pPr algn="l"/>
            <a:r>
              <a:rPr lang="en-US" dirty="0">
                <a:solidFill>
                  <a:schemeClr val="tx1"/>
                </a:solidFill>
              </a:rPr>
              <a:t>Island arcs are long chains of active </a:t>
            </a:r>
            <a:r>
              <a:rPr lang="en-US" dirty="0">
                <a:solidFill>
                  <a:schemeClr val="tx1"/>
                </a:solidFill>
                <a:hlinkClick r:id="rId2" tooltip="Volcano"/>
              </a:rPr>
              <a:t>volcanoes</a:t>
            </a:r>
            <a:r>
              <a:rPr lang="en-US" dirty="0">
                <a:solidFill>
                  <a:schemeClr val="tx1"/>
                </a:solidFill>
              </a:rPr>
              <a:t> with intense seismic activity found along convergent tectonic plate boundaries (such as </a:t>
            </a:r>
            <a:r>
              <a:rPr lang="en-US" dirty="0">
                <a:solidFill>
                  <a:schemeClr val="tx1"/>
                </a:solidFill>
                <a:hlinkClick r:id="rId3" tooltip="Ring of Fire"/>
              </a:rPr>
              <a:t>the Ring of Fire</a:t>
            </a:r>
            <a:r>
              <a:rPr lang="en-US" dirty="0">
                <a:solidFill>
                  <a:schemeClr val="tx1"/>
                </a:solidFill>
              </a:rPr>
              <a:t>). Most island arcs originate on </a:t>
            </a:r>
            <a:r>
              <a:rPr lang="en-US" dirty="0">
                <a:solidFill>
                  <a:schemeClr val="tx1"/>
                </a:solidFill>
                <a:hlinkClick r:id="rId4" tooltip="Oceanic crust"/>
              </a:rPr>
              <a:t>oceanic crust</a:t>
            </a:r>
            <a:r>
              <a:rPr lang="en-US" dirty="0">
                <a:solidFill>
                  <a:schemeClr val="tx1"/>
                </a:solidFill>
              </a:rPr>
              <a:t> and have resulted from the descent of the </a:t>
            </a:r>
            <a:r>
              <a:rPr lang="en-US" dirty="0">
                <a:solidFill>
                  <a:schemeClr val="tx1"/>
                </a:solidFill>
                <a:hlinkClick r:id="rId5" tooltip="Lithosphere"/>
              </a:rPr>
              <a:t>lithosphere</a:t>
            </a:r>
            <a:r>
              <a:rPr lang="en-US" dirty="0">
                <a:solidFill>
                  <a:schemeClr val="tx1"/>
                </a:solidFill>
              </a:rPr>
              <a:t> into the mantle along the </a:t>
            </a:r>
            <a:r>
              <a:rPr lang="en-US" dirty="0" err="1">
                <a:solidFill>
                  <a:schemeClr val="tx1"/>
                </a:solidFill>
                <a:hlinkClick r:id="rId6" tooltip="Subduction Zone"/>
              </a:rPr>
              <a:t>subduction</a:t>
            </a:r>
            <a:r>
              <a:rPr lang="en-US" dirty="0">
                <a:solidFill>
                  <a:schemeClr val="tx1"/>
                </a:solidFill>
                <a:hlinkClick r:id="rId6" tooltip="Subduction Zone"/>
              </a:rPr>
              <a:t> zone</a:t>
            </a:r>
            <a:r>
              <a:rPr lang="en-US" dirty="0">
                <a:solidFill>
                  <a:schemeClr val="tx1"/>
                </a:solidFill>
              </a:rPr>
              <a:t>.</a:t>
            </a:r>
          </a:p>
          <a:p>
            <a:pPr algn="l"/>
            <a:r>
              <a:rPr lang="en-US" dirty="0">
                <a:solidFill>
                  <a:schemeClr val="tx1"/>
                </a:solidFill>
              </a:rPr>
              <a:t>The oceanic crust consists of two layers which are Layer 2 and 3</a:t>
            </a:r>
          </a:p>
          <a:p>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425</Words>
  <Application>Microsoft Office PowerPoint</Application>
  <PresentationFormat>On-screen Show (4:3)</PresentationFormat>
  <Paragraphs>36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Igneous Petrology  Earth’s Layered Structure  </vt:lpstr>
      <vt:lpstr>Slide 2</vt:lpstr>
      <vt:lpstr>Layers Defined by Composition  </vt:lpstr>
      <vt:lpstr>Continental  Crust </vt:lpstr>
      <vt:lpstr>Slide 5</vt:lpstr>
      <vt:lpstr>Oceanic crust</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Igneous Petrology  Earth’s Layered Structure</dc:title>
  <dc:creator>Rehab</dc:creator>
  <cp:lastModifiedBy>Rehab</cp:lastModifiedBy>
  <cp:revision>10</cp:revision>
  <dcterms:created xsi:type="dcterms:W3CDTF">2020-10-06T21:28:26Z</dcterms:created>
  <dcterms:modified xsi:type="dcterms:W3CDTF">2020-10-27T20:46:00Z</dcterms:modified>
</cp:coreProperties>
</file>