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1" r:id="rId1"/>
  </p:sldMasterIdLst>
  <p:notesMasterIdLst>
    <p:notesMasterId r:id="rId26"/>
  </p:notesMasterIdLst>
  <p:sldIdLst>
    <p:sldId id="289" r:id="rId2"/>
    <p:sldId id="308" r:id="rId3"/>
    <p:sldId id="309" r:id="rId4"/>
    <p:sldId id="318" r:id="rId5"/>
    <p:sldId id="310" r:id="rId6"/>
    <p:sldId id="311" r:id="rId7"/>
    <p:sldId id="312" r:id="rId8"/>
    <p:sldId id="313" r:id="rId9"/>
    <p:sldId id="314" r:id="rId10"/>
    <p:sldId id="315" r:id="rId11"/>
    <p:sldId id="316" r:id="rId12"/>
    <p:sldId id="317" r:id="rId13"/>
    <p:sldId id="319" r:id="rId14"/>
    <p:sldId id="320" r:id="rId15"/>
    <p:sldId id="321" r:id="rId16"/>
    <p:sldId id="322" r:id="rId17"/>
    <p:sldId id="323" r:id="rId18"/>
    <p:sldId id="324" r:id="rId19"/>
    <p:sldId id="325" r:id="rId20"/>
    <p:sldId id="326" r:id="rId21"/>
    <p:sldId id="327" r:id="rId22"/>
    <p:sldId id="328" r:id="rId23"/>
    <p:sldId id="329" r:id="rId24"/>
    <p:sldId id="330"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6" d="100"/>
          <a:sy n="86" d="100"/>
        </p:scale>
        <p:origin x="562" y="5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A8A51A39-1429-4A3D-B16E-2E744FD78FF7}" type="datetimeFigureOut">
              <a:rPr lang="ar-IQ" smtClean="0"/>
              <a:pPr/>
              <a:t>26/10/1444</a:t>
            </a:fld>
            <a:endParaRPr lang="ar-IQ"/>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6" name="Footer Placeholder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80675A4A-7DFD-44CA-8583-AB754798A5E9}" type="slidenum">
              <a:rPr lang="ar-IQ" smtClean="0"/>
              <a:pPr/>
              <a:t>‹#›</a:t>
            </a:fld>
            <a:endParaRPr lang="ar-IQ"/>
          </a:p>
        </p:txBody>
      </p:sp>
    </p:spTree>
    <p:extLst>
      <p:ext uri="{BB962C8B-B14F-4D97-AF65-F5344CB8AC3E}">
        <p14:creationId xmlns:p14="http://schemas.microsoft.com/office/powerpoint/2010/main" val="1541329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عنصر نائب لصورة الشريحة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32771" name="عنصر نائب للملاحظات 2"/>
          <p:cNvSpPr>
            <a:spLocks noGrp="1"/>
          </p:cNvSpPr>
          <p:nvPr>
            <p:ph type="body" idx="1"/>
          </p:nvPr>
        </p:nvSpPr>
        <p:spPr bwMode="auto">
          <a:noFill/>
        </p:spPr>
        <p:txBody>
          <a:bodyPr/>
          <a:lstStyle/>
          <a:p>
            <a:endParaRPr lang="ar-IQ"/>
          </a:p>
        </p:txBody>
      </p:sp>
      <p:sp>
        <p:nvSpPr>
          <p:cNvPr id="32772" name="عنصر نائب لرقم الشريحة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545DF3F-ABFE-41DC-A8DE-3F94F9A267F1}" type="slidenum">
              <a:rPr lang="ar-SA" smtClean="0"/>
              <a:pPr/>
              <a:t>13</a:t>
            </a:fld>
            <a:endParaRPr lang="ar-SA"/>
          </a:p>
        </p:txBody>
      </p:sp>
    </p:spTree>
    <p:extLst>
      <p:ext uri="{BB962C8B-B14F-4D97-AF65-F5344CB8AC3E}">
        <p14:creationId xmlns:p14="http://schemas.microsoft.com/office/powerpoint/2010/main" val="30680997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ar-IQ"/>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ar-IQ"/>
          </a:p>
        </p:txBody>
      </p:sp>
      <p:sp>
        <p:nvSpPr>
          <p:cNvPr id="4" name="Date Placeholder 3"/>
          <p:cNvSpPr>
            <a:spLocks noGrp="1"/>
          </p:cNvSpPr>
          <p:nvPr>
            <p:ph type="dt" sz="half" idx="10"/>
          </p:nvPr>
        </p:nvSpPr>
        <p:spPr/>
        <p:txBody>
          <a:bodyPr/>
          <a:lstStyle/>
          <a:p>
            <a:fld id="{B61BEF0D-F0BB-DE4B-95CE-6DB70DBA9567}" type="datetimeFigureOut">
              <a:rPr lang="en-US" smtClean="0"/>
              <a:pPr/>
              <a:t>5/16/2023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163086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55C6B4A9-1611-4792-9094-5F34BCA07E0B}" type="datetimeFigureOut">
              <a:rPr lang="en-US" smtClean="0"/>
              <a:pPr/>
              <a:t>5/16/2023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pPr/>
              <a:t>‹#›</a:t>
            </a:fld>
            <a:endParaRPr lang="en-US" dirty="0"/>
          </a:p>
        </p:txBody>
      </p:sp>
    </p:spTree>
    <p:extLst>
      <p:ext uri="{BB962C8B-B14F-4D97-AF65-F5344CB8AC3E}">
        <p14:creationId xmlns:p14="http://schemas.microsoft.com/office/powerpoint/2010/main" val="306976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2" y="365125"/>
            <a:ext cx="2628900" cy="5811838"/>
          </a:xfrm>
        </p:spPr>
        <p:txBody>
          <a:bodyPr vert="eaVert"/>
          <a:lstStyle/>
          <a:p>
            <a:r>
              <a:rPr lang="en-US"/>
              <a:t>Click to edit Master title style</a:t>
            </a:r>
            <a:endParaRPr lang="ar-IQ"/>
          </a:p>
        </p:txBody>
      </p:sp>
      <p:sp>
        <p:nvSpPr>
          <p:cNvPr id="3" name="Vertical Text Placeholder 2"/>
          <p:cNvSpPr>
            <a:spLocks noGrp="1"/>
          </p:cNvSpPr>
          <p:nvPr>
            <p:ph type="body" orient="vert" idx="1"/>
          </p:nvPr>
        </p:nvSpPr>
        <p:spPr>
          <a:xfrm>
            <a:off x="838202"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B61BEF0D-F0BB-DE4B-95CE-6DB70DBA9567}" type="datetimeFigureOut">
              <a:rPr lang="en-US" smtClean="0"/>
              <a:pPr/>
              <a:t>5/16/2023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986493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42A54C80-263E-416B-A8E0-580EDEADCBDC}" type="datetimeFigureOut">
              <a:rPr lang="en-US" smtClean="0"/>
              <a:pPr/>
              <a:t>5/16/2023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smtClean="0"/>
              <a:pPr/>
              <a:t>‹#›</a:t>
            </a:fld>
            <a:endParaRPr lang="en-US" dirty="0"/>
          </a:p>
        </p:txBody>
      </p:sp>
    </p:spTree>
    <p:extLst>
      <p:ext uri="{BB962C8B-B14F-4D97-AF65-F5344CB8AC3E}">
        <p14:creationId xmlns:p14="http://schemas.microsoft.com/office/powerpoint/2010/main" val="36323978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2"/>
            <a:ext cx="10515600" cy="2852737"/>
          </a:xfrm>
        </p:spPr>
        <p:txBody>
          <a:bodyPr anchor="b"/>
          <a:lstStyle>
            <a:lvl1pPr>
              <a:defRPr sz="6000"/>
            </a:lvl1pPr>
          </a:lstStyle>
          <a:p>
            <a:r>
              <a:rPr lang="en-US"/>
              <a:t>Click to edit Master title style</a:t>
            </a:r>
            <a:endParaRPr lang="ar-IQ"/>
          </a:p>
        </p:txBody>
      </p:sp>
      <p:sp>
        <p:nvSpPr>
          <p:cNvPr id="3" name="Text Placeholder 2"/>
          <p:cNvSpPr>
            <a:spLocks noGrp="1"/>
          </p:cNvSpPr>
          <p:nvPr>
            <p:ph type="body" idx="1"/>
          </p:nvPr>
        </p:nvSpPr>
        <p:spPr>
          <a:xfrm>
            <a:off x="831851" y="4589467"/>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90601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Date Placeholder 4"/>
          <p:cNvSpPr>
            <a:spLocks noGrp="1"/>
          </p:cNvSpPr>
          <p:nvPr>
            <p:ph type="dt" sz="half" idx="10"/>
          </p:nvPr>
        </p:nvSpPr>
        <p:spPr/>
        <p:txBody>
          <a:bodyPr/>
          <a:lstStyle/>
          <a:p>
            <a:fld id="{42A54C80-263E-416B-A8E0-580EDEADCBDC}" type="datetimeFigureOut">
              <a:rPr lang="en-US" smtClean="0"/>
              <a:pPr/>
              <a:t>5/16/2023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pPr/>
              <a:t>‹#›</a:t>
            </a:fld>
            <a:endParaRPr lang="en-US" dirty="0"/>
          </a:p>
        </p:txBody>
      </p:sp>
    </p:spTree>
    <p:extLst>
      <p:ext uri="{BB962C8B-B14F-4D97-AF65-F5344CB8AC3E}">
        <p14:creationId xmlns:p14="http://schemas.microsoft.com/office/powerpoint/2010/main" val="432124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9"/>
            <a:ext cx="10515600" cy="1325563"/>
          </a:xfrm>
        </p:spPr>
        <p:txBody>
          <a:bodyPr/>
          <a:lstStyle/>
          <a:p>
            <a:r>
              <a:rPr lang="en-US"/>
              <a:t>Click to edit Master title style</a:t>
            </a:r>
            <a:endParaRPr lang="ar-IQ"/>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Text Placeholder 4"/>
          <p:cNvSpPr>
            <a:spLocks noGrp="1"/>
          </p:cNvSpPr>
          <p:nvPr>
            <p:ph type="body" sz="quarter" idx="3"/>
          </p:nvPr>
        </p:nvSpPr>
        <p:spPr>
          <a:xfrm>
            <a:off x="6172202"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2"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7" name="Date Placeholder 6"/>
          <p:cNvSpPr>
            <a:spLocks noGrp="1"/>
          </p:cNvSpPr>
          <p:nvPr>
            <p:ph type="dt" sz="half" idx="10"/>
          </p:nvPr>
        </p:nvSpPr>
        <p:spPr/>
        <p:txBody>
          <a:bodyPr/>
          <a:lstStyle/>
          <a:p>
            <a:fld id="{B61BEF0D-F0BB-DE4B-95CE-6DB70DBA9567}" type="datetimeFigureOut">
              <a:rPr lang="en-US" smtClean="0"/>
              <a:pPr/>
              <a:t>5/16/2023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487259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Date Placeholder 2"/>
          <p:cNvSpPr>
            <a:spLocks noGrp="1"/>
          </p:cNvSpPr>
          <p:nvPr>
            <p:ph type="dt" sz="half" idx="10"/>
          </p:nvPr>
        </p:nvSpPr>
        <p:spPr/>
        <p:txBody>
          <a:bodyPr/>
          <a:lstStyle/>
          <a:p>
            <a:fld id="{B61BEF0D-F0BB-DE4B-95CE-6DB70DBA9567}" type="datetimeFigureOut">
              <a:rPr lang="en-US" smtClean="0"/>
              <a:pPr/>
              <a:t>5/16/2023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729576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5/16/2023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49500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ar-IQ"/>
          </a:p>
        </p:txBody>
      </p:sp>
      <p:sp>
        <p:nvSpPr>
          <p:cNvPr id="3" name="Content Placeholder 2"/>
          <p:cNvSpPr>
            <a:spLocks noGrp="1"/>
          </p:cNvSpPr>
          <p:nvPr>
            <p:ph idx="1"/>
          </p:nvPr>
        </p:nvSpPr>
        <p:spPr>
          <a:xfrm>
            <a:off x="5183188" y="987429"/>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pPr/>
              <a:t>5/16/2023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pPr/>
              <a:t>‹#›</a:t>
            </a:fld>
            <a:endParaRPr lang="en-US" dirty="0"/>
          </a:p>
        </p:txBody>
      </p:sp>
    </p:spTree>
    <p:extLst>
      <p:ext uri="{BB962C8B-B14F-4D97-AF65-F5344CB8AC3E}">
        <p14:creationId xmlns:p14="http://schemas.microsoft.com/office/powerpoint/2010/main" val="28086960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ar-IQ"/>
          </a:p>
        </p:txBody>
      </p:sp>
      <p:sp>
        <p:nvSpPr>
          <p:cNvPr id="3" name="Picture Placeholder 2"/>
          <p:cNvSpPr>
            <a:spLocks noGrp="1"/>
          </p:cNvSpPr>
          <p:nvPr>
            <p:ph type="pic" idx="1"/>
          </p:nvPr>
        </p:nvSpPr>
        <p:spPr>
          <a:xfrm>
            <a:off x="5183188" y="987429"/>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71580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9"/>
            <a:ext cx="10515600" cy="1325563"/>
          </a:xfrm>
          <a:prstGeom prst="rect">
            <a:avLst/>
          </a:prstGeom>
        </p:spPr>
        <p:txBody>
          <a:bodyPr vert="horz" lIns="91440" tIns="45720" rIns="91440" bIns="45720" rtlCol="1" anchor="ctr">
            <a:normAutofit/>
          </a:bodyPr>
          <a:lstStyle/>
          <a:p>
            <a:r>
              <a:rPr lang="en-US"/>
              <a:t>Click to edit Master title style</a:t>
            </a:r>
            <a:endParaRPr lang="ar-IQ"/>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2"/>
          </p:nvPr>
        </p:nvSpPr>
        <p:spPr>
          <a:xfrm>
            <a:off x="8610600" y="6356354"/>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61BEF0D-F0BB-DE4B-95CE-6DB70DBA9567}" type="datetimeFigureOut">
              <a:rPr lang="en-US" smtClean="0"/>
              <a:pPr/>
              <a:t>5/16/2023</a:t>
            </a:fld>
            <a:endParaRPr lang="en-US" dirty="0"/>
          </a:p>
        </p:txBody>
      </p:sp>
      <p:sp>
        <p:nvSpPr>
          <p:cNvPr id="5" name="Footer Placeholder 4"/>
          <p:cNvSpPr>
            <a:spLocks noGrp="1"/>
          </p:cNvSpPr>
          <p:nvPr>
            <p:ph type="ftr" sz="quarter" idx="3"/>
          </p:nvPr>
        </p:nvSpPr>
        <p:spPr>
          <a:xfrm>
            <a:off x="4038600" y="6356354"/>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38200" y="6356354"/>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08920761"/>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41802" y="540914"/>
            <a:ext cx="10910551" cy="5885644"/>
          </a:xfrm>
        </p:spPr>
        <p:txBody>
          <a:bodyPr anchor="t">
            <a:normAutofit/>
          </a:bodyPr>
          <a:lstStyle/>
          <a:p>
            <a:pPr algn="l" rtl="0">
              <a:lnSpc>
                <a:spcPct val="120000"/>
              </a:lnSpc>
              <a:spcBef>
                <a:spcPts val="0"/>
              </a:spcBef>
            </a:pPr>
            <a:r>
              <a:rPr lang="en-US" altLang="en-US" sz="2200" b="1" dirty="0">
                <a:solidFill>
                  <a:srgbClr val="C00000"/>
                </a:solidFill>
                <a:latin typeface="Times New Roman" panose="02020603050405020304" pitchFamily="18" charset="0"/>
                <a:cs typeface="Times New Roman" panose="02020603050405020304" pitchFamily="18" charset="0"/>
              </a:rPr>
              <a:t>University of </a:t>
            </a:r>
            <a:r>
              <a:rPr lang="en-US" altLang="en-US" sz="2200" b="1" dirty="0" err="1">
                <a:solidFill>
                  <a:srgbClr val="C00000"/>
                </a:solidFill>
                <a:latin typeface="Times New Roman" panose="02020603050405020304" pitchFamily="18" charset="0"/>
                <a:cs typeface="Times New Roman" panose="02020603050405020304" pitchFamily="18" charset="0"/>
              </a:rPr>
              <a:t>Salahaddin</a:t>
            </a:r>
            <a:r>
              <a:rPr lang="en-US" altLang="en-US" sz="2200" b="1" dirty="0">
                <a:solidFill>
                  <a:srgbClr val="C00000"/>
                </a:solidFill>
                <a:latin typeface="Times New Roman" panose="02020603050405020304" pitchFamily="18" charset="0"/>
                <a:cs typeface="Times New Roman" panose="02020603050405020304" pitchFamily="18" charset="0"/>
              </a:rPr>
              <a:t> </a:t>
            </a:r>
            <a:br>
              <a:rPr lang="en-US" altLang="en-US" sz="2200" b="1" dirty="0">
                <a:solidFill>
                  <a:srgbClr val="C00000"/>
                </a:solidFill>
                <a:latin typeface="Times New Roman" panose="02020603050405020304" pitchFamily="18" charset="0"/>
                <a:cs typeface="Times New Roman" panose="02020603050405020304" pitchFamily="18" charset="0"/>
              </a:rPr>
            </a:br>
            <a:r>
              <a:rPr lang="en-US" altLang="en-US" sz="2200" b="1" dirty="0">
                <a:solidFill>
                  <a:srgbClr val="C00000"/>
                </a:solidFill>
                <a:latin typeface="Times New Roman" panose="02020603050405020304" pitchFamily="18" charset="0"/>
                <a:cs typeface="Times New Roman" panose="02020603050405020304" pitchFamily="18" charset="0"/>
              </a:rPr>
              <a:t>College of Science</a:t>
            </a:r>
            <a:br>
              <a:rPr lang="en-US" altLang="en-US" sz="2200" b="1" dirty="0">
                <a:solidFill>
                  <a:srgbClr val="C00000"/>
                </a:solidFill>
                <a:latin typeface="Times New Roman" panose="02020603050405020304" pitchFamily="18" charset="0"/>
                <a:cs typeface="Times New Roman" panose="02020603050405020304" pitchFamily="18" charset="0"/>
              </a:rPr>
            </a:br>
            <a:r>
              <a:rPr lang="en-US" altLang="en-US" sz="2200" b="1" dirty="0">
                <a:solidFill>
                  <a:srgbClr val="C00000"/>
                </a:solidFill>
                <a:latin typeface="Times New Roman" panose="02020603050405020304" pitchFamily="18" charset="0"/>
                <a:cs typeface="Times New Roman" panose="02020603050405020304" pitchFamily="18" charset="0"/>
              </a:rPr>
              <a:t>Department of Earth sciences </a:t>
            </a:r>
            <a:r>
              <a:rPr lang="en-US" altLang="en-US" sz="2200" b="1">
                <a:solidFill>
                  <a:srgbClr val="C00000"/>
                </a:solidFill>
                <a:latin typeface="Times New Roman" panose="02020603050405020304" pitchFamily="18" charset="0"/>
                <a:cs typeface="Times New Roman" panose="02020603050405020304" pitchFamily="18" charset="0"/>
              </a:rPr>
              <a:t>and Petroleum </a:t>
            </a:r>
            <a:br>
              <a:rPr lang="en-US" altLang="en-US" sz="1700" b="1" dirty="0">
                <a:solidFill>
                  <a:srgbClr val="C00000"/>
                </a:solidFill>
                <a:latin typeface="Times New Roman" panose="02020603050405020304" pitchFamily="18" charset="0"/>
                <a:cs typeface="Times New Roman" panose="02020603050405020304" pitchFamily="18" charset="0"/>
              </a:rPr>
            </a:br>
            <a:br>
              <a:rPr lang="en-US" altLang="en-US" b="1" dirty="0">
                <a:solidFill>
                  <a:srgbClr val="C00000"/>
                </a:solidFill>
                <a:latin typeface="Times New Roman" panose="02020603050405020304" pitchFamily="18" charset="0"/>
                <a:cs typeface="Times New Roman" panose="02020603050405020304" pitchFamily="18" charset="0"/>
              </a:rPr>
            </a:br>
            <a:r>
              <a:rPr lang="en-US" altLang="en-US" b="1" dirty="0">
                <a:solidFill>
                  <a:srgbClr val="C00000"/>
                </a:solidFill>
                <a:latin typeface="Times New Roman" panose="02020603050405020304" pitchFamily="18" charset="0"/>
                <a:cs typeface="Times New Roman" panose="02020603050405020304" pitchFamily="18" charset="0"/>
              </a:rPr>
              <a:t>                                            </a:t>
            </a:r>
            <a:r>
              <a:rPr lang="en-US" altLang="en-US" sz="3200" b="1" dirty="0">
                <a:solidFill>
                  <a:srgbClr val="002060"/>
                </a:solidFill>
                <a:latin typeface="Times New Roman" panose="02020603050405020304" pitchFamily="18" charset="0"/>
                <a:cs typeface="Times New Roman" panose="02020603050405020304" pitchFamily="18" charset="0"/>
              </a:rPr>
              <a:t>Industrial Geology        </a:t>
            </a:r>
            <a:br>
              <a:rPr lang="en-US" altLang="en-US" sz="2800" b="1" dirty="0">
                <a:solidFill>
                  <a:srgbClr val="002060"/>
                </a:solidFill>
                <a:latin typeface="Times New Roman" panose="02020603050405020304" pitchFamily="18" charset="0"/>
                <a:cs typeface="Times New Roman" panose="02020603050405020304" pitchFamily="18" charset="0"/>
              </a:rPr>
            </a:br>
            <a:endParaRPr lang="en-US" altLang="en-US" sz="2800" b="1" dirty="0">
              <a:solidFill>
                <a:srgbClr val="002060"/>
              </a:solidFill>
              <a:latin typeface="Times New Roman" panose="02020603050405020304" pitchFamily="18" charset="0"/>
              <a:cs typeface="Times New Roman" panose="02020603050405020304" pitchFamily="18" charset="0"/>
            </a:endParaRPr>
          </a:p>
          <a:p>
            <a:pPr rtl="0">
              <a:lnSpc>
                <a:spcPct val="120000"/>
              </a:lnSpc>
              <a:spcBef>
                <a:spcPts val="0"/>
              </a:spcBef>
            </a:pPr>
            <a:r>
              <a:rPr lang="en-US" altLang="en-US" sz="2800" b="1" dirty="0">
                <a:solidFill>
                  <a:srgbClr val="C00000"/>
                </a:solidFill>
                <a:latin typeface="Times New Roman" panose="02020603050405020304" pitchFamily="18" charset="0"/>
                <a:cs typeface="Times New Roman" panose="02020603050405020304" pitchFamily="18" charset="0"/>
              </a:rPr>
              <a:t>Lecture Two</a:t>
            </a:r>
          </a:p>
          <a:p>
            <a:pPr rtl="0">
              <a:lnSpc>
                <a:spcPct val="120000"/>
              </a:lnSpc>
              <a:spcBef>
                <a:spcPts val="0"/>
              </a:spcBef>
            </a:pPr>
            <a:endParaRPr lang="en-US" altLang="en-US" sz="2800" b="1" dirty="0">
              <a:solidFill>
                <a:srgbClr val="C00000"/>
              </a:solidFill>
              <a:latin typeface="Times New Roman" panose="02020603050405020304" pitchFamily="18" charset="0"/>
              <a:cs typeface="Times New Roman" panose="02020603050405020304" pitchFamily="18" charset="0"/>
            </a:endParaRPr>
          </a:p>
          <a:p>
            <a:pPr rtl="0">
              <a:lnSpc>
                <a:spcPct val="120000"/>
              </a:lnSpc>
              <a:spcBef>
                <a:spcPts val="0"/>
              </a:spcBef>
            </a:pPr>
            <a:r>
              <a:rPr lang="en-US" altLang="en-US" sz="2800" b="1" dirty="0">
                <a:solidFill>
                  <a:srgbClr val="C00000"/>
                </a:solidFill>
                <a:latin typeface="Times New Roman" panose="02020603050405020304" pitchFamily="18" charset="0"/>
                <a:cs typeface="Times New Roman" panose="02020603050405020304" pitchFamily="18" charset="0"/>
              </a:rPr>
              <a:t>   </a:t>
            </a:r>
            <a:br>
              <a:rPr lang="ar-IQ" altLang="en-US" sz="2800" b="1" dirty="0">
                <a:solidFill>
                  <a:srgbClr val="C00000"/>
                </a:solidFill>
                <a:latin typeface="Times New Roman" panose="02020603050405020304" pitchFamily="18" charset="0"/>
                <a:cs typeface="Times New Roman" panose="02020603050405020304" pitchFamily="18" charset="0"/>
              </a:rPr>
            </a:br>
            <a:r>
              <a:rPr lang="en-US" altLang="en-US" sz="2800" b="1" dirty="0">
                <a:solidFill>
                  <a:srgbClr val="C00000"/>
                </a:solidFill>
                <a:latin typeface="Times New Roman" panose="02020603050405020304" pitchFamily="18" charset="0"/>
                <a:cs typeface="Times New Roman" panose="02020603050405020304" pitchFamily="18" charset="0"/>
              </a:rPr>
              <a:t>         Lecturer:  Dr. Ahmed </a:t>
            </a:r>
            <a:r>
              <a:rPr lang="en-US" altLang="en-US" sz="2800" b="1" dirty="0" err="1">
                <a:solidFill>
                  <a:srgbClr val="C00000"/>
                </a:solidFill>
                <a:latin typeface="Times New Roman" panose="02020603050405020304" pitchFamily="18" charset="0"/>
                <a:cs typeface="Times New Roman" panose="02020603050405020304" pitchFamily="18" charset="0"/>
              </a:rPr>
              <a:t>Aqrawi</a:t>
            </a:r>
            <a:br>
              <a:rPr lang="en-US" altLang="en-US" sz="2400" b="1" dirty="0">
                <a:solidFill>
                  <a:srgbClr val="C00000"/>
                </a:solidFill>
                <a:latin typeface="Times New Roman" panose="02020603050405020304" pitchFamily="18" charset="0"/>
                <a:cs typeface="Times New Roman" panose="02020603050405020304" pitchFamily="18" charset="0"/>
              </a:rPr>
            </a:br>
            <a:endParaRPr lang="ar-IQ"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587471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1319" y="409433"/>
            <a:ext cx="11409529" cy="5977719"/>
          </a:xfrm>
        </p:spPr>
        <p:txBody>
          <a:bodyPr>
            <a:noAutofit/>
          </a:bodyPr>
          <a:lstStyle/>
          <a:p>
            <a:pPr marL="0" indent="0" algn="just" rtl="0">
              <a:lnSpc>
                <a:spcPct val="150000"/>
              </a:lnSpc>
              <a:spcAft>
                <a:spcPts val="0"/>
              </a:spcAft>
              <a:buNone/>
            </a:pPr>
            <a:r>
              <a:rPr lang="en-US" sz="2000" b="1" dirty="0">
                <a:latin typeface="Times New Roman" panose="02020603050405020304" pitchFamily="18" charset="0"/>
                <a:ea typeface="Calibri"/>
                <a:cs typeface="Times New Roman" panose="02020603050405020304" pitchFamily="18" charset="0"/>
              </a:rPr>
              <a:t>Geological Forms (Occurrence) of Sand and Gravel Deposits</a:t>
            </a:r>
            <a:r>
              <a:rPr lang="en-US" sz="2000" dirty="0">
                <a:latin typeface="Times New Roman" panose="02020603050405020304" pitchFamily="18" charset="0"/>
                <a:ea typeface="Calibri"/>
                <a:cs typeface="Times New Roman" panose="02020603050405020304" pitchFamily="18" charset="0"/>
              </a:rPr>
              <a:t>: </a:t>
            </a:r>
          </a:p>
          <a:p>
            <a:pPr marL="0" indent="0" algn="just" rtl="0">
              <a:lnSpc>
                <a:spcPct val="150000"/>
              </a:lnSpc>
              <a:spcAft>
                <a:spcPts val="0"/>
              </a:spcAft>
              <a:buNone/>
            </a:pPr>
            <a:r>
              <a:rPr lang="en-US" sz="2000" dirty="0">
                <a:latin typeface="Times New Roman" panose="02020603050405020304" pitchFamily="18" charset="0"/>
                <a:ea typeface="Calibri"/>
                <a:cs typeface="Times New Roman" panose="02020603050405020304" pitchFamily="18" charset="0"/>
              </a:rPr>
              <a:t>1. River deposits (main source in Iraq) </a:t>
            </a:r>
          </a:p>
          <a:p>
            <a:pPr marL="0" indent="0" algn="just" rtl="0">
              <a:lnSpc>
                <a:spcPct val="150000"/>
              </a:lnSpc>
              <a:spcAft>
                <a:spcPts val="0"/>
              </a:spcAft>
              <a:buNone/>
            </a:pPr>
            <a:r>
              <a:rPr lang="en-US" sz="2000" dirty="0">
                <a:latin typeface="Times New Roman" panose="02020603050405020304" pitchFamily="18" charset="0"/>
                <a:ea typeface="Calibri"/>
                <a:cs typeface="Times New Roman" panose="02020603050405020304" pitchFamily="18" charset="0"/>
              </a:rPr>
              <a:t>2. Glacial deposits </a:t>
            </a:r>
          </a:p>
          <a:p>
            <a:pPr marL="0" indent="0" algn="just" rtl="0">
              <a:lnSpc>
                <a:spcPct val="150000"/>
              </a:lnSpc>
              <a:spcAft>
                <a:spcPts val="0"/>
              </a:spcAft>
              <a:buNone/>
            </a:pPr>
            <a:r>
              <a:rPr lang="en-US" sz="2000" dirty="0">
                <a:latin typeface="Times New Roman" panose="02020603050405020304" pitchFamily="18" charset="0"/>
                <a:ea typeface="Calibri"/>
                <a:cs typeface="Times New Roman" panose="02020603050405020304" pitchFamily="18" charset="0"/>
              </a:rPr>
              <a:t>3. Terrace deposits                                                  unconsolidated deposits </a:t>
            </a:r>
          </a:p>
          <a:p>
            <a:pPr marL="0" indent="0" algn="just" rtl="0">
              <a:lnSpc>
                <a:spcPct val="150000"/>
              </a:lnSpc>
              <a:spcAft>
                <a:spcPts val="0"/>
              </a:spcAft>
              <a:buNone/>
            </a:pPr>
            <a:r>
              <a:rPr lang="en-US" sz="2000" dirty="0">
                <a:latin typeface="Times New Roman" panose="02020603050405020304" pitchFamily="18" charset="0"/>
                <a:ea typeface="Calibri"/>
                <a:cs typeface="Times New Roman" panose="02020603050405020304" pitchFamily="18" charset="0"/>
              </a:rPr>
              <a:t>4. Continental shelf deposits </a:t>
            </a:r>
          </a:p>
          <a:p>
            <a:pPr marL="0" indent="0" algn="just" rtl="0">
              <a:lnSpc>
                <a:spcPct val="150000"/>
              </a:lnSpc>
              <a:spcAft>
                <a:spcPts val="0"/>
              </a:spcAft>
              <a:buNone/>
            </a:pPr>
            <a:r>
              <a:rPr lang="en-US" sz="2000" dirty="0">
                <a:latin typeface="Times New Roman" panose="02020603050405020304" pitchFamily="18" charset="0"/>
                <a:ea typeface="Calibri"/>
                <a:cs typeface="Times New Roman" panose="02020603050405020304" pitchFamily="18" charset="0"/>
              </a:rPr>
              <a:t>5. Aeolian deposits (sand dunes) </a:t>
            </a:r>
          </a:p>
          <a:p>
            <a:pPr marL="0" indent="0" algn="just" rtl="0">
              <a:lnSpc>
                <a:spcPct val="150000"/>
              </a:lnSpc>
              <a:spcAft>
                <a:spcPts val="0"/>
              </a:spcAft>
              <a:buNone/>
            </a:pPr>
            <a:r>
              <a:rPr lang="en-US" sz="2000" dirty="0">
                <a:latin typeface="Times New Roman" panose="02020603050405020304" pitchFamily="18" charset="0"/>
                <a:ea typeface="Calibri"/>
                <a:cs typeface="Times New Roman" panose="02020603050405020304" pitchFamily="18" charset="0"/>
              </a:rPr>
              <a:t>6. Beach deposits </a:t>
            </a:r>
          </a:p>
          <a:p>
            <a:pPr marL="0" indent="0" algn="just" rtl="0">
              <a:lnSpc>
                <a:spcPct val="150000"/>
              </a:lnSpc>
              <a:spcAft>
                <a:spcPts val="0"/>
              </a:spcAft>
              <a:buNone/>
            </a:pPr>
            <a:r>
              <a:rPr lang="en-US" sz="2000" dirty="0">
                <a:latin typeface="Times New Roman" panose="02020603050405020304" pitchFamily="18" charset="0"/>
                <a:ea typeface="Calibri"/>
                <a:cs typeface="Times New Roman" panose="02020603050405020304" pitchFamily="18" charset="0"/>
              </a:rPr>
              <a:t>7. Lithified (solid deposits) beds or lenses, like that present in Injana Formation (Miocene age). </a:t>
            </a:r>
          </a:p>
          <a:p>
            <a:pPr marL="0" indent="0" algn="just" rtl="0">
              <a:lnSpc>
                <a:spcPct val="150000"/>
              </a:lnSpc>
              <a:spcAft>
                <a:spcPts val="0"/>
              </a:spcAft>
              <a:buNone/>
            </a:pPr>
            <a:r>
              <a:rPr lang="en-US" sz="2000" dirty="0">
                <a:latin typeface="Times New Roman" panose="02020603050405020304" pitchFamily="18" charset="0"/>
                <a:ea typeface="Calibri"/>
                <a:cs typeface="Times New Roman" panose="02020603050405020304" pitchFamily="18" charset="0"/>
              </a:rPr>
              <a:t>Pliocene and Pleistocene (Quaternary) deposits cover vast areas of Iraq, underlying Mukdadiya and Bai Hassan Formations (Pliocene).</a:t>
            </a:r>
          </a:p>
          <a:p>
            <a:pPr marL="0" indent="0" algn="just" rtl="0">
              <a:lnSpc>
                <a:spcPct val="100000"/>
              </a:lnSpc>
              <a:buNone/>
            </a:pPr>
            <a:endParaRPr lang="ar-IQ" sz="2000" b="1" dirty="0">
              <a:solidFill>
                <a:schemeClr val="tx1"/>
              </a:solidFill>
              <a:latin typeface="Times New Roman" panose="02020603050405020304" pitchFamily="18" charset="0"/>
              <a:ea typeface="+mj-ea"/>
              <a:cs typeface="Times New Roman" panose="02020603050405020304" pitchFamily="18" charset="0"/>
            </a:endParaRPr>
          </a:p>
        </p:txBody>
      </p:sp>
      <p:sp>
        <p:nvSpPr>
          <p:cNvPr id="4" name="Right Brace 3"/>
          <p:cNvSpPr/>
          <p:nvPr/>
        </p:nvSpPr>
        <p:spPr>
          <a:xfrm>
            <a:off x="4612949" y="1201004"/>
            <a:ext cx="873456" cy="3207224"/>
          </a:xfrm>
          <a:prstGeom prst="rightBrace">
            <a:avLst/>
          </a:prstGeom>
          <a:ln w="28575"/>
        </p:spPr>
        <p:style>
          <a:lnRef idx="1">
            <a:schemeClr val="dk1"/>
          </a:lnRef>
          <a:fillRef idx="0">
            <a:schemeClr val="dk1"/>
          </a:fillRef>
          <a:effectRef idx="0">
            <a:schemeClr val="dk1"/>
          </a:effectRef>
          <a:fontRef idx="minor">
            <a:schemeClr val="tx1"/>
          </a:fontRef>
        </p:style>
        <p:txBody>
          <a:bodyPr rtlCol="1" anchor="ctr"/>
          <a:lstStyle/>
          <a:p>
            <a:pPr algn="ctr"/>
            <a:endParaRPr lang="ar-IQ"/>
          </a:p>
        </p:txBody>
      </p:sp>
    </p:spTree>
    <p:extLst>
      <p:ext uri="{BB962C8B-B14F-4D97-AF65-F5344CB8AC3E}">
        <p14:creationId xmlns:p14="http://schemas.microsoft.com/office/powerpoint/2010/main" val="3401003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ircle(in)">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ircle(in)">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circle(in)">
                                      <p:cBhvr>
                                        <p:cTn id="42" dur="2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circle(in)">
                                      <p:cBhvr>
                                        <p:cTn id="47"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1319" y="846161"/>
            <a:ext cx="11395881" cy="4653887"/>
          </a:xfrm>
        </p:spPr>
        <p:txBody>
          <a:bodyPr>
            <a:noAutofit/>
          </a:bodyPr>
          <a:lstStyle/>
          <a:p>
            <a:pPr marL="0" indent="0" algn="just" rtl="0">
              <a:lnSpc>
                <a:spcPct val="150000"/>
              </a:lnSpc>
              <a:spcBef>
                <a:spcPts val="0"/>
              </a:spcBef>
              <a:spcAft>
                <a:spcPts val="0"/>
              </a:spcAft>
              <a:buNone/>
            </a:pPr>
            <a:r>
              <a:rPr lang="en-US" sz="2400" b="1" dirty="0">
                <a:latin typeface="Times New Roman" panose="02020603050405020304" pitchFamily="18" charset="0"/>
                <a:ea typeface="Calibri"/>
                <a:cs typeface="Times New Roman" panose="02020603050405020304" pitchFamily="18" charset="0"/>
              </a:rPr>
              <a:t>Uses of Sand and Gravel</a:t>
            </a:r>
            <a:r>
              <a:rPr lang="en-US" sz="2400" dirty="0">
                <a:latin typeface="Times New Roman" panose="02020603050405020304" pitchFamily="18" charset="0"/>
                <a:ea typeface="Calibri"/>
                <a:cs typeface="Times New Roman" panose="02020603050405020304" pitchFamily="18" charset="0"/>
              </a:rPr>
              <a:t>: </a:t>
            </a:r>
          </a:p>
          <a:p>
            <a:pPr marL="0" indent="0" algn="just" rtl="0">
              <a:lnSpc>
                <a:spcPct val="150000"/>
              </a:lnSpc>
              <a:spcBef>
                <a:spcPts val="0"/>
              </a:spcBef>
              <a:spcAft>
                <a:spcPts val="0"/>
              </a:spcAft>
              <a:buNone/>
            </a:pPr>
            <a:r>
              <a:rPr lang="en-US" sz="2400" dirty="0">
                <a:latin typeface="Times New Roman" panose="02020603050405020304" pitchFamily="18" charset="0"/>
                <a:ea typeface="Calibri"/>
                <a:cs typeface="Times New Roman" panose="02020603050405020304" pitchFamily="18" charset="0"/>
              </a:rPr>
              <a:t>1. Concrete and mortar </a:t>
            </a:r>
          </a:p>
          <a:p>
            <a:pPr marL="0" indent="0" algn="just" rtl="0">
              <a:lnSpc>
                <a:spcPct val="150000"/>
              </a:lnSpc>
              <a:spcBef>
                <a:spcPts val="0"/>
              </a:spcBef>
              <a:spcAft>
                <a:spcPts val="0"/>
              </a:spcAft>
              <a:buNone/>
            </a:pPr>
            <a:r>
              <a:rPr lang="en-US" sz="2400" dirty="0">
                <a:latin typeface="Times New Roman" panose="02020603050405020304" pitchFamily="18" charset="0"/>
                <a:ea typeface="Calibri"/>
                <a:cs typeface="Times New Roman" panose="02020603050405020304" pitchFamily="18" charset="0"/>
              </a:rPr>
              <a:t>2. Filling and grouting </a:t>
            </a:r>
          </a:p>
          <a:p>
            <a:pPr marL="0" indent="0" algn="just" rtl="0">
              <a:lnSpc>
                <a:spcPct val="150000"/>
              </a:lnSpc>
              <a:spcBef>
                <a:spcPts val="0"/>
              </a:spcBef>
              <a:spcAft>
                <a:spcPts val="0"/>
              </a:spcAft>
              <a:buNone/>
            </a:pPr>
            <a:r>
              <a:rPr lang="en-US" sz="2400" dirty="0">
                <a:latin typeface="Times New Roman" panose="02020603050405020304" pitchFamily="18" charset="0"/>
                <a:ea typeface="Calibri"/>
                <a:cs typeface="Times New Roman" panose="02020603050405020304" pitchFamily="18" charset="0"/>
              </a:rPr>
              <a:t>3. Road pavement and railway road ballast </a:t>
            </a:r>
          </a:p>
          <a:p>
            <a:pPr marL="0" indent="0" algn="just" rtl="0">
              <a:lnSpc>
                <a:spcPct val="150000"/>
              </a:lnSpc>
              <a:spcBef>
                <a:spcPts val="0"/>
              </a:spcBef>
              <a:spcAft>
                <a:spcPts val="0"/>
              </a:spcAft>
              <a:buNone/>
            </a:pPr>
            <a:r>
              <a:rPr lang="en-US" sz="2400" dirty="0">
                <a:latin typeface="Times New Roman" panose="02020603050405020304" pitchFamily="18" charset="0"/>
                <a:ea typeface="Calibri"/>
                <a:cs typeface="Times New Roman" panose="02020603050405020304" pitchFamily="18" charset="0"/>
              </a:rPr>
              <a:t>4. Concrete products (pipes, blocks, tiles, thermostone, kerbstone, and lime-sand brick) </a:t>
            </a:r>
          </a:p>
          <a:p>
            <a:pPr marL="0" indent="0" algn="just" rtl="0">
              <a:lnSpc>
                <a:spcPct val="150000"/>
              </a:lnSpc>
              <a:spcBef>
                <a:spcPts val="0"/>
              </a:spcBef>
              <a:spcAft>
                <a:spcPts val="0"/>
              </a:spcAft>
              <a:buNone/>
            </a:pPr>
            <a:r>
              <a:rPr lang="en-US" sz="2400" dirty="0">
                <a:latin typeface="Times New Roman" panose="02020603050405020304" pitchFamily="18" charset="0"/>
                <a:ea typeface="Calibri"/>
                <a:cs typeface="Times New Roman" panose="02020603050405020304" pitchFamily="18" charset="0"/>
              </a:rPr>
              <a:t>5. Water purification filters and filter aid (sand) </a:t>
            </a:r>
          </a:p>
          <a:p>
            <a:pPr marL="0" indent="0" algn="just" rtl="0">
              <a:lnSpc>
                <a:spcPct val="150000"/>
              </a:lnSpc>
              <a:spcBef>
                <a:spcPts val="0"/>
              </a:spcBef>
              <a:spcAft>
                <a:spcPts val="0"/>
              </a:spcAft>
              <a:buNone/>
            </a:pPr>
            <a:r>
              <a:rPr lang="en-US" sz="2400" dirty="0">
                <a:latin typeface="Times New Roman" panose="02020603050405020304" pitchFamily="18" charset="0"/>
                <a:ea typeface="Calibri"/>
                <a:cs typeface="Times New Roman" panose="02020603050405020304" pitchFamily="18" charset="0"/>
              </a:rPr>
              <a:t>6. Glass, refractory, foundry and ceramic </a:t>
            </a:r>
          </a:p>
          <a:p>
            <a:pPr marL="0" indent="0" algn="just" rtl="0">
              <a:lnSpc>
                <a:spcPct val="150000"/>
              </a:lnSpc>
              <a:spcBef>
                <a:spcPts val="0"/>
              </a:spcBef>
              <a:spcAft>
                <a:spcPts val="0"/>
              </a:spcAft>
              <a:buNone/>
            </a:pPr>
            <a:r>
              <a:rPr lang="en-US" sz="2400" dirty="0">
                <a:latin typeface="Times New Roman" panose="02020603050405020304" pitchFamily="18" charset="0"/>
                <a:ea typeface="Calibri"/>
                <a:cs typeface="Times New Roman" panose="02020603050405020304" pitchFamily="18" charset="0"/>
              </a:rPr>
              <a:t>7. Manufacture of Portland cement </a:t>
            </a:r>
          </a:p>
          <a:p>
            <a:pPr marL="0" indent="0" algn="just" rtl="0">
              <a:lnSpc>
                <a:spcPct val="100000"/>
              </a:lnSpc>
              <a:spcBef>
                <a:spcPts val="0"/>
              </a:spcBef>
              <a:buNone/>
            </a:pPr>
            <a:endParaRPr lang="ar-IQ" sz="2400" b="1" dirty="0">
              <a:solidFill>
                <a:schemeClr val="tx1"/>
              </a:solidFill>
              <a:latin typeface="Times New Roman" panose="02020603050405020304" pitchFamily="18" charset="0"/>
              <a:ea typeface="+mj-ea"/>
              <a:cs typeface="Times New Roman" panose="02020603050405020304" pitchFamily="18" charset="0"/>
            </a:endParaRPr>
          </a:p>
        </p:txBody>
      </p:sp>
    </p:spTree>
    <p:extLst>
      <p:ext uri="{BB962C8B-B14F-4D97-AF65-F5344CB8AC3E}">
        <p14:creationId xmlns:p14="http://schemas.microsoft.com/office/powerpoint/2010/main" val="3908229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ircle(in)">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ircle(in)">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circle(in)">
                                      <p:cBhvr>
                                        <p:cTn id="42"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1"/>
          <p:cNvSpPr txBox="1">
            <a:spLocks/>
          </p:cNvSpPr>
          <p:nvPr/>
        </p:nvSpPr>
        <p:spPr>
          <a:xfrm>
            <a:off x="436729" y="471575"/>
            <a:ext cx="3848668" cy="557212"/>
          </a:xfrm>
          <a:prstGeom prst="rect">
            <a:avLst/>
          </a:prstGeom>
        </p:spPr>
        <p:txBody>
          <a:bodyPr vert="horz" lIns="91440" tIns="45720" rIns="91440" bIns="45720" rtlCol="0" anchor="t">
            <a:noAutofit/>
          </a:bodyPr>
          <a:lstStyle>
            <a:lvl1pPr algn="l" defTabSz="457207" rtl="1" eaLnBrk="1" latinLnBrk="0" hangingPunct="1">
              <a:spcBef>
                <a:spcPct val="0"/>
              </a:spcBef>
              <a:buNone/>
              <a:defRPr sz="4200" b="0" i="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marL="0" marR="0" lvl="0" indent="0" algn="l" defTabSz="457207" rtl="1" eaLnBrk="1" fontAlgn="auto" latinLnBrk="0" hangingPunct="1">
              <a:lnSpc>
                <a:spcPct val="100000"/>
              </a:lnSpc>
              <a:spcBef>
                <a:spcPct val="0"/>
              </a:spcBef>
              <a:spcAft>
                <a:spcPts val="0"/>
              </a:spcAft>
              <a:buClrTx/>
              <a:buSzTx/>
              <a:buFontTx/>
              <a:buNone/>
              <a:tabLst/>
              <a:defRPr/>
            </a:pPr>
            <a:endParaRPr kumimoji="0" lang="ar-IQ" sz="2400" b="1" i="0" u="none" strike="noStrike" kern="1200" cap="none" spc="0" normalizeH="0" baseline="0" noProof="0" dirty="0">
              <a:ln>
                <a:noFill/>
              </a:ln>
              <a:solidFill>
                <a:schemeClr val="tx1">
                  <a:lumMod val="95000"/>
                  <a:lumOff val="5000"/>
                </a:schemeClr>
              </a:solidFill>
              <a:effectLst/>
              <a:uLnTx/>
              <a:uFillTx/>
              <a:latin typeface="Times New Roman" panose="02020603050405020304" pitchFamily="18" charset="0"/>
              <a:cs typeface="Times New Roman" panose="02020603050405020304" pitchFamily="18" charset="0"/>
            </a:endParaRPr>
          </a:p>
        </p:txBody>
      </p:sp>
      <p:sp>
        <p:nvSpPr>
          <p:cNvPr id="7" name="عنصر نائب للمحتوى 2"/>
          <p:cNvSpPr txBox="1">
            <a:spLocks/>
          </p:cNvSpPr>
          <p:nvPr/>
        </p:nvSpPr>
        <p:spPr>
          <a:xfrm>
            <a:off x="436729" y="471576"/>
            <a:ext cx="11518710" cy="5955418"/>
          </a:xfrm>
          <a:prstGeom prst="rect">
            <a:avLst/>
          </a:prstGeom>
        </p:spPr>
        <p:txBody>
          <a:bodyPr vert="horz" lIns="91440" tIns="45720" rIns="91440" bIns="45720" rtlCol="0">
            <a:normAutofit lnSpcReduction="10000"/>
          </a:bodyPr>
          <a:lstStyle>
            <a:lvl1pPr marL="342906" indent="-342906" algn="r" defTabSz="457207" rtl="1"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r" defTabSz="457207" rtl="1"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r" defTabSz="457207" rtl="1"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r" defTabSz="457207"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r" defTabSz="457207"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r" defTabSz="457207"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r" defTabSz="457207"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r" defTabSz="457207"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r" defTabSz="457207"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lgn="just" rtl="0">
              <a:lnSpc>
                <a:spcPct val="170000"/>
              </a:lnSpc>
              <a:spcBef>
                <a:spcPts val="0"/>
              </a:spcBef>
              <a:buClr>
                <a:srgbClr val="1E5155">
                  <a:lumMod val="40000"/>
                  <a:lumOff val="60000"/>
                </a:srgbClr>
              </a:buClr>
              <a:buNone/>
            </a:pPr>
            <a:r>
              <a:rPr lang="en-US" sz="2400" b="1" dirty="0">
                <a:solidFill>
                  <a:schemeClr val="tx1">
                    <a:lumMod val="95000"/>
                    <a:lumOff val="5000"/>
                  </a:schemeClr>
                </a:solidFill>
                <a:latin typeface="Times New Roman" panose="02020603050405020304" pitchFamily="18" charset="0"/>
                <a:cs typeface="Times New Roman" panose="02020603050405020304" pitchFamily="18" charset="0"/>
              </a:rPr>
              <a:t>Evaluation for Concrete:</a:t>
            </a:r>
          </a:p>
          <a:p>
            <a:pPr marL="0" indent="0" algn="just" rtl="0">
              <a:lnSpc>
                <a:spcPct val="170000"/>
              </a:lnSpc>
              <a:spcBef>
                <a:spcPts val="0"/>
              </a:spcBef>
              <a:buClr>
                <a:srgbClr val="1E5155">
                  <a:lumMod val="40000"/>
                  <a:lumOff val="60000"/>
                </a:srgbClr>
              </a:buClr>
              <a:buNone/>
            </a:pPr>
            <a:r>
              <a:rPr kumimoji="0" lang="en-US" sz="2400" b="0" i="0" u="none" strike="noStrike" kern="1200" cap="none" spc="0" normalizeH="0" baseline="0" noProof="0" dirty="0">
                <a:ln>
                  <a:noFill/>
                </a:ln>
                <a:solidFill>
                  <a:sysClr val="windowText" lastClr="000000"/>
                </a:solidFill>
                <a:effectLst/>
                <a:uLnTx/>
                <a:uFillTx/>
                <a:latin typeface="Times New Roman" panose="02020603050405020304" pitchFamily="18" charset="0"/>
                <a:cs typeface="Times New Roman" panose="02020603050405020304" pitchFamily="18" charset="0"/>
              </a:rPr>
              <a:t>Using Iraqi standard specifications No.45 for 1984:</a:t>
            </a:r>
          </a:p>
          <a:p>
            <a:pPr marL="0" marR="0" lvl="0" indent="0" algn="just" defTabSz="457207" rtl="0" eaLnBrk="1" fontAlgn="auto" latinLnBrk="0" hangingPunct="1">
              <a:lnSpc>
                <a:spcPct val="170000"/>
              </a:lnSpc>
              <a:spcBef>
                <a:spcPts val="0"/>
              </a:spcBef>
              <a:spcAft>
                <a:spcPts val="0"/>
              </a:spcAft>
              <a:buClr>
                <a:srgbClr val="1E5155">
                  <a:lumMod val="40000"/>
                  <a:lumOff val="60000"/>
                </a:srgbClr>
              </a:buClr>
              <a:buSzPct val="80000"/>
              <a:buFont typeface="Wingdings 3" charset="2"/>
              <a:buNone/>
              <a:tabLst/>
              <a:defRPr/>
            </a:pPr>
            <a:r>
              <a:rPr kumimoji="0" lang="en-US" sz="2400" b="0" i="0" u="none" strike="noStrike" kern="1200" cap="none" spc="0" normalizeH="0" baseline="0" noProof="0" dirty="0">
                <a:ln>
                  <a:noFill/>
                </a:ln>
                <a:solidFill>
                  <a:sysClr val="windowText" lastClr="000000"/>
                </a:solidFill>
                <a:effectLst/>
                <a:uLnTx/>
                <a:uFillTx/>
                <a:latin typeface="Times New Roman" panose="02020603050405020304" pitchFamily="18" charset="0"/>
                <a:cs typeface="Times New Roman" panose="02020603050405020304" pitchFamily="18" charset="0"/>
              </a:rPr>
              <a:t>1. Sieving and grading</a:t>
            </a:r>
          </a:p>
          <a:p>
            <a:pPr marL="0" marR="0" lvl="0" indent="0" algn="just" defTabSz="457207" rtl="0" eaLnBrk="1" fontAlgn="auto" latinLnBrk="0" hangingPunct="1">
              <a:lnSpc>
                <a:spcPct val="170000"/>
              </a:lnSpc>
              <a:spcBef>
                <a:spcPts val="0"/>
              </a:spcBef>
              <a:spcAft>
                <a:spcPts val="0"/>
              </a:spcAft>
              <a:buClr>
                <a:srgbClr val="1E5155">
                  <a:lumMod val="40000"/>
                  <a:lumOff val="60000"/>
                </a:srgbClr>
              </a:buClr>
              <a:buSzPct val="80000"/>
              <a:buFont typeface="Wingdings 3" charset="2"/>
              <a:buNone/>
              <a:tabLst/>
              <a:defRPr/>
            </a:pPr>
            <a:r>
              <a:rPr kumimoji="0" lang="en-US" sz="2400" b="0" i="0" u="none" strike="noStrike" kern="1200" cap="none" spc="0" normalizeH="0" baseline="0" noProof="0" dirty="0">
                <a:ln>
                  <a:noFill/>
                </a:ln>
                <a:solidFill>
                  <a:sysClr val="windowText" lastClr="000000"/>
                </a:solidFill>
                <a:effectLst/>
                <a:uLnTx/>
                <a:uFillTx/>
                <a:latin typeface="Times New Roman" panose="02020603050405020304" pitchFamily="18" charset="0"/>
                <a:cs typeface="Times New Roman" panose="02020603050405020304" pitchFamily="18" charset="0"/>
              </a:rPr>
              <a:t>2. Surface texture and shape</a:t>
            </a:r>
          </a:p>
          <a:p>
            <a:pPr marL="0" marR="0" lvl="0" indent="0" algn="just" defTabSz="457207" rtl="0" eaLnBrk="1" fontAlgn="auto" latinLnBrk="0" hangingPunct="1">
              <a:lnSpc>
                <a:spcPct val="170000"/>
              </a:lnSpc>
              <a:spcBef>
                <a:spcPts val="0"/>
              </a:spcBef>
              <a:spcAft>
                <a:spcPts val="0"/>
              </a:spcAft>
              <a:buClr>
                <a:srgbClr val="1E5155">
                  <a:lumMod val="40000"/>
                  <a:lumOff val="60000"/>
                </a:srgbClr>
              </a:buClr>
              <a:buSzPct val="80000"/>
              <a:buFont typeface="Wingdings 3" charset="2"/>
              <a:buNone/>
              <a:tabLst/>
              <a:defRPr/>
            </a:pPr>
            <a:r>
              <a:rPr kumimoji="0" lang="en-US" sz="2400" b="0" i="0" u="none" strike="noStrike" kern="1200" cap="none" spc="0" normalizeH="0" baseline="0" noProof="0" dirty="0">
                <a:ln>
                  <a:noFill/>
                </a:ln>
                <a:solidFill>
                  <a:sysClr val="windowText" lastClr="000000"/>
                </a:solidFill>
                <a:effectLst/>
                <a:uLnTx/>
                <a:uFillTx/>
                <a:latin typeface="Times New Roman" panose="02020603050405020304" pitchFamily="18" charset="0"/>
                <a:cs typeface="Times New Roman" panose="02020603050405020304" pitchFamily="18" charset="0"/>
              </a:rPr>
              <a:t>3. Deleterious materials and its effects (clays, platy particles, organic materials, salts, pyrite and sulphides, alkali- silica reaction (concrete cancer), opal (finely crystalline), chalcedony (weakly crystalline), volcanic glass (amorphous silica) react with alkalies from cement. Quartz is inert because it is coarse grained.</a:t>
            </a:r>
          </a:p>
          <a:p>
            <a:pPr marL="0" marR="0" lvl="0" indent="0" algn="just" defTabSz="457207" rtl="0" eaLnBrk="1" fontAlgn="auto" latinLnBrk="0" hangingPunct="1">
              <a:lnSpc>
                <a:spcPct val="170000"/>
              </a:lnSpc>
              <a:spcBef>
                <a:spcPts val="0"/>
              </a:spcBef>
              <a:spcAft>
                <a:spcPts val="0"/>
              </a:spcAft>
              <a:buClr>
                <a:srgbClr val="1E5155">
                  <a:lumMod val="40000"/>
                  <a:lumOff val="60000"/>
                </a:srgbClr>
              </a:buClr>
              <a:buSzPct val="80000"/>
              <a:buFont typeface="Wingdings 3" charset="2"/>
              <a:buNone/>
              <a:tabLst/>
              <a:defRPr/>
            </a:pPr>
            <a:r>
              <a:rPr kumimoji="0" lang="en-US" sz="2400" b="0" i="0" u="none" strike="noStrike" kern="1200" cap="none" spc="0" normalizeH="0" baseline="0" noProof="0" dirty="0">
                <a:ln>
                  <a:noFill/>
                </a:ln>
                <a:solidFill>
                  <a:sysClr val="windowText" lastClr="000000"/>
                </a:solidFill>
                <a:effectLst/>
                <a:uLnTx/>
                <a:uFillTx/>
                <a:latin typeface="Times New Roman" panose="02020603050405020304" pitchFamily="18" charset="0"/>
                <a:cs typeface="Times New Roman" panose="02020603050405020304" pitchFamily="18" charset="0"/>
              </a:rPr>
              <a:t>- Use low alkali cement (&lt;0.6% alkalies), normal ordinary portland cement (O.P.C.) contains &lt;1.5% alkalies.</a:t>
            </a:r>
          </a:p>
          <a:p>
            <a:pPr marL="342906" marR="0" lvl="0" indent="-342906" algn="l" defTabSz="457207" rtl="0" eaLnBrk="1" fontAlgn="auto" latinLnBrk="0" hangingPunct="1">
              <a:lnSpc>
                <a:spcPct val="170000"/>
              </a:lnSpc>
              <a:spcBef>
                <a:spcPts val="0"/>
              </a:spcBef>
              <a:spcAft>
                <a:spcPts val="0"/>
              </a:spcAft>
              <a:buClr>
                <a:srgbClr val="1E5155">
                  <a:lumMod val="40000"/>
                  <a:lumOff val="60000"/>
                </a:srgbClr>
              </a:buClr>
              <a:buSzPct val="80000"/>
              <a:buFont typeface="Wingdings 3" charset="2"/>
              <a:buChar char=""/>
              <a:tabLst/>
              <a:defRPr/>
            </a:pPr>
            <a:endParaRPr kumimoji="0" lang="en-US" sz="2400" b="0" i="0" u="none" strike="noStrike" kern="1200" cap="none" spc="0" normalizeH="0" baseline="0" noProof="0" dirty="0">
              <a:ln>
                <a:noFill/>
              </a:ln>
              <a:solidFill>
                <a:sysClr val="window" lastClr="FFFFFF"/>
              </a:solidFill>
              <a:effectLst/>
              <a:uLnTx/>
              <a:uFillTx/>
              <a:latin typeface="Times New Roman" panose="02020603050405020304" pitchFamily="18" charset="0"/>
              <a:cs typeface="Times New Roman" panose="02020603050405020304" pitchFamily="18" charset="0"/>
            </a:endParaRPr>
          </a:p>
          <a:p>
            <a:pPr marL="342906" marR="0" lvl="0" indent="-342906" algn="l" defTabSz="457207" rtl="0" eaLnBrk="1" fontAlgn="auto" latinLnBrk="0" hangingPunct="1">
              <a:lnSpc>
                <a:spcPct val="170000"/>
              </a:lnSpc>
              <a:spcBef>
                <a:spcPts val="0"/>
              </a:spcBef>
              <a:spcAft>
                <a:spcPts val="0"/>
              </a:spcAft>
              <a:buClr>
                <a:srgbClr val="1E5155">
                  <a:lumMod val="40000"/>
                  <a:lumOff val="60000"/>
                </a:srgbClr>
              </a:buClr>
              <a:buSzPct val="80000"/>
              <a:buFont typeface="Wingdings 3" charset="2"/>
              <a:buChar char=""/>
              <a:tabLst/>
              <a:defRPr/>
            </a:pPr>
            <a:endParaRPr kumimoji="0" lang="en-US" sz="2400" b="0" i="0" u="none" strike="noStrike" kern="1200" cap="none" spc="0" normalizeH="0" baseline="0" noProof="0" dirty="0">
              <a:ln>
                <a:noFill/>
              </a:ln>
              <a:solidFill>
                <a:sysClr val="window" lastClr="FFFFFF"/>
              </a:solidFill>
              <a:effectLst/>
              <a:uLnTx/>
              <a:uFillTx/>
              <a:latin typeface="Times New Roman" panose="02020603050405020304" pitchFamily="18" charset="0"/>
              <a:cs typeface="Times New Roman" panose="02020603050405020304" pitchFamily="18" charset="0"/>
            </a:endParaRPr>
          </a:p>
          <a:p>
            <a:pPr marL="342906" marR="0" lvl="0" indent="-342906" algn="l" defTabSz="457207" rtl="0" eaLnBrk="1" fontAlgn="auto" latinLnBrk="0" hangingPunct="1">
              <a:lnSpc>
                <a:spcPct val="170000"/>
              </a:lnSpc>
              <a:spcBef>
                <a:spcPts val="0"/>
              </a:spcBef>
              <a:spcAft>
                <a:spcPts val="0"/>
              </a:spcAft>
              <a:buClr>
                <a:srgbClr val="1E5155">
                  <a:lumMod val="40000"/>
                  <a:lumOff val="60000"/>
                </a:srgbClr>
              </a:buClr>
              <a:buSzPct val="80000"/>
              <a:buFont typeface="Wingdings 3" charset="2"/>
              <a:buChar char=""/>
              <a:tabLst/>
              <a:defRPr/>
            </a:pPr>
            <a:endParaRPr kumimoji="0" lang="en-US" sz="2400" b="0" i="0" u="none" strike="noStrike" kern="1200" cap="none" spc="0" normalizeH="0" baseline="0" noProof="0" dirty="0">
              <a:ln>
                <a:noFill/>
              </a:ln>
              <a:solidFill>
                <a:sysClr val="window" lastClr="FFFFFF"/>
              </a:solidFill>
              <a:effectLst/>
              <a:uLnTx/>
              <a:uFillTx/>
              <a:latin typeface="Times New Roman" panose="02020603050405020304" pitchFamily="18" charset="0"/>
              <a:cs typeface="Times New Roman" panose="02020603050405020304" pitchFamily="18" charset="0"/>
            </a:endParaRPr>
          </a:p>
          <a:p>
            <a:pPr marL="342906" marR="0" lvl="0" indent="-342906" algn="l" defTabSz="457207" rtl="0" eaLnBrk="1" fontAlgn="auto" latinLnBrk="0" hangingPunct="1">
              <a:lnSpc>
                <a:spcPct val="170000"/>
              </a:lnSpc>
              <a:spcBef>
                <a:spcPts val="0"/>
              </a:spcBef>
              <a:spcAft>
                <a:spcPts val="0"/>
              </a:spcAft>
              <a:buClr>
                <a:srgbClr val="1E5155">
                  <a:lumMod val="40000"/>
                  <a:lumOff val="60000"/>
                </a:srgbClr>
              </a:buClr>
              <a:buSzPct val="80000"/>
              <a:buFont typeface="Wingdings 3" charset="2"/>
              <a:buChar char=""/>
              <a:tabLst/>
              <a:defRPr/>
            </a:pPr>
            <a:endParaRPr kumimoji="0" lang="en-US" sz="2400" b="0" i="0" u="none" strike="noStrike" kern="1200" cap="none" spc="0" normalizeH="0" baseline="0" noProof="0" dirty="0">
              <a:ln>
                <a:noFill/>
              </a:ln>
              <a:solidFill>
                <a:sysClr val="window" lastClr="FFFFFF"/>
              </a:solidFill>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357026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عنوان 1"/>
          <p:cNvSpPr>
            <a:spLocks noGrp="1"/>
          </p:cNvSpPr>
          <p:nvPr>
            <p:ph type="title"/>
          </p:nvPr>
        </p:nvSpPr>
        <p:spPr>
          <a:xfrm>
            <a:off x="508000" y="1050878"/>
            <a:ext cx="11379200" cy="5245151"/>
          </a:xfrm>
        </p:spPr>
        <p:txBody>
          <a:bodyPr>
            <a:noAutofit/>
          </a:bodyPr>
          <a:lstStyle/>
          <a:p>
            <a:pPr algn="l" rtl="0">
              <a:lnSpc>
                <a:spcPct val="150000"/>
              </a:lnSpc>
              <a:spcBef>
                <a:spcPts val="0"/>
              </a:spcBef>
              <a:buClr>
                <a:schemeClr val="bg2">
                  <a:lumMod val="40000"/>
                  <a:lumOff val="60000"/>
                </a:schemeClr>
              </a:buClr>
              <a:buSzPct val="80000"/>
            </a:pP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Aggregate must be strong and of low water absorption and porosity and resist frost action.</a:t>
            </a:r>
            <a:br>
              <a:rPr lang="en-US" sz="240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For road pavement, aggregate should be of rough surface and with sharp ends and free from fines (clay) so as to make a good bond with asphalt.</a:t>
            </a:r>
            <a:br>
              <a:rPr lang="en-US" sz="240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Aggregate must also be tested for:</a:t>
            </a:r>
            <a:br>
              <a:rPr lang="en-US" sz="240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Aggregate Impact value (AIV)</a:t>
            </a:r>
            <a:br>
              <a:rPr lang="en-US" sz="240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Aggregate Abrasion value (AAV)</a:t>
            </a:r>
            <a:br>
              <a:rPr lang="en-US" sz="240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Aggregate Crushing value (ACV)</a:t>
            </a:r>
            <a:br>
              <a:rPr lang="en-US" sz="240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Polished stone value (PSV) </a:t>
            </a:r>
            <a:br>
              <a:rPr lang="en-US" sz="240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Soundness Test: immersion in a saturated solution of Na</a:t>
            </a:r>
            <a:r>
              <a:rPr lang="en-US" sz="2400" baseline="-25000" dirty="0">
                <a:solidFill>
                  <a:schemeClr val="tx1">
                    <a:lumMod val="95000"/>
                    <a:lumOff val="5000"/>
                  </a:schemeClr>
                </a:solidFill>
                <a:latin typeface="Times New Roman" panose="02020603050405020304" pitchFamily="18" charset="0"/>
                <a:cs typeface="Times New Roman" panose="02020603050405020304" pitchFamily="18" charset="0"/>
              </a:rPr>
              <a:t>2</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SO</a:t>
            </a:r>
            <a:r>
              <a:rPr lang="en-US" sz="2400" baseline="-25000" dirty="0">
                <a:solidFill>
                  <a:schemeClr val="tx1">
                    <a:lumMod val="95000"/>
                    <a:lumOff val="5000"/>
                  </a:schemeClr>
                </a:solidFill>
                <a:latin typeface="Times New Roman" panose="02020603050405020304" pitchFamily="18" charset="0"/>
                <a:cs typeface="Times New Roman" panose="02020603050405020304" pitchFamily="18" charset="0"/>
              </a:rPr>
              <a:t>4</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and MgSO</a:t>
            </a:r>
            <a:r>
              <a:rPr lang="en-US" sz="2400" baseline="-25000" dirty="0">
                <a:solidFill>
                  <a:schemeClr val="tx1">
                    <a:lumMod val="95000"/>
                    <a:lumOff val="5000"/>
                  </a:schemeClr>
                </a:solidFill>
                <a:latin typeface="Times New Roman" panose="02020603050405020304" pitchFamily="18" charset="0"/>
                <a:cs typeface="Times New Roman" panose="02020603050405020304" pitchFamily="18" charset="0"/>
              </a:rPr>
              <a:t>4</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(ASTM 088-99)											</a:t>
            </a:r>
            <a:endParaRPr lang="ar-IQ" sz="24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508000" y="288572"/>
            <a:ext cx="6957325" cy="461665"/>
          </a:xfrm>
          <a:prstGeom prst="rect">
            <a:avLst/>
          </a:prstGeom>
          <a:noFill/>
        </p:spPr>
        <p:txBody>
          <a:bodyPr wrap="square" rtlCol="1">
            <a:spAutoFit/>
          </a:bodyPr>
          <a:lstStyle/>
          <a:p>
            <a:r>
              <a:rPr lang="en-US" sz="2400" b="1" dirty="0">
                <a:solidFill>
                  <a:schemeClr val="tx1">
                    <a:lumMod val="95000"/>
                    <a:lumOff val="5000"/>
                  </a:schemeClr>
                </a:solidFill>
                <a:latin typeface="Times New Roman" panose="02020603050405020304" pitchFamily="18" charset="0"/>
                <a:ea typeface="+mj-ea"/>
                <a:cs typeface="Times New Roman" panose="02020603050405020304" pitchFamily="18" charset="0"/>
              </a:rPr>
              <a:t>Physical and Mechanical properties of Aggregate:</a:t>
            </a:r>
            <a:endParaRPr lang="ar-IQ" sz="24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022071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35361" y="373011"/>
            <a:ext cx="5276903" cy="520855"/>
          </a:xfrm>
        </p:spPr>
        <p:txBody>
          <a:bodyPr/>
          <a:lstStyle/>
          <a:p>
            <a:pPr algn="l" rtl="0"/>
            <a:r>
              <a:rPr lang="en-US" sz="2400" b="1" dirty="0">
                <a:solidFill>
                  <a:schemeClr val="tx1">
                    <a:lumMod val="95000"/>
                    <a:lumOff val="5000"/>
                  </a:schemeClr>
                </a:solidFill>
                <a:latin typeface="Times New Roman" panose="02020603050405020304" pitchFamily="18" charset="0"/>
                <a:cs typeface="Times New Roman" panose="02020603050405020304" pitchFamily="18" charset="0"/>
              </a:rPr>
              <a:t>Lightweight Aggregates LWA</a:t>
            </a:r>
            <a:endParaRPr lang="ar-IQ" sz="2400" b="1"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3" name="عنصر نائب للمحتوى 2"/>
          <p:cNvSpPr>
            <a:spLocks noGrp="1"/>
          </p:cNvSpPr>
          <p:nvPr>
            <p:ph idx="1"/>
          </p:nvPr>
        </p:nvSpPr>
        <p:spPr>
          <a:xfrm>
            <a:off x="276496" y="1070352"/>
            <a:ext cx="11551840" cy="4484288"/>
          </a:xfrm>
        </p:spPr>
        <p:txBody>
          <a:bodyPr>
            <a:noAutofit/>
          </a:bodyPr>
          <a:lstStyle/>
          <a:p>
            <a:pPr marL="0" indent="0" algn="just" rtl="0">
              <a:lnSpc>
                <a:spcPct val="150000"/>
              </a:lnSpc>
              <a:spcBef>
                <a:spcPts val="0"/>
              </a:spcBef>
              <a:buNone/>
            </a:pPr>
            <a:r>
              <a:rPr lang="en-US" sz="2200" dirty="0">
                <a:solidFill>
                  <a:schemeClr val="tx1">
                    <a:lumMod val="95000"/>
                    <a:lumOff val="5000"/>
                  </a:schemeClr>
                </a:solidFill>
                <a:latin typeface="Times New Roman" panose="02020603050405020304" pitchFamily="18" charset="0"/>
                <a:cs typeface="Times New Roman" panose="02020603050405020304" pitchFamily="18" charset="0"/>
              </a:rPr>
              <a:t>Density &lt;1-1.6 gm/cm</a:t>
            </a:r>
            <a:r>
              <a:rPr lang="en-US" sz="2200" baseline="30000" dirty="0">
                <a:solidFill>
                  <a:schemeClr val="tx1">
                    <a:lumMod val="95000"/>
                    <a:lumOff val="5000"/>
                  </a:schemeClr>
                </a:solidFill>
                <a:latin typeface="Times New Roman" panose="02020603050405020304" pitchFamily="18" charset="0"/>
                <a:cs typeface="Times New Roman" panose="02020603050405020304" pitchFamily="18" charset="0"/>
              </a:rPr>
              <a:t>3</a:t>
            </a:r>
            <a:r>
              <a:rPr lang="en-US" sz="2200" dirty="0">
                <a:solidFill>
                  <a:schemeClr val="tx1">
                    <a:lumMod val="95000"/>
                    <a:lumOff val="5000"/>
                  </a:schemeClr>
                </a:solidFill>
                <a:latin typeface="Times New Roman" panose="02020603050405020304" pitchFamily="18" charset="0"/>
                <a:cs typeface="Times New Roman" panose="02020603050405020304" pitchFamily="18" charset="0"/>
              </a:rPr>
              <a:t> while normal aggregates are 1.8-2.7 gm/cm</a:t>
            </a:r>
            <a:r>
              <a:rPr lang="en-US" sz="2200" baseline="30000" dirty="0">
                <a:solidFill>
                  <a:schemeClr val="tx1">
                    <a:lumMod val="95000"/>
                    <a:lumOff val="5000"/>
                  </a:schemeClr>
                </a:solidFill>
                <a:latin typeface="Times New Roman" panose="02020603050405020304" pitchFamily="18" charset="0"/>
                <a:cs typeface="Times New Roman" panose="02020603050405020304" pitchFamily="18" charset="0"/>
              </a:rPr>
              <a:t>3</a:t>
            </a:r>
            <a:r>
              <a:rPr lang="en-US" sz="2200" dirty="0">
                <a:solidFill>
                  <a:schemeClr val="tx1">
                    <a:lumMod val="95000"/>
                    <a:lumOff val="5000"/>
                  </a:schemeClr>
                </a:solidFill>
                <a:latin typeface="Times New Roman" panose="02020603050405020304" pitchFamily="18" charset="0"/>
                <a:cs typeface="Times New Roman" panose="02020603050405020304" pitchFamily="18" charset="0"/>
              </a:rPr>
              <a:t>, thermal and sound insulation, resist fire, light weight and easy to move, transport and cut, need less iron for reinforcement (lightweight concrete).</a:t>
            </a:r>
          </a:p>
          <a:p>
            <a:pPr marL="0" indent="0" algn="just" rtl="0">
              <a:lnSpc>
                <a:spcPct val="150000"/>
              </a:lnSpc>
              <a:spcBef>
                <a:spcPts val="0"/>
              </a:spcBef>
              <a:buNone/>
            </a:pPr>
            <a:r>
              <a:rPr lang="en-US" sz="2200" dirty="0">
                <a:solidFill>
                  <a:schemeClr val="tx1">
                    <a:lumMod val="95000"/>
                    <a:lumOff val="5000"/>
                  </a:schemeClr>
                </a:solidFill>
                <a:latin typeface="Times New Roman" panose="02020603050405020304" pitchFamily="18" charset="0"/>
                <a:cs typeface="Times New Roman" panose="02020603050405020304" pitchFamily="18" charset="0"/>
              </a:rPr>
              <a:t>- Used in cooling stores, suspension bridges, multistory buildings . </a:t>
            </a:r>
          </a:p>
          <a:p>
            <a:pPr marL="0" algn="just" rtl="0">
              <a:lnSpc>
                <a:spcPct val="150000"/>
              </a:lnSpc>
              <a:spcBef>
                <a:spcPts val="0"/>
              </a:spcBef>
              <a:buNone/>
            </a:pPr>
            <a:r>
              <a:rPr lang="en-US" sz="2200" b="1" dirty="0">
                <a:solidFill>
                  <a:schemeClr val="tx1">
                    <a:lumMod val="95000"/>
                    <a:lumOff val="5000"/>
                  </a:schemeClr>
                </a:solidFill>
                <a:latin typeface="Times New Roman" panose="02020603050405020304" pitchFamily="18" charset="0"/>
                <a:cs typeface="Times New Roman" panose="02020603050405020304" pitchFamily="18" charset="0"/>
              </a:rPr>
              <a:t>Classification of Lightweight Aggregates (LWA):</a:t>
            </a:r>
          </a:p>
          <a:p>
            <a:pPr marL="0" algn="just" rtl="0">
              <a:lnSpc>
                <a:spcPct val="150000"/>
              </a:lnSpc>
              <a:spcBef>
                <a:spcPts val="0"/>
              </a:spcBef>
              <a:buNone/>
            </a:pPr>
            <a:r>
              <a:rPr lang="en-US" sz="2200" b="1" dirty="0">
                <a:solidFill>
                  <a:schemeClr val="tx1">
                    <a:lumMod val="95000"/>
                    <a:lumOff val="5000"/>
                  </a:schemeClr>
                </a:solidFill>
                <a:latin typeface="Times New Roman" panose="02020603050405020304" pitchFamily="18" charset="0"/>
                <a:cs typeface="Times New Roman" panose="02020603050405020304" pitchFamily="18" charset="0"/>
              </a:rPr>
              <a:t>a. </a:t>
            </a:r>
            <a:r>
              <a:rPr lang="en-US" sz="2200" dirty="0">
                <a:solidFill>
                  <a:schemeClr val="tx1">
                    <a:lumMod val="95000"/>
                    <a:lumOff val="5000"/>
                  </a:schemeClr>
                </a:solidFill>
                <a:latin typeface="Times New Roman" panose="02020603050405020304" pitchFamily="18" charset="0"/>
                <a:cs typeface="Times New Roman" panose="02020603050405020304" pitchFamily="18" charset="0"/>
              </a:rPr>
              <a:t>Natural LWA( Diatomite, pumice, scoria and tuff, all are of volcanic  origin except diatomite).   </a:t>
            </a:r>
          </a:p>
          <a:p>
            <a:pPr marL="0" algn="just" rtl="0">
              <a:lnSpc>
                <a:spcPct val="150000"/>
              </a:lnSpc>
              <a:spcBef>
                <a:spcPts val="0"/>
              </a:spcBef>
              <a:buNone/>
            </a:pPr>
            <a:r>
              <a:rPr lang="en-US" sz="2200" b="1" dirty="0">
                <a:solidFill>
                  <a:schemeClr val="tx1">
                    <a:lumMod val="95000"/>
                    <a:lumOff val="5000"/>
                  </a:schemeClr>
                </a:solidFill>
                <a:latin typeface="Times New Roman" panose="02020603050405020304" pitchFamily="18" charset="0"/>
                <a:cs typeface="Times New Roman" panose="02020603050405020304" pitchFamily="18" charset="0"/>
              </a:rPr>
              <a:t>b. </a:t>
            </a:r>
            <a:r>
              <a:rPr lang="en-US" sz="2200" dirty="0">
                <a:solidFill>
                  <a:schemeClr val="tx1">
                    <a:lumMod val="95000"/>
                    <a:lumOff val="5000"/>
                  </a:schemeClr>
                </a:solidFill>
                <a:latin typeface="Times New Roman" panose="02020603050405020304" pitchFamily="18" charset="0"/>
                <a:cs typeface="Times New Roman" panose="02020603050405020304" pitchFamily="18" charset="0"/>
              </a:rPr>
              <a:t>By-product LWA (foamed slag and fly ash, waste product from coal mines and slate quarries).</a:t>
            </a:r>
          </a:p>
          <a:p>
            <a:pPr marL="0" algn="just" rtl="0">
              <a:lnSpc>
                <a:spcPct val="150000"/>
              </a:lnSpc>
              <a:spcBef>
                <a:spcPts val="0"/>
              </a:spcBef>
              <a:buNone/>
            </a:pPr>
            <a:r>
              <a:rPr lang="en-US" sz="2200" b="1" dirty="0">
                <a:solidFill>
                  <a:schemeClr val="tx1">
                    <a:lumMod val="95000"/>
                    <a:lumOff val="5000"/>
                  </a:schemeClr>
                </a:solidFill>
                <a:latin typeface="Times New Roman" panose="02020603050405020304" pitchFamily="18" charset="0"/>
                <a:cs typeface="Times New Roman" panose="02020603050405020304" pitchFamily="18" charset="0"/>
              </a:rPr>
              <a:t>c. </a:t>
            </a:r>
            <a:r>
              <a:rPr lang="en-US" sz="2200" dirty="0">
                <a:solidFill>
                  <a:schemeClr val="tx1">
                    <a:lumMod val="95000"/>
                    <a:lumOff val="5000"/>
                  </a:schemeClr>
                </a:solidFill>
                <a:latin typeface="Times New Roman" panose="02020603050405020304" pitchFamily="18" charset="0"/>
                <a:cs typeface="Times New Roman" panose="02020603050405020304" pitchFamily="18" charset="0"/>
              </a:rPr>
              <a:t>Manufactured LWA: Firing clays, slate and shale ----</a:t>
            </a:r>
            <a:r>
              <a:rPr lang="en-US" sz="2200" dirty="0">
                <a:solidFill>
                  <a:schemeClr val="tx1">
                    <a:lumMod val="95000"/>
                    <a:lumOff val="5000"/>
                  </a:schemeClr>
                </a:solidFill>
                <a:latin typeface="Times New Roman" panose="02020603050405020304" pitchFamily="18" charset="0"/>
                <a:cs typeface="Times New Roman" panose="02020603050405020304" pitchFamily="18" charset="0"/>
                <a:sym typeface="Wingdings" pitchFamily="2" charset="2"/>
              </a:rPr>
              <a:t> bloating and expansion then rapid cooling.</a:t>
            </a:r>
            <a:r>
              <a:rPr lang="en-US" sz="2200" dirty="0">
                <a:solidFill>
                  <a:schemeClr val="tx1">
                    <a:lumMod val="95000"/>
                    <a:lumOff val="5000"/>
                  </a:schemeClr>
                </a:solidFill>
                <a:latin typeface="Times New Roman" panose="02020603050405020304" pitchFamily="18" charset="0"/>
                <a:cs typeface="Times New Roman" panose="02020603050405020304" pitchFamily="18" charset="0"/>
              </a:rPr>
              <a:t>                                                                                      </a:t>
            </a:r>
            <a:endParaRPr lang="ar-IQ" sz="22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638399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35361" y="373011"/>
            <a:ext cx="5276903" cy="520855"/>
          </a:xfrm>
        </p:spPr>
        <p:txBody>
          <a:bodyPr/>
          <a:lstStyle/>
          <a:p>
            <a:pPr algn="l" rtl="0"/>
            <a:r>
              <a:rPr lang="en-US" sz="2400" b="1" dirty="0">
                <a:solidFill>
                  <a:schemeClr val="tx1">
                    <a:lumMod val="95000"/>
                    <a:lumOff val="5000"/>
                  </a:schemeClr>
                </a:solidFill>
                <a:latin typeface="Times New Roman" panose="02020603050405020304" pitchFamily="18" charset="0"/>
                <a:cs typeface="Times New Roman" panose="02020603050405020304" pitchFamily="18" charset="0"/>
              </a:rPr>
              <a:t>Lightweight Aggregates LWA:</a:t>
            </a:r>
            <a:endParaRPr lang="ar-IQ" sz="2400" b="1"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3" name="عنصر نائب للمحتوى 2"/>
          <p:cNvSpPr>
            <a:spLocks noGrp="1"/>
          </p:cNvSpPr>
          <p:nvPr>
            <p:ph idx="1"/>
          </p:nvPr>
        </p:nvSpPr>
        <p:spPr>
          <a:xfrm>
            <a:off x="276496" y="1070351"/>
            <a:ext cx="11551840" cy="5139380"/>
          </a:xfrm>
        </p:spPr>
        <p:txBody>
          <a:bodyPr anchor="t">
            <a:noAutofit/>
          </a:bodyPr>
          <a:lstStyle/>
          <a:p>
            <a:pPr marL="0" indent="0" algn="just" rtl="0">
              <a:lnSpc>
                <a:spcPct val="150000"/>
              </a:lnSpc>
              <a:spcBef>
                <a:spcPts val="0"/>
              </a:spcBef>
              <a:buNone/>
            </a:pPr>
            <a:r>
              <a:rPr lang="en-US" sz="2200" dirty="0">
                <a:solidFill>
                  <a:schemeClr val="tx1">
                    <a:lumMod val="95000"/>
                    <a:lumOff val="5000"/>
                  </a:schemeClr>
                </a:solidFill>
                <a:latin typeface="Times New Roman" panose="02020603050405020304" pitchFamily="18" charset="0"/>
                <a:cs typeface="Times New Roman" panose="02020603050405020304" pitchFamily="18" charset="0"/>
              </a:rPr>
              <a:t>Density &lt;1-1.6 gm/cm</a:t>
            </a:r>
            <a:r>
              <a:rPr lang="en-US" sz="2200" baseline="30000" dirty="0">
                <a:solidFill>
                  <a:schemeClr val="tx1">
                    <a:lumMod val="95000"/>
                    <a:lumOff val="5000"/>
                  </a:schemeClr>
                </a:solidFill>
                <a:latin typeface="Times New Roman" panose="02020603050405020304" pitchFamily="18" charset="0"/>
                <a:cs typeface="Times New Roman" panose="02020603050405020304" pitchFamily="18" charset="0"/>
              </a:rPr>
              <a:t>3</a:t>
            </a:r>
            <a:r>
              <a:rPr lang="en-US" sz="2200" dirty="0">
                <a:solidFill>
                  <a:schemeClr val="tx1">
                    <a:lumMod val="95000"/>
                    <a:lumOff val="5000"/>
                  </a:schemeClr>
                </a:solidFill>
                <a:latin typeface="Times New Roman" panose="02020603050405020304" pitchFamily="18" charset="0"/>
                <a:cs typeface="Times New Roman" panose="02020603050405020304" pitchFamily="18" charset="0"/>
              </a:rPr>
              <a:t> while normal aggregates are 1.8-2.7 gm/cm</a:t>
            </a:r>
            <a:r>
              <a:rPr lang="en-US" sz="2200" baseline="30000" dirty="0">
                <a:solidFill>
                  <a:schemeClr val="tx1">
                    <a:lumMod val="95000"/>
                    <a:lumOff val="5000"/>
                  </a:schemeClr>
                </a:solidFill>
                <a:latin typeface="Times New Roman" panose="02020603050405020304" pitchFamily="18" charset="0"/>
                <a:cs typeface="Times New Roman" panose="02020603050405020304" pitchFamily="18" charset="0"/>
              </a:rPr>
              <a:t>3</a:t>
            </a:r>
            <a:r>
              <a:rPr lang="en-US" sz="2200" dirty="0">
                <a:solidFill>
                  <a:schemeClr val="tx1">
                    <a:lumMod val="95000"/>
                    <a:lumOff val="5000"/>
                  </a:schemeClr>
                </a:solidFill>
                <a:latin typeface="Times New Roman" panose="02020603050405020304" pitchFamily="18" charset="0"/>
                <a:cs typeface="Times New Roman" panose="02020603050405020304" pitchFamily="18" charset="0"/>
              </a:rPr>
              <a:t>, thermal and sound insulation, resist fire, light weight and easy to move, transport and cut, need less iron for reinforcement (lightweight concrete).</a:t>
            </a:r>
          </a:p>
          <a:p>
            <a:pPr marL="0" indent="0" algn="just" rtl="0">
              <a:lnSpc>
                <a:spcPct val="150000"/>
              </a:lnSpc>
              <a:spcBef>
                <a:spcPts val="0"/>
              </a:spcBef>
              <a:buNone/>
            </a:pPr>
            <a:r>
              <a:rPr lang="en-US" sz="2200" dirty="0">
                <a:solidFill>
                  <a:schemeClr val="tx1">
                    <a:lumMod val="95000"/>
                    <a:lumOff val="5000"/>
                  </a:schemeClr>
                </a:solidFill>
                <a:latin typeface="Times New Roman" panose="02020603050405020304" pitchFamily="18" charset="0"/>
                <a:cs typeface="Times New Roman" panose="02020603050405020304" pitchFamily="18" charset="0"/>
              </a:rPr>
              <a:t>- Used in cooling stores, suspension bridges, multistory buildings . </a:t>
            </a:r>
          </a:p>
          <a:p>
            <a:pPr marL="0" algn="just" rtl="0">
              <a:lnSpc>
                <a:spcPct val="150000"/>
              </a:lnSpc>
              <a:spcBef>
                <a:spcPts val="0"/>
              </a:spcBef>
              <a:buNone/>
            </a:pPr>
            <a:r>
              <a:rPr lang="en-US" sz="2200" b="1" dirty="0">
                <a:solidFill>
                  <a:schemeClr val="tx1">
                    <a:lumMod val="95000"/>
                    <a:lumOff val="5000"/>
                  </a:schemeClr>
                </a:solidFill>
                <a:latin typeface="Times New Roman" panose="02020603050405020304" pitchFamily="18" charset="0"/>
                <a:cs typeface="Times New Roman" panose="02020603050405020304" pitchFamily="18" charset="0"/>
              </a:rPr>
              <a:t>Classification of Lightweight Aggregates (LWA):</a:t>
            </a:r>
          </a:p>
          <a:p>
            <a:pPr marL="0" algn="just" rtl="0">
              <a:lnSpc>
                <a:spcPct val="150000"/>
              </a:lnSpc>
              <a:spcBef>
                <a:spcPts val="0"/>
              </a:spcBef>
              <a:buNone/>
            </a:pPr>
            <a:r>
              <a:rPr lang="en-US" sz="2200" b="1" dirty="0">
                <a:solidFill>
                  <a:schemeClr val="tx1">
                    <a:lumMod val="95000"/>
                    <a:lumOff val="5000"/>
                  </a:schemeClr>
                </a:solidFill>
                <a:latin typeface="Times New Roman" panose="02020603050405020304" pitchFamily="18" charset="0"/>
                <a:cs typeface="Times New Roman" panose="02020603050405020304" pitchFamily="18" charset="0"/>
              </a:rPr>
              <a:t>a. </a:t>
            </a:r>
            <a:r>
              <a:rPr lang="en-US" sz="2200" dirty="0">
                <a:solidFill>
                  <a:schemeClr val="tx1">
                    <a:lumMod val="95000"/>
                    <a:lumOff val="5000"/>
                  </a:schemeClr>
                </a:solidFill>
                <a:latin typeface="Times New Roman" panose="02020603050405020304" pitchFamily="18" charset="0"/>
                <a:cs typeface="Times New Roman" panose="02020603050405020304" pitchFamily="18" charset="0"/>
              </a:rPr>
              <a:t>Natural LWA( Diatomite, pumice, scoria and tuff, all are of volcanic  origin except diatomite).   </a:t>
            </a:r>
          </a:p>
          <a:p>
            <a:pPr marL="0" algn="just" rtl="0">
              <a:lnSpc>
                <a:spcPct val="150000"/>
              </a:lnSpc>
              <a:spcBef>
                <a:spcPts val="0"/>
              </a:spcBef>
              <a:buNone/>
            </a:pPr>
            <a:r>
              <a:rPr lang="en-US" sz="2200" b="1" dirty="0">
                <a:solidFill>
                  <a:schemeClr val="tx1">
                    <a:lumMod val="95000"/>
                    <a:lumOff val="5000"/>
                  </a:schemeClr>
                </a:solidFill>
                <a:latin typeface="Times New Roman" panose="02020603050405020304" pitchFamily="18" charset="0"/>
                <a:cs typeface="Times New Roman" panose="02020603050405020304" pitchFamily="18" charset="0"/>
              </a:rPr>
              <a:t>b. </a:t>
            </a:r>
            <a:r>
              <a:rPr lang="en-US" sz="2200" dirty="0">
                <a:solidFill>
                  <a:schemeClr val="tx1">
                    <a:lumMod val="95000"/>
                    <a:lumOff val="5000"/>
                  </a:schemeClr>
                </a:solidFill>
                <a:latin typeface="Times New Roman" panose="02020603050405020304" pitchFamily="18" charset="0"/>
                <a:cs typeface="Times New Roman" panose="02020603050405020304" pitchFamily="18" charset="0"/>
              </a:rPr>
              <a:t>By-product LWA (foamed slag and fly ash, waste product from coal mines and slate quarries).</a:t>
            </a:r>
          </a:p>
          <a:p>
            <a:pPr marL="0" algn="just" rtl="0">
              <a:lnSpc>
                <a:spcPct val="150000"/>
              </a:lnSpc>
              <a:spcBef>
                <a:spcPts val="0"/>
              </a:spcBef>
              <a:buNone/>
            </a:pPr>
            <a:r>
              <a:rPr lang="en-US" sz="2200" b="1" dirty="0">
                <a:solidFill>
                  <a:schemeClr val="tx1">
                    <a:lumMod val="95000"/>
                    <a:lumOff val="5000"/>
                  </a:schemeClr>
                </a:solidFill>
                <a:latin typeface="Times New Roman" panose="02020603050405020304" pitchFamily="18" charset="0"/>
                <a:cs typeface="Times New Roman" panose="02020603050405020304" pitchFamily="18" charset="0"/>
              </a:rPr>
              <a:t>c. </a:t>
            </a:r>
            <a:r>
              <a:rPr lang="en-US" sz="2200" dirty="0">
                <a:solidFill>
                  <a:schemeClr val="tx1">
                    <a:lumMod val="95000"/>
                    <a:lumOff val="5000"/>
                  </a:schemeClr>
                </a:solidFill>
                <a:latin typeface="Times New Roman" panose="02020603050405020304" pitchFamily="18" charset="0"/>
                <a:cs typeface="Times New Roman" panose="02020603050405020304" pitchFamily="18" charset="0"/>
              </a:rPr>
              <a:t>Manufactured LWA: Firing clays, slate and shale ----</a:t>
            </a:r>
            <a:r>
              <a:rPr lang="en-US" sz="2200" dirty="0">
                <a:solidFill>
                  <a:schemeClr val="tx1">
                    <a:lumMod val="95000"/>
                    <a:lumOff val="5000"/>
                  </a:schemeClr>
                </a:solidFill>
                <a:latin typeface="Times New Roman" panose="02020603050405020304" pitchFamily="18" charset="0"/>
                <a:cs typeface="Times New Roman" panose="02020603050405020304" pitchFamily="18" charset="0"/>
                <a:sym typeface="Wingdings" pitchFamily="2" charset="2"/>
              </a:rPr>
              <a:t> bloating and expansion then rapid cooling</a:t>
            </a:r>
            <a:r>
              <a:rPr lang="en-US" sz="2200" dirty="0">
                <a:solidFill>
                  <a:schemeClr val="tx1">
                    <a:lumMod val="95000"/>
                    <a:lumOff val="5000"/>
                  </a:schemeClr>
                </a:solidFill>
                <a:latin typeface="Times New Roman" panose="02020603050405020304" pitchFamily="18" charset="0"/>
                <a:cs typeface="Times New Roman" panose="02020603050405020304" pitchFamily="18" charset="0"/>
              </a:rPr>
              <a:t>                                                                                  </a:t>
            </a:r>
            <a:endParaRPr lang="ar-IQ" sz="22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96436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5"/>
          <p:cNvSpPr>
            <a:spLocks noGrp="1"/>
          </p:cNvSpPr>
          <p:nvPr>
            <p:ph type="sldNum" sz="quarter" idx="12"/>
          </p:nvPr>
        </p:nvSpPr>
        <p:spPr/>
        <p:txBody>
          <a:bodyPr/>
          <a:lstStyle/>
          <a:p>
            <a:pPr>
              <a:defRPr/>
            </a:pPr>
            <a:fld id="{491A5AAE-9587-4921-98FC-235B64EEF278}" type="slidenum">
              <a:rPr lang="ar-IQ"/>
              <a:pPr>
                <a:defRPr/>
              </a:pPr>
              <a:t>16</a:t>
            </a:fld>
            <a:endParaRPr lang="ar-IQ" dirty="0"/>
          </a:p>
        </p:txBody>
      </p:sp>
      <p:sp>
        <p:nvSpPr>
          <p:cNvPr id="15362" name="مربع نص 3"/>
          <p:cNvSpPr txBox="1">
            <a:spLocks noChangeArrowheads="1"/>
          </p:cNvSpPr>
          <p:nvPr/>
        </p:nvSpPr>
        <p:spPr bwMode="auto">
          <a:xfrm>
            <a:off x="304800" y="418969"/>
            <a:ext cx="11379200" cy="5632311"/>
          </a:xfrm>
          <a:prstGeom prst="rect">
            <a:avLst/>
          </a:prstGeom>
          <a:noFill/>
          <a:ln w="9525">
            <a:noFill/>
            <a:miter lim="800000"/>
            <a:headEnd/>
            <a:tailEnd/>
          </a:ln>
        </p:spPr>
        <p:txBody>
          <a:bodyPr wrap="square">
            <a:spAutoFit/>
          </a:bodyPr>
          <a:lstStyle/>
          <a:p>
            <a:pPr rtl="1">
              <a:lnSpc>
                <a:spcPct val="150000"/>
              </a:lnSpc>
            </a:pPr>
            <a:r>
              <a:rPr lang="en-US" sz="2400" b="1" dirty="0">
                <a:solidFill>
                  <a:schemeClr val="tx1">
                    <a:lumMod val="95000"/>
                    <a:lumOff val="5000"/>
                  </a:schemeClr>
                </a:solidFill>
                <a:latin typeface="Times New Roman" panose="02020603050405020304" pitchFamily="18" charset="0"/>
                <a:cs typeface="Times New Roman" panose="02020603050405020304" pitchFamily="18" charset="0"/>
              </a:rPr>
              <a:t>Building Stones:</a:t>
            </a:r>
            <a:endParaRPr lang="en-US" sz="2400" dirty="0">
              <a:solidFill>
                <a:schemeClr val="tx1">
                  <a:lumMod val="95000"/>
                  <a:lumOff val="5000"/>
                </a:schemeClr>
              </a:solidFill>
              <a:latin typeface="Times New Roman" panose="02020603050405020304" pitchFamily="18" charset="0"/>
              <a:cs typeface="Times New Roman" panose="02020603050405020304" pitchFamily="18" charset="0"/>
            </a:endParaRPr>
          </a:p>
          <a:p>
            <a:pPr algn="just" defTabSz="457207">
              <a:lnSpc>
                <a:spcPct val="150000"/>
              </a:lnSpc>
              <a:buClr>
                <a:schemeClr val="bg2">
                  <a:lumMod val="40000"/>
                  <a:lumOff val="60000"/>
                </a:schemeClr>
              </a:buClr>
              <a:buSzPct val="80000"/>
            </a:pPr>
            <a:r>
              <a:rPr lang="en-US" sz="2400" dirty="0">
                <a:solidFill>
                  <a:schemeClr val="tx1">
                    <a:lumMod val="95000"/>
                    <a:lumOff val="5000"/>
                  </a:schemeClr>
                </a:solidFill>
                <a:latin typeface="Times New Roman" panose="02020603050405020304" pitchFamily="18" charset="0"/>
                <a:ea typeface="+mj-ea"/>
                <a:cs typeface="Times New Roman" panose="02020603050405020304" pitchFamily="18" charset="0"/>
              </a:rPr>
              <a:t>Comprise different types of rocks. During history, use of local stones. </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Pyramids </a:t>
            </a:r>
            <a:r>
              <a:rPr lang="en-US" sz="2400" dirty="0">
                <a:solidFill>
                  <a:schemeClr val="tx1">
                    <a:lumMod val="95000"/>
                    <a:lumOff val="5000"/>
                  </a:schemeClr>
                </a:solidFill>
                <a:latin typeface="Times New Roman" panose="02020603050405020304" pitchFamily="18" charset="0"/>
                <a:ea typeface="+mj-ea"/>
                <a:cs typeface="Times New Roman" panose="02020603050405020304" pitchFamily="18" charset="0"/>
              </a:rPr>
              <a:t>2800 B.C. built from limestone blocks. Also used in defense sites (castles) and religious buildings (mosques, churches).</a:t>
            </a:r>
          </a:p>
          <a:p>
            <a:pPr algn="just" defTabSz="457207">
              <a:lnSpc>
                <a:spcPct val="150000"/>
              </a:lnSpc>
              <a:buClr>
                <a:schemeClr val="bg2">
                  <a:lumMod val="40000"/>
                  <a:lumOff val="60000"/>
                </a:schemeClr>
              </a:buClr>
              <a:buSzPct val="80000"/>
            </a:pPr>
            <a:r>
              <a:rPr lang="en-US" sz="2400" dirty="0">
                <a:solidFill>
                  <a:schemeClr val="tx1">
                    <a:lumMod val="95000"/>
                    <a:lumOff val="5000"/>
                  </a:schemeClr>
                </a:solidFill>
                <a:latin typeface="Times New Roman" panose="02020603050405020304" pitchFamily="18" charset="0"/>
                <a:ea typeface="+mj-ea"/>
                <a:cs typeface="Times New Roman" panose="02020603050405020304" pitchFamily="18" charset="0"/>
              </a:rPr>
              <a:t>- Winged Bull in Nineveh, Nineveh Walls 5000 years B.C. are composed of weathering-resistant rocks.</a:t>
            </a:r>
          </a:p>
          <a:p>
            <a:pPr algn="just" defTabSz="457207">
              <a:lnSpc>
                <a:spcPct val="150000"/>
              </a:lnSpc>
              <a:buClr>
                <a:schemeClr val="bg2">
                  <a:lumMod val="40000"/>
                  <a:lumOff val="60000"/>
                </a:schemeClr>
              </a:buClr>
              <a:buSzPct val="80000"/>
            </a:pPr>
            <a:r>
              <a:rPr lang="en-US" sz="2400" dirty="0">
                <a:solidFill>
                  <a:schemeClr val="tx1">
                    <a:lumMod val="95000"/>
                    <a:lumOff val="5000"/>
                  </a:schemeClr>
                </a:solidFill>
                <a:latin typeface="Times New Roman" panose="02020603050405020304" pitchFamily="18" charset="0"/>
                <a:ea typeface="+mj-ea"/>
                <a:cs typeface="Times New Roman" panose="02020603050405020304" pitchFamily="18" charset="0"/>
              </a:rPr>
              <a:t>Trade in ornamental stones.</a:t>
            </a:r>
          </a:p>
          <a:p>
            <a:pPr algn="just" defTabSz="457207">
              <a:lnSpc>
                <a:spcPct val="150000"/>
              </a:lnSpc>
              <a:buClr>
                <a:schemeClr val="bg2">
                  <a:lumMod val="40000"/>
                  <a:lumOff val="60000"/>
                </a:schemeClr>
              </a:buClr>
              <a:buSzPct val="80000"/>
            </a:pPr>
            <a:r>
              <a:rPr lang="en-US" sz="2400" dirty="0">
                <a:solidFill>
                  <a:schemeClr val="tx1">
                    <a:lumMod val="95000"/>
                    <a:lumOff val="5000"/>
                  </a:schemeClr>
                </a:solidFill>
                <a:latin typeface="Times New Roman" panose="02020603050405020304" pitchFamily="18" charset="0"/>
                <a:ea typeface="+mj-ea"/>
                <a:cs typeface="Times New Roman" panose="02020603050405020304" pitchFamily="18" charset="0"/>
              </a:rPr>
              <a:t>- Facing with a veneer of natural stone 2 inches (granite, marble, sandstone, limestone, slate).</a:t>
            </a:r>
          </a:p>
          <a:p>
            <a:pPr>
              <a:lnSpc>
                <a:spcPct val="150000"/>
              </a:lnSpc>
            </a:pPr>
            <a:endParaRPr lang="en-US" sz="24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424249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3424"/>
            <a:ext cx="11379200" cy="2908075"/>
          </a:xfrm>
        </p:spPr>
        <p:txBody>
          <a:bodyPr/>
          <a:lstStyle/>
          <a:p>
            <a:pPr marL="0" lvl="0" indent="0" algn="just" defTabSz="914400" rtl="0">
              <a:lnSpc>
                <a:spcPct val="150000"/>
              </a:lnSpc>
              <a:spcBef>
                <a:spcPts val="0"/>
              </a:spcBef>
              <a:buClrTx/>
              <a:buSzTx/>
              <a:buNone/>
            </a:pPr>
            <a:r>
              <a:rPr lang="en-US" sz="2400" b="1" dirty="0">
                <a:solidFill>
                  <a:schemeClr val="tx1">
                    <a:lumMod val="95000"/>
                    <a:lumOff val="5000"/>
                  </a:schemeClr>
                </a:solidFill>
                <a:latin typeface="Times New Roman" panose="02020603050405020304" pitchFamily="18" charset="0"/>
                <a:cs typeface="Times New Roman" panose="02020603050405020304" pitchFamily="18" charset="0"/>
              </a:rPr>
              <a:t>Features of building stone:</a:t>
            </a:r>
          </a:p>
          <a:p>
            <a:pPr marL="0" lvl="0" indent="0" algn="just" defTabSz="914400" rtl="0">
              <a:lnSpc>
                <a:spcPct val="150000"/>
              </a:lnSpc>
              <a:spcBef>
                <a:spcPts val="0"/>
              </a:spcBef>
              <a:buClrTx/>
              <a:buSzTx/>
              <a:buNone/>
            </a:pPr>
            <a:r>
              <a:rPr lang="en-US" sz="2400" dirty="0">
                <a:solidFill>
                  <a:prstClr val="black"/>
                </a:solidFill>
                <a:latin typeface="Times New Roman" panose="02020603050405020304" pitchFamily="18" charset="0"/>
                <a:cs typeface="Times New Roman" panose="02020603050405020304" pitchFamily="18" charset="0"/>
              </a:rPr>
              <a:t>- Strength: Resistance of rock to compression.</a:t>
            </a:r>
          </a:p>
          <a:p>
            <a:pPr marL="0" lvl="0" indent="0" algn="just" defTabSz="914400" rtl="0">
              <a:lnSpc>
                <a:spcPct val="150000"/>
              </a:lnSpc>
              <a:spcBef>
                <a:spcPts val="0"/>
              </a:spcBef>
              <a:buClrTx/>
              <a:buSzTx/>
              <a:buNone/>
            </a:pPr>
            <a:r>
              <a:rPr lang="en-US" sz="2400" dirty="0">
                <a:solidFill>
                  <a:prstClr val="black"/>
                </a:solidFill>
                <a:latin typeface="Times New Roman" panose="02020603050405020304" pitchFamily="18" charset="0"/>
                <a:cs typeface="Times New Roman" panose="02020603050405020304" pitchFamily="18" charset="0"/>
              </a:rPr>
              <a:t>- Durability: Resistance of rock to climate changes (temperature, frost, …etc.)</a:t>
            </a:r>
          </a:p>
          <a:p>
            <a:pPr marL="0" lvl="0" indent="0" algn="just" defTabSz="914400" rtl="0">
              <a:lnSpc>
                <a:spcPct val="150000"/>
              </a:lnSpc>
              <a:spcBef>
                <a:spcPts val="0"/>
              </a:spcBef>
              <a:buClrTx/>
              <a:buSzTx/>
              <a:buNone/>
            </a:pPr>
            <a:r>
              <a:rPr lang="en-US" sz="2400" dirty="0">
                <a:solidFill>
                  <a:prstClr val="black"/>
                </a:solidFill>
                <a:latin typeface="Times New Roman" panose="02020603050405020304" pitchFamily="18" charset="0"/>
                <a:cs typeface="Times New Roman" panose="02020603050405020304" pitchFamily="18" charset="0"/>
              </a:rPr>
              <a:t>- Spacing of joints</a:t>
            </a:r>
          </a:p>
          <a:p>
            <a:pPr marL="0" lvl="0" indent="0" algn="just" defTabSz="914400" rtl="0">
              <a:lnSpc>
                <a:spcPct val="150000"/>
              </a:lnSpc>
              <a:spcBef>
                <a:spcPts val="0"/>
              </a:spcBef>
              <a:buClrTx/>
              <a:buSzTx/>
              <a:buNone/>
            </a:pPr>
            <a:r>
              <a:rPr lang="en-US" sz="2400" dirty="0">
                <a:solidFill>
                  <a:prstClr val="black"/>
                </a:solidFill>
                <a:latin typeface="Times New Roman" panose="02020603050405020304" pitchFamily="18" charset="0"/>
                <a:cs typeface="Times New Roman" panose="02020603050405020304" pitchFamily="18" charset="0"/>
              </a:rPr>
              <a:t>- Appearance after polish</a:t>
            </a:r>
          </a:p>
        </p:txBody>
      </p:sp>
    </p:spTree>
    <p:extLst>
      <p:ext uri="{BB962C8B-B14F-4D97-AF65-F5344CB8AC3E}">
        <p14:creationId xmlns:p14="http://schemas.microsoft.com/office/powerpoint/2010/main" val="4953722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6386" name="مستطيل 3"/>
              <p:cNvSpPr>
                <a:spLocks noChangeArrowheads="1"/>
              </p:cNvSpPr>
              <p:nvPr/>
            </p:nvSpPr>
            <p:spPr bwMode="auto">
              <a:xfrm>
                <a:off x="491319" y="682389"/>
                <a:ext cx="11327641" cy="4824719"/>
              </a:xfrm>
              <a:prstGeom prst="rect">
                <a:avLst/>
              </a:prstGeom>
              <a:noFill/>
              <a:ln w="9525">
                <a:noFill/>
                <a:miter lim="800000"/>
                <a:headEnd/>
                <a:tailEnd/>
              </a:ln>
            </p:spPr>
            <p:txBody>
              <a:bodyPr wrap="square">
                <a:spAutoFit/>
              </a:bodyPr>
              <a:lstStyle/>
              <a:p>
                <a:pPr rtl="1">
                  <a:lnSpc>
                    <a:spcPct val="150000"/>
                  </a:lnSpc>
                </a:pPr>
                <a:r>
                  <a:rPr lang="en-US" sz="2400" b="1" dirty="0">
                    <a:solidFill>
                      <a:schemeClr val="tx1">
                        <a:lumMod val="95000"/>
                        <a:lumOff val="5000"/>
                      </a:schemeClr>
                    </a:solidFill>
                    <a:latin typeface="Times New Roman" panose="02020603050405020304" pitchFamily="18" charset="0"/>
                    <a:cs typeface="Times New Roman" panose="02020603050405020304" pitchFamily="18" charset="0"/>
                  </a:rPr>
                  <a:t>Economic features in consideration:</a:t>
                </a:r>
                <a:endParaRPr lang="en-US" sz="2400" dirty="0">
                  <a:solidFill>
                    <a:schemeClr val="tx1">
                      <a:lumMod val="95000"/>
                      <a:lumOff val="5000"/>
                    </a:schemeClr>
                  </a:solidFill>
                  <a:latin typeface="Times New Roman" panose="02020603050405020304" pitchFamily="18" charset="0"/>
                  <a:cs typeface="Times New Roman" panose="02020603050405020304" pitchFamily="18" charset="0"/>
                </a:endParaRPr>
              </a:p>
              <a:p>
                <a:pPr>
                  <a:lnSpc>
                    <a:spcPct val="150000"/>
                  </a:lnSpc>
                </a:pP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1. Ease of quarrying</a:t>
                </a:r>
              </a:p>
              <a:p>
                <a:pPr>
                  <a:lnSpc>
                    <a:spcPct val="150000"/>
                  </a:lnSpc>
                </a:pP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2. Thickness of overburden and beds</a:t>
                </a:r>
              </a:p>
              <a:p>
                <a:pPr>
                  <a:lnSpc>
                    <a:spcPct val="150000"/>
                  </a:lnSpc>
                </a:pP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3. Distance to the quarry</a:t>
                </a:r>
              </a:p>
              <a:p>
                <a:pPr>
                  <a:lnSpc>
                    <a:spcPct val="150000"/>
                  </a:lnSpc>
                </a:pP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4. Drainage of the quarry</a:t>
                </a:r>
              </a:p>
              <a:p>
                <a:pPr>
                  <a:lnSpc>
                    <a:spcPct val="150000"/>
                  </a:lnSpc>
                </a:pP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5. Compressive strength∞ </a:t>
                </a:r>
                <a14:m>
                  <m:oMath xmlns:m="http://schemas.openxmlformats.org/officeDocument/2006/math">
                    <m:f>
                      <m:fPr>
                        <m:ctrlPr>
                          <a:rPr lang="en-US" sz="2400" i="1">
                            <a:solidFill>
                              <a:schemeClr val="tx1">
                                <a:lumMod val="95000"/>
                                <a:lumOff val="5000"/>
                              </a:schemeClr>
                            </a:solidFill>
                            <a:latin typeface="Cambria Math" panose="02040503050406030204" pitchFamily="18" charset="0"/>
                          </a:rPr>
                        </m:ctrlPr>
                      </m:fPr>
                      <m:num>
                        <m:r>
                          <a:rPr lang="en-US" sz="2400">
                            <a:solidFill>
                              <a:schemeClr val="tx1">
                                <a:lumMod val="95000"/>
                                <a:lumOff val="5000"/>
                              </a:schemeClr>
                            </a:solidFill>
                            <a:latin typeface="Cambria Math" panose="02040503050406030204" pitchFamily="18" charset="0"/>
                          </a:rPr>
                          <m:t>1</m:t>
                        </m:r>
                      </m:num>
                      <m:den>
                        <m:r>
                          <m:rPr>
                            <m:sty m:val="p"/>
                          </m:rPr>
                          <a:rPr lang="en-US" sz="2400">
                            <a:solidFill>
                              <a:schemeClr val="tx1">
                                <a:lumMod val="95000"/>
                                <a:lumOff val="5000"/>
                              </a:schemeClr>
                            </a:solidFill>
                            <a:latin typeface="Cambria Math" panose="02040503050406030204" pitchFamily="18" charset="0"/>
                          </a:rPr>
                          <m:t>porosity</m:t>
                        </m:r>
                      </m:den>
                    </m:f>
                  </m:oMath>
                </a14:m>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a:t>
                </a:r>
                <a14:m>
                  <m:oMath xmlns:m="http://schemas.openxmlformats.org/officeDocument/2006/math">
                    <m:r>
                      <a:rPr lang="en-US" sz="2400" b="0" i="0" smtClean="0">
                        <a:solidFill>
                          <a:schemeClr val="tx1">
                            <a:lumMod val="95000"/>
                            <a:lumOff val="5000"/>
                          </a:schemeClr>
                        </a:solidFill>
                        <a:latin typeface="Cambria Math" panose="02040503050406030204" pitchFamily="18" charset="0"/>
                      </a:rPr>
                      <m:t> </m:t>
                    </m:r>
                    <m:f>
                      <m:fPr>
                        <m:ctrlPr>
                          <a:rPr lang="en-US" sz="2400" i="1" smtClean="0">
                            <a:ln>
                              <a:noFill/>
                            </a:ln>
                            <a:solidFill>
                              <a:schemeClr val="tx1">
                                <a:lumMod val="95000"/>
                                <a:lumOff val="5000"/>
                              </a:schemeClr>
                            </a:solidFill>
                            <a:latin typeface="Cambria Math" panose="02040503050406030204" pitchFamily="18" charset="0"/>
                          </a:rPr>
                        </m:ctrlPr>
                      </m:fPr>
                      <m:num>
                        <m:r>
                          <a:rPr lang="en-US" sz="2400">
                            <a:ln>
                              <a:noFill/>
                            </a:ln>
                            <a:solidFill>
                              <a:schemeClr val="tx1">
                                <a:lumMod val="95000"/>
                                <a:lumOff val="5000"/>
                              </a:schemeClr>
                            </a:solidFill>
                            <a:latin typeface="Cambria Math" panose="02040503050406030204" pitchFamily="18" charset="0"/>
                          </a:rPr>
                          <m:t>1</m:t>
                        </m:r>
                      </m:num>
                      <m:den>
                        <m:r>
                          <m:rPr>
                            <m:sty m:val="p"/>
                          </m:rPr>
                          <a:rPr lang="en-US" sz="2400" b="0" i="0" smtClean="0">
                            <a:ln>
                              <a:noFill/>
                            </a:ln>
                            <a:solidFill>
                              <a:schemeClr val="tx1">
                                <a:lumMod val="95000"/>
                                <a:lumOff val="5000"/>
                              </a:schemeClr>
                            </a:solidFill>
                            <a:latin typeface="Cambria Math" panose="02040503050406030204" pitchFamily="18" charset="0"/>
                          </a:rPr>
                          <m:t>water</m:t>
                        </m:r>
                        <m:r>
                          <a:rPr lang="en-US" sz="2400" b="0" i="0" smtClean="0">
                            <a:ln>
                              <a:noFill/>
                            </a:ln>
                            <a:solidFill>
                              <a:schemeClr val="tx1">
                                <a:lumMod val="95000"/>
                                <a:lumOff val="5000"/>
                              </a:schemeClr>
                            </a:solidFill>
                            <a:latin typeface="Cambria Math" panose="02040503050406030204" pitchFamily="18" charset="0"/>
                          </a:rPr>
                          <m:t> </m:t>
                        </m:r>
                        <m:r>
                          <m:rPr>
                            <m:sty m:val="p"/>
                          </m:rPr>
                          <a:rPr lang="en-US" sz="2400" b="0" i="0" smtClean="0">
                            <a:ln>
                              <a:noFill/>
                            </a:ln>
                            <a:solidFill>
                              <a:schemeClr val="tx1">
                                <a:lumMod val="95000"/>
                                <a:lumOff val="5000"/>
                              </a:schemeClr>
                            </a:solidFill>
                            <a:latin typeface="Cambria Math" panose="02040503050406030204" pitchFamily="18" charset="0"/>
                          </a:rPr>
                          <m:t>absorption</m:t>
                        </m:r>
                      </m:den>
                    </m:f>
                  </m:oMath>
                </a14:m>
                <a:endParaRPr lang="en-US" sz="2400" dirty="0">
                  <a:solidFill>
                    <a:schemeClr val="tx1">
                      <a:lumMod val="95000"/>
                      <a:lumOff val="5000"/>
                    </a:schemeClr>
                  </a:solidFill>
                  <a:latin typeface="Times New Roman" panose="02020603050405020304" pitchFamily="18" charset="0"/>
                  <a:cs typeface="Times New Roman" panose="02020603050405020304" pitchFamily="18" charset="0"/>
                </a:endParaRPr>
              </a:p>
              <a:p>
                <a:pPr>
                  <a:lnSpc>
                    <a:spcPct val="150000"/>
                  </a:lnSpc>
                </a:pP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Igneous rocks, quartzite, some sandstones have high values. Porous sandstone, mudstone, chalk, tuff and shales are weak.</a:t>
                </a:r>
              </a:p>
            </p:txBody>
          </p:sp>
        </mc:Choice>
        <mc:Fallback xmlns="">
          <p:sp>
            <p:nvSpPr>
              <p:cNvPr id="16386" name="مستطيل 3"/>
              <p:cNvSpPr>
                <a:spLocks noRot="1" noChangeAspect="1" noMove="1" noResize="1" noEditPoints="1" noAdjustHandles="1" noChangeArrowheads="1" noChangeShapeType="1" noTextEdit="1"/>
              </p:cNvSpPr>
              <p:nvPr/>
            </p:nvSpPr>
            <p:spPr bwMode="auto">
              <a:xfrm>
                <a:off x="491319" y="682389"/>
                <a:ext cx="11327641" cy="4824719"/>
              </a:xfrm>
              <a:prstGeom prst="rect">
                <a:avLst/>
              </a:prstGeom>
              <a:blipFill rotWithShape="1">
                <a:blip r:embed="rId2"/>
                <a:stretch>
                  <a:fillRect l="-861" r="-1130" b="-632"/>
                </a:stretch>
              </a:blipFill>
              <a:ln w="9525">
                <a:noFill/>
                <a:miter lim="800000"/>
                <a:headEnd/>
                <a:tailEnd/>
              </a:ln>
            </p:spPr>
            <p:txBody>
              <a:bodyPr/>
              <a:lstStyle/>
              <a:p>
                <a:r>
                  <a:rPr lang="ar-IQ">
                    <a:noFill/>
                  </a:rPr>
                  <a:t> </a:t>
                </a:r>
              </a:p>
            </p:txBody>
          </p:sp>
        </mc:Fallback>
      </mc:AlternateContent>
    </p:spTree>
    <p:extLst>
      <p:ext uri="{BB962C8B-B14F-4D97-AF65-F5344CB8AC3E}">
        <p14:creationId xmlns:p14="http://schemas.microsoft.com/office/powerpoint/2010/main" val="26624044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39678" y="1028167"/>
            <a:ext cx="11480800" cy="5192938"/>
          </a:xfrm>
        </p:spPr>
        <p:txBody>
          <a:bodyPr>
            <a:normAutofit/>
          </a:bodyPr>
          <a:lstStyle/>
          <a:p>
            <a:pPr lvl="0" algn="just" defTabSz="914400" rtl="0">
              <a:lnSpc>
                <a:spcPct val="150000"/>
              </a:lnSpc>
              <a:spcBef>
                <a:spcPts val="0"/>
              </a:spcBef>
              <a:buClrTx/>
              <a:buSzTx/>
            </a:pPr>
            <a:r>
              <a:rPr lang="en-US" sz="2400" cap="none" dirty="0">
                <a:solidFill>
                  <a:prstClr val="black"/>
                </a:solidFill>
                <a:latin typeface="Times New Roman" panose="02020603050405020304" pitchFamily="18" charset="0"/>
                <a:cs typeface="Times New Roman" panose="02020603050405020304" pitchFamily="18" charset="0"/>
              </a:rPr>
              <a:t>HIT stone with a steel bar.</a:t>
            </a:r>
          </a:p>
          <a:p>
            <a:pPr lvl="0" algn="just" defTabSz="914400" rtl="0">
              <a:lnSpc>
                <a:spcPct val="150000"/>
              </a:lnSpc>
              <a:spcBef>
                <a:spcPts val="0"/>
              </a:spcBef>
              <a:buClrTx/>
              <a:buSzTx/>
            </a:pPr>
            <a:r>
              <a:rPr lang="en-US" sz="2400" cap="none" dirty="0">
                <a:solidFill>
                  <a:prstClr val="black"/>
                </a:solidFill>
                <a:latin typeface="Times New Roman" panose="02020603050405020304" pitchFamily="18" charset="0"/>
                <a:cs typeface="Times New Roman" panose="02020603050405020304" pitchFamily="18" charset="0"/>
              </a:rPr>
              <a:t>- Strength is influenced by texture, interlocking text is stronger with sedimentary rocks the type of cement control the strength, the strongest is siliceous, strength is also influenced by the direction of bedding.</a:t>
            </a:r>
          </a:p>
          <a:p>
            <a:pPr lvl="0" algn="just" defTabSz="914400" rtl="0">
              <a:lnSpc>
                <a:spcPct val="150000"/>
              </a:lnSpc>
              <a:spcBef>
                <a:spcPts val="0"/>
              </a:spcBef>
              <a:buClrTx/>
              <a:buSzTx/>
            </a:pPr>
            <a:r>
              <a:rPr lang="en-US" sz="2400" b="1" cap="none" dirty="0">
                <a:solidFill>
                  <a:schemeClr val="tx1">
                    <a:lumMod val="95000"/>
                    <a:lumOff val="5000"/>
                  </a:schemeClr>
                </a:solidFill>
                <a:latin typeface="Times New Roman" panose="02020603050405020304" pitchFamily="18" charset="0"/>
                <a:cs typeface="Times New Roman" panose="02020603050405020304" pitchFamily="18" charset="0"/>
              </a:rPr>
              <a:t>Stone Decay:</a:t>
            </a:r>
          </a:p>
          <a:p>
            <a:pPr lvl="0" algn="just" defTabSz="914400" rtl="0">
              <a:lnSpc>
                <a:spcPct val="150000"/>
              </a:lnSpc>
              <a:spcBef>
                <a:spcPts val="0"/>
              </a:spcBef>
              <a:buClrTx/>
              <a:buSzTx/>
            </a:pPr>
            <a:r>
              <a:rPr lang="en-US" sz="2400" cap="none" dirty="0">
                <a:solidFill>
                  <a:prstClr val="black"/>
                </a:solidFill>
                <a:latin typeface="Times New Roman" panose="02020603050405020304" pitchFamily="18" charset="0"/>
                <a:cs typeface="Times New Roman" panose="02020603050405020304" pitchFamily="18" charset="0"/>
              </a:rPr>
              <a:t>- Causes of stone damage:  Physical (frost action), chemical (acid rain).</a:t>
            </a:r>
          </a:p>
          <a:p>
            <a:pPr lvl="0" algn="just" defTabSz="914400" rtl="0">
              <a:lnSpc>
                <a:spcPct val="150000"/>
              </a:lnSpc>
              <a:spcBef>
                <a:spcPts val="0"/>
              </a:spcBef>
              <a:buClrTx/>
              <a:buSzTx/>
            </a:pPr>
            <a:r>
              <a:rPr lang="en-US" sz="2400" cap="none" dirty="0">
                <a:solidFill>
                  <a:prstClr val="black"/>
                </a:solidFill>
                <a:latin typeface="Times New Roman" panose="02020603050405020304" pitchFamily="18" charset="0"/>
                <a:cs typeface="Times New Roman" panose="02020603050405020304" pitchFamily="18" charset="0"/>
              </a:rPr>
              <a:t>- An increaser in CO</a:t>
            </a:r>
            <a:r>
              <a:rPr lang="en-US" sz="2400" cap="none" baseline="-25000" dirty="0">
                <a:solidFill>
                  <a:prstClr val="black"/>
                </a:solidFill>
                <a:latin typeface="Times New Roman" panose="02020603050405020304" pitchFamily="18" charset="0"/>
                <a:cs typeface="Times New Roman" panose="02020603050405020304" pitchFamily="18" charset="0"/>
              </a:rPr>
              <a:t>2</a:t>
            </a:r>
            <a:r>
              <a:rPr lang="en-US" sz="2400" cap="none" dirty="0">
                <a:solidFill>
                  <a:prstClr val="black"/>
                </a:solidFill>
                <a:latin typeface="Times New Roman" panose="02020603050405020304" pitchFamily="18" charset="0"/>
                <a:cs typeface="Times New Roman" panose="02020603050405020304" pitchFamily="18" charset="0"/>
              </a:rPr>
              <a:t> and SO</a:t>
            </a:r>
            <a:r>
              <a:rPr lang="en-US" sz="2400" cap="none" baseline="-25000" dirty="0">
                <a:solidFill>
                  <a:prstClr val="black"/>
                </a:solidFill>
                <a:latin typeface="Times New Roman" panose="02020603050405020304" pitchFamily="18" charset="0"/>
                <a:cs typeface="Times New Roman" panose="02020603050405020304" pitchFamily="18" charset="0"/>
              </a:rPr>
              <a:t>3</a:t>
            </a:r>
            <a:r>
              <a:rPr lang="en-US" sz="2400" cap="none" dirty="0">
                <a:solidFill>
                  <a:prstClr val="black"/>
                </a:solidFill>
                <a:latin typeface="Times New Roman" panose="02020603050405020304" pitchFamily="18" charset="0"/>
                <a:cs typeface="Times New Roman" panose="02020603050405020304" pitchFamily="18" charset="0"/>
              </a:rPr>
              <a:t> levels in the atmosphere as a result of industrial processes (H</a:t>
            </a:r>
            <a:r>
              <a:rPr lang="en-US" sz="2400" cap="none" baseline="-25000" dirty="0">
                <a:solidFill>
                  <a:prstClr val="black"/>
                </a:solidFill>
                <a:latin typeface="Times New Roman" panose="02020603050405020304" pitchFamily="18" charset="0"/>
                <a:cs typeface="Times New Roman" panose="02020603050405020304" pitchFamily="18" charset="0"/>
              </a:rPr>
              <a:t>2</a:t>
            </a:r>
            <a:r>
              <a:rPr lang="en-US" sz="2400" cap="none" dirty="0">
                <a:solidFill>
                  <a:prstClr val="black"/>
                </a:solidFill>
                <a:latin typeface="Times New Roman" panose="02020603050405020304" pitchFamily="18" charset="0"/>
                <a:cs typeface="Times New Roman" panose="02020603050405020304" pitchFamily="18" charset="0"/>
              </a:rPr>
              <a:t>CO</a:t>
            </a:r>
            <a:r>
              <a:rPr lang="en-US" sz="2400" cap="none" baseline="-25000" dirty="0">
                <a:solidFill>
                  <a:prstClr val="black"/>
                </a:solidFill>
                <a:latin typeface="Times New Roman" panose="02020603050405020304" pitchFamily="18" charset="0"/>
                <a:cs typeface="Times New Roman" panose="02020603050405020304" pitchFamily="18" charset="0"/>
              </a:rPr>
              <a:t>3</a:t>
            </a:r>
            <a:r>
              <a:rPr lang="en-US" sz="2400" cap="none" dirty="0">
                <a:solidFill>
                  <a:prstClr val="black"/>
                </a:solidFill>
                <a:latin typeface="Times New Roman" panose="02020603050405020304" pitchFamily="18" charset="0"/>
                <a:cs typeface="Times New Roman" panose="02020603050405020304" pitchFamily="18" charset="0"/>
              </a:rPr>
              <a:t>,H</a:t>
            </a:r>
            <a:r>
              <a:rPr lang="en-US" sz="2400" cap="none" baseline="-25000" dirty="0">
                <a:solidFill>
                  <a:prstClr val="black"/>
                </a:solidFill>
                <a:latin typeface="Times New Roman" panose="02020603050405020304" pitchFamily="18" charset="0"/>
                <a:cs typeface="Times New Roman" panose="02020603050405020304" pitchFamily="18" charset="0"/>
              </a:rPr>
              <a:t>2</a:t>
            </a:r>
            <a:r>
              <a:rPr lang="en-US" sz="2400" cap="none" dirty="0">
                <a:solidFill>
                  <a:prstClr val="black"/>
                </a:solidFill>
                <a:latin typeface="Times New Roman" panose="02020603050405020304" pitchFamily="18" charset="0"/>
                <a:cs typeface="Times New Roman" panose="02020603050405020304" pitchFamily="18" charset="0"/>
              </a:rPr>
              <a:t>SO</a:t>
            </a:r>
            <a:r>
              <a:rPr lang="en-US" sz="2400" cap="none" baseline="-25000" dirty="0">
                <a:solidFill>
                  <a:prstClr val="black"/>
                </a:solidFill>
                <a:latin typeface="Times New Roman" panose="02020603050405020304" pitchFamily="18" charset="0"/>
                <a:cs typeface="Times New Roman" panose="02020603050405020304" pitchFamily="18" charset="0"/>
              </a:rPr>
              <a:t>4</a:t>
            </a:r>
            <a:r>
              <a:rPr lang="en-US" sz="2400" cap="none" dirty="0">
                <a:solidFill>
                  <a:prstClr val="black"/>
                </a:solidFill>
                <a:latin typeface="Times New Roman" panose="02020603050405020304" pitchFamily="18" charset="0"/>
                <a:cs typeface="Times New Roman" panose="02020603050405020304" pitchFamily="18" charset="0"/>
              </a:rPr>
              <a:t> emission) have serious effects specially on limestone buildings.</a:t>
            </a:r>
          </a:p>
          <a:p>
            <a:pPr lvl="0" defTabSz="914400" rtl="0">
              <a:lnSpc>
                <a:spcPct val="150000"/>
              </a:lnSpc>
              <a:spcBef>
                <a:spcPts val="0"/>
              </a:spcBef>
              <a:buClrTx/>
              <a:buSzTx/>
            </a:pPr>
            <a:endParaRPr lang="en-US" sz="2400" cap="none" dirty="0">
              <a:solidFill>
                <a:prstClr val="white"/>
              </a:solidFill>
              <a:latin typeface="Times New Roman" panose="02020603050405020304" pitchFamily="18" charset="0"/>
              <a:cs typeface="Times New Roman" panose="02020603050405020304" pitchFamily="18" charset="0"/>
            </a:endParaRPr>
          </a:p>
          <a:p>
            <a:pPr>
              <a:lnSpc>
                <a:spcPct val="150000"/>
              </a:lnSpc>
              <a:spcBef>
                <a:spcPts val="0"/>
              </a:spcBef>
            </a:pPr>
            <a:endParaRPr lang="ar-IQ"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dirty="0"/>
          </a:p>
        </p:txBody>
      </p:sp>
    </p:spTree>
    <p:extLst>
      <p:ext uri="{BB962C8B-B14F-4D97-AF65-F5344CB8AC3E}">
        <p14:creationId xmlns:p14="http://schemas.microsoft.com/office/powerpoint/2010/main" val="22757627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4507" y="627798"/>
            <a:ext cx="11278102" cy="4026090"/>
          </a:xfrm>
        </p:spPr>
        <p:txBody>
          <a:bodyPr>
            <a:normAutofit/>
          </a:bodyPr>
          <a:lstStyle/>
          <a:p>
            <a:pPr marL="0" indent="0" algn="just" rtl="0">
              <a:lnSpc>
                <a:spcPct val="150000"/>
              </a:lnSpc>
              <a:spcBef>
                <a:spcPts val="0"/>
              </a:spcBef>
              <a:spcAft>
                <a:spcPts val="0"/>
              </a:spcAft>
              <a:buNone/>
            </a:pPr>
            <a:r>
              <a:rPr lang="en-US" sz="2400" b="1" dirty="0">
                <a:latin typeface="Times New Roman" panose="02020603050405020304" pitchFamily="18" charset="0"/>
                <a:ea typeface="Calibri"/>
                <a:cs typeface="Times New Roman" panose="02020603050405020304" pitchFamily="18" charset="0"/>
              </a:rPr>
              <a:t>Building and </a:t>
            </a:r>
            <a:r>
              <a:rPr lang="en-US" sz="2400" b="1">
                <a:latin typeface="Times New Roman" panose="02020603050405020304" pitchFamily="18" charset="0"/>
                <a:ea typeface="Calibri"/>
                <a:cs typeface="Times New Roman" panose="02020603050405020304" pitchFamily="18" charset="0"/>
              </a:rPr>
              <a:t>Construction Materials</a:t>
            </a:r>
            <a:r>
              <a:rPr lang="en-US" sz="2400" dirty="0">
                <a:latin typeface="Times New Roman" panose="02020603050405020304" pitchFamily="18" charset="0"/>
                <a:ea typeface="Calibri"/>
                <a:cs typeface="Times New Roman" panose="02020603050405020304" pitchFamily="18" charset="0"/>
              </a:rPr>
              <a:t>: </a:t>
            </a:r>
          </a:p>
          <a:p>
            <a:pPr marL="0" indent="0" algn="just" rtl="0">
              <a:lnSpc>
                <a:spcPct val="150000"/>
              </a:lnSpc>
              <a:spcBef>
                <a:spcPts val="0"/>
              </a:spcBef>
              <a:spcAft>
                <a:spcPts val="0"/>
              </a:spcAft>
              <a:buNone/>
            </a:pPr>
            <a:r>
              <a:rPr lang="en-US" sz="2400" dirty="0">
                <a:latin typeface="Times New Roman" panose="02020603050405020304" pitchFamily="18" charset="0"/>
                <a:ea typeface="Calibri"/>
                <a:cs typeface="Times New Roman" panose="02020603050405020304" pitchFamily="18" charset="0"/>
              </a:rPr>
              <a:t>They are any materials that are used for construction purposes. For example, the naturally occurring substances such as clay, rocks and sand and many industrial substances such as cement, plaster and glass. It comprises a great group of nonmetallic materials for social and industrial developments (building schools, hospitals, health centers, road pavement, residential complexes, dams, and airports etc.). They need finding and locating raw material resources such as those listed in the following table:</a:t>
            </a:r>
          </a:p>
        </p:txBody>
      </p:sp>
    </p:spTree>
    <p:extLst>
      <p:ext uri="{BB962C8B-B14F-4D97-AF65-F5344CB8AC3E}">
        <p14:creationId xmlns:p14="http://schemas.microsoft.com/office/powerpoint/2010/main" val="3565108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مربع نص 4"/>
          <p:cNvSpPr txBox="1">
            <a:spLocks noChangeArrowheads="1"/>
          </p:cNvSpPr>
          <p:nvPr/>
        </p:nvSpPr>
        <p:spPr bwMode="auto">
          <a:xfrm>
            <a:off x="271440" y="681263"/>
            <a:ext cx="11582400" cy="5632311"/>
          </a:xfrm>
          <a:prstGeom prst="rect">
            <a:avLst/>
          </a:prstGeom>
          <a:noFill/>
          <a:ln w="9525">
            <a:noFill/>
            <a:miter lim="800000"/>
            <a:headEnd/>
            <a:tailEnd/>
          </a:ln>
        </p:spPr>
        <p:txBody>
          <a:bodyPr wrap="square">
            <a:spAutoFit/>
          </a:bodyPr>
          <a:lstStyle/>
          <a:p>
            <a:pPr algn="just">
              <a:lnSpc>
                <a:spcPct val="150000"/>
              </a:lnSpc>
            </a:pPr>
            <a:r>
              <a:rPr lang="en-US" sz="2400" b="1" dirty="0">
                <a:solidFill>
                  <a:schemeClr val="tx1">
                    <a:lumMod val="95000"/>
                    <a:lumOff val="5000"/>
                  </a:schemeClr>
                </a:solidFill>
                <a:latin typeface="Times New Roman" panose="02020603050405020304" pitchFamily="18" charset="0"/>
                <a:cs typeface="Times New Roman" panose="02020603050405020304" pitchFamily="18" charset="0"/>
              </a:rPr>
              <a:t>Durability of stone:</a:t>
            </a:r>
          </a:p>
          <a:p>
            <a:pPr algn="just">
              <a:lnSpc>
                <a:spcPct val="150000"/>
              </a:lnSpc>
            </a:pP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Durable stone means long lasting</a:t>
            </a:r>
          </a:p>
          <a:p>
            <a:pPr algn="just">
              <a:lnSpc>
                <a:spcPct val="150000"/>
              </a:lnSpc>
            </a:pP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Soundness test (freezing and thawing)</a:t>
            </a:r>
          </a:p>
          <a:p>
            <a:pPr algn="just">
              <a:lnSpc>
                <a:spcPct val="150000"/>
              </a:lnSpc>
            </a:pP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Temp. variation (day and night, summer and winter), freezing, surface expands more than inner part (differential stresses).</a:t>
            </a:r>
          </a:p>
          <a:p>
            <a:pPr algn="just">
              <a:lnSpc>
                <a:spcPct val="150000"/>
              </a:lnSpc>
            </a:pP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Cleopatra Needle persisted 3000 years in Egypt but start decaying after 25 years in New York (spalling and exfoliation) as a result of climatic  change and industrial pollution.</a:t>
            </a:r>
          </a:p>
          <a:p>
            <a:pPr algn="just">
              <a:lnSpc>
                <a:spcPct val="150000"/>
              </a:lnSpc>
            </a:pPr>
            <a:r>
              <a:rPr lang="en-US" sz="2400" b="1" dirty="0">
                <a:solidFill>
                  <a:schemeClr val="tx1">
                    <a:lumMod val="95000"/>
                    <a:lumOff val="5000"/>
                  </a:schemeClr>
                </a:solidFill>
                <a:latin typeface="Times New Roman" panose="02020603050405020304" pitchFamily="18" charset="0"/>
                <a:cs typeface="Times New Roman" panose="02020603050405020304" pitchFamily="18" charset="0"/>
              </a:rPr>
              <a:t>Pore size distribution:</a:t>
            </a:r>
          </a:p>
          <a:p>
            <a:pPr algn="just">
              <a:lnSpc>
                <a:spcPct val="150000"/>
              </a:lnSpc>
            </a:pP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movement of  water by capillarity through pores, in small pores (fine) water rise rapidly in comparison with large ones.</a:t>
            </a:r>
          </a:p>
        </p:txBody>
      </p:sp>
    </p:spTree>
    <p:extLst>
      <p:ext uri="{BB962C8B-B14F-4D97-AF65-F5344CB8AC3E}">
        <p14:creationId xmlns:p14="http://schemas.microsoft.com/office/powerpoint/2010/main" val="13232552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5"/>
          <p:cNvSpPr>
            <a:spLocks noGrp="1"/>
          </p:cNvSpPr>
          <p:nvPr>
            <p:ph type="sldNum" sz="quarter" idx="12"/>
          </p:nvPr>
        </p:nvSpPr>
        <p:spPr/>
        <p:txBody>
          <a:bodyPr/>
          <a:lstStyle/>
          <a:p>
            <a:pPr>
              <a:defRPr/>
            </a:pPr>
            <a:fld id="{E769D2AB-477D-4027-85C5-275EFEB6A3DE}" type="slidenum">
              <a:rPr lang="ar-IQ"/>
              <a:pPr>
                <a:defRPr/>
              </a:pPr>
              <a:t>21</a:t>
            </a:fld>
            <a:endParaRPr lang="ar-IQ" dirty="0"/>
          </a:p>
        </p:txBody>
      </p:sp>
      <p:sp>
        <p:nvSpPr>
          <p:cNvPr id="18434" name="مربع نص 3"/>
          <p:cNvSpPr txBox="1">
            <a:spLocks noChangeArrowheads="1"/>
          </p:cNvSpPr>
          <p:nvPr/>
        </p:nvSpPr>
        <p:spPr bwMode="auto">
          <a:xfrm>
            <a:off x="406400" y="1150798"/>
            <a:ext cx="11379200" cy="5078313"/>
          </a:xfrm>
          <a:prstGeom prst="rect">
            <a:avLst/>
          </a:prstGeom>
          <a:noFill/>
          <a:ln w="9525">
            <a:noFill/>
            <a:miter lim="800000"/>
            <a:headEnd/>
            <a:tailEnd/>
          </a:ln>
        </p:spPr>
        <p:txBody>
          <a:bodyPr wrap="square">
            <a:spAutoFit/>
          </a:bodyPr>
          <a:lstStyle/>
          <a:p>
            <a:pPr>
              <a:lnSpc>
                <a:spcPct val="150000"/>
              </a:lnSpc>
            </a:pP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Mainly limestone, gypsum and marble.</a:t>
            </a:r>
          </a:p>
          <a:p>
            <a:pPr algn="just">
              <a:lnSpc>
                <a:spcPct val="150000"/>
              </a:lnSpc>
            </a:pP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Impurities in marble like quartz, chlorite, tremolite, diopside and other silicates plus graphite, hematite and limonite are the causes of various colors in marbles. Pure marble      &gt; 99% CaCO</a:t>
            </a:r>
            <a:r>
              <a:rPr lang="en-US" sz="2400" baseline="-25000" dirty="0">
                <a:solidFill>
                  <a:schemeClr val="tx1">
                    <a:lumMod val="95000"/>
                    <a:lumOff val="5000"/>
                  </a:schemeClr>
                </a:solidFill>
                <a:latin typeface="Times New Roman" panose="02020603050405020304" pitchFamily="18" charset="0"/>
                <a:cs typeface="Times New Roman" panose="02020603050405020304" pitchFamily="18" charset="0"/>
              </a:rPr>
              <a:t>3</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is white.</a:t>
            </a:r>
          </a:p>
          <a:p>
            <a:pPr algn="just">
              <a:lnSpc>
                <a:spcPct val="150000"/>
              </a:lnSpc>
            </a:pP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Grey marble contains homogeneously distributed graphite, while red and pink colors are due to hematite distribution. Traces of limonite give yellow and creamy colors. Many marbles contains veins or bands of graphite or silicates giving nice and beautiful textures.   </a:t>
            </a:r>
          </a:p>
          <a:p>
            <a:pPr algn="just">
              <a:lnSpc>
                <a:spcPct val="150000"/>
              </a:lnSpc>
            </a:pP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Marble quarries are present in Erbil and Sulaimaniya in Gallala, Rayat, kalaa Dizah, Chwarta and Khan Khosh.</a:t>
            </a:r>
            <a:endParaRPr lang="ar-IQ" sz="24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2" name="TextBox 1"/>
          <p:cNvSpPr txBox="1"/>
          <p:nvPr/>
        </p:nvSpPr>
        <p:spPr>
          <a:xfrm>
            <a:off x="406400" y="417969"/>
            <a:ext cx="4775200" cy="523220"/>
          </a:xfrm>
          <a:prstGeom prst="rect">
            <a:avLst/>
          </a:prstGeom>
          <a:noFill/>
        </p:spPr>
        <p:txBody>
          <a:bodyPr wrap="square" rtlCol="1">
            <a:spAutoFit/>
          </a:bodyPr>
          <a:lstStyle/>
          <a:p>
            <a:pPr lvl="0"/>
            <a:r>
              <a:rPr lang="en-US" sz="2800" b="1" dirty="0">
                <a:solidFill>
                  <a:schemeClr val="tx1">
                    <a:lumMod val="95000"/>
                    <a:lumOff val="5000"/>
                  </a:schemeClr>
                </a:solidFill>
                <a:latin typeface="Times New Roman" panose="02020603050405020304" pitchFamily="18" charset="0"/>
                <a:cs typeface="Times New Roman" panose="02020603050405020304" pitchFamily="18" charset="0"/>
              </a:rPr>
              <a:t>Building Stones in Iraq:</a:t>
            </a:r>
          </a:p>
        </p:txBody>
      </p:sp>
    </p:spTree>
    <p:extLst>
      <p:ext uri="{BB962C8B-B14F-4D97-AF65-F5344CB8AC3E}">
        <p14:creationId xmlns:p14="http://schemas.microsoft.com/office/powerpoint/2010/main" val="39104649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مربع نص 2"/>
          <p:cNvSpPr txBox="1">
            <a:spLocks noChangeArrowheads="1"/>
          </p:cNvSpPr>
          <p:nvPr/>
        </p:nvSpPr>
        <p:spPr bwMode="auto">
          <a:xfrm>
            <a:off x="375885" y="795457"/>
            <a:ext cx="11409715" cy="5011949"/>
          </a:xfrm>
          <a:prstGeom prst="rect">
            <a:avLst/>
          </a:prstGeom>
          <a:noFill/>
          <a:ln w="9525">
            <a:noFill/>
            <a:miter lim="800000"/>
            <a:headEnd/>
            <a:tailEnd/>
          </a:ln>
        </p:spPr>
        <p:txBody>
          <a:bodyPr wrap="square">
            <a:spAutoFit/>
          </a:bodyPr>
          <a:lstStyle/>
          <a:p>
            <a:pPr>
              <a:lnSpc>
                <a:spcPct val="150000"/>
              </a:lnSpc>
            </a:pP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Slate (Roofing stone) </a:t>
            </a:r>
          </a:p>
          <a:p>
            <a:pPr>
              <a:lnSpc>
                <a:spcPct val="150000"/>
              </a:lnSpc>
              <a:buFont typeface="Calibri" pitchFamily="34" charset="0"/>
              <a:buAutoNum type="arabicPeriod"/>
            </a:pP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High ability to split into thin and parallel planes </a:t>
            </a:r>
          </a:p>
          <a:p>
            <a:pPr>
              <a:lnSpc>
                <a:spcPct val="150000"/>
              </a:lnSpc>
              <a:buFont typeface="Calibri" pitchFamily="34" charset="0"/>
              <a:buAutoNum type="arabicPeriod"/>
            </a:pP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Strong and durable .</a:t>
            </a:r>
          </a:p>
          <a:p>
            <a:pPr>
              <a:lnSpc>
                <a:spcPct val="150000"/>
              </a:lnSpc>
              <a:buFont typeface="Calibri" pitchFamily="34" charset="0"/>
              <a:buAutoNum type="arabicPeriod"/>
            </a:pP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Resist firing and non combustible . </a:t>
            </a:r>
          </a:p>
          <a:p>
            <a:pPr>
              <a:lnSpc>
                <a:spcPct val="150000"/>
              </a:lnSpc>
              <a:buFont typeface="Calibri" pitchFamily="34" charset="0"/>
              <a:buAutoNum type="arabicPeriod"/>
            </a:pP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Various colors (grey, black, red, green, spotted).</a:t>
            </a:r>
          </a:p>
          <a:p>
            <a:pPr>
              <a:lnSpc>
                <a:spcPct val="150000"/>
              </a:lnSpc>
            </a:pPr>
            <a:r>
              <a:rPr lang="en-US" sz="2400" b="1" dirty="0">
                <a:solidFill>
                  <a:schemeClr val="tx1">
                    <a:lumMod val="95000"/>
                    <a:lumOff val="5000"/>
                  </a:schemeClr>
                </a:solidFill>
                <a:latin typeface="Times New Roman" panose="02020603050405020304" pitchFamily="18" charset="0"/>
                <a:cs typeface="Times New Roman" panose="02020603050405020304" pitchFamily="18" charset="0"/>
              </a:rPr>
              <a:t>Geological and Physical features of rocks to be used as building stones :</a:t>
            </a:r>
          </a:p>
          <a:p>
            <a:pPr>
              <a:lnSpc>
                <a:spcPct val="150000"/>
              </a:lnSpc>
              <a:buFont typeface="Calibri" pitchFamily="34" charset="0"/>
              <a:buAutoNum type="arabicPeriod"/>
            </a:pP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Ease of processing and quarrying </a:t>
            </a:r>
          </a:p>
          <a:p>
            <a:pPr>
              <a:lnSpc>
                <a:spcPct val="150000"/>
              </a:lnSpc>
              <a:buFont typeface="Calibri" pitchFamily="34" charset="0"/>
              <a:buAutoNum type="arabicPeriod"/>
            </a:pP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Strength </a:t>
            </a:r>
          </a:p>
          <a:p>
            <a:pPr>
              <a:lnSpc>
                <a:spcPct val="150000"/>
              </a:lnSpc>
              <a:buFont typeface="Calibri" pitchFamily="34" charset="0"/>
              <a:buAutoNum type="arabicPeriod"/>
            </a:pP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Durability </a:t>
            </a:r>
          </a:p>
        </p:txBody>
      </p:sp>
      <p:sp>
        <p:nvSpPr>
          <p:cNvPr id="19459" name="مربع نص 3"/>
          <p:cNvSpPr txBox="1">
            <a:spLocks noChangeArrowheads="1"/>
          </p:cNvSpPr>
          <p:nvPr/>
        </p:nvSpPr>
        <p:spPr bwMode="auto">
          <a:xfrm>
            <a:off x="375886" y="295736"/>
            <a:ext cx="6235697" cy="738664"/>
          </a:xfrm>
          <a:prstGeom prst="rect">
            <a:avLst/>
          </a:prstGeom>
          <a:noFill/>
          <a:ln w="9525">
            <a:noFill/>
            <a:miter lim="800000"/>
            <a:headEnd/>
            <a:tailEnd/>
          </a:ln>
        </p:spPr>
        <p:txBody>
          <a:bodyPr wrap="square">
            <a:spAutoFit/>
          </a:bodyPr>
          <a:lstStyle/>
          <a:p>
            <a:r>
              <a:rPr lang="en-US" sz="2400" b="1" dirty="0">
                <a:solidFill>
                  <a:schemeClr val="tx1">
                    <a:lumMod val="95000"/>
                    <a:lumOff val="5000"/>
                  </a:schemeClr>
                </a:solidFill>
                <a:latin typeface="Times New Roman" panose="02020603050405020304" pitchFamily="18" charset="0"/>
                <a:cs typeface="Times New Roman" panose="02020603050405020304" pitchFamily="18" charset="0"/>
              </a:rPr>
              <a:t>Environmental effects of quarrying</a:t>
            </a:r>
            <a:endParaRPr lang="ar-IQ" sz="2400" b="1" dirty="0">
              <a:solidFill>
                <a:schemeClr val="tx1">
                  <a:lumMod val="95000"/>
                  <a:lumOff val="5000"/>
                </a:schemeClr>
              </a:solidFill>
              <a:latin typeface="Times New Roman" panose="02020603050405020304" pitchFamily="18" charset="0"/>
              <a:cs typeface="Times New Roman" panose="02020603050405020304" pitchFamily="18" charset="0"/>
            </a:endParaRPr>
          </a:p>
          <a:p>
            <a:endParaRPr lang="ar-IQ"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076118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23</a:t>
            </a:fld>
            <a:endParaRPr lang="en-US" dirty="0"/>
          </a:p>
        </p:txBody>
      </p:sp>
      <p:sp>
        <p:nvSpPr>
          <p:cNvPr id="3" name="Rectangle 2"/>
          <p:cNvSpPr/>
          <p:nvPr/>
        </p:nvSpPr>
        <p:spPr>
          <a:xfrm>
            <a:off x="421565" y="484497"/>
            <a:ext cx="6607033" cy="3416320"/>
          </a:xfrm>
          <a:prstGeom prst="rect">
            <a:avLst/>
          </a:prstGeom>
        </p:spPr>
        <p:txBody>
          <a:bodyPr wrap="square">
            <a:spAutoFit/>
          </a:bodyPr>
          <a:lstStyle/>
          <a:p>
            <a:pPr>
              <a:lnSpc>
                <a:spcPct val="150000"/>
              </a:lnSpc>
            </a:pPr>
            <a:r>
              <a:rPr lang="en-US" sz="2400" b="1" dirty="0">
                <a:solidFill>
                  <a:schemeClr val="tx1">
                    <a:lumMod val="95000"/>
                    <a:lumOff val="5000"/>
                  </a:schemeClr>
                </a:solidFill>
                <a:latin typeface="Times New Roman" panose="02020603050405020304" pitchFamily="18" charset="0"/>
                <a:cs typeface="Times New Roman" panose="02020603050405020304" pitchFamily="18" charset="0"/>
              </a:rPr>
              <a:t>Processing: </a:t>
            </a:r>
          </a:p>
          <a:p>
            <a:pPr>
              <a:lnSpc>
                <a:spcPct val="150000"/>
              </a:lnSpc>
            </a:pP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Used as quarried</a:t>
            </a:r>
          </a:p>
          <a:p>
            <a:pPr>
              <a:lnSpc>
                <a:spcPct val="150000"/>
              </a:lnSpc>
            </a:pP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After cutting into sizes</a:t>
            </a:r>
          </a:p>
          <a:p>
            <a:pPr>
              <a:lnSpc>
                <a:spcPct val="150000"/>
              </a:lnSpc>
            </a:pP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After dressing</a:t>
            </a:r>
          </a:p>
          <a:p>
            <a:pPr>
              <a:lnSpc>
                <a:spcPct val="150000"/>
              </a:lnSpc>
            </a:pP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By calcinig</a:t>
            </a:r>
          </a:p>
          <a:p>
            <a:pPr>
              <a:lnSpc>
                <a:spcPct val="150000"/>
              </a:lnSpc>
            </a:pP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Crushing and sieving and washing</a:t>
            </a:r>
          </a:p>
        </p:txBody>
      </p:sp>
    </p:spTree>
    <p:extLst>
      <p:ext uri="{BB962C8B-B14F-4D97-AF65-F5344CB8AC3E}">
        <p14:creationId xmlns:p14="http://schemas.microsoft.com/office/powerpoint/2010/main" val="37914186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06400" y="553027"/>
            <a:ext cx="3455916" cy="959237"/>
          </a:xfrm>
          <a:prstGeom prst="rect">
            <a:avLst/>
          </a:prstGeom>
        </p:spPr>
        <p:txBody>
          <a:bodyPr wrap="square" anchor="ctr">
            <a:spAutoFit/>
          </a:bodyPr>
          <a:lstStyle/>
          <a:p>
            <a:pPr>
              <a:spcBef>
                <a:spcPts val="1000"/>
              </a:spcBef>
            </a:pPr>
            <a:r>
              <a:rPr lang="en-US" sz="2400" b="1" dirty="0">
                <a:solidFill>
                  <a:schemeClr val="tx1">
                    <a:lumMod val="95000"/>
                    <a:lumOff val="5000"/>
                  </a:schemeClr>
                </a:solidFill>
                <a:latin typeface="Times New Roman" panose="02020603050405020304" pitchFamily="18" charset="0"/>
                <a:cs typeface="Times New Roman" panose="02020603050405020304" pitchFamily="18" charset="0"/>
              </a:rPr>
              <a:t>Roofing Stone (Slate):</a:t>
            </a:r>
          </a:p>
          <a:p>
            <a:pPr>
              <a:spcBef>
                <a:spcPts val="1000"/>
              </a:spcBef>
            </a:pPr>
            <a:endParaRPr lang="en-US" sz="2400" dirty="0">
              <a:solidFill>
                <a:schemeClr val="bg1"/>
              </a:solidFill>
              <a:latin typeface="Calibri" pitchFamily="34" charset="0"/>
            </a:endParaRPr>
          </a:p>
        </p:txBody>
      </p:sp>
      <p:sp>
        <p:nvSpPr>
          <p:cNvPr id="6" name="Rectangle 5"/>
          <p:cNvSpPr/>
          <p:nvPr/>
        </p:nvSpPr>
        <p:spPr>
          <a:xfrm>
            <a:off x="406400" y="1295400"/>
            <a:ext cx="11582400" cy="3970318"/>
          </a:xfrm>
          <a:prstGeom prst="rect">
            <a:avLst/>
          </a:prstGeom>
        </p:spPr>
        <p:txBody>
          <a:bodyPr wrap="square">
            <a:spAutoFit/>
          </a:bodyPr>
          <a:lstStyle/>
          <a:p>
            <a:pPr>
              <a:lnSpc>
                <a:spcPct val="150000"/>
              </a:lnSpc>
            </a:pP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It is chosen for its following properties:</a:t>
            </a:r>
          </a:p>
          <a:p>
            <a:pPr>
              <a:lnSpc>
                <a:spcPct val="150000"/>
              </a:lnSpc>
            </a:pP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1- High ability to in parallel levels</a:t>
            </a:r>
          </a:p>
          <a:p>
            <a:pPr>
              <a:lnSpc>
                <a:spcPct val="150000"/>
              </a:lnSpc>
            </a:pP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2- Durability and toughness</a:t>
            </a:r>
          </a:p>
          <a:p>
            <a:pPr>
              <a:lnSpc>
                <a:spcPct val="150000"/>
              </a:lnSpc>
            </a:pP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3- Fire-resistant and nonflammable</a:t>
            </a:r>
          </a:p>
          <a:p>
            <a:pPr>
              <a:lnSpc>
                <a:spcPct val="150000"/>
              </a:lnSpc>
            </a:pP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4- Occur in various colors</a:t>
            </a:r>
          </a:p>
          <a:p>
            <a:pPr>
              <a:lnSpc>
                <a:spcPct val="150000"/>
              </a:lnSpc>
            </a:pPr>
            <a:r>
              <a:rPr lang="en-US" sz="2400" b="1">
                <a:solidFill>
                  <a:schemeClr val="tx1">
                    <a:lumMod val="95000"/>
                    <a:lumOff val="5000"/>
                  </a:schemeClr>
                </a:solidFill>
                <a:latin typeface="Times New Roman" panose="02020603050405020304" pitchFamily="18" charset="0"/>
                <a:cs typeface="Times New Roman" panose="02020603050405020304" pitchFamily="18" charset="0"/>
              </a:rPr>
              <a:t>Q</a:t>
            </a:r>
            <a:r>
              <a:rPr lang="en-US" sz="2400" b="1" dirty="0">
                <a:solidFill>
                  <a:schemeClr val="tx1">
                    <a:lumMod val="95000"/>
                    <a:lumOff val="5000"/>
                  </a:schemeClr>
                </a:solidFill>
                <a:latin typeface="Times New Roman" panose="02020603050405020304" pitchFamily="18" charset="0"/>
                <a:cs typeface="Times New Roman" panose="02020603050405020304" pitchFamily="18" charset="0"/>
              </a:rPr>
              <a:t>: What processing are carried out on rock before using it as construction material?</a:t>
            </a:r>
          </a:p>
          <a:p>
            <a:pPr>
              <a:lnSpc>
                <a:spcPct val="150000"/>
              </a:lnSpc>
            </a:pPr>
            <a:r>
              <a:rPr lang="en-US" sz="2400" b="1" dirty="0">
                <a:solidFill>
                  <a:schemeClr val="tx1">
                    <a:lumMod val="95000"/>
                    <a:lumOff val="5000"/>
                  </a:schemeClr>
                </a:solidFill>
                <a:latin typeface="Times New Roman" panose="02020603050405020304" pitchFamily="18" charset="0"/>
                <a:cs typeface="Times New Roman" panose="02020603050405020304" pitchFamily="18" charset="0"/>
              </a:rPr>
              <a:t>A:</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Cutting, dressing, polishing, and thermal processing. Also it can be used unprocessed.</a:t>
            </a:r>
          </a:p>
        </p:txBody>
      </p:sp>
    </p:spTree>
    <p:extLst>
      <p:ext uri="{BB962C8B-B14F-4D97-AF65-F5344CB8AC3E}">
        <p14:creationId xmlns:p14="http://schemas.microsoft.com/office/powerpoint/2010/main" val="1478833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extLst>
              <p:ext uri="{D42A27DB-BD31-4B8C-83A1-F6EECF244321}">
                <p14:modId xmlns:p14="http://schemas.microsoft.com/office/powerpoint/2010/main" val="976636388"/>
              </p:ext>
            </p:extLst>
          </p:nvPr>
        </p:nvGraphicFramePr>
        <p:xfrm>
          <a:off x="300250" y="274320"/>
          <a:ext cx="11450473" cy="5876866"/>
        </p:xfrm>
        <a:graphic>
          <a:graphicData uri="http://schemas.openxmlformats.org/drawingml/2006/table">
            <a:tbl>
              <a:tblPr firstRow="1" firstCol="1" bandRow="1"/>
              <a:tblGrid>
                <a:gridCol w="3816111">
                  <a:extLst>
                    <a:ext uri="{9D8B030D-6E8A-4147-A177-3AD203B41FA5}">
                      <a16:colId xmlns:a16="http://schemas.microsoft.com/office/drawing/2014/main" val="20000"/>
                    </a:ext>
                  </a:extLst>
                </a:gridCol>
                <a:gridCol w="3817181">
                  <a:extLst>
                    <a:ext uri="{9D8B030D-6E8A-4147-A177-3AD203B41FA5}">
                      <a16:colId xmlns:a16="http://schemas.microsoft.com/office/drawing/2014/main" val="20001"/>
                    </a:ext>
                  </a:extLst>
                </a:gridCol>
                <a:gridCol w="3817181">
                  <a:extLst>
                    <a:ext uri="{9D8B030D-6E8A-4147-A177-3AD203B41FA5}">
                      <a16:colId xmlns:a16="http://schemas.microsoft.com/office/drawing/2014/main" val="20002"/>
                    </a:ext>
                  </a:extLst>
                </a:gridCol>
              </a:tblGrid>
              <a:tr h="189057">
                <a:tc>
                  <a:txBody>
                    <a:bodyPr/>
                    <a:lstStyle/>
                    <a:p>
                      <a:pPr algn="ctr">
                        <a:lnSpc>
                          <a:spcPct val="150000"/>
                        </a:lnSpc>
                        <a:spcAft>
                          <a:spcPts val="0"/>
                        </a:spcAft>
                      </a:pPr>
                      <a:r>
                        <a:rPr lang="en-US" sz="1600" b="1" dirty="0">
                          <a:solidFill>
                            <a:srgbClr val="000000"/>
                          </a:solidFill>
                          <a:effectLst/>
                          <a:latin typeface="Times New Roman"/>
                          <a:ea typeface="Calibri"/>
                          <a:cs typeface="Arial"/>
                        </a:rPr>
                        <a:t>Product</a:t>
                      </a:r>
                      <a:endParaRPr lang="en-US" sz="1600" dirty="0">
                        <a:solidFill>
                          <a:srgbClr val="000000"/>
                        </a:solidFill>
                        <a:effectLst/>
                        <a:latin typeface="Times New Roman"/>
                        <a:ea typeface="Calibri"/>
                        <a:cs typeface="Arial"/>
                      </a:endParaRPr>
                    </a:p>
                  </a:txBody>
                  <a:tcPr marL="23349" marR="233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50000"/>
                        </a:lnSpc>
                        <a:spcAft>
                          <a:spcPts val="0"/>
                        </a:spcAft>
                      </a:pPr>
                      <a:r>
                        <a:rPr lang="en-US" sz="1600" b="1" dirty="0">
                          <a:solidFill>
                            <a:srgbClr val="000000"/>
                          </a:solidFill>
                          <a:effectLst/>
                          <a:latin typeface="Times New Roman"/>
                          <a:ea typeface="Calibri"/>
                          <a:cs typeface="Arial"/>
                        </a:rPr>
                        <a:t>Sources</a:t>
                      </a:r>
                      <a:endParaRPr lang="en-US" sz="1600" dirty="0">
                        <a:solidFill>
                          <a:srgbClr val="000000"/>
                        </a:solidFill>
                        <a:effectLst/>
                        <a:latin typeface="Times New Roman"/>
                        <a:ea typeface="Calibri"/>
                        <a:cs typeface="Arial"/>
                      </a:endParaRPr>
                    </a:p>
                  </a:txBody>
                  <a:tcPr marL="23349" marR="233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50000"/>
                        </a:lnSpc>
                        <a:spcAft>
                          <a:spcPts val="0"/>
                        </a:spcAft>
                      </a:pPr>
                      <a:r>
                        <a:rPr lang="en-US" sz="1600" b="1" dirty="0">
                          <a:solidFill>
                            <a:srgbClr val="000000"/>
                          </a:solidFill>
                          <a:effectLst/>
                          <a:latin typeface="Times New Roman"/>
                          <a:ea typeface="Calibri"/>
                          <a:cs typeface="Arial"/>
                        </a:rPr>
                        <a:t>Desirable properties</a:t>
                      </a:r>
                      <a:endParaRPr lang="en-US" sz="1600" dirty="0">
                        <a:solidFill>
                          <a:srgbClr val="000000"/>
                        </a:solidFill>
                        <a:effectLst/>
                        <a:latin typeface="Times New Roman"/>
                        <a:ea typeface="Calibri"/>
                        <a:cs typeface="Arial"/>
                      </a:endParaRPr>
                    </a:p>
                  </a:txBody>
                  <a:tcPr marL="23349" marR="233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0"/>
                  </a:ext>
                </a:extLst>
              </a:tr>
              <a:tr h="945283">
                <a:tc>
                  <a:txBody>
                    <a:bodyPr/>
                    <a:lstStyle/>
                    <a:p>
                      <a:pPr algn="just" rtl="0">
                        <a:lnSpc>
                          <a:spcPct val="150000"/>
                        </a:lnSpc>
                        <a:spcAft>
                          <a:spcPts val="0"/>
                        </a:spcAft>
                      </a:pPr>
                      <a:r>
                        <a:rPr lang="en-US" sz="1600" dirty="0">
                          <a:solidFill>
                            <a:srgbClr val="000000"/>
                          </a:solidFill>
                          <a:effectLst/>
                          <a:latin typeface="Times New Roman"/>
                          <a:ea typeface="Calibri"/>
                          <a:cs typeface="Arial"/>
                        </a:rPr>
                        <a:t>Dimension stone and Ornamental stone </a:t>
                      </a:r>
                    </a:p>
                    <a:p>
                      <a:pPr algn="just" rtl="0">
                        <a:lnSpc>
                          <a:spcPct val="150000"/>
                        </a:lnSpc>
                        <a:spcAft>
                          <a:spcPts val="0"/>
                        </a:spcAft>
                      </a:pPr>
                      <a:r>
                        <a:rPr lang="en-US" sz="1600" dirty="0">
                          <a:effectLst/>
                          <a:latin typeface="Times New Roman"/>
                          <a:ea typeface="Calibri"/>
                          <a:cs typeface="Arial"/>
                        </a:rPr>
                        <a:t> </a:t>
                      </a:r>
                      <a:endParaRPr lang="en-US" sz="1600" dirty="0">
                        <a:effectLst/>
                        <a:latin typeface="Calibri"/>
                        <a:ea typeface="Calibri"/>
                        <a:cs typeface="Arial"/>
                      </a:endParaRPr>
                    </a:p>
                  </a:txBody>
                  <a:tcPr marL="23349" marR="233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50000"/>
                        </a:lnSpc>
                        <a:spcAft>
                          <a:spcPts val="0"/>
                        </a:spcAft>
                      </a:pPr>
                      <a:r>
                        <a:rPr lang="en-US" sz="1600" dirty="0">
                          <a:solidFill>
                            <a:srgbClr val="000000"/>
                          </a:solidFill>
                          <a:effectLst/>
                          <a:latin typeface="Times New Roman"/>
                          <a:ea typeface="Calibri"/>
                          <a:cs typeface="Arial"/>
                        </a:rPr>
                        <a:t>limestone, sandstone (hard), granite, marble, tufa (travertine), gypsum </a:t>
                      </a:r>
                    </a:p>
                  </a:txBody>
                  <a:tcPr marL="23349" marR="233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50000"/>
                        </a:lnSpc>
                        <a:spcAft>
                          <a:spcPts val="0"/>
                        </a:spcAft>
                      </a:pPr>
                      <a:r>
                        <a:rPr lang="en-US" sz="1600" dirty="0">
                          <a:solidFill>
                            <a:srgbClr val="000000"/>
                          </a:solidFill>
                          <a:effectLst/>
                          <a:latin typeface="Times New Roman"/>
                          <a:ea typeface="Calibri"/>
                          <a:cs typeface="Arial"/>
                        </a:rPr>
                        <a:t>regular bedding and joints, high compressive strength, resistance to weathering, especially in industrial regions </a:t>
                      </a:r>
                    </a:p>
                  </a:txBody>
                  <a:tcPr marL="23349" marR="233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67170">
                <a:tc>
                  <a:txBody>
                    <a:bodyPr/>
                    <a:lstStyle/>
                    <a:p>
                      <a:pPr algn="just" rtl="0">
                        <a:lnSpc>
                          <a:spcPct val="150000"/>
                        </a:lnSpc>
                        <a:spcAft>
                          <a:spcPts val="0"/>
                        </a:spcAft>
                      </a:pPr>
                      <a:r>
                        <a:rPr lang="en-US" sz="1600" dirty="0">
                          <a:solidFill>
                            <a:srgbClr val="000000"/>
                          </a:solidFill>
                          <a:effectLst/>
                          <a:latin typeface="Times New Roman"/>
                          <a:ea typeface="Calibri"/>
                          <a:cs typeface="Arial"/>
                        </a:rPr>
                        <a:t>Slate </a:t>
                      </a:r>
                    </a:p>
                  </a:txBody>
                  <a:tcPr marL="23349" marR="233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50000"/>
                        </a:lnSpc>
                        <a:spcAft>
                          <a:spcPts val="0"/>
                        </a:spcAft>
                      </a:pPr>
                      <a:r>
                        <a:rPr lang="en-US" sz="1600" dirty="0">
                          <a:solidFill>
                            <a:srgbClr val="000000"/>
                          </a:solidFill>
                          <a:effectLst/>
                          <a:latin typeface="Times New Roman"/>
                          <a:ea typeface="Calibri"/>
                          <a:cs typeface="Arial"/>
                        </a:rPr>
                        <a:t>strongly cleaved fine-grained metamorphic rock </a:t>
                      </a:r>
                    </a:p>
                    <a:p>
                      <a:pPr algn="just" rtl="0">
                        <a:lnSpc>
                          <a:spcPct val="150000"/>
                        </a:lnSpc>
                        <a:spcAft>
                          <a:spcPts val="0"/>
                        </a:spcAft>
                      </a:pPr>
                      <a:r>
                        <a:rPr lang="en-US" sz="1600" dirty="0">
                          <a:effectLst/>
                          <a:latin typeface="Times New Roman"/>
                          <a:ea typeface="Calibri"/>
                          <a:cs typeface="Arial"/>
                        </a:rPr>
                        <a:t> </a:t>
                      </a:r>
                      <a:endParaRPr lang="en-US" sz="1600" dirty="0">
                        <a:effectLst/>
                        <a:latin typeface="Calibri"/>
                        <a:ea typeface="Calibri"/>
                        <a:cs typeface="Arial"/>
                      </a:endParaRPr>
                    </a:p>
                  </a:txBody>
                  <a:tcPr marL="23349" marR="233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50000"/>
                        </a:lnSpc>
                        <a:spcAft>
                          <a:spcPts val="0"/>
                        </a:spcAft>
                      </a:pPr>
                      <a:r>
                        <a:rPr lang="en-US" sz="1600" dirty="0">
                          <a:solidFill>
                            <a:srgbClr val="000000"/>
                          </a:solidFill>
                          <a:effectLst/>
                          <a:latin typeface="Times New Roman"/>
                          <a:ea typeface="Calibri"/>
                          <a:cs typeface="Arial"/>
                        </a:rPr>
                        <a:t>Regular closely-spaced cleavage, resistance to weathering </a:t>
                      </a:r>
                    </a:p>
                  </a:txBody>
                  <a:tcPr marL="23349" marR="233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756226">
                <a:tc>
                  <a:txBody>
                    <a:bodyPr/>
                    <a:lstStyle/>
                    <a:p>
                      <a:pPr algn="just" rtl="0">
                        <a:lnSpc>
                          <a:spcPct val="150000"/>
                        </a:lnSpc>
                        <a:spcAft>
                          <a:spcPts val="0"/>
                        </a:spcAft>
                      </a:pPr>
                      <a:r>
                        <a:rPr lang="en-US" sz="1600" dirty="0">
                          <a:solidFill>
                            <a:srgbClr val="000000"/>
                          </a:solidFill>
                          <a:effectLst/>
                          <a:latin typeface="Times New Roman"/>
                          <a:ea typeface="Calibri"/>
                          <a:cs typeface="Arial"/>
                        </a:rPr>
                        <a:t>Road stone </a:t>
                      </a:r>
                    </a:p>
                    <a:p>
                      <a:pPr algn="just" rtl="0">
                        <a:lnSpc>
                          <a:spcPct val="150000"/>
                        </a:lnSpc>
                        <a:spcAft>
                          <a:spcPts val="0"/>
                        </a:spcAft>
                      </a:pPr>
                      <a:r>
                        <a:rPr lang="en-US" sz="1600" dirty="0">
                          <a:effectLst/>
                          <a:latin typeface="Times New Roman"/>
                          <a:ea typeface="Calibri"/>
                          <a:cs typeface="Arial"/>
                        </a:rPr>
                        <a:t> </a:t>
                      </a:r>
                      <a:endParaRPr lang="en-US" sz="1600" dirty="0">
                        <a:effectLst/>
                        <a:latin typeface="Calibri"/>
                        <a:ea typeface="Calibri"/>
                        <a:cs typeface="Arial"/>
                      </a:endParaRPr>
                    </a:p>
                  </a:txBody>
                  <a:tcPr marL="23349" marR="233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50000"/>
                        </a:lnSpc>
                        <a:spcAft>
                          <a:spcPts val="0"/>
                        </a:spcAft>
                      </a:pPr>
                      <a:r>
                        <a:rPr lang="en-US" sz="1600" dirty="0">
                          <a:solidFill>
                            <a:srgbClr val="000000"/>
                          </a:solidFill>
                          <a:effectLst/>
                          <a:latin typeface="Times New Roman"/>
                          <a:ea typeface="Calibri"/>
                          <a:cs typeface="Arial"/>
                        </a:rPr>
                        <a:t>crushed basalt, fine granite, quartzite, flint, industrial waste in combination with bitumen </a:t>
                      </a:r>
                    </a:p>
                  </a:txBody>
                  <a:tcPr marL="23349" marR="233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50000"/>
                        </a:lnSpc>
                        <a:spcAft>
                          <a:spcPts val="0"/>
                        </a:spcAft>
                      </a:pPr>
                      <a:r>
                        <a:rPr lang="en-US" sz="1600" dirty="0">
                          <a:solidFill>
                            <a:srgbClr val="000000"/>
                          </a:solidFill>
                          <a:effectLst/>
                          <a:latin typeface="Times New Roman"/>
                          <a:ea typeface="Calibri"/>
                          <a:cs typeface="Arial"/>
                        </a:rPr>
                        <a:t>Resistance to abrasion, fine-to-medium grain size, low porosity, binds well with bitumen </a:t>
                      </a:r>
                    </a:p>
                  </a:txBody>
                  <a:tcPr marL="23349" marR="233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890567">
                <a:tc>
                  <a:txBody>
                    <a:bodyPr/>
                    <a:lstStyle/>
                    <a:p>
                      <a:pPr algn="just" rtl="0">
                        <a:lnSpc>
                          <a:spcPct val="150000"/>
                        </a:lnSpc>
                        <a:spcAft>
                          <a:spcPts val="0"/>
                        </a:spcAft>
                      </a:pPr>
                      <a:r>
                        <a:rPr lang="en-US" sz="1600" dirty="0">
                          <a:solidFill>
                            <a:srgbClr val="000000"/>
                          </a:solidFill>
                          <a:effectLst/>
                          <a:latin typeface="Times New Roman"/>
                          <a:ea typeface="Calibri"/>
                          <a:cs typeface="Arial"/>
                        </a:rPr>
                        <a:t>Aggregate: for concrete (cement + sand + gravel), for mortar (cement + sand), for asphaltic concrete or asphalt pavements (sand + gravel + cement or filler + bitumen), for roads (sub-base layer), for building foundations and dams, for water purification filters </a:t>
                      </a:r>
                    </a:p>
                  </a:txBody>
                  <a:tcPr marL="23349" marR="233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50000"/>
                        </a:lnSpc>
                        <a:spcAft>
                          <a:spcPts val="0"/>
                        </a:spcAft>
                      </a:pPr>
                      <a:r>
                        <a:rPr lang="en-US" sz="1600" dirty="0">
                          <a:solidFill>
                            <a:srgbClr val="000000"/>
                          </a:solidFill>
                          <a:effectLst/>
                          <a:latin typeface="Times New Roman"/>
                          <a:ea typeface="Calibri"/>
                          <a:cs typeface="Arial"/>
                        </a:rPr>
                        <a:t>sand and gravel (fluvial, glacial, marine), crushed sand and gravel, crushed rock, industrial waste (slag) </a:t>
                      </a:r>
                    </a:p>
                    <a:p>
                      <a:pPr algn="just" rtl="0">
                        <a:lnSpc>
                          <a:spcPct val="150000"/>
                        </a:lnSpc>
                        <a:spcAft>
                          <a:spcPts val="0"/>
                        </a:spcAft>
                      </a:pPr>
                      <a:r>
                        <a:rPr lang="en-US" sz="1600" dirty="0">
                          <a:effectLst/>
                          <a:latin typeface="Times New Roman"/>
                          <a:ea typeface="Calibri"/>
                          <a:cs typeface="Arial"/>
                        </a:rPr>
                        <a:t> </a:t>
                      </a:r>
                      <a:endParaRPr lang="en-US" sz="1600" dirty="0">
                        <a:effectLst/>
                        <a:latin typeface="Calibri"/>
                        <a:ea typeface="Calibri"/>
                        <a:cs typeface="Arial"/>
                      </a:endParaRPr>
                    </a:p>
                  </a:txBody>
                  <a:tcPr marL="23349" marR="233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50000"/>
                        </a:lnSpc>
                        <a:spcAft>
                          <a:spcPts val="0"/>
                        </a:spcAft>
                      </a:pPr>
                      <a:r>
                        <a:rPr lang="en-US" sz="1600" dirty="0">
                          <a:solidFill>
                            <a:srgbClr val="000000"/>
                          </a:solidFill>
                          <a:effectLst/>
                          <a:latin typeface="Times New Roman"/>
                          <a:ea typeface="Calibri"/>
                          <a:cs typeface="Arial"/>
                        </a:rPr>
                        <a:t>Range of particle sizes (grading), low impurities (such as sulphate, sulphide, organic matter, chlorides, mica, fine clay materials) </a:t>
                      </a:r>
                    </a:p>
                    <a:p>
                      <a:pPr algn="just" rtl="0">
                        <a:lnSpc>
                          <a:spcPct val="150000"/>
                        </a:lnSpc>
                        <a:spcAft>
                          <a:spcPts val="0"/>
                        </a:spcAft>
                      </a:pPr>
                      <a:r>
                        <a:rPr lang="en-US" sz="1600" dirty="0">
                          <a:effectLst/>
                          <a:latin typeface="Times New Roman"/>
                          <a:ea typeface="Calibri"/>
                          <a:cs typeface="Arial"/>
                        </a:rPr>
                        <a:t> </a:t>
                      </a:r>
                      <a:endParaRPr lang="en-US" sz="1600" dirty="0">
                        <a:effectLst/>
                        <a:latin typeface="Calibri"/>
                        <a:ea typeface="Calibri"/>
                        <a:cs typeface="Arial"/>
                      </a:endParaRPr>
                    </a:p>
                  </a:txBody>
                  <a:tcPr marL="23349" marR="233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5528499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extLst>
              <p:ext uri="{D42A27DB-BD31-4B8C-83A1-F6EECF244321}">
                <p14:modId xmlns:p14="http://schemas.microsoft.com/office/powerpoint/2010/main" val="1158413698"/>
              </p:ext>
            </p:extLst>
          </p:nvPr>
        </p:nvGraphicFramePr>
        <p:xfrm>
          <a:off x="552450" y="176213"/>
          <a:ext cx="11182351" cy="6396036"/>
        </p:xfrm>
        <a:graphic>
          <a:graphicData uri="http://schemas.openxmlformats.org/drawingml/2006/table">
            <a:tbl>
              <a:tblPr firstRow="1" firstCol="1" bandRow="1"/>
              <a:tblGrid>
                <a:gridCol w="3726753">
                  <a:extLst>
                    <a:ext uri="{9D8B030D-6E8A-4147-A177-3AD203B41FA5}">
                      <a16:colId xmlns:a16="http://schemas.microsoft.com/office/drawing/2014/main" val="20000"/>
                    </a:ext>
                  </a:extLst>
                </a:gridCol>
                <a:gridCol w="3727799">
                  <a:extLst>
                    <a:ext uri="{9D8B030D-6E8A-4147-A177-3AD203B41FA5}">
                      <a16:colId xmlns:a16="http://schemas.microsoft.com/office/drawing/2014/main" val="20001"/>
                    </a:ext>
                  </a:extLst>
                </a:gridCol>
                <a:gridCol w="3727799">
                  <a:extLst>
                    <a:ext uri="{9D8B030D-6E8A-4147-A177-3AD203B41FA5}">
                      <a16:colId xmlns:a16="http://schemas.microsoft.com/office/drawing/2014/main" val="20002"/>
                    </a:ext>
                  </a:extLst>
                </a:gridCol>
              </a:tblGrid>
              <a:tr h="376237">
                <a:tc>
                  <a:txBody>
                    <a:bodyPr/>
                    <a:lstStyle/>
                    <a:p>
                      <a:pPr algn="ctr">
                        <a:lnSpc>
                          <a:spcPct val="150000"/>
                        </a:lnSpc>
                        <a:spcAft>
                          <a:spcPts val="0"/>
                        </a:spcAft>
                      </a:pPr>
                      <a:r>
                        <a:rPr lang="en-US" sz="1600" b="1" dirty="0">
                          <a:solidFill>
                            <a:srgbClr val="000000"/>
                          </a:solidFill>
                          <a:effectLst/>
                          <a:latin typeface="Times New Roman"/>
                          <a:ea typeface="Calibri"/>
                          <a:cs typeface="Arial"/>
                        </a:rPr>
                        <a:t>Product</a:t>
                      </a:r>
                      <a:endParaRPr lang="en-US" sz="1600" dirty="0">
                        <a:solidFill>
                          <a:srgbClr val="000000"/>
                        </a:solidFill>
                        <a:effectLst/>
                        <a:latin typeface="Times New Roman"/>
                        <a:ea typeface="Calibri"/>
                        <a:cs typeface="Arial"/>
                      </a:endParaRPr>
                    </a:p>
                  </a:txBody>
                  <a:tcPr marL="23349" marR="233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50000"/>
                        </a:lnSpc>
                        <a:spcAft>
                          <a:spcPts val="0"/>
                        </a:spcAft>
                      </a:pPr>
                      <a:r>
                        <a:rPr lang="en-US" sz="1600" b="1" dirty="0">
                          <a:solidFill>
                            <a:srgbClr val="000000"/>
                          </a:solidFill>
                          <a:effectLst/>
                          <a:latin typeface="Times New Roman"/>
                          <a:ea typeface="Calibri"/>
                          <a:cs typeface="Arial"/>
                        </a:rPr>
                        <a:t>Sources</a:t>
                      </a:r>
                      <a:endParaRPr lang="en-US" sz="1600" dirty="0">
                        <a:solidFill>
                          <a:srgbClr val="000000"/>
                        </a:solidFill>
                        <a:effectLst/>
                        <a:latin typeface="Times New Roman"/>
                        <a:ea typeface="Calibri"/>
                        <a:cs typeface="Arial"/>
                      </a:endParaRPr>
                    </a:p>
                  </a:txBody>
                  <a:tcPr marL="23349" marR="233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50000"/>
                        </a:lnSpc>
                        <a:spcAft>
                          <a:spcPts val="0"/>
                        </a:spcAft>
                      </a:pPr>
                      <a:r>
                        <a:rPr lang="en-US" sz="1600" b="1" dirty="0">
                          <a:solidFill>
                            <a:srgbClr val="000000"/>
                          </a:solidFill>
                          <a:effectLst/>
                          <a:latin typeface="Times New Roman"/>
                          <a:ea typeface="Calibri"/>
                          <a:cs typeface="Arial"/>
                        </a:rPr>
                        <a:t>Desirable properties</a:t>
                      </a:r>
                      <a:endParaRPr lang="en-US" sz="1600" dirty="0">
                        <a:solidFill>
                          <a:srgbClr val="000000"/>
                        </a:solidFill>
                        <a:effectLst/>
                        <a:latin typeface="Times New Roman"/>
                        <a:ea typeface="Calibri"/>
                        <a:cs typeface="Arial"/>
                      </a:endParaRPr>
                    </a:p>
                  </a:txBody>
                  <a:tcPr marL="23349" marR="233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0"/>
                  </a:ext>
                </a:extLst>
              </a:tr>
              <a:tr h="1504950">
                <a:tc>
                  <a:txBody>
                    <a:bodyPr/>
                    <a:lstStyle/>
                    <a:p>
                      <a:pPr algn="l">
                        <a:lnSpc>
                          <a:spcPct val="150000"/>
                        </a:lnSpc>
                        <a:spcAft>
                          <a:spcPts val="0"/>
                        </a:spcAft>
                      </a:pPr>
                      <a:r>
                        <a:rPr lang="en-US" sz="1600" dirty="0">
                          <a:solidFill>
                            <a:srgbClr val="000000"/>
                          </a:solidFill>
                          <a:effectLst/>
                          <a:latin typeface="Times New Roman"/>
                          <a:ea typeface="Calibri"/>
                          <a:cs typeface="Arial"/>
                        </a:rPr>
                        <a:t>Bricks and tiles </a:t>
                      </a:r>
                    </a:p>
                  </a:txBody>
                  <a:tcPr marL="23349" marR="233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n-US" sz="1600" dirty="0">
                          <a:solidFill>
                            <a:srgbClr val="000000"/>
                          </a:solidFill>
                          <a:effectLst/>
                          <a:latin typeface="Times New Roman"/>
                          <a:ea typeface="Calibri"/>
                          <a:cs typeface="Arial"/>
                        </a:rPr>
                        <a:t>clays (marine, alluvial, glacial) fired at high temperatures </a:t>
                      </a:r>
                    </a:p>
                  </a:txBody>
                  <a:tcPr marL="23349" marR="233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n-US" sz="1600" dirty="0">
                          <a:solidFill>
                            <a:srgbClr val="000000"/>
                          </a:solidFill>
                          <a:effectLst/>
                          <a:latin typeface="Times New Roman"/>
                          <a:ea typeface="Calibri"/>
                          <a:cs typeface="Arial"/>
                        </a:rPr>
                        <a:t>no excess water (plasticity index), low iron and sulphide, sulphate CaSO</a:t>
                      </a:r>
                      <a:r>
                        <a:rPr lang="en-US" sz="1600" baseline="-25000" dirty="0">
                          <a:solidFill>
                            <a:srgbClr val="000000"/>
                          </a:solidFill>
                          <a:effectLst/>
                          <a:latin typeface="Times New Roman"/>
                          <a:ea typeface="Calibri"/>
                          <a:cs typeface="Arial"/>
                        </a:rPr>
                        <a:t>4</a:t>
                      </a:r>
                      <a:r>
                        <a:rPr lang="en-US" sz="1600" dirty="0">
                          <a:solidFill>
                            <a:srgbClr val="000000"/>
                          </a:solidFill>
                          <a:effectLst/>
                          <a:latin typeface="Times New Roman"/>
                          <a:ea typeface="Calibri"/>
                          <a:cs typeface="Arial"/>
                        </a:rPr>
                        <a:t> &lt; 5%, carbonate CaCO</a:t>
                      </a:r>
                      <a:r>
                        <a:rPr lang="en-US" sz="1600" baseline="-25000" dirty="0">
                          <a:solidFill>
                            <a:srgbClr val="000000"/>
                          </a:solidFill>
                          <a:effectLst/>
                          <a:latin typeface="Times New Roman"/>
                          <a:ea typeface="Calibri"/>
                          <a:cs typeface="Arial"/>
                        </a:rPr>
                        <a:t>3</a:t>
                      </a:r>
                      <a:r>
                        <a:rPr lang="en-US" sz="1600" dirty="0">
                          <a:solidFill>
                            <a:srgbClr val="000000"/>
                          </a:solidFill>
                          <a:effectLst/>
                          <a:latin typeface="Times New Roman"/>
                          <a:ea typeface="Calibri"/>
                          <a:cs typeface="Arial"/>
                        </a:rPr>
                        <a:t> &lt; 20%), assists firing </a:t>
                      </a:r>
                    </a:p>
                  </a:txBody>
                  <a:tcPr marL="23349" marR="233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504950">
                <a:tc>
                  <a:txBody>
                    <a:bodyPr/>
                    <a:lstStyle/>
                    <a:p>
                      <a:pPr algn="l">
                        <a:lnSpc>
                          <a:spcPct val="150000"/>
                        </a:lnSpc>
                        <a:spcAft>
                          <a:spcPts val="0"/>
                        </a:spcAft>
                      </a:pPr>
                      <a:r>
                        <a:rPr lang="en-US" sz="1600" dirty="0">
                          <a:solidFill>
                            <a:srgbClr val="000000"/>
                          </a:solidFill>
                          <a:effectLst/>
                          <a:latin typeface="Times New Roman"/>
                          <a:ea typeface="Calibri"/>
                          <a:cs typeface="Arial"/>
                        </a:rPr>
                        <a:t>Cement </a:t>
                      </a:r>
                    </a:p>
                  </a:txBody>
                  <a:tcPr marL="23349" marR="233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n-US" sz="1600" dirty="0">
                          <a:solidFill>
                            <a:srgbClr val="000000"/>
                          </a:solidFill>
                          <a:effectLst/>
                          <a:latin typeface="Times New Roman"/>
                          <a:ea typeface="Calibri"/>
                          <a:cs typeface="Arial"/>
                        </a:rPr>
                        <a:t>limestone mixed with clay converted to clinker in kiln, and the product is ground to powder and mixed with 4% with gypsum </a:t>
                      </a:r>
                    </a:p>
                  </a:txBody>
                  <a:tcPr marL="23349" marR="233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n-US" sz="1600" dirty="0">
                          <a:solidFill>
                            <a:srgbClr val="000000"/>
                          </a:solidFill>
                          <a:effectLst/>
                          <a:latin typeface="Times New Roman"/>
                          <a:ea typeface="Calibri"/>
                          <a:cs typeface="Arial"/>
                        </a:rPr>
                        <a:t>constant composition (CaO, Al</a:t>
                      </a:r>
                      <a:r>
                        <a:rPr lang="en-US" sz="1600" baseline="-25000" dirty="0">
                          <a:solidFill>
                            <a:srgbClr val="000000"/>
                          </a:solidFill>
                          <a:effectLst/>
                          <a:latin typeface="Times New Roman"/>
                          <a:ea typeface="Calibri"/>
                          <a:cs typeface="Arial"/>
                        </a:rPr>
                        <a:t>2</a:t>
                      </a:r>
                      <a:r>
                        <a:rPr lang="en-US" sz="1600" dirty="0">
                          <a:solidFill>
                            <a:srgbClr val="000000"/>
                          </a:solidFill>
                          <a:effectLst/>
                          <a:latin typeface="Times New Roman"/>
                          <a:ea typeface="Calibri"/>
                          <a:cs typeface="Arial"/>
                        </a:rPr>
                        <a:t>O</a:t>
                      </a:r>
                      <a:r>
                        <a:rPr lang="en-US" sz="1600" baseline="-25000" dirty="0">
                          <a:solidFill>
                            <a:srgbClr val="000000"/>
                          </a:solidFill>
                          <a:effectLst/>
                          <a:latin typeface="Times New Roman"/>
                          <a:ea typeface="Calibri"/>
                          <a:cs typeface="Arial"/>
                        </a:rPr>
                        <a:t>3</a:t>
                      </a:r>
                      <a:r>
                        <a:rPr lang="en-US" sz="1600" dirty="0">
                          <a:solidFill>
                            <a:srgbClr val="000000"/>
                          </a:solidFill>
                          <a:effectLst/>
                          <a:latin typeface="Times New Roman"/>
                          <a:ea typeface="Calibri"/>
                          <a:cs typeface="Arial"/>
                        </a:rPr>
                        <a:t>, SiO</a:t>
                      </a:r>
                      <a:r>
                        <a:rPr lang="en-US" sz="1600" baseline="-25000" dirty="0">
                          <a:solidFill>
                            <a:srgbClr val="000000"/>
                          </a:solidFill>
                          <a:effectLst/>
                          <a:latin typeface="Times New Roman"/>
                          <a:ea typeface="Calibri"/>
                          <a:cs typeface="Arial"/>
                        </a:rPr>
                        <a:t>2</a:t>
                      </a:r>
                      <a:r>
                        <a:rPr lang="en-US" sz="1600" dirty="0">
                          <a:solidFill>
                            <a:srgbClr val="000000"/>
                          </a:solidFill>
                          <a:effectLst/>
                          <a:latin typeface="Times New Roman"/>
                          <a:ea typeface="Calibri"/>
                          <a:cs typeface="Arial"/>
                        </a:rPr>
                        <a:t>, Fe</a:t>
                      </a:r>
                      <a:r>
                        <a:rPr lang="en-US" sz="1600" baseline="-25000" dirty="0">
                          <a:solidFill>
                            <a:srgbClr val="000000"/>
                          </a:solidFill>
                          <a:effectLst/>
                          <a:latin typeface="Times New Roman"/>
                          <a:ea typeface="Calibri"/>
                          <a:cs typeface="Arial"/>
                        </a:rPr>
                        <a:t>2</a:t>
                      </a:r>
                      <a:r>
                        <a:rPr lang="en-US" sz="1600" dirty="0">
                          <a:solidFill>
                            <a:srgbClr val="000000"/>
                          </a:solidFill>
                          <a:effectLst/>
                          <a:latin typeface="Times New Roman"/>
                          <a:ea typeface="Calibri"/>
                          <a:cs typeface="Arial"/>
                        </a:rPr>
                        <a:t>O</a:t>
                      </a:r>
                      <a:r>
                        <a:rPr lang="en-US" sz="1600" baseline="-25000" dirty="0">
                          <a:solidFill>
                            <a:srgbClr val="000000"/>
                          </a:solidFill>
                          <a:effectLst/>
                          <a:latin typeface="Times New Roman"/>
                          <a:ea typeface="Calibri"/>
                          <a:cs typeface="Arial"/>
                        </a:rPr>
                        <a:t>3</a:t>
                      </a:r>
                      <a:r>
                        <a:rPr lang="en-US" sz="1600" dirty="0">
                          <a:solidFill>
                            <a:srgbClr val="000000"/>
                          </a:solidFill>
                          <a:effectLst/>
                          <a:latin typeface="Times New Roman"/>
                          <a:ea typeface="Calibri"/>
                          <a:cs typeface="Arial"/>
                        </a:rPr>
                        <a:t>), low Sulphur, MgO, P, alkalies (Na</a:t>
                      </a:r>
                      <a:r>
                        <a:rPr lang="en-US" sz="1600" baseline="-25000" dirty="0">
                          <a:solidFill>
                            <a:srgbClr val="000000"/>
                          </a:solidFill>
                          <a:effectLst/>
                          <a:latin typeface="Times New Roman"/>
                          <a:ea typeface="Calibri"/>
                          <a:cs typeface="Arial"/>
                        </a:rPr>
                        <a:t>2</a:t>
                      </a:r>
                      <a:r>
                        <a:rPr lang="en-US" sz="1600" dirty="0">
                          <a:solidFill>
                            <a:srgbClr val="000000"/>
                          </a:solidFill>
                          <a:effectLst/>
                          <a:latin typeface="Times New Roman"/>
                          <a:ea typeface="Calibri"/>
                          <a:cs typeface="Arial"/>
                        </a:rPr>
                        <a:t>O and K</a:t>
                      </a:r>
                      <a:r>
                        <a:rPr lang="en-US" sz="1600" baseline="-25000" dirty="0">
                          <a:solidFill>
                            <a:srgbClr val="000000"/>
                          </a:solidFill>
                          <a:effectLst/>
                          <a:latin typeface="Times New Roman"/>
                          <a:ea typeface="Calibri"/>
                          <a:cs typeface="Arial"/>
                        </a:rPr>
                        <a:t>2</a:t>
                      </a:r>
                      <a:r>
                        <a:rPr lang="en-US" sz="1600" dirty="0">
                          <a:solidFill>
                            <a:srgbClr val="000000"/>
                          </a:solidFill>
                          <a:effectLst/>
                          <a:latin typeface="Times New Roman"/>
                          <a:ea typeface="Calibri"/>
                          <a:cs typeface="Arial"/>
                        </a:rPr>
                        <a:t>O) </a:t>
                      </a:r>
                    </a:p>
                  </a:txBody>
                  <a:tcPr marL="23349" marR="233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752475">
                <a:tc>
                  <a:txBody>
                    <a:bodyPr/>
                    <a:lstStyle/>
                    <a:p>
                      <a:pPr algn="l">
                        <a:lnSpc>
                          <a:spcPct val="150000"/>
                        </a:lnSpc>
                        <a:spcAft>
                          <a:spcPts val="0"/>
                        </a:spcAft>
                      </a:pPr>
                      <a:r>
                        <a:rPr lang="en-US" sz="1600" dirty="0">
                          <a:solidFill>
                            <a:srgbClr val="000000"/>
                          </a:solidFill>
                          <a:effectLst/>
                          <a:latin typeface="Times New Roman"/>
                          <a:ea typeface="Calibri"/>
                          <a:cs typeface="Arial"/>
                        </a:rPr>
                        <a:t>Glass </a:t>
                      </a:r>
                    </a:p>
                  </a:txBody>
                  <a:tcPr marL="23349" marR="233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n-US" sz="1600" dirty="0">
                          <a:solidFill>
                            <a:srgbClr val="000000"/>
                          </a:solidFill>
                          <a:effectLst/>
                          <a:latin typeface="Times New Roman"/>
                          <a:ea typeface="Calibri"/>
                          <a:cs typeface="Arial"/>
                        </a:rPr>
                        <a:t>quartz or silica sand, quartzite </a:t>
                      </a:r>
                    </a:p>
                  </a:txBody>
                  <a:tcPr marL="23349" marR="233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n-US" sz="1600" dirty="0">
                          <a:solidFill>
                            <a:srgbClr val="000000"/>
                          </a:solidFill>
                          <a:effectLst/>
                          <a:latin typeface="Times New Roman"/>
                          <a:ea typeface="Calibri"/>
                          <a:cs typeface="Arial"/>
                        </a:rPr>
                        <a:t>suitable grading grains, no impurities (low iron) </a:t>
                      </a:r>
                    </a:p>
                  </a:txBody>
                  <a:tcPr marL="23349" marR="233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76237">
                <a:tc>
                  <a:txBody>
                    <a:bodyPr/>
                    <a:lstStyle/>
                    <a:p>
                      <a:pPr algn="l">
                        <a:lnSpc>
                          <a:spcPct val="150000"/>
                        </a:lnSpc>
                        <a:spcAft>
                          <a:spcPts val="0"/>
                        </a:spcAft>
                      </a:pPr>
                      <a:r>
                        <a:rPr lang="en-US" sz="1600" dirty="0">
                          <a:solidFill>
                            <a:srgbClr val="000000"/>
                          </a:solidFill>
                          <a:effectLst/>
                          <a:latin typeface="Times New Roman"/>
                          <a:ea typeface="Calibri"/>
                          <a:cs typeface="Arial"/>
                        </a:rPr>
                        <a:t>Juss, plaster, plaster boards </a:t>
                      </a:r>
                    </a:p>
                  </a:txBody>
                  <a:tcPr marL="23349" marR="233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n-US" sz="1600" dirty="0">
                          <a:solidFill>
                            <a:srgbClr val="000000"/>
                          </a:solidFill>
                          <a:effectLst/>
                          <a:latin typeface="Times New Roman"/>
                          <a:ea typeface="Calibri"/>
                          <a:cs typeface="Arial"/>
                        </a:rPr>
                        <a:t>gypsum, anhydrite </a:t>
                      </a:r>
                    </a:p>
                  </a:txBody>
                  <a:tcPr marL="23349" marR="233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n-US" sz="1600" dirty="0">
                          <a:solidFill>
                            <a:srgbClr val="000000"/>
                          </a:solidFill>
                          <a:effectLst/>
                          <a:latin typeface="Times New Roman"/>
                          <a:ea typeface="Calibri"/>
                          <a:cs typeface="Arial"/>
                        </a:rPr>
                        <a:t>no impurities (low clay and iron) </a:t>
                      </a:r>
                    </a:p>
                  </a:txBody>
                  <a:tcPr marL="23349" marR="233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128712">
                <a:tc>
                  <a:txBody>
                    <a:bodyPr/>
                    <a:lstStyle/>
                    <a:p>
                      <a:pPr algn="l">
                        <a:lnSpc>
                          <a:spcPct val="150000"/>
                        </a:lnSpc>
                        <a:spcAft>
                          <a:spcPts val="0"/>
                        </a:spcAft>
                      </a:pPr>
                      <a:r>
                        <a:rPr lang="en-US" sz="1600" dirty="0">
                          <a:solidFill>
                            <a:srgbClr val="000000"/>
                          </a:solidFill>
                          <a:effectLst/>
                          <a:latin typeface="Times New Roman"/>
                          <a:ea typeface="Calibri"/>
                          <a:cs typeface="Arial"/>
                        </a:rPr>
                        <a:t>Insulating materials </a:t>
                      </a:r>
                    </a:p>
                  </a:txBody>
                  <a:tcPr marL="23349" marR="233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n-US" sz="1600" dirty="0">
                          <a:solidFill>
                            <a:srgbClr val="000000"/>
                          </a:solidFill>
                          <a:effectLst/>
                          <a:latin typeface="Times New Roman"/>
                          <a:ea typeface="Calibri"/>
                          <a:cs typeface="Arial"/>
                        </a:rPr>
                        <a:t>fibrous and flaky metamorphic minerals (asbestos), mica, diatomite, vermiculite </a:t>
                      </a:r>
                    </a:p>
                  </a:txBody>
                  <a:tcPr marL="23349" marR="233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n-US" sz="1600" dirty="0">
                          <a:solidFill>
                            <a:srgbClr val="000000"/>
                          </a:solidFill>
                          <a:effectLst/>
                          <a:latin typeface="Times New Roman"/>
                          <a:ea typeface="Calibri"/>
                          <a:cs typeface="Arial"/>
                        </a:rPr>
                        <a:t>not harmful to health </a:t>
                      </a:r>
                    </a:p>
                    <a:p>
                      <a:pPr algn="l" rtl="0">
                        <a:lnSpc>
                          <a:spcPct val="150000"/>
                        </a:lnSpc>
                        <a:spcAft>
                          <a:spcPts val="0"/>
                        </a:spcAft>
                      </a:pPr>
                      <a:r>
                        <a:rPr lang="en-US" sz="1600" dirty="0">
                          <a:effectLst/>
                          <a:latin typeface="Times New Roman"/>
                          <a:ea typeface="Calibri"/>
                          <a:cs typeface="Arial"/>
                        </a:rPr>
                        <a:t> </a:t>
                      </a:r>
                      <a:endParaRPr lang="en-US" sz="1600" dirty="0">
                        <a:effectLst/>
                        <a:latin typeface="Calibri"/>
                        <a:ea typeface="Calibri"/>
                        <a:cs typeface="Arial"/>
                      </a:endParaRPr>
                    </a:p>
                  </a:txBody>
                  <a:tcPr marL="23349" marR="233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752475">
                <a:tc>
                  <a:txBody>
                    <a:bodyPr/>
                    <a:lstStyle/>
                    <a:p>
                      <a:pPr algn="l">
                        <a:lnSpc>
                          <a:spcPct val="150000"/>
                        </a:lnSpc>
                        <a:spcAft>
                          <a:spcPts val="0"/>
                        </a:spcAft>
                      </a:pPr>
                      <a:r>
                        <a:rPr lang="en-US" sz="1600" dirty="0">
                          <a:solidFill>
                            <a:srgbClr val="000000"/>
                          </a:solidFill>
                          <a:effectLst/>
                          <a:latin typeface="Times New Roman"/>
                          <a:ea typeface="Calibri"/>
                          <a:cs typeface="Arial"/>
                        </a:rPr>
                        <a:t>Bitumen </a:t>
                      </a:r>
                    </a:p>
                  </a:txBody>
                  <a:tcPr marL="23349" marR="233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n-US" sz="1600" dirty="0">
                          <a:solidFill>
                            <a:srgbClr val="000000"/>
                          </a:solidFill>
                          <a:effectLst/>
                          <a:latin typeface="Times New Roman"/>
                          <a:ea typeface="Calibri"/>
                          <a:cs typeface="Arial"/>
                        </a:rPr>
                        <a:t>natural residues of oil, residue from distillation of oil </a:t>
                      </a:r>
                    </a:p>
                  </a:txBody>
                  <a:tcPr marL="23349" marR="233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n-US" sz="1600" dirty="0">
                          <a:solidFill>
                            <a:srgbClr val="000000"/>
                          </a:solidFill>
                          <a:effectLst/>
                          <a:latin typeface="Times New Roman"/>
                          <a:ea typeface="Calibri"/>
                          <a:cs typeface="Arial"/>
                        </a:rPr>
                        <a:t>melting temperature for conditions of use (in roads pavement) </a:t>
                      </a:r>
                    </a:p>
                  </a:txBody>
                  <a:tcPr marL="23349" marR="233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4812328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4843" y="846161"/>
            <a:ext cx="11409528" cy="4794789"/>
          </a:xfrm>
        </p:spPr>
        <p:txBody>
          <a:bodyPr>
            <a:normAutofit/>
          </a:bodyPr>
          <a:lstStyle/>
          <a:p>
            <a:pPr marL="0" indent="0" algn="just" rtl="0">
              <a:lnSpc>
                <a:spcPct val="150000"/>
              </a:lnSpc>
              <a:spcAft>
                <a:spcPts val="0"/>
              </a:spcAft>
              <a:buNone/>
            </a:pPr>
            <a:r>
              <a:rPr lang="en-US" sz="2400" b="1" dirty="0">
                <a:latin typeface="Times New Roman"/>
                <a:ea typeface="Calibri"/>
                <a:cs typeface="Arial"/>
              </a:rPr>
              <a:t>Aggregate</a:t>
            </a:r>
            <a:r>
              <a:rPr lang="en-US" sz="2400" dirty="0">
                <a:latin typeface="Times New Roman"/>
                <a:ea typeface="Calibri"/>
                <a:cs typeface="Arial"/>
              </a:rPr>
              <a:t>: is a mixture of rocks fragments and comprises 3/4 of the volume of concrete (85 - 90% aggregate and 10 - 15% cement) and has specific physical, mechanical, and chemical properties. </a:t>
            </a:r>
            <a:endParaRPr lang="en-US" sz="1800" dirty="0">
              <a:ea typeface="Calibri"/>
              <a:cs typeface="Arial"/>
            </a:endParaRPr>
          </a:p>
          <a:p>
            <a:pPr marL="0" indent="0" algn="just" rtl="0">
              <a:lnSpc>
                <a:spcPct val="150000"/>
              </a:lnSpc>
              <a:spcAft>
                <a:spcPts val="0"/>
              </a:spcAft>
              <a:buNone/>
            </a:pPr>
            <a:r>
              <a:rPr lang="en-US" sz="2400" dirty="0">
                <a:latin typeface="Times New Roman"/>
                <a:ea typeface="Calibri"/>
                <a:cs typeface="Arial"/>
              </a:rPr>
              <a:t>Aggregates are classified by their </a:t>
            </a:r>
            <a:r>
              <a:rPr lang="en-US" sz="2400" b="1" dirty="0">
                <a:latin typeface="Times New Roman"/>
                <a:ea typeface="Calibri"/>
                <a:cs typeface="Arial"/>
              </a:rPr>
              <a:t>source</a:t>
            </a:r>
            <a:r>
              <a:rPr lang="en-US" sz="2400" dirty="0">
                <a:latin typeface="Times New Roman"/>
                <a:ea typeface="Calibri"/>
                <a:cs typeface="Arial"/>
              </a:rPr>
              <a:t> into: </a:t>
            </a:r>
            <a:endParaRPr lang="en-US" sz="1800" dirty="0">
              <a:ea typeface="Calibri"/>
              <a:cs typeface="Arial"/>
            </a:endParaRPr>
          </a:p>
          <a:p>
            <a:pPr marL="0" indent="0" algn="just" rtl="0">
              <a:lnSpc>
                <a:spcPct val="150000"/>
              </a:lnSpc>
              <a:spcAft>
                <a:spcPts val="0"/>
              </a:spcAft>
              <a:buNone/>
            </a:pPr>
            <a:r>
              <a:rPr lang="en-US" sz="2400" b="1" dirty="0">
                <a:latin typeface="Times New Roman"/>
                <a:ea typeface="Calibri"/>
                <a:cs typeface="Arial"/>
              </a:rPr>
              <a:t>1.</a:t>
            </a:r>
            <a:r>
              <a:rPr lang="en-US" sz="2400" dirty="0">
                <a:latin typeface="Times New Roman"/>
                <a:ea typeface="Calibri"/>
                <a:cs typeface="Arial"/>
              </a:rPr>
              <a:t> </a:t>
            </a:r>
            <a:r>
              <a:rPr lang="en-US" sz="2400" b="1" dirty="0">
                <a:latin typeface="Times New Roman"/>
                <a:ea typeface="Calibri"/>
                <a:cs typeface="Arial"/>
              </a:rPr>
              <a:t>Natural aggregates (sand and gravel)</a:t>
            </a:r>
            <a:r>
              <a:rPr lang="en-US" sz="2400" dirty="0">
                <a:latin typeface="Times New Roman"/>
                <a:ea typeface="Calibri"/>
                <a:cs typeface="Arial"/>
              </a:rPr>
              <a:t>: it is extracted from quarries and is formed by disintegration of rocks (igneous, sedimentary and metamorphic) through weathering, erosion, transportation of fragments by (air, water and glacier) and deposition. </a:t>
            </a:r>
            <a:endParaRPr lang="en-US" sz="1800" dirty="0">
              <a:ea typeface="Calibri"/>
              <a:cs typeface="Arial"/>
            </a:endParaRPr>
          </a:p>
          <a:p>
            <a:pPr marL="0" indent="0" algn="just" rtl="0">
              <a:lnSpc>
                <a:spcPct val="100000"/>
              </a:lnSpc>
              <a:buNone/>
            </a:pPr>
            <a:endParaRPr lang="ar-IQ" sz="2400" b="1" dirty="0">
              <a:solidFill>
                <a:schemeClr val="tx1"/>
              </a:solidFill>
              <a:latin typeface="Times New Roman" panose="02020603050405020304" pitchFamily="18" charset="0"/>
              <a:ea typeface="+mj-ea"/>
              <a:cs typeface="Times New Roman" panose="02020603050405020304" pitchFamily="18" charset="0"/>
            </a:endParaRPr>
          </a:p>
        </p:txBody>
      </p:sp>
    </p:spTree>
    <p:extLst>
      <p:ext uri="{BB962C8B-B14F-4D97-AF65-F5344CB8AC3E}">
        <p14:creationId xmlns:p14="http://schemas.microsoft.com/office/powerpoint/2010/main" val="3063595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6728" y="846161"/>
            <a:ext cx="11423175" cy="4230806"/>
          </a:xfrm>
        </p:spPr>
        <p:txBody>
          <a:bodyPr>
            <a:noAutofit/>
          </a:bodyPr>
          <a:lstStyle/>
          <a:p>
            <a:pPr marL="0" indent="0" algn="just" rtl="0">
              <a:lnSpc>
                <a:spcPct val="150000"/>
              </a:lnSpc>
              <a:spcBef>
                <a:spcPts val="0"/>
              </a:spcBef>
              <a:spcAft>
                <a:spcPts val="0"/>
              </a:spcAft>
              <a:buNone/>
            </a:pPr>
            <a:r>
              <a:rPr lang="en-US" sz="2400" b="1" dirty="0">
                <a:latin typeface="Times New Roman" panose="02020603050405020304" pitchFamily="18" charset="0"/>
                <a:ea typeface="Calibri"/>
                <a:cs typeface="Times New Roman" panose="02020603050405020304" pitchFamily="18" charset="0"/>
              </a:rPr>
              <a:t>2.</a:t>
            </a:r>
            <a:r>
              <a:rPr lang="en-US" sz="2400" dirty="0">
                <a:latin typeface="Times New Roman" panose="02020603050405020304" pitchFamily="18" charset="0"/>
                <a:ea typeface="Calibri"/>
                <a:cs typeface="Times New Roman" panose="02020603050405020304" pitchFamily="18" charset="0"/>
              </a:rPr>
              <a:t> </a:t>
            </a:r>
            <a:r>
              <a:rPr lang="en-US" sz="2400" b="1" dirty="0">
                <a:latin typeface="Times New Roman" panose="02020603050405020304" pitchFamily="18" charset="0"/>
                <a:ea typeface="Calibri"/>
                <a:cs typeface="Times New Roman" panose="02020603050405020304" pitchFamily="18" charset="0"/>
              </a:rPr>
              <a:t>Artificial aggregates (slag, crushed stone)</a:t>
            </a:r>
            <a:r>
              <a:rPr lang="en-US" sz="2400" dirty="0">
                <a:latin typeface="Times New Roman" panose="02020603050405020304" pitchFamily="18" charset="0"/>
                <a:ea typeface="Calibri"/>
                <a:cs typeface="Times New Roman" panose="02020603050405020304" pitchFamily="18" charset="0"/>
              </a:rPr>
              <a:t>: it is formed by: </a:t>
            </a:r>
          </a:p>
          <a:p>
            <a:pPr marL="0" indent="0" algn="just" rtl="0">
              <a:lnSpc>
                <a:spcPct val="150000"/>
              </a:lnSpc>
              <a:spcBef>
                <a:spcPts val="0"/>
              </a:spcBef>
              <a:spcAft>
                <a:spcPts val="0"/>
              </a:spcAft>
              <a:buNone/>
            </a:pPr>
            <a:r>
              <a:rPr lang="en-US" sz="2400" dirty="0">
                <a:latin typeface="Times New Roman" panose="02020603050405020304" pitchFamily="18" charset="0"/>
                <a:ea typeface="Calibri"/>
                <a:cs typeface="Times New Roman" panose="02020603050405020304" pitchFamily="18" charset="0"/>
              </a:rPr>
              <a:t>A - By-product (blast furnace slag, fly ash, burned rocks) </a:t>
            </a:r>
          </a:p>
          <a:p>
            <a:pPr marL="0" indent="0" algn="just" rtl="0">
              <a:lnSpc>
                <a:spcPct val="150000"/>
              </a:lnSpc>
              <a:spcBef>
                <a:spcPts val="0"/>
              </a:spcBef>
              <a:spcAft>
                <a:spcPts val="0"/>
              </a:spcAft>
              <a:buNone/>
            </a:pPr>
            <a:r>
              <a:rPr lang="en-US" sz="2400" dirty="0">
                <a:latin typeface="Times New Roman" panose="02020603050405020304" pitchFamily="18" charset="0"/>
                <a:ea typeface="Calibri"/>
                <a:cs typeface="Times New Roman" panose="02020603050405020304" pitchFamily="18" charset="0"/>
              </a:rPr>
              <a:t>B - Thermal process (fired clay, vermiculite) </a:t>
            </a:r>
          </a:p>
          <a:p>
            <a:pPr marL="0" indent="0" algn="just" rtl="0">
              <a:lnSpc>
                <a:spcPct val="150000"/>
              </a:lnSpc>
              <a:spcBef>
                <a:spcPts val="0"/>
              </a:spcBef>
              <a:spcAft>
                <a:spcPts val="0"/>
              </a:spcAft>
              <a:buNone/>
            </a:pPr>
            <a:r>
              <a:rPr lang="en-US" sz="2400" dirty="0">
                <a:latin typeface="Times New Roman" panose="02020603050405020304" pitchFamily="18" charset="0"/>
                <a:ea typeface="Calibri"/>
                <a:cs typeface="Times New Roman" panose="02020603050405020304" pitchFamily="18" charset="0"/>
              </a:rPr>
              <a:t>C - Recycled concrete and municipal wastes </a:t>
            </a:r>
          </a:p>
          <a:p>
            <a:pPr marL="0" indent="0" algn="just" rtl="0">
              <a:lnSpc>
                <a:spcPct val="150000"/>
              </a:lnSpc>
              <a:spcBef>
                <a:spcPts val="0"/>
              </a:spcBef>
              <a:spcAft>
                <a:spcPts val="0"/>
              </a:spcAft>
              <a:buNone/>
            </a:pPr>
            <a:r>
              <a:rPr lang="en-US" sz="2400" dirty="0">
                <a:latin typeface="Times New Roman" panose="02020603050405020304" pitchFamily="18" charset="0"/>
                <a:ea typeface="Calibri"/>
                <a:cs typeface="Times New Roman" panose="02020603050405020304" pitchFamily="18" charset="0"/>
              </a:rPr>
              <a:t>Natural aggregates are classified by </a:t>
            </a:r>
            <a:r>
              <a:rPr lang="en-US" sz="2400" b="1" dirty="0">
                <a:latin typeface="Times New Roman" panose="02020603050405020304" pitchFamily="18" charset="0"/>
                <a:ea typeface="Calibri"/>
                <a:cs typeface="Times New Roman" panose="02020603050405020304" pitchFamily="18" charset="0"/>
              </a:rPr>
              <a:t>particles shape </a:t>
            </a:r>
            <a:r>
              <a:rPr lang="en-US" sz="2400" dirty="0">
                <a:latin typeface="Times New Roman" panose="02020603050405020304" pitchFamily="18" charset="0"/>
                <a:ea typeface="Calibri"/>
                <a:cs typeface="Times New Roman" panose="02020603050405020304" pitchFamily="18" charset="0"/>
              </a:rPr>
              <a:t>according to British Standard </a:t>
            </a:r>
            <a:r>
              <a:rPr lang="en-US" sz="2400" b="1" dirty="0">
                <a:latin typeface="Times New Roman" panose="02020603050405020304" pitchFamily="18" charset="0"/>
                <a:ea typeface="Calibri"/>
                <a:cs typeface="Times New Roman" panose="02020603050405020304" pitchFamily="18" charset="0"/>
              </a:rPr>
              <a:t>BS 812- 1975 </a:t>
            </a:r>
            <a:r>
              <a:rPr lang="en-US" sz="2400" dirty="0">
                <a:latin typeface="Times New Roman" panose="02020603050405020304" pitchFamily="18" charset="0"/>
                <a:ea typeface="Calibri"/>
                <a:cs typeface="Times New Roman" panose="02020603050405020304" pitchFamily="18" charset="0"/>
              </a:rPr>
              <a:t>into: </a:t>
            </a:r>
          </a:p>
          <a:p>
            <a:pPr marL="0" indent="0" algn="just" rtl="0">
              <a:lnSpc>
                <a:spcPct val="150000"/>
              </a:lnSpc>
              <a:spcBef>
                <a:spcPts val="0"/>
              </a:spcBef>
              <a:spcAft>
                <a:spcPts val="0"/>
              </a:spcAft>
              <a:buNone/>
            </a:pPr>
            <a:r>
              <a:rPr lang="en-US" sz="2400" dirty="0">
                <a:latin typeface="Times New Roman" panose="02020603050405020304" pitchFamily="18" charset="0"/>
                <a:ea typeface="Calibri"/>
                <a:cs typeface="Times New Roman" panose="02020603050405020304" pitchFamily="18" charset="0"/>
              </a:rPr>
              <a:t>1. Rounded     2. Irregular     3. Flaky    4. Angular    5. Elongated</a:t>
            </a:r>
          </a:p>
          <a:p>
            <a:pPr marL="0" indent="0" algn="just" rtl="0">
              <a:lnSpc>
                <a:spcPct val="100000"/>
              </a:lnSpc>
              <a:spcBef>
                <a:spcPts val="0"/>
              </a:spcBef>
              <a:buNone/>
            </a:pPr>
            <a:endParaRPr lang="ar-IQ" sz="2400" b="1" dirty="0">
              <a:solidFill>
                <a:schemeClr val="tx1"/>
              </a:solidFill>
              <a:latin typeface="Times New Roman" panose="02020603050405020304" pitchFamily="18" charset="0"/>
              <a:ea typeface="+mj-ea"/>
              <a:cs typeface="Times New Roman" panose="02020603050405020304" pitchFamily="18" charset="0"/>
            </a:endParaRPr>
          </a:p>
        </p:txBody>
      </p:sp>
    </p:spTree>
    <p:extLst>
      <p:ext uri="{BB962C8B-B14F-4D97-AF65-F5344CB8AC3E}">
        <p14:creationId xmlns:p14="http://schemas.microsoft.com/office/powerpoint/2010/main" val="2273577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ircle(in)">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0376" y="846161"/>
            <a:ext cx="11382233" cy="4794789"/>
          </a:xfrm>
        </p:spPr>
        <p:txBody>
          <a:bodyPr>
            <a:noAutofit/>
          </a:bodyPr>
          <a:lstStyle/>
          <a:p>
            <a:pPr marL="0" indent="0" algn="just" rtl="0">
              <a:lnSpc>
                <a:spcPct val="150000"/>
              </a:lnSpc>
              <a:spcAft>
                <a:spcPts val="0"/>
              </a:spcAft>
              <a:buNone/>
            </a:pPr>
            <a:r>
              <a:rPr lang="en-US" sz="2400" dirty="0">
                <a:latin typeface="Times New Roman" panose="02020603050405020304" pitchFamily="18" charset="0"/>
                <a:ea typeface="Calibri"/>
                <a:cs typeface="Times New Roman" panose="02020603050405020304" pitchFamily="18" charset="0"/>
              </a:rPr>
              <a:t>They are also classified by </a:t>
            </a:r>
            <a:r>
              <a:rPr lang="en-US" sz="2400" b="1" dirty="0">
                <a:latin typeface="Times New Roman" panose="02020603050405020304" pitchFamily="18" charset="0"/>
                <a:ea typeface="Calibri"/>
                <a:cs typeface="Times New Roman" panose="02020603050405020304" pitchFamily="18" charset="0"/>
              </a:rPr>
              <a:t>surface texture of grains </a:t>
            </a:r>
            <a:r>
              <a:rPr lang="en-US" sz="2400" dirty="0">
                <a:latin typeface="Times New Roman" panose="02020603050405020304" pitchFamily="18" charset="0"/>
                <a:ea typeface="Calibri"/>
                <a:cs typeface="Times New Roman" panose="02020603050405020304" pitchFamily="18" charset="0"/>
              </a:rPr>
              <a:t>according to </a:t>
            </a:r>
            <a:r>
              <a:rPr lang="en-US" sz="2400" b="1" dirty="0">
                <a:latin typeface="Times New Roman" panose="02020603050405020304" pitchFamily="18" charset="0"/>
                <a:ea typeface="Calibri"/>
                <a:cs typeface="Times New Roman" panose="02020603050405020304" pitchFamily="18" charset="0"/>
              </a:rPr>
              <a:t>BS 812 - 1975 </a:t>
            </a:r>
            <a:r>
              <a:rPr lang="en-US" sz="2400" dirty="0">
                <a:latin typeface="Times New Roman" panose="02020603050405020304" pitchFamily="18" charset="0"/>
                <a:ea typeface="Calibri"/>
                <a:cs typeface="Times New Roman" panose="02020603050405020304" pitchFamily="18" charset="0"/>
              </a:rPr>
              <a:t>into: </a:t>
            </a:r>
          </a:p>
          <a:p>
            <a:pPr marL="0" indent="0" algn="just" rtl="0">
              <a:lnSpc>
                <a:spcPct val="150000"/>
              </a:lnSpc>
              <a:spcAft>
                <a:spcPts val="0"/>
              </a:spcAft>
              <a:buNone/>
            </a:pPr>
            <a:r>
              <a:rPr lang="en-US" sz="2400" dirty="0">
                <a:latin typeface="Times New Roman" panose="02020603050405020304" pitchFamily="18" charset="0"/>
                <a:ea typeface="Calibri"/>
                <a:cs typeface="Times New Roman" panose="02020603050405020304" pitchFamily="18" charset="0"/>
              </a:rPr>
              <a:t>1. Glassy (flint)   </a:t>
            </a:r>
          </a:p>
          <a:p>
            <a:pPr marL="0" indent="0" algn="just" rtl="0">
              <a:lnSpc>
                <a:spcPct val="150000"/>
              </a:lnSpc>
              <a:spcAft>
                <a:spcPts val="0"/>
              </a:spcAft>
              <a:buNone/>
            </a:pPr>
            <a:r>
              <a:rPr lang="en-US" sz="2400" dirty="0">
                <a:latin typeface="Times New Roman" panose="02020603050405020304" pitchFamily="18" charset="0"/>
                <a:ea typeface="Calibri"/>
                <a:cs typeface="Times New Roman" panose="02020603050405020304" pitchFamily="18" charset="0"/>
              </a:rPr>
              <a:t>2. Smooth (chert) </a:t>
            </a:r>
          </a:p>
          <a:p>
            <a:pPr marL="0" indent="0" algn="just" rtl="0">
              <a:lnSpc>
                <a:spcPct val="150000"/>
              </a:lnSpc>
              <a:spcAft>
                <a:spcPts val="0"/>
              </a:spcAft>
              <a:buNone/>
            </a:pPr>
            <a:r>
              <a:rPr lang="en-US" sz="2400" dirty="0">
                <a:latin typeface="Times New Roman" panose="02020603050405020304" pitchFamily="18" charset="0"/>
                <a:ea typeface="Calibri"/>
                <a:cs typeface="Times New Roman" panose="02020603050405020304" pitchFamily="18" charset="0"/>
              </a:rPr>
              <a:t>3. Granular (sandstone)  </a:t>
            </a:r>
          </a:p>
          <a:p>
            <a:pPr marL="0" indent="0" algn="just" rtl="0">
              <a:lnSpc>
                <a:spcPct val="150000"/>
              </a:lnSpc>
              <a:spcAft>
                <a:spcPts val="0"/>
              </a:spcAft>
              <a:buNone/>
            </a:pPr>
            <a:r>
              <a:rPr lang="en-US" sz="2400" dirty="0">
                <a:latin typeface="Times New Roman" panose="02020603050405020304" pitchFamily="18" charset="0"/>
                <a:ea typeface="Calibri"/>
                <a:cs typeface="Times New Roman" panose="02020603050405020304" pitchFamily="18" charset="0"/>
              </a:rPr>
              <a:t>4. Rough (basalt)     </a:t>
            </a:r>
          </a:p>
          <a:p>
            <a:pPr marL="0" indent="0" algn="just" rtl="0">
              <a:lnSpc>
                <a:spcPct val="150000"/>
              </a:lnSpc>
              <a:spcAft>
                <a:spcPts val="0"/>
              </a:spcAft>
              <a:buNone/>
            </a:pPr>
            <a:r>
              <a:rPr lang="en-US" sz="2400" dirty="0">
                <a:latin typeface="Times New Roman" panose="02020603050405020304" pitchFamily="18" charset="0"/>
                <a:ea typeface="Calibri"/>
                <a:cs typeface="Times New Roman" panose="02020603050405020304" pitchFamily="18" charset="0"/>
              </a:rPr>
              <a:t>5. Crystalline (granite)    </a:t>
            </a:r>
          </a:p>
          <a:p>
            <a:pPr marL="0" indent="0" algn="just" rtl="0">
              <a:lnSpc>
                <a:spcPct val="150000"/>
              </a:lnSpc>
              <a:spcAft>
                <a:spcPts val="0"/>
              </a:spcAft>
              <a:buNone/>
            </a:pPr>
            <a:r>
              <a:rPr lang="en-US" sz="2400" dirty="0">
                <a:latin typeface="Times New Roman" panose="02020603050405020304" pitchFamily="18" charset="0"/>
                <a:ea typeface="Calibri"/>
                <a:cs typeface="Times New Roman" panose="02020603050405020304" pitchFamily="18" charset="0"/>
              </a:rPr>
              <a:t>6. Honey combed or Porous (pumice) </a:t>
            </a:r>
          </a:p>
          <a:p>
            <a:pPr marL="0" indent="0" algn="just" rtl="0">
              <a:lnSpc>
                <a:spcPct val="100000"/>
              </a:lnSpc>
              <a:buNone/>
            </a:pPr>
            <a:endParaRPr lang="ar-IQ" sz="2400" b="1" dirty="0">
              <a:solidFill>
                <a:schemeClr val="tx1"/>
              </a:solidFill>
              <a:latin typeface="Times New Roman" panose="02020603050405020304" pitchFamily="18" charset="0"/>
              <a:ea typeface="+mj-ea"/>
              <a:cs typeface="Times New Roman" panose="02020603050405020304" pitchFamily="18" charset="0"/>
            </a:endParaRPr>
          </a:p>
        </p:txBody>
      </p:sp>
    </p:spTree>
    <p:extLst>
      <p:ext uri="{BB962C8B-B14F-4D97-AF65-F5344CB8AC3E}">
        <p14:creationId xmlns:p14="http://schemas.microsoft.com/office/powerpoint/2010/main" val="3892123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ircle(in)">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ircle(in)">
                                      <p:cBhvr>
                                        <p:cTn id="3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3081" y="846161"/>
            <a:ext cx="11218459" cy="4794789"/>
          </a:xfrm>
        </p:spPr>
        <p:txBody>
          <a:bodyPr>
            <a:normAutofit/>
          </a:bodyPr>
          <a:lstStyle/>
          <a:p>
            <a:pPr marL="0" indent="0" algn="just" rtl="0">
              <a:lnSpc>
                <a:spcPct val="150000"/>
              </a:lnSpc>
              <a:spcAft>
                <a:spcPts val="0"/>
              </a:spcAft>
              <a:buNone/>
            </a:pPr>
            <a:r>
              <a:rPr lang="en-US" sz="2400" dirty="0">
                <a:latin typeface="Times New Roman"/>
                <a:ea typeface="Calibri"/>
                <a:cs typeface="Arial"/>
              </a:rPr>
              <a:t>They are also classified by </a:t>
            </a:r>
            <a:r>
              <a:rPr lang="en-US" sz="2400" b="1" dirty="0">
                <a:latin typeface="Times New Roman"/>
                <a:ea typeface="Calibri"/>
                <a:cs typeface="Arial"/>
              </a:rPr>
              <a:t>grain size </a:t>
            </a:r>
            <a:r>
              <a:rPr lang="en-US" sz="2400" dirty="0">
                <a:latin typeface="Times New Roman"/>
                <a:ea typeface="Calibri"/>
                <a:cs typeface="Arial"/>
              </a:rPr>
              <a:t>according to </a:t>
            </a:r>
            <a:r>
              <a:rPr lang="en-US" sz="2400" b="1" dirty="0">
                <a:latin typeface="Times New Roman"/>
                <a:ea typeface="Calibri"/>
                <a:cs typeface="Arial"/>
              </a:rPr>
              <a:t>Wentworth scale and British Institute of Geological Science </a:t>
            </a:r>
            <a:r>
              <a:rPr lang="en-US" sz="2400" dirty="0">
                <a:latin typeface="Times New Roman"/>
                <a:ea typeface="Calibri"/>
                <a:cs typeface="Arial"/>
              </a:rPr>
              <a:t>into: </a:t>
            </a:r>
            <a:endParaRPr lang="en-US" sz="1800" dirty="0">
              <a:ea typeface="Calibri"/>
              <a:cs typeface="Arial"/>
            </a:endParaRPr>
          </a:p>
          <a:p>
            <a:pPr marL="0" indent="0" algn="just" rtl="0">
              <a:lnSpc>
                <a:spcPct val="150000"/>
              </a:lnSpc>
              <a:spcAft>
                <a:spcPts val="0"/>
              </a:spcAft>
              <a:buNone/>
            </a:pPr>
            <a:r>
              <a:rPr lang="en-US" sz="2400" dirty="0">
                <a:latin typeface="Times New Roman"/>
                <a:ea typeface="Calibri"/>
                <a:cs typeface="Arial"/>
              </a:rPr>
              <a:t>1. Grains size &gt; 4mm: called "gravel" (pebbles, cobbles, boulders) and is composed of rock fragments. </a:t>
            </a:r>
            <a:endParaRPr lang="en-US" sz="1800" dirty="0">
              <a:ea typeface="Calibri"/>
              <a:cs typeface="Arial"/>
            </a:endParaRPr>
          </a:p>
          <a:p>
            <a:pPr marL="0" indent="0" algn="just" rtl="0">
              <a:lnSpc>
                <a:spcPct val="150000"/>
              </a:lnSpc>
              <a:spcAft>
                <a:spcPts val="0"/>
              </a:spcAft>
              <a:buNone/>
            </a:pPr>
            <a:r>
              <a:rPr lang="en-US" sz="2400" dirty="0">
                <a:latin typeface="Times New Roman"/>
                <a:ea typeface="Calibri"/>
                <a:cs typeface="Arial"/>
              </a:rPr>
              <a:t>2. Grains size 4 - 0.063 mm: called "sand" and is composed mostly of quartz. </a:t>
            </a:r>
            <a:endParaRPr lang="en-US" sz="1800" dirty="0">
              <a:ea typeface="Calibri"/>
              <a:cs typeface="Arial"/>
            </a:endParaRPr>
          </a:p>
          <a:p>
            <a:pPr marL="0" indent="0" algn="just" rtl="0">
              <a:lnSpc>
                <a:spcPct val="150000"/>
              </a:lnSpc>
              <a:spcAft>
                <a:spcPts val="0"/>
              </a:spcAft>
              <a:buNone/>
            </a:pPr>
            <a:r>
              <a:rPr lang="en-US" sz="2400" dirty="0">
                <a:latin typeface="Times New Roman"/>
                <a:ea typeface="Calibri"/>
                <a:cs typeface="Arial"/>
              </a:rPr>
              <a:t>3. Grains size &lt; 1/16 or 0.063 mm: known as "fines" consist of silt and clay fractions. </a:t>
            </a:r>
            <a:endParaRPr lang="en-US" sz="1800" dirty="0">
              <a:ea typeface="Calibri"/>
              <a:cs typeface="Arial"/>
            </a:endParaRPr>
          </a:p>
          <a:p>
            <a:pPr marL="0" indent="0" algn="just" rtl="0">
              <a:lnSpc>
                <a:spcPct val="100000"/>
              </a:lnSpc>
              <a:buNone/>
            </a:pPr>
            <a:endParaRPr lang="ar-IQ" sz="2400" b="1" dirty="0">
              <a:solidFill>
                <a:schemeClr val="tx1"/>
              </a:solidFill>
              <a:latin typeface="Times New Roman" panose="02020603050405020304" pitchFamily="18" charset="0"/>
              <a:ea typeface="+mj-ea"/>
              <a:cs typeface="Times New Roman" panose="02020603050405020304" pitchFamily="18" charset="0"/>
            </a:endParaRPr>
          </a:p>
        </p:txBody>
      </p:sp>
    </p:spTree>
    <p:extLst>
      <p:ext uri="{BB962C8B-B14F-4D97-AF65-F5344CB8AC3E}">
        <p14:creationId xmlns:p14="http://schemas.microsoft.com/office/powerpoint/2010/main" val="2885744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833706801"/>
              </p:ext>
            </p:extLst>
          </p:nvPr>
        </p:nvGraphicFramePr>
        <p:xfrm>
          <a:off x="1023579" y="1064524"/>
          <a:ext cx="10140290" cy="4899550"/>
        </p:xfrm>
        <a:graphic>
          <a:graphicData uri="http://schemas.openxmlformats.org/drawingml/2006/table">
            <a:tbl>
              <a:tblPr rtl="1" firstRow="1" bandRow="1">
                <a:tableStyleId>{5940675A-B579-460E-94D1-54222C63F5DA}</a:tableStyleId>
              </a:tblPr>
              <a:tblGrid>
                <a:gridCol w="2203454">
                  <a:extLst>
                    <a:ext uri="{9D8B030D-6E8A-4147-A177-3AD203B41FA5}">
                      <a16:colId xmlns:a16="http://schemas.microsoft.com/office/drawing/2014/main" val="20000"/>
                    </a:ext>
                  </a:extLst>
                </a:gridCol>
                <a:gridCol w="1825508">
                  <a:extLst>
                    <a:ext uri="{9D8B030D-6E8A-4147-A177-3AD203B41FA5}">
                      <a16:colId xmlns:a16="http://schemas.microsoft.com/office/drawing/2014/main" val="20001"/>
                    </a:ext>
                  </a:extLst>
                </a:gridCol>
                <a:gridCol w="2203454">
                  <a:extLst>
                    <a:ext uri="{9D8B030D-6E8A-4147-A177-3AD203B41FA5}">
                      <a16:colId xmlns:a16="http://schemas.microsoft.com/office/drawing/2014/main" val="20002"/>
                    </a:ext>
                  </a:extLst>
                </a:gridCol>
                <a:gridCol w="2203454">
                  <a:extLst>
                    <a:ext uri="{9D8B030D-6E8A-4147-A177-3AD203B41FA5}">
                      <a16:colId xmlns:a16="http://schemas.microsoft.com/office/drawing/2014/main" val="20003"/>
                    </a:ext>
                  </a:extLst>
                </a:gridCol>
                <a:gridCol w="1704420">
                  <a:extLst>
                    <a:ext uri="{9D8B030D-6E8A-4147-A177-3AD203B41FA5}">
                      <a16:colId xmlns:a16="http://schemas.microsoft.com/office/drawing/2014/main" val="20004"/>
                    </a:ext>
                  </a:extLst>
                </a:gridCol>
              </a:tblGrid>
              <a:tr h="1088788">
                <a:tc>
                  <a:txBody>
                    <a:bodyPr/>
                    <a:lstStyle/>
                    <a:p>
                      <a:pPr algn="ctr" rtl="1">
                        <a:lnSpc>
                          <a:spcPct val="115000"/>
                        </a:lnSpc>
                        <a:spcAft>
                          <a:spcPts val="0"/>
                        </a:spcAft>
                      </a:pPr>
                      <a:r>
                        <a:rPr lang="en-US" sz="1800" b="1" kern="1200" dirty="0">
                          <a:effectLst/>
                          <a:latin typeface="Times New Roman" panose="02020603050405020304" pitchFamily="18" charset="0"/>
                          <a:cs typeface="Times New Roman" panose="02020603050405020304" pitchFamily="18" charset="0"/>
                        </a:rPr>
                        <a:t>Composition</a:t>
                      </a:r>
                      <a:endParaRPr lang="en-US" sz="1800" b="1" dirty="0">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algn="ctr" rtl="1">
                        <a:lnSpc>
                          <a:spcPct val="115000"/>
                        </a:lnSpc>
                        <a:spcAft>
                          <a:spcPts val="0"/>
                        </a:spcAft>
                      </a:pPr>
                      <a:r>
                        <a:rPr lang="en-US" sz="1800" b="1" kern="1200" dirty="0">
                          <a:effectLst/>
                          <a:latin typeface="Times New Roman" panose="02020603050405020304" pitchFamily="18" charset="0"/>
                          <a:cs typeface="Times New Roman" panose="02020603050405020304" pitchFamily="18" charset="0"/>
                        </a:rPr>
                        <a:t>IGS (British)</a:t>
                      </a:r>
                      <a:endParaRPr lang="en-US" sz="1800" b="1" dirty="0">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algn="ctr" rtl="1">
                        <a:lnSpc>
                          <a:spcPct val="115000"/>
                        </a:lnSpc>
                        <a:spcAft>
                          <a:spcPts val="0"/>
                        </a:spcAft>
                      </a:pPr>
                      <a:r>
                        <a:rPr lang="en-US" sz="1800" b="1" kern="1200" dirty="0">
                          <a:effectLst/>
                          <a:latin typeface="Times New Roman" panose="02020603050405020304" pitchFamily="18" charset="0"/>
                          <a:cs typeface="Times New Roman" panose="02020603050405020304" pitchFamily="18" charset="0"/>
                        </a:rPr>
                        <a:t>US Industry</a:t>
                      </a:r>
                      <a:endParaRPr lang="en-US" sz="1800" b="1" dirty="0">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algn="ctr" rtl="1">
                        <a:lnSpc>
                          <a:spcPct val="115000"/>
                        </a:lnSpc>
                        <a:spcAft>
                          <a:spcPts val="0"/>
                        </a:spcAft>
                      </a:pPr>
                      <a:r>
                        <a:rPr lang="en-US" sz="1800" b="1" kern="1200" dirty="0">
                          <a:effectLst/>
                          <a:latin typeface="Times New Roman" panose="02020603050405020304" pitchFamily="18" charset="0"/>
                          <a:cs typeface="Times New Roman" panose="02020603050405020304" pitchFamily="18" charset="0"/>
                        </a:rPr>
                        <a:t>Wentworth Scale</a:t>
                      </a:r>
                      <a:endParaRPr lang="en-US" sz="1800" b="1" dirty="0">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algn="ctr" rtl="1">
                        <a:lnSpc>
                          <a:spcPct val="115000"/>
                        </a:lnSpc>
                        <a:spcAft>
                          <a:spcPts val="0"/>
                        </a:spcAft>
                      </a:pPr>
                      <a:r>
                        <a:rPr lang="en-US" sz="1800" b="1" kern="1200" dirty="0">
                          <a:effectLst/>
                          <a:latin typeface="Times New Roman" panose="02020603050405020304" pitchFamily="18" charset="0"/>
                          <a:cs typeface="Times New Roman" panose="02020603050405020304" pitchFamily="18" charset="0"/>
                        </a:rPr>
                        <a:t>Size (mm)</a:t>
                      </a:r>
                      <a:endParaRPr lang="en-US" sz="1800" b="1" dirty="0">
                        <a:effectLst/>
                        <a:latin typeface="Times New Roman" panose="02020603050405020304" pitchFamily="18" charset="0"/>
                        <a:ea typeface="Calibri"/>
                        <a:cs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r h="1088788">
                <a:tc rowSpan="2">
                  <a:txBody>
                    <a:bodyPr/>
                    <a:lstStyle/>
                    <a:p>
                      <a:pPr algn="ctr" rtl="1">
                        <a:lnSpc>
                          <a:spcPct val="115000"/>
                        </a:lnSpc>
                        <a:spcAft>
                          <a:spcPts val="0"/>
                        </a:spcAft>
                      </a:pPr>
                      <a:r>
                        <a:rPr lang="en-US" sz="1800" kern="1200" dirty="0">
                          <a:effectLst/>
                          <a:latin typeface="Times New Roman" panose="02020603050405020304" pitchFamily="18" charset="0"/>
                          <a:cs typeface="Times New Roman" panose="02020603050405020304" pitchFamily="18" charset="0"/>
                        </a:rPr>
                        <a:t>Limestone, Chert</a:t>
                      </a:r>
                      <a:endParaRPr lang="en-US" sz="1800" dirty="0">
                        <a:effectLst/>
                        <a:latin typeface="Times New Roman" panose="02020603050405020304" pitchFamily="18" charset="0"/>
                        <a:ea typeface="Calibri"/>
                        <a:cs typeface="Times New Roman" panose="02020603050405020304" pitchFamily="18" charset="0"/>
                      </a:endParaRPr>
                    </a:p>
                  </a:txBody>
                  <a:tcPr marL="68580" marR="68580" marT="0" marB="0" anchor="ctr"/>
                </a:tc>
                <a:tc rowSpan="2">
                  <a:txBody>
                    <a:bodyPr/>
                    <a:lstStyle/>
                    <a:p>
                      <a:pPr algn="ctr" rtl="1">
                        <a:lnSpc>
                          <a:spcPct val="115000"/>
                        </a:lnSpc>
                        <a:spcAft>
                          <a:spcPts val="0"/>
                        </a:spcAft>
                      </a:pPr>
                      <a:r>
                        <a:rPr lang="en-US" sz="1800" kern="1200" dirty="0">
                          <a:effectLst/>
                          <a:latin typeface="Times New Roman" panose="02020603050405020304" pitchFamily="18" charset="0"/>
                          <a:cs typeface="Times New Roman" panose="02020603050405020304" pitchFamily="18" charset="0"/>
                        </a:rPr>
                        <a:t>Gravel</a:t>
                      </a:r>
                      <a:endParaRPr lang="en-US" sz="1800" dirty="0">
                        <a:effectLst/>
                        <a:latin typeface="Times New Roman" panose="02020603050405020304" pitchFamily="18" charset="0"/>
                        <a:ea typeface="Calibri"/>
                        <a:cs typeface="Times New Roman" panose="02020603050405020304" pitchFamily="18" charset="0"/>
                      </a:endParaRPr>
                    </a:p>
                  </a:txBody>
                  <a:tcPr marL="68580" marR="68580" marT="0" marB="0" anchor="ctr"/>
                </a:tc>
                <a:tc rowSpan="3">
                  <a:txBody>
                    <a:bodyPr/>
                    <a:lstStyle/>
                    <a:p>
                      <a:pPr algn="ctr" rtl="1">
                        <a:lnSpc>
                          <a:spcPct val="115000"/>
                        </a:lnSpc>
                        <a:spcAft>
                          <a:spcPts val="0"/>
                        </a:spcAft>
                      </a:pPr>
                      <a:r>
                        <a:rPr lang="en-US" sz="1800" kern="1200" dirty="0">
                          <a:effectLst/>
                          <a:latin typeface="Times New Roman" panose="02020603050405020304" pitchFamily="18" charset="0"/>
                          <a:cs typeface="Times New Roman" panose="02020603050405020304" pitchFamily="18" charset="0"/>
                        </a:rPr>
                        <a:t>Gravel</a:t>
                      </a:r>
                      <a:endParaRPr lang="en-US" sz="1800" dirty="0">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algn="ctr" rtl="1">
                        <a:lnSpc>
                          <a:spcPct val="115000"/>
                        </a:lnSpc>
                        <a:spcAft>
                          <a:spcPts val="0"/>
                        </a:spcAft>
                      </a:pPr>
                      <a:r>
                        <a:rPr lang="en-US" sz="1800" kern="1200" dirty="0">
                          <a:effectLst/>
                          <a:latin typeface="Times New Roman" panose="02020603050405020304" pitchFamily="18" charset="0"/>
                          <a:cs typeface="Times New Roman" panose="02020603050405020304" pitchFamily="18" charset="0"/>
                        </a:rPr>
                        <a:t>Cobble</a:t>
                      </a:r>
                      <a:endParaRPr lang="en-US" sz="1800" dirty="0">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algn="ctr" rtl="1">
                        <a:lnSpc>
                          <a:spcPct val="115000"/>
                        </a:lnSpc>
                        <a:spcAft>
                          <a:spcPts val="0"/>
                        </a:spcAft>
                      </a:pPr>
                      <a:r>
                        <a:rPr lang="en-US" sz="1800" kern="1200" dirty="0">
                          <a:effectLst/>
                          <a:latin typeface="Times New Roman" panose="02020603050405020304" pitchFamily="18" charset="0"/>
                          <a:cs typeface="Times New Roman" panose="02020603050405020304" pitchFamily="18" charset="0"/>
                        </a:rPr>
                        <a:t>64</a:t>
                      </a:r>
                      <a:endParaRPr lang="en-US" sz="1800" dirty="0">
                        <a:effectLst/>
                        <a:latin typeface="Times New Roman" panose="02020603050405020304" pitchFamily="18" charset="0"/>
                        <a:ea typeface="Calibri"/>
                        <a:cs typeface="Times New Roman" panose="02020603050405020304" pitchFamily="18" charset="0"/>
                      </a:endParaRPr>
                    </a:p>
                  </a:txBody>
                  <a:tcPr marL="68580" marR="68580" marT="0" marB="0" anchor="ctr"/>
                </a:tc>
                <a:extLst>
                  <a:ext uri="{0D108BD9-81ED-4DB2-BD59-A6C34878D82A}">
                    <a16:rowId xmlns:a16="http://schemas.microsoft.com/office/drawing/2014/main" val="10001"/>
                  </a:ext>
                </a:extLst>
              </a:tr>
              <a:tr h="1088788">
                <a:tc vMerge="1">
                  <a:txBody>
                    <a:bodyPr/>
                    <a:lstStyle/>
                    <a:p>
                      <a:pPr rtl="1"/>
                      <a:endParaRPr lang="ar-IQ"/>
                    </a:p>
                  </a:txBody>
                  <a:tcPr/>
                </a:tc>
                <a:tc vMerge="1">
                  <a:txBody>
                    <a:bodyPr/>
                    <a:lstStyle/>
                    <a:p>
                      <a:pPr rtl="1"/>
                      <a:endParaRPr lang="ar-IQ"/>
                    </a:p>
                  </a:txBody>
                  <a:tcPr/>
                </a:tc>
                <a:tc vMerge="1">
                  <a:txBody>
                    <a:bodyPr/>
                    <a:lstStyle/>
                    <a:p>
                      <a:pPr rtl="1"/>
                      <a:endParaRPr lang="ar-IQ"/>
                    </a:p>
                  </a:txBody>
                  <a:tcPr/>
                </a:tc>
                <a:tc>
                  <a:txBody>
                    <a:bodyPr/>
                    <a:lstStyle/>
                    <a:p>
                      <a:pPr algn="ctr" rtl="1">
                        <a:lnSpc>
                          <a:spcPct val="115000"/>
                        </a:lnSpc>
                        <a:spcAft>
                          <a:spcPts val="0"/>
                        </a:spcAft>
                      </a:pPr>
                      <a:r>
                        <a:rPr lang="en-US" sz="1800" kern="1200" dirty="0">
                          <a:effectLst/>
                          <a:latin typeface="Times New Roman" panose="02020603050405020304" pitchFamily="18" charset="0"/>
                          <a:cs typeface="Times New Roman" panose="02020603050405020304" pitchFamily="18" charset="0"/>
                        </a:rPr>
                        <a:t>Pebble</a:t>
                      </a:r>
                      <a:endParaRPr lang="en-US" sz="1800" dirty="0">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algn="ctr" rtl="1">
                        <a:lnSpc>
                          <a:spcPct val="115000"/>
                        </a:lnSpc>
                        <a:spcAft>
                          <a:spcPts val="0"/>
                        </a:spcAft>
                      </a:pPr>
                      <a:r>
                        <a:rPr lang="en-US" sz="1800" kern="1200" dirty="0">
                          <a:effectLst/>
                          <a:latin typeface="Times New Roman" panose="02020603050405020304" pitchFamily="18" charset="0"/>
                          <a:cs typeface="Times New Roman" panose="02020603050405020304" pitchFamily="18" charset="0"/>
                        </a:rPr>
                        <a:t>4</a:t>
                      </a:r>
                      <a:endParaRPr lang="en-US" sz="1800" dirty="0">
                        <a:effectLst/>
                        <a:latin typeface="Times New Roman" panose="02020603050405020304" pitchFamily="18" charset="0"/>
                        <a:ea typeface="Calibri"/>
                        <a:cs typeface="Times New Roman" panose="02020603050405020304" pitchFamily="18" charset="0"/>
                      </a:endParaRPr>
                    </a:p>
                  </a:txBody>
                  <a:tcPr marL="68580" marR="68580" marT="0" marB="0" anchor="ctr"/>
                </a:tc>
                <a:extLst>
                  <a:ext uri="{0D108BD9-81ED-4DB2-BD59-A6C34878D82A}">
                    <a16:rowId xmlns:a16="http://schemas.microsoft.com/office/drawing/2014/main" val="10002"/>
                  </a:ext>
                </a:extLst>
              </a:tr>
              <a:tr h="559310">
                <a:tc>
                  <a:txBody>
                    <a:bodyPr/>
                    <a:lstStyle/>
                    <a:p>
                      <a:pPr algn="ctr" rtl="1">
                        <a:lnSpc>
                          <a:spcPts val="1460"/>
                        </a:lnSpc>
                        <a:spcAft>
                          <a:spcPts val="0"/>
                        </a:spcAft>
                      </a:pPr>
                      <a:r>
                        <a:rPr lang="en-US" sz="1800" kern="1200" dirty="0">
                          <a:effectLst/>
                          <a:latin typeface="Times New Roman" panose="02020603050405020304" pitchFamily="18" charset="0"/>
                          <a:cs typeface="Times New Roman" panose="02020603050405020304" pitchFamily="18" charset="0"/>
                        </a:rPr>
                        <a:t>Quartz</a:t>
                      </a:r>
                      <a:endParaRPr lang="en-US" sz="1800" dirty="0">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algn="ctr" rtl="1">
                        <a:lnSpc>
                          <a:spcPts val="1460"/>
                        </a:lnSpc>
                        <a:spcAft>
                          <a:spcPts val="0"/>
                        </a:spcAft>
                      </a:pPr>
                      <a:r>
                        <a:rPr lang="en-US" sz="1800" kern="1200" dirty="0">
                          <a:effectLst/>
                          <a:latin typeface="Times New Roman" panose="02020603050405020304" pitchFamily="18" charset="0"/>
                          <a:cs typeface="Times New Roman" panose="02020603050405020304" pitchFamily="18" charset="0"/>
                        </a:rPr>
                        <a:t>Sand</a:t>
                      </a:r>
                      <a:endParaRPr lang="en-US" sz="1800" dirty="0">
                        <a:effectLst/>
                        <a:latin typeface="Times New Roman" panose="02020603050405020304" pitchFamily="18" charset="0"/>
                        <a:ea typeface="Calibri"/>
                        <a:cs typeface="Times New Roman" panose="02020603050405020304" pitchFamily="18" charset="0"/>
                      </a:endParaRPr>
                    </a:p>
                  </a:txBody>
                  <a:tcPr marL="68580" marR="68580" marT="0" marB="0" anchor="ctr"/>
                </a:tc>
                <a:tc vMerge="1">
                  <a:txBody>
                    <a:bodyPr/>
                    <a:lstStyle/>
                    <a:p>
                      <a:pPr rtl="1"/>
                      <a:endParaRPr lang="ar-IQ"/>
                    </a:p>
                  </a:txBody>
                  <a:tcPr/>
                </a:tc>
                <a:tc>
                  <a:txBody>
                    <a:bodyPr/>
                    <a:lstStyle/>
                    <a:p>
                      <a:pPr algn="ctr" rtl="1">
                        <a:lnSpc>
                          <a:spcPts val="1460"/>
                        </a:lnSpc>
                        <a:spcAft>
                          <a:spcPts val="0"/>
                        </a:spcAft>
                      </a:pPr>
                      <a:r>
                        <a:rPr lang="en-US" sz="1800" kern="1200" dirty="0">
                          <a:effectLst/>
                          <a:latin typeface="Times New Roman" panose="02020603050405020304" pitchFamily="18" charset="0"/>
                          <a:cs typeface="Times New Roman" panose="02020603050405020304" pitchFamily="18" charset="0"/>
                        </a:rPr>
                        <a:t>Gravel</a:t>
                      </a:r>
                      <a:endParaRPr lang="en-US" sz="1800" dirty="0">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algn="ctr" rtl="1">
                        <a:lnSpc>
                          <a:spcPts val="1460"/>
                        </a:lnSpc>
                        <a:spcAft>
                          <a:spcPts val="0"/>
                        </a:spcAft>
                      </a:pPr>
                      <a:r>
                        <a:rPr lang="en-US" sz="1800" kern="1200" dirty="0">
                          <a:effectLst/>
                          <a:latin typeface="Times New Roman" panose="02020603050405020304" pitchFamily="18" charset="0"/>
                          <a:cs typeface="Times New Roman" panose="02020603050405020304" pitchFamily="18" charset="0"/>
                        </a:rPr>
                        <a:t>2</a:t>
                      </a:r>
                      <a:endParaRPr lang="en-US" sz="1800" dirty="0">
                        <a:effectLst/>
                        <a:latin typeface="Times New Roman" panose="02020603050405020304" pitchFamily="18" charset="0"/>
                        <a:ea typeface="Calibri"/>
                        <a:cs typeface="Times New Roman" panose="02020603050405020304" pitchFamily="18" charset="0"/>
                      </a:endParaRPr>
                    </a:p>
                  </a:txBody>
                  <a:tcPr marL="68580" marR="68580" marT="0" marB="0" anchor="ctr"/>
                </a:tc>
                <a:extLst>
                  <a:ext uri="{0D108BD9-81ED-4DB2-BD59-A6C34878D82A}">
                    <a16:rowId xmlns:a16="http://schemas.microsoft.com/office/drawing/2014/main" val="10003"/>
                  </a:ext>
                </a:extLst>
              </a:tr>
              <a:tr h="536938">
                <a:tc rowSpan="2">
                  <a:txBody>
                    <a:bodyPr/>
                    <a:lstStyle/>
                    <a:p>
                      <a:pPr algn="ctr" rtl="1">
                        <a:lnSpc>
                          <a:spcPts val="1440"/>
                        </a:lnSpc>
                        <a:spcAft>
                          <a:spcPts val="0"/>
                        </a:spcAft>
                      </a:pPr>
                      <a:r>
                        <a:rPr lang="en-US" sz="1800" kern="1200" dirty="0">
                          <a:effectLst/>
                          <a:latin typeface="Times New Roman" panose="02020603050405020304" pitchFamily="18" charset="0"/>
                          <a:cs typeface="Times New Roman" panose="02020603050405020304" pitchFamily="18" charset="0"/>
                        </a:rPr>
                        <a:t>Clay minerals</a:t>
                      </a:r>
                      <a:endParaRPr lang="en-US" sz="1800" dirty="0">
                        <a:effectLst/>
                        <a:latin typeface="Times New Roman" panose="02020603050405020304" pitchFamily="18" charset="0"/>
                        <a:ea typeface="Calibri"/>
                        <a:cs typeface="Times New Roman" panose="02020603050405020304" pitchFamily="18" charset="0"/>
                      </a:endParaRPr>
                    </a:p>
                  </a:txBody>
                  <a:tcPr marL="68580" marR="68580" marT="0" marB="0" anchor="ctr"/>
                </a:tc>
                <a:tc rowSpan="2">
                  <a:txBody>
                    <a:bodyPr/>
                    <a:lstStyle/>
                    <a:p>
                      <a:pPr algn="ctr" rtl="1">
                        <a:lnSpc>
                          <a:spcPts val="1440"/>
                        </a:lnSpc>
                        <a:spcAft>
                          <a:spcPts val="0"/>
                        </a:spcAft>
                      </a:pPr>
                      <a:r>
                        <a:rPr lang="en-US" sz="1800" kern="1200" dirty="0">
                          <a:effectLst/>
                          <a:latin typeface="Times New Roman" panose="02020603050405020304" pitchFamily="18" charset="0"/>
                          <a:cs typeface="Times New Roman" panose="02020603050405020304" pitchFamily="18" charset="0"/>
                        </a:rPr>
                        <a:t>Silt</a:t>
                      </a:r>
                      <a:endParaRPr lang="en-US" sz="1800" dirty="0">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algn="ctr" rtl="1">
                        <a:lnSpc>
                          <a:spcPts val="1440"/>
                        </a:lnSpc>
                        <a:spcAft>
                          <a:spcPts val="0"/>
                        </a:spcAft>
                      </a:pPr>
                      <a:r>
                        <a:rPr lang="en-US" sz="1800" kern="1200" dirty="0">
                          <a:effectLst/>
                          <a:latin typeface="Times New Roman" panose="02020603050405020304" pitchFamily="18" charset="0"/>
                          <a:cs typeface="Times New Roman" panose="02020603050405020304" pitchFamily="18" charset="0"/>
                        </a:rPr>
                        <a:t>Sand</a:t>
                      </a:r>
                      <a:endParaRPr lang="en-US" sz="1800" dirty="0">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algn="ctr" rtl="1">
                        <a:lnSpc>
                          <a:spcPts val="1440"/>
                        </a:lnSpc>
                        <a:spcAft>
                          <a:spcPts val="0"/>
                        </a:spcAft>
                      </a:pPr>
                      <a:r>
                        <a:rPr lang="en-US" sz="1800" kern="1200" dirty="0">
                          <a:effectLst/>
                          <a:latin typeface="Times New Roman" panose="02020603050405020304" pitchFamily="18" charset="0"/>
                          <a:cs typeface="Times New Roman" panose="02020603050405020304" pitchFamily="18" charset="0"/>
                        </a:rPr>
                        <a:t>Sand</a:t>
                      </a:r>
                      <a:endParaRPr lang="en-US" sz="1800" dirty="0">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algn="ctr" rtl="1">
                        <a:lnSpc>
                          <a:spcPts val="1440"/>
                        </a:lnSpc>
                        <a:spcAft>
                          <a:spcPts val="0"/>
                        </a:spcAft>
                      </a:pPr>
                      <a:r>
                        <a:rPr lang="en-US" sz="1800" kern="1200" dirty="0">
                          <a:effectLst/>
                          <a:latin typeface="Times New Roman" panose="02020603050405020304" pitchFamily="18" charset="0"/>
                          <a:cs typeface="Times New Roman" panose="02020603050405020304" pitchFamily="18" charset="0"/>
                        </a:rPr>
                        <a:t>0.06  or  1/16</a:t>
                      </a:r>
                      <a:endParaRPr lang="en-US" sz="1800" dirty="0">
                        <a:effectLst/>
                        <a:latin typeface="Times New Roman" panose="02020603050405020304" pitchFamily="18" charset="0"/>
                        <a:ea typeface="Calibri"/>
                        <a:cs typeface="Times New Roman" panose="02020603050405020304" pitchFamily="18" charset="0"/>
                      </a:endParaRPr>
                    </a:p>
                  </a:txBody>
                  <a:tcPr marL="68580" marR="68580" marT="0" marB="0" anchor="ctr"/>
                </a:tc>
                <a:extLst>
                  <a:ext uri="{0D108BD9-81ED-4DB2-BD59-A6C34878D82A}">
                    <a16:rowId xmlns:a16="http://schemas.microsoft.com/office/drawing/2014/main" val="10004"/>
                  </a:ext>
                </a:extLst>
              </a:tr>
              <a:tr h="536938">
                <a:tc vMerge="1">
                  <a:txBody>
                    <a:bodyPr/>
                    <a:lstStyle/>
                    <a:p>
                      <a:pPr rtl="1"/>
                      <a:endParaRPr lang="ar-IQ"/>
                    </a:p>
                  </a:txBody>
                  <a:tcPr/>
                </a:tc>
                <a:tc vMerge="1">
                  <a:txBody>
                    <a:bodyPr/>
                    <a:lstStyle/>
                    <a:p>
                      <a:pPr rtl="1"/>
                      <a:endParaRPr lang="ar-IQ"/>
                    </a:p>
                  </a:txBody>
                  <a:tcPr/>
                </a:tc>
                <a:tc>
                  <a:txBody>
                    <a:bodyPr/>
                    <a:lstStyle/>
                    <a:p>
                      <a:pPr algn="ctr" rtl="1">
                        <a:lnSpc>
                          <a:spcPts val="1440"/>
                        </a:lnSpc>
                        <a:spcAft>
                          <a:spcPts val="0"/>
                        </a:spcAft>
                      </a:pPr>
                      <a:r>
                        <a:rPr lang="en-US" sz="1800" kern="1200" dirty="0">
                          <a:effectLst/>
                          <a:latin typeface="Times New Roman" panose="02020603050405020304" pitchFamily="18" charset="0"/>
                          <a:cs typeface="Times New Roman" panose="02020603050405020304" pitchFamily="18" charset="0"/>
                        </a:rPr>
                        <a:t>Silt</a:t>
                      </a:r>
                      <a:endParaRPr lang="en-US" sz="1800" dirty="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ctr" rtl="1">
                        <a:lnSpc>
                          <a:spcPts val="1440"/>
                        </a:lnSpc>
                        <a:spcAft>
                          <a:spcPts val="0"/>
                        </a:spcAft>
                      </a:pPr>
                      <a:r>
                        <a:rPr lang="en-US" sz="1800" kern="1200" dirty="0">
                          <a:effectLst/>
                          <a:latin typeface="Times New Roman" panose="02020603050405020304" pitchFamily="18" charset="0"/>
                          <a:cs typeface="Times New Roman" panose="02020603050405020304" pitchFamily="18" charset="0"/>
                        </a:rPr>
                        <a:t>Silt, Clay</a:t>
                      </a:r>
                    </a:p>
                    <a:p>
                      <a:pPr algn="ctr" rtl="1">
                        <a:lnSpc>
                          <a:spcPts val="1440"/>
                        </a:lnSpc>
                        <a:spcAft>
                          <a:spcPts val="0"/>
                        </a:spcAft>
                      </a:pPr>
                      <a:endParaRPr lang="en-US" sz="1800" dirty="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rtl="1"/>
                      <a:endParaRPr lang="en-US" sz="1800" dirty="0">
                        <a:effectLst/>
                        <a:latin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40730643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Waveform</Template>
  <TotalTime>1244</TotalTime>
  <Words>2143</Words>
  <Application>Microsoft Office PowerPoint</Application>
  <PresentationFormat>Widescreen</PresentationFormat>
  <Paragraphs>195</Paragraphs>
  <Slides>24</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Arial</vt:lpstr>
      <vt:lpstr>Calibri</vt:lpstr>
      <vt:lpstr>Calibri Light</vt:lpstr>
      <vt:lpstr>Cambria Math</vt:lpstr>
      <vt:lpstr>Times New Roman</vt:lpstr>
      <vt:lpstr>Wingdings 3</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Aggregate must be strong and of low water absorption and porosity and resist frost action. - For road pavement, aggregate should be of rough surface and with sharp ends and free from fines (clay) so as to make a good bond with asphalt. Aggregate must also be tested for: Aggregate Impact value (AIV) Aggregate Abrasion value (AAV) Aggregate Crushing value (ACV) Polished stone value (PSV)  Soundness Test: immersion in a saturated solution of Na2SO4 and MgSO4 (ASTM 088-99)           </vt:lpstr>
      <vt:lpstr>Lightweight Aggregates LWA</vt:lpstr>
      <vt:lpstr>Lightweight Aggregates LWA: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احتياط</dc:title>
  <dc:creator>Ameer Guli</dc:creator>
  <cp:lastModifiedBy>MiQDAD</cp:lastModifiedBy>
  <cp:revision>508</cp:revision>
  <dcterms:created xsi:type="dcterms:W3CDTF">2015-10-29T09:34:21Z</dcterms:created>
  <dcterms:modified xsi:type="dcterms:W3CDTF">2023-05-16T20:38:45Z</dcterms:modified>
</cp:coreProperties>
</file>