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212146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122383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9351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413973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5237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3324014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1814941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353937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176546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52940B-ECEA-4E45-9209-219F5C666BC5}"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68334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52940B-ECEA-4E45-9209-219F5C666BC5}"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214233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52940B-ECEA-4E45-9209-219F5C666BC5}"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353509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52940B-ECEA-4E45-9209-219F5C666BC5}"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213263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2940B-ECEA-4E45-9209-219F5C666BC5}"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133292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52940B-ECEA-4E45-9209-219F5C666BC5}"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108599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552940B-ECEA-4E45-9209-219F5C666BC5}"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F49AF-8360-400F-852B-39985694F196}" type="slidenum">
              <a:rPr lang="en-US" smtClean="0"/>
              <a:t>‹#›</a:t>
            </a:fld>
            <a:endParaRPr lang="en-US"/>
          </a:p>
        </p:txBody>
      </p:sp>
    </p:spTree>
    <p:extLst>
      <p:ext uri="{BB962C8B-B14F-4D97-AF65-F5344CB8AC3E}">
        <p14:creationId xmlns:p14="http://schemas.microsoft.com/office/powerpoint/2010/main" val="37389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52940B-ECEA-4E45-9209-219F5C666BC5}" type="datetimeFigureOut">
              <a:rPr lang="en-US" smtClean="0"/>
              <a:t>5/12/2023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FF49AF-8360-400F-852B-39985694F196}" type="slidenum">
              <a:rPr lang="en-US" smtClean="0"/>
              <a:t>‹#›</a:t>
            </a:fld>
            <a:endParaRPr lang="en-US"/>
          </a:p>
        </p:txBody>
      </p:sp>
    </p:spTree>
    <p:extLst>
      <p:ext uri="{BB962C8B-B14F-4D97-AF65-F5344CB8AC3E}">
        <p14:creationId xmlns:p14="http://schemas.microsoft.com/office/powerpoint/2010/main" val="4236058429"/>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1127" y="286327"/>
            <a:ext cx="9956800" cy="6243782"/>
          </a:xfrm>
        </p:spPr>
        <p:txBody>
          <a:bodyPr/>
          <a:lstStyle/>
          <a:p>
            <a:pPr algn="ctr" rtl="1"/>
            <a:endParaRPr lang="ar-IQ" dirty="0" smtClean="0"/>
          </a:p>
          <a:p>
            <a:pPr algn="ctr" rtl="1"/>
            <a:endParaRPr lang="ar-IQ" dirty="0"/>
          </a:p>
          <a:p>
            <a:pPr algn="ctr" rtl="1"/>
            <a:endParaRPr lang="ar-IQ" dirty="0" smtClean="0"/>
          </a:p>
          <a:p>
            <a:pPr algn="ctr" rtl="1"/>
            <a:r>
              <a:rPr lang="ar-IQ" sz="4400" dirty="0" smtClean="0"/>
              <a:t>محاضرات علم الدلالة</a:t>
            </a:r>
          </a:p>
          <a:p>
            <a:pPr algn="ctr" rtl="1"/>
            <a:r>
              <a:rPr lang="ar-IQ" sz="4400" dirty="0" smtClean="0"/>
              <a:t>المرحلة الرابعة</a:t>
            </a:r>
            <a:endParaRPr lang="ar-IQ" sz="4400" dirty="0"/>
          </a:p>
          <a:p>
            <a:pPr algn="ctr" rtl="1"/>
            <a:endParaRPr lang="ar-IQ" dirty="0" smtClean="0"/>
          </a:p>
          <a:p>
            <a:pPr algn="ctr" rtl="1"/>
            <a:endParaRPr lang="ar-IQ" dirty="0"/>
          </a:p>
          <a:p>
            <a:pPr algn="ctr" rtl="1"/>
            <a:r>
              <a:rPr lang="ar-IQ" sz="2400" dirty="0" smtClean="0"/>
              <a:t>م. م.  </a:t>
            </a:r>
            <a:r>
              <a:rPr lang="ar-IQ" sz="2400" dirty="0" err="1" smtClean="0"/>
              <a:t>آكار</a:t>
            </a:r>
            <a:r>
              <a:rPr lang="ar-IQ" sz="2400" dirty="0" smtClean="0"/>
              <a:t> نوري إسماعيل</a:t>
            </a:r>
          </a:p>
          <a:p>
            <a:pPr algn="ctr" rtl="1"/>
            <a:endParaRPr lang="ar-IQ" dirty="0"/>
          </a:p>
          <a:p>
            <a:pPr algn="ctr" rtl="1"/>
            <a:endParaRPr lang="ar-IQ" dirty="0" smtClean="0"/>
          </a:p>
          <a:p>
            <a:pPr algn="ctr" rtl="1"/>
            <a:r>
              <a:rPr lang="ar-IQ" sz="2000" dirty="0"/>
              <a:t>السنة الدراسية: 2022- 2023</a:t>
            </a:r>
            <a:endParaRPr lang="en-US" sz="2000" dirty="0"/>
          </a:p>
          <a:p>
            <a:pPr algn="ctr" rtl="1"/>
            <a:endParaRPr lang="ar-IQ" dirty="0"/>
          </a:p>
        </p:txBody>
      </p:sp>
    </p:spTree>
    <p:extLst>
      <p:ext uri="{BB962C8B-B14F-4D97-AF65-F5344CB8AC3E}">
        <p14:creationId xmlns:p14="http://schemas.microsoft.com/office/powerpoint/2010/main" val="298875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7237"/>
            <a:ext cx="10544848" cy="5966690"/>
          </a:xfrm>
        </p:spPr>
        <p:txBody>
          <a:bodyPr>
            <a:normAutofit/>
          </a:bodyPr>
          <a:lstStyle/>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Arial" panose="020B0604020202020204" pitchFamily="34" charset="0"/>
              </a:rPr>
              <a:t>2 الدلالة (الصرفية)البنيوية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أما الدلالة الصرفية - فهي تلك الدلالة التي يعرب عنها مبنى الكلمة. وذلك لأنَّ لكل بناء دلالة في المعنى إلى جانب وظيفته التركيبية، وتحديد شكل البنية يقوم على المعنى المراد، فلا يكفي لبيان </a:t>
            </a:r>
            <a:r>
              <a:rPr lang="ar-IQ" sz="2800" dirty="0" err="1">
                <a:latin typeface="Calibri" panose="020F0502020204030204" pitchFamily="34" charset="0"/>
                <a:ea typeface="Calibri" panose="020F0502020204030204" pitchFamily="34" charset="0"/>
                <a:cs typeface="Arial" panose="020B0604020202020204" pitchFamily="34" charset="0"/>
              </a:rPr>
              <a:t>معنی</a:t>
            </a:r>
            <a:r>
              <a:rPr lang="ar-IQ" sz="2800" dirty="0">
                <a:latin typeface="Calibri" panose="020F0502020204030204" pitchFamily="34" charset="0"/>
                <a:ea typeface="Calibri" panose="020F0502020204030204" pitchFamily="34" charset="0"/>
                <a:cs typeface="Arial" panose="020B0604020202020204" pitchFamily="34" charset="0"/>
              </a:rPr>
              <a:t> «استغفر» </a:t>
            </a:r>
            <a:r>
              <a:rPr lang="ar-IQ" sz="2800" dirty="0" err="1">
                <a:latin typeface="Calibri" panose="020F0502020204030204" pitchFamily="34" charset="0"/>
                <a:ea typeface="Calibri" panose="020F0502020204030204" pitchFamily="34" charset="0"/>
                <a:cs typeface="Arial" panose="020B0604020202020204" pitchFamily="34" charset="0"/>
              </a:rPr>
              <a:t>بیان</a:t>
            </a:r>
            <a:r>
              <a:rPr lang="ar-IQ" sz="2800" dirty="0">
                <a:latin typeface="Calibri" panose="020F0502020204030204" pitchFamily="34" charset="0"/>
                <a:ea typeface="Calibri" panose="020F0502020204030204" pitchFamily="34" charset="0"/>
                <a:cs typeface="Arial" panose="020B0604020202020204" pitchFamily="34" charset="0"/>
              </a:rPr>
              <a:t> معناها المعجمي المرتبط بمادتها اللغوية (غ ف ر) بل لابد أن يضم إلى ذلك معنى الصيغة وهي هنا وزن (استفعل) أو الألف والسين والتاء التي تدل على الطلب.</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 وتقسم الوحدات الصرفية ذات الدلالة إلى نوعين: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 النوع الأول: الأوزان الصرفية مثل: أوزان الأفعال، والمصادر، والمشتقات (اسم الفاعل واسم المفعول، والصفة المشبهة، واسما الزمان والمكان، واسم الآلة).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 النوع الثاني: اللواصق وهي السوابق واللواحق والدواخل، وهي التي تدخل في صلب أو أحشاء بنية الكلمة لتحقيق معاني أو تشارك في الدلالة</a:t>
            </a:r>
            <a:r>
              <a:rPr lang="fa-IR" sz="2800" dirty="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714005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4873"/>
            <a:ext cx="10138448" cy="5948218"/>
          </a:xfrm>
        </p:spPr>
        <p:txBody>
          <a:bodyPr>
            <a:normAutofit/>
          </a:bodyPr>
          <a:lstStyle/>
          <a:p>
            <a:pPr marL="0" marR="0" algn="just" rtl="1">
              <a:lnSpc>
                <a:spcPct val="107000"/>
              </a:lnSpc>
              <a:spcBef>
                <a:spcPts val="0"/>
              </a:spcBef>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وإذا ما استشرفنا آفاق النص القرآني، لوجدنا أن هذه البنى قد وردت وروداً دقيقا دون حدوث أي خلل في التمثيل والتفسير الدلالي ، وكذلك نجد أن بنية (فعيل) تحولت إلى صيغة ( فَعَال) في آية أخرى بحسب ما </a:t>
            </a:r>
            <a:r>
              <a:rPr lang="ar-IQ" sz="3200" dirty="0" err="1">
                <a:latin typeface="Calibri" panose="020F0502020204030204" pitchFamily="34" charset="0"/>
                <a:ea typeface="Calibri" panose="020F0502020204030204" pitchFamily="34" charset="0"/>
                <a:cs typeface="Arial" panose="020B0604020202020204" pitchFamily="34" charset="0"/>
              </a:rPr>
              <a:t>يقتضيه</a:t>
            </a:r>
            <a:r>
              <a:rPr lang="ar-IQ" sz="3200" dirty="0">
                <a:latin typeface="Calibri" panose="020F0502020204030204" pitchFamily="34" charset="0"/>
                <a:ea typeface="Calibri" panose="020F0502020204030204" pitchFamily="34" charset="0"/>
                <a:cs typeface="Arial" panose="020B0604020202020204" pitchFamily="34" charset="0"/>
              </a:rPr>
              <a:t> السياق والمقال نحو قوله تعالى ((هذا </a:t>
            </a:r>
            <a:r>
              <a:rPr lang="ar-IQ" sz="3200" dirty="0" err="1">
                <a:latin typeface="Calibri" panose="020F0502020204030204" pitchFamily="34" charset="0"/>
                <a:ea typeface="Calibri" panose="020F0502020204030204" pitchFamily="34" charset="0"/>
                <a:cs typeface="Arial" panose="020B0604020202020204" pitchFamily="34" charset="0"/>
              </a:rPr>
              <a:t>شئ</a:t>
            </a:r>
            <a:r>
              <a:rPr lang="ar-IQ" sz="3200" dirty="0">
                <a:latin typeface="Calibri" panose="020F0502020204030204" pitchFamily="34" charset="0"/>
                <a:ea typeface="Calibri" panose="020F0502020204030204" pitchFamily="34" charset="0"/>
                <a:cs typeface="Arial" panose="020B0604020202020204" pitchFamily="34" charset="0"/>
              </a:rPr>
              <a:t> عجيب)) ق /2 ، وفي سياق آخر جاء (( إن هذا </a:t>
            </a:r>
            <a:r>
              <a:rPr lang="ar-IQ" sz="3200" dirty="0" err="1">
                <a:latin typeface="Calibri" panose="020F0502020204030204" pitchFamily="34" charset="0"/>
                <a:ea typeface="Calibri" panose="020F0502020204030204" pitchFamily="34" charset="0"/>
                <a:cs typeface="Arial" panose="020B0604020202020204" pitchFamily="34" charset="0"/>
              </a:rPr>
              <a:t>لشئ</a:t>
            </a:r>
            <a:r>
              <a:rPr lang="ar-IQ" sz="3200" dirty="0">
                <a:latin typeface="Calibri" panose="020F0502020204030204" pitchFamily="34" charset="0"/>
                <a:ea typeface="Calibri" panose="020F0502020204030204" pitchFamily="34" charset="0"/>
                <a:cs typeface="Arial" panose="020B0604020202020204" pitchFamily="34" charset="0"/>
              </a:rPr>
              <a:t> عجاب) ص 5/ فعدل من(عجيب) إلى (عُجاب) ليتدرج في بيان التعجب بحسب قوته ، فالعجب هي المادة الجذرية الأصلية التي استعملت بهيئتين مختلفتين لتؤدي دلالتين مغايرتين انسجاماً مع كل آية وردت فيها هذه الهيئة المناسبة لها ،و (عجيب) أضعف من (عُجاب) لذلك جاء الأول في سياق بيان عجب اعتيادي، أما الثاني ، فجاء للدلالة على شدة العجب والمبالغة فيه.</a:t>
            </a: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4057222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14036"/>
            <a:ext cx="10360121" cy="6142181"/>
          </a:xfrm>
        </p:spPr>
        <p:txBody>
          <a:bodyPr>
            <a:normAutofit/>
          </a:bodyPr>
          <a:lstStyle/>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Arial" panose="020B0604020202020204" pitchFamily="34" charset="0"/>
              </a:rPr>
              <a:t>- الدلالة (النحوية) التركيبية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latin typeface="Calibri" panose="020F0502020204030204" pitchFamily="34" charset="0"/>
                <a:ea typeface="Calibri" panose="020F0502020204030204" pitchFamily="34" charset="0"/>
                <a:cs typeface="Arial" panose="020B0604020202020204" pitchFamily="34" charset="0"/>
              </a:rPr>
              <a:t>تشمل بيان البنية الدلالية للجمل سواء أكان ذلك على مستوى الجملة البسيطة أم على مستوى الجمل المعقدة والمترابطة في فضاء النص الكبير ، كالنصوص القرآنية أو القصائد الشعرية وتتضمن الدراسة التركيبية متابعة التغييرات الخارجية المؤدية إلى تغيير البنية الدلالية ، فضلا عن دراسة القواعد المتعلقة بضمان المستوى </a:t>
            </a:r>
            <a:r>
              <a:rPr lang="ar-IQ" sz="2800" dirty="0" err="1">
                <a:latin typeface="Calibri" panose="020F0502020204030204" pitchFamily="34" charset="0"/>
                <a:ea typeface="Calibri" panose="020F0502020204030204" pitchFamily="34" charset="0"/>
                <a:cs typeface="Arial" panose="020B0604020202020204" pitchFamily="34" charset="0"/>
              </a:rPr>
              <a:t>الصوابي</a:t>
            </a:r>
            <a:r>
              <a:rPr lang="ar-IQ" sz="2800" dirty="0">
                <a:latin typeface="Calibri" panose="020F0502020204030204" pitchFamily="34" charset="0"/>
                <a:ea typeface="Calibri" panose="020F0502020204030204" pitchFamily="34" charset="0"/>
                <a:cs typeface="Arial" panose="020B0604020202020204" pitchFamily="34" charset="0"/>
              </a:rPr>
              <a:t> للتركيب، وهذا يدل على شمولية الدراسة التركيبية للجانب النحوي الخاص ببيان القوانين المؤثرة في تحديد المسار </a:t>
            </a:r>
            <a:r>
              <a:rPr lang="ar-IQ" sz="2800" dirty="0" err="1">
                <a:latin typeface="Calibri" panose="020F0502020204030204" pitchFamily="34" charset="0"/>
                <a:ea typeface="Calibri" panose="020F0502020204030204" pitchFamily="34" charset="0"/>
                <a:cs typeface="Arial" panose="020B0604020202020204" pitchFamily="34" charset="0"/>
              </a:rPr>
              <a:t>الاستقامي</a:t>
            </a:r>
            <a:r>
              <a:rPr lang="ar-IQ" sz="2800" dirty="0">
                <a:latin typeface="Calibri" panose="020F0502020204030204" pitchFamily="34" charset="0"/>
                <a:ea typeface="Calibri" panose="020F0502020204030204" pitchFamily="34" charset="0"/>
                <a:cs typeface="Arial" panose="020B0604020202020204" pitchFamily="34" charset="0"/>
              </a:rPr>
              <a:t> للتركيب والبحث عن المفاهيم والرموز الدلالية التي تكمن وراء معاني المفردات ، والوظائف النحوية التي تتجلى في العلاقات السياقية في التركيب ، ولهذا تكون الدراسة التركيبية أشمل من الدراسة النحوية أو القواعدية ، ومن جانب آخر فإن البحث عن الدلالات الماورائية للتراكيب في وجهتها الأصلية والتحويلية كالبحث عن دلالة </a:t>
            </a:r>
            <a:r>
              <a:rPr lang="ar-IQ" sz="2800" dirty="0" err="1">
                <a:latin typeface="Calibri" panose="020F0502020204030204" pitchFamily="34" charset="0"/>
                <a:ea typeface="Calibri" panose="020F0502020204030204" pitchFamily="34" charset="0"/>
                <a:cs typeface="Arial" panose="020B0604020202020204" pitchFamily="34" charset="0"/>
              </a:rPr>
              <a:t>الانزياحات</a:t>
            </a:r>
            <a:r>
              <a:rPr lang="ar-IQ" sz="2800" dirty="0">
                <a:latin typeface="Calibri" panose="020F0502020204030204" pitchFamily="34" charset="0"/>
                <a:ea typeface="Calibri" panose="020F0502020204030204" pitchFamily="34" charset="0"/>
                <a:cs typeface="Arial" panose="020B0604020202020204" pitchFamily="34" charset="0"/>
              </a:rPr>
              <a:t> الطارئة على التراكيب يندرج كل ذلك ضمن ما يسمى ب( اللغة الماورائية ) ، </a:t>
            </a:r>
            <a:endParaRPr lang="en-US" sz="2800" dirty="0"/>
          </a:p>
        </p:txBody>
      </p:sp>
    </p:spTree>
    <p:extLst>
      <p:ext uri="{BB962C8B-B14F-4D97-AF65-F5344CB8AC3E}">
        <p14:creationId xmlns:p14="http://schemas.microsoft.com/office/powerpoint/2010/main" val="300976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209964"/>
            <a:ext cx="10535611" cy="5292436"/>
          </a:xfrm>
        </p:spPr>
        <p:txBody>
          <a:bodyPr>
            <a:normAutofit/>
          </a:bodyPr>
          <a:lstStyle/>
          <a:p>
            <a:pPr algn="r" rtl="1"/>
            <a:r>
              <a:rPr lang="ar-IQ" sz="3200" dirty="0">
                <a:latin typeface="Calibri" panose="020F0502020204030204" pitchFamily="34" charset="0"/>
                <a:ea typeface="Calibri" panose="020F0502020204030204" pitchFamily="34" charset="0"/>
                <a:cs typeface="Arial" panose="020B0604020202020204" pitchFamily="34" charset="0"/>
              </a:rPr>
              <a:t>وقد فسر القرآن الكريم في ضوء هذه الدلالة التركيبية التي شملت السياق القرآني عموما، فبحث المفسرون عن أسباب النزول والمقامات الخارجية التي ضمت المخاطبين الذين وجه النص القرآني إليهم ، فتنوع بهذه الدلالات </a:t>
            </a:r>
            <a:r>
              <a:rPr lang="ar-IQ" sz="3200" dirty="0" err="1">
                <a:latin typeface="Calibri" panose="020F0502020204030204" pitchFamily="34" charset="0"/>
                <a:ea typeface="Calibri" panose="020F0502020204030204" pitchFamily="34" charset="0"/>
                <a:cs typeface="Arial" panose="020B0604020202020204" pitchFamily="34" charset="0"/>
              </a:rPr>
              <a:t>والانزياحات</a:t>
            </a:r>
            <a:r>
              <a:rPr lang="ar-IQ" sz="3200" dirty="0">
                <a:latin typeface="Calibri" panose="020F0502020204030204" pitchFamily="34" charset="0"/>
                <a:ea typeface="Calibri" panose="020F0502020204030204" pitchFamily="34" charset="0"/>
                <a:cs typeface="Arial" panose="020B0604020202020204" pitchFamily="34" charset="0"/>
              </a:rPr>
              <a:t> ، فعلى سبيل المثال جاء في قوله تعالى: (( إياك نعبد وإياك نستعين (( تقديم المفعول على الفعلين، وذلك لإعطاء دلالة التخصيص لأن العبادة والاستعانة لا تكونان الا له وبه ، فهذا الانزياح الموضعي بتقديم المفعول على فعله ، كان بهدف تحقيق هذه الدلالة التركيبية,</a:t>
            </a:r>
            <a:endParaRPr lang="en-US" sz="3200" dirty="0"/>
          </a:p>
        </p:txBody>
      </p:sp>
    </p:spTree>
    <p:extLst>
      <p:ext uri="{BB962C8B-B14F-4D97-AF65-F5344CB8AC3E}">
        <p14:creationId xmlns:p14="http://schemas.microsoft.com/office/powerpoint/2010/main" val="89895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54182"/>
            <a:ext cx="10276993" cy="5994399"/>
          </a:xfrm>
        </p:spPr>
        <p:txBody>
          <a:bodyPr>
            <a:normAutofit/>
          </a:bodyPr>
          <a:lstStyle/>
          <a:p>
            <a:pPr marL="0" marR="0" algn="ctr"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Arial" panose="020B0604020202020204" pitchFamily="34" charset="0"/>
              </a:rPr>
              <a:t>نظريات الدلالة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ظهر عند الغربيين عدد من النظريات التي تصف المعنى وتشرح طبيعته وتصنفه إلى أنواع مختلفة لمعايير متنوعة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تأسست نظريات تناولت مسألة "المعنى" من كل جوانبها، مما أدّى إلى تشعب البحث في متعلقات المعنى اللغوية وغير اللغوية، وحاولت تقديم معايير موضوعية تنحسم معها كل قضايا الدلالة موضوع الخلاف بين اللغويين.</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r>
              <a:rPr lang="ar-SA" sz="2800" dirty="0">
                <a:latin typeface="Calibri" panose="020F0502020204030204" pitchFamily="34" charset="0"/>
                <a:ea typeface="Calibri" panose="020F0502020204030204" pitchFamily="34" charset="0"/>
                <a:cs typeface="Arial" panose="020B0604020202020204" pitchFamily="34" charset="0"/>
              </a:rPr>
              <a:t>الاختلاف في الرؤية التنظيرية بين العلماء يرجع إلى اختلاف في المنهج أو الطريقة المعتمدة في الدراسة، وإذا تأملنا مختلف النظريات الغربية الحديثة التي عكفت على البحث في الدلالة، نلقى أغلبها يتوزع على خمسة حقول تخضع لخمسة مناهج تبناها اللغويون في التنظير</a:t>
            </a:r>
            <a:endParaRPr lang="en-US" sz="2800" dirty="0"/>
          </a:p>
        </p:txBody>
      </p:sp>
    </p:spTree>
    <p:extLst>
      <p:ext uri="{BB962C8B-B14F-4D97-AF65-F5344CB8AC3E}">
        <p14:creationId xmlns:p14="http://schemas.microsoft.com/office/powerpoint/2010/main" val="1841477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60219"/>
            <a:ext cx="10535611" cy="6114472"/>
          </a:xfrm>
        </p:spPr>
        <p:txBody>
          <a:bodyPr>
            <a:normAutofit/>
          </a:bodyPr>
          <a:lstStyle/>
          <a:p>
            <a:pPr marL="0" marR="0" algn="just" rtl="1">
              <a:lnSpc>
                <a:spcPct val="107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نظرية الإشارة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تشكل هذه النظرية في مسار علم الدلالة الحديث أولى مراحل النظر العلمي في نظام اللغة، وتعود هذه النظرية إلى أصول فلسفية ومنطقية وسيكولوجية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ذلك لأن وجود الأشياء يتجسد عندهم في أربعة أنواع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أ-الوجود الذهني، وهو وجود صورة للشيء المتحدث عنه في الذهن، ويظهر ذلك حين يستدعي ذكر كلمة «إنسان» مثلا صورة مجردة تلخص أشكال كل الناس الذين رآهم في حياته</a:t>
            </a:r>
            <a:r>
              <a:rPr lang="en-US" sz="2400" dirty="0">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ب- الوجود الخارجي للشيء، وهو وجود أفراد البشر مثلا بكل أجناسهم وألوانهم وأشكالهم في الواقع الخارجي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ج-الوجود اللفظي، وهو وجود أصوات الكلمة التي تدل على صورته الذهنية، وتستدعيها في دماغه، ويشار بها إلى أفراد ذلك الشيء في العالم الخارجي، وذلك كلفظة [إنسان]</a:t>
            </a:r>
            <a:r>
              <a:rPr lang="en-US" sz="2400" dirty="0">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د-الوجود الكتابي، وهو وجود حروف هجائية مكتوبة تدل على الكلمة المعنية كحروف كلمة [إنسان]</a:t>
            </a:r>
            <a:r>
              <a:rPr lang="en-US" sz="2400" dirty="0">
                <a:latin typeface="Calibri" panose="020F0502020204030204" pitchFamily="34" charset="0"/>
                <a:ea typeface="Calibri" panose="020F0502020204030204" pitchFamily="34" charset="0"/>
                <a:cs typeface="Arial" panose="020B0604020202020204" pitchFamily="34" charset="0"/>
              </a:rPr>
              <a:t>.</a:t>
            </a:r>
          </a:p>
          <a:p>
            <a:endParaRPr lang="en-US" sz="2400" dirty="0"/>
          </a:p>
        </p:txBody>
      </p:sp>
    </p:spTree>
    <p:extLst>
      <p:ext uri="{BB962C8B-B14F-4D97-AF65-F5344CB8AC3E}">
        <p14:creationId xmlns:p14="http://schemas.microsoft.com/office/powerpoint/2010/main" val="213297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311564" y="1819564"/>
            <a:ext cx="9898364" cy="3181324"/>
          </a:xfrm>
          <a:prstGeom prst="rect">
            <a:avLst/>
          </a:prstGeom>
        </p:spPr>
      </p:pic>
    </p:spTree>
    <p:extLst>
      <p:ext uri="{BB962C8B-B14F-4D97-AF65-F5344CB8AC3E}">
        <p14:creationId xmlns:p14="http://schemas.microsoft.com/office/powerpoint/2010/main" val="4173323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877455"/>
            <a:ext cx="10886593" cy="5163907"/>
          </a:xfrm>
        </p:spPr>
        <p:txBody>
          <a:bodyPr>
            <a:normAutofit/>
          </a:bodyPr>
          <a:lstStyle/>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الانتقادات الموجهة إلى نظرية الإشارة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وقد اعترض على هذه النظرية بما يأتي: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1-أنها تدرس الظاهرة اللغوية خارج إطار اللغة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2- لو كان المعنى هو المشار إليه لكان كل ما ينطبق على المشار إليه انطبق على المعنى، فأكل التفاحة مثلاً يعني أكل المعنى.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3- الألفاظ المجردة كالحب والعدل والحروف والأدوات كعن، وإن، ولكن، ليس لها وجود خارجي تشير إليه، ومع ذلك لا أحد ينكر أن لها معاني.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٤. أنه لا يمكن أن تتعدد المعاني بتعدد المراجع في العالم الخارجي، إذ لا يمكن أن يكون لنا من المعاني بقدر عدد </a:t>
            </a:r>
            <a:r>
              <a:rPr lang="ar-IQ" sz="2800" dirty="0" err="1">
                <a:latin typeface="Calibri" panose="020F0502020204030204" pitchFamily="34" charset="0"/>
                <a:ea typeface="Calibri" panose="020F0502020204030204" pitchFamily="34" charset="0"/>
                <a:cs typeface="Arial" panose="020B0604020202020204" pitchFamily="34" charset="0"/>
              </a:rPr>
              <a:t>التفاحات</a:t>
            </a:r>
            <a:r>
              <a:rPr lang="ar-IQ" sz="2800" dirty="0">
                <a:latin typeface="Calibri" panose="020F0502020204030204" pitchFamily="34" charset="0"/>
                <a:ea typeface="Calibri" panose="020F0502020204030204" pitchFamily="34" charset="0"/>
                <a:cs typeface="Arial" panose="020B0604020202020204" pitchFamily="34" charset="0"/>
              </a:rPr>
              <a:t> الموجودة في العالم.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376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29673"/>
            <a:ext cx="10470957" cy="5311689"/>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 النظرية السلوكية</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IQ" sz="2400" dirty="0">
                <a:latin typeface="Calibri" panose="020F0502020204030204" pitchFamily="34" charset="0"/>
                <a:ea typeface="Calibri" panose="020F0502020204030204" pitchFamily="34" charset="0"/>
                <a:cs typeface="Arial" panose="020B0604020202020204" pitchFamily="34" charset="0"/>
              </a:rPr>
              <a:t>المدرسة السلوكية اللسانية هي امتداد للمدرسة السلوكية في علم النفس التي يتزعمها </a:t>
            </a:r>
            <a:r>
              <a:rPr lang="ar-IQ" sz="2400" dirty="0" err="1">
                <a:latin typeface="Calibri" panose="020F0502020204030204" pitchFamily="34" charset="0"/>
                <a:ea typeface="Calibri" panose="020F0502020204030204" pitchFamily="34" charset="0"/>
                <a:cs typeface="Arial" panose="020B0604020202020204" pitchFamily="34" charset="0"/>
              </a:rPr>
              <a:t>واطسن</a:t>
            </a:r>
            <a:r>
              <a:rPr lang="ar-IQ"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Watson</a:t>
            </a:r>
            <a:r>
              <a:rPr lang="ar-IQ" sz="2400" dirty="0">
                <a:latin typeface="Calibri" panose="020F0502020204030204" pitchFamily="34" charset="0"/>
                <a:ea typeface="Calibri" panose="020F0502020204030204" pitchFamily="34" charset="0"/>
                <a:cs typeface="Arial" panose="020B0604020202020204" pitchFamily="34" charset="0"/>
              </a:rPr>
              <a:t> ويعد </a:t>
            </a:r>
            <a:r>
              <a:rPr lang="ar-IQ" sz="2400" dirty="0" err="1">
                <a:latin typeface="Calibri" panose="020F0502020204030204" pitchFamily="34" charset="0"/>
                <a:ea typeface="Calibri" panose="020F0502020204030204" pitchFamily="34" charset="0"/>
                <a:cs typeface="Arial" panose="020B0604020202020204" pitchFamily="34" charset="0"/>
              </a:rPr>
              <a:t>بلومفيلد</a:t>
            </a:r>
            <a:r>
              <a:rPr lang="ar-IQ"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Bloomfield</a:t>
            </a:r>
            <a:r>
              <a:rPr lang="ar-IQ" sz="2400" dirty="0">
                <a:latin typeface="Calibri" panose="020F0502020204030204" pitchFamily="34" charset="0"/>
                <a:ea typeface="Calibri" panose="020F0502020204030204" pitchFamily="34" charset="0"/>
                <a:cs typeface="Arial" panose="020B0604020202020204" pitchFamily="34" charset="0"/>
              </a:rPr>
              <a:t> صاحب كتاب اللغة </a:t>
            </a:r>
            <a:r>
              <a:rPr lang="en-US" sz="2400" dirty="0">
                <a:latin typeface="Calibri" panose="020F0502020204030204" pitchFamily="34" charset="0"/>
                <a:ea typeface="Calibri" panose="020F0502020204030204" pitchFamily="34" charset="0"/>
                <a:cs typeface="Arial" panose="020B0604020202020204" pitchFamily="34" charset="0"/>
              </a:rPr>
              <a:t>Language</a:t>
            </a:r>
            <a:r>
              <a:rPr lang="ar-IQ" sz="2400" dirty="0">
                <a:latin typeface="Calibri" panose="020F0502020204030204" pitchFamily="34" charset="0"/>
                <a:ea typeface="Calibri" panose="020F0502020204030204" pitchFamily="34" charset="0"/>
                <a:cs typeface="Arial" panose="020B0604020202020204" pitchFamily="34" charset="0"/>
              </a:rPr>
              <a:t> حلقة الوصول بين المدرستين حيث اشتهر بنقل أفكار السلوكيين إلى مجال اللغة، وتطبيقها على الدراسات اللغوية. فسر </a:t>
            </a:r>
            <a:r>
              <a:rPr lang="ar-IQ" sz="2400" dirty="0" err="1">
                <a:latin typeface="Calibri" panose="020F0502020204030204" pitchFamily="34" charset="0"/>
                <a:ea typeface="Calibri" panose="020F0502020204030204" pitchFamily="34" charset="0"/>
                <a:cs typeface="Arial" panose="020B0604020202020204" pitchFamily="34" charset="0"/>
              </a:rPr>
              <a:t>بلومفيلد</a:t>
            </a:r>
            <a:r>
              <a:rPr lang="ar-IQ" sz="2400" dirty="0">
                <a:latin typeface="Calibri" panose="020F0502020204030204" pitchFamily="34" charset="0"/>
                <a:ea typeface="Calibri" panose="020F0502020204030204" pitchFamily="34" charset="0"/>
                <a:cs typeface="Arial" panose="020B0604020202020204" pitchFamily="34" charset="0"/>
              </a:rPr>
              <a:t> المعنى اللغوي على أساس النظرية السلوكية التي تعتمد في بحوثها على تصرفات الإنسان وسلوكه في المواقف المختلفة مع الاهتمام بعنصري الإشارة ورد الفعل أو الاستجابة ) وهذا التفسير للمعنى يمكن الحكم عليه أيضاً بأنه تفسير ميكانيكي إذ هو يحلل سلوك الإنسان وفقاً للنظريات الميكانيكية في علم النفس، والذي دفع </a:t>
            </a:r>
            <a:r>
              <a:rPr lang="ar-IQ" sz="2400" dirty="0" err="1">
                <a:latin typeface="Calibri" panose="020F0502020204030204" pitchFamily="34" charset="0"/>
                <a:ea typeface="Calibri" panose="020F0502020204030204" pitchFamily="34" charset="0"/>
                <a:cs typeface="Arial" panose="020B0604020202020204" pitchFamily="34" charset="0"/>
              </a:rPr>
              <a:t>بلومفيلد</a:t>
            </a:r>
            <a:r>
              <a:rPr lang="ar-IQ" sz="2400" dirty="0">
                <a:latin typeface="Calibri" panose="020F0502020204030204" pitchFamily="34" charset="0"/>
                <a:ea typeface="Calibri" panose="020F0502020204030204" pitchFamily="34" charset="0"/>
                <a:cs typeface="Arial" panose="020B0604020202020204" pitchFamily="34" charset="0"/>
              </a:rPr>
              <a:t> إلى أن ينهج هذا المنهج هو محاولة التخلص من آراء العقليين الذين يعتمدون في دراستهم على الفكر أو الصور الذهنية للأشياء، وعلى اعتبارها أساساً من الأسس المهمة في تعريف المعنى اللغوي، وهو يعرف المعنى بأنه «عبارة عن الموقف الذي ينطق فيه الحدث اللغوي المعين، والاستجابة أورد الفعل الذي يستدعيه هذا الحدث في نفس السامع أو بعبارة أخرى، المعنى اللغوي عند </a:t>
            </a:r>
            <a:r>
              <a:rPr lang="ar-IQ" sz="2400" dirty="0" err="1">
                <a:latin typeface="Calibri" panose="020F0502020204030204" pitchFamily="34" charset="0"/>
                <a:ea typeface="Calibri" panose="020F0502020204030204" pitchFamily="34" charset="0"/>
                <a:cs typeface="Arial" panose="020B0604020202020204" pitchFamily="34" charset="0"/>
              </a:rPr>
              <a:t>بلومفيلد</a:t>
            </a:r>
            <a:r>
              <a:rPr lang="ar-IQ" sz="2400" dirty="0">
                <a:latin typeface="Calibri" panose="020F0502020204030204" pitchFamily="34" charset="0"/>
                <a:ea typeface="Calibri" panose="020F0502020204030204" pitchFamily="34" charset="0"/>
                <a:cs typeface="Arial" panose="020B0604020202020204" pitchFamily="34" charset="0"/>
              </a:rPr>
              <a:t> إن هو إلا الحوادث السابقة والتالية للكلام. والحوادث السابقة هي المثيرات والدوافع التي تدفع المتكلم إلى أن يتكلم ، والحوادث التالية للكلام هي الاستجابة التي يبديها السامع، سواء أكانت استجابة سلبية أم إيجابية</a:t>
            </a:r>
            <a:r>
              <a:rPr lang="fa-IR" sz="2400" dirty="0">
                <a:latin typeface="Calibri" panose="020F0502020204030204" pitchFamily="34" charset="0"/>
                <a:ea typeface="Calibri" panose="020F0502020204030204" pitchFamily="34" charset="0"/>
                <a:cs typeface="Arial" panose="020B0604020202020204" pitchFamily="34" charset="0"/>
              </a:rPr>
              <a:t>.</a:t>
            </a:r>
            <a:endParaRPr lang="en-US" sz="2400" dirty="0"/>
          </a:p>
        </p:txBody>
      </p:sp>
    </p:spTree>
    <p:extLst>
      <p:ext uri="{BB962C8B-B14F-4D97-AF65-F5344CB8AC3E}">
        <p14:creationId xmlns:p14="http://schemas.microsoft.com/office/powerpoint/2010/main" val="99874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3345"/>
            <a:ext cx="10554084" cy="5598017"/>
          </a:xfrm>
        </p:spPr>
        <p:txBody>
          <a:bodyPr>
            <a:noAutofit/>
          </a:bodyPr>
          <a:lstStyle/>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ولتوضيح ذلك ذكر </a:t>
            </a:r>
            <a:r>
              <a:rPr lang="ar-IQ" sz="2800" dirty="0" err="1">
                <a:latin typeface="Calibri" panose="020F0502020204030204" pitchFamily="34" charset="0"/>
                <a:ea typeface="Calibri" panose="020F0502020204030204" pitchFamily="34" charset="0"/>
                <a:cs typeface="Arial" panose="020B0604020202020204" pitchFamily="34" charset="0"/>
              </a:rPr>
              <a:t>بلومفيلد</a:t>
            </a:r>
            <a:r>
              <a:rPr lang="ar-IQ" sz="2800" dirty="0">
                <a:latin typeface="Calibri" panose="020F0502020204030204" pitchFamily="34" charset="0"/>
                <a:ea typeface="Calibri" panose="020F0502020204030204" pitchFamily="34" charset="0"/>
                <a:cs typeface="Arial" panose="020B0604020202020204" pitchFamily="34" charset="0"/>
              </a:rPr>
              <a:t> المثال الآتي:-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لنتخيل</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أ. أن جاك، وجيل يتجولان في ممر مسيج، وجيل جائعة، فترى تفاحة على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الشجرة [المثير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ب. فتحدث أصواتاً بحنجرتها ، ولسانها، وشفتيها [الكلام].</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ج. فيتخطى جاك السياج، ويتسلق الشجرة، ويقطف التفاحة، ثم يحضرها لجيل، ويناولها إياها، فتأكلها</a:t>
            </a:r>
            <a:r>
              <a:rPr lang="fa-IR" sz="2800" dirty="0">
                <a:latin typeface="Calibri" panose="020F0502020204030204" pitchFamily="34" charset="0"/>
                <a:ea typeface="Calibri" panose="020F0502020204030204" pitchFamily="34" charset="0"/>
                <a:cs typeface="Arial" panose="020B0604020202020204" pitchFamily="34" charset="0"/>
              </a:rPr>
              <a:t> [</a:t>
            </a:r>
            <a:r>
              <a:rPr lang="ar-IQ" sz="2800" dirty="0">
                <a:latin typeface="Calibri" panose="020F0502020204030204" pitchFamily="34" charset="0"/>
                <a:ea typeface="Calibri" panose="020F0502020204030204" pitchFamily="34" charset="0"/>
                <a:cs typeface="Arial" panose="020B0604020202020204" pitchFamily="34" charset="0"/>
              </a:rPr>
              <a:t>الاستجابة].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وقد يستمر الحديث بينهما على نحو يصبح في كل كلام مثير لاستجابة كلامية أخرى. وبذلك يصبح اللفظ، أو المبنى اللغوي، كما يحلو </a:t>
            </a:r>
            <a:r>
              <a:rPr lang="ar-IQ" sz="2800" dirty="0" err="1">
                <a:latin typeface="Calibri" panose="020F0502020204030204" pitchFamily="34" charset="0"/>
                <a:ea typeface="Calibri" panose="020F0502020204030204" pitchFamily="34" charset="0"/>
                <a:cs typeface="Arial" panose="020B0604020202020204" pitchFamily="34" charset="0"/>
              </a:rPr>
              <a:t>لبلومفيلد</a:t>
            </a:r>
            <a:r>
              <a:rPr lang="ar-IQ" sz="2800" dirty="0">
                <a:latin typeface="Calibri" panose="020F0502020204030204" pitchFamily="34" charset="0"/>
                <a:ea typeface="Calibri" panose="020F0502020204030204" pitchFamily="34" charset="0"/>
                <a:cs typeface="Arial" panose="020B0604020202020204" pitchFamily="34" charset="0"/>
              </a:rPr>
              <a:t> أن يسميه شاملاً لـ«الموقف الذي ينطق فيه المتكلم ذلك المبنى، والاستجابة التي يحدثها في السامع.</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en-US" sz="2800" dirty="0">
                <a:latin typeface="Calibri" panose="020F0502020204030204" pitchFamily="34" charset="0"/>
                <a:ea typeface="Calibri" panose="020F0502020204030204" pitchFamily="34" charset="0"/>
                <a:cs typeface="Arial" panose="020B0604020202020204" pitchFamily="34" charset="0"/>
              </a:rPr>
              <a:t> </a:t>
            </a:r>
          </a:p>
          <a:p>
            <a:endParaRPr lang="en-US" sz="2800" dirty="0"/>
          </a:p>
        </p:txBody>
      </p:sp>
    </p:spTree>
    <p:extLst>
      <p:ext uri="{BB962C8B-B14F-4D97-AF65-F5344CB8AC3E}">
        <p14:creationId xmlns:p14="http://schemas.microsoft.com/office/powerpoint/2010/main" val="110989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582" y="314036"/>
            <a:ext cx="10640291" cy="6280727"/>
          </a:xfrm>
        </p:spPr>
        <p:txBody>
          <a:bodyPr>
            <a:normAutofit lnSpcReduction="10000"/>
          </a:bodyPr>
          <a:lstStyle/>
          <a:p>
            <a:pPr marL="0" marR="0" algn="ctr"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Arial" panose="020B0604020202020204" pitchFamily="34" charset="0"/>
              </a:rPr>
              <a:t>مدخل نظري في علم الدلالة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Arial" panose="020B0604020202020204" pitchFamily="34" charset="0"/>
              </a:rPr>
              <a:t>أولاً: علم الدلالة مفهوماً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الدلالة (لغة): دل يدل إذا هدى، والدلالة مصدر كالكتابة والإمارة، والدال من حصل منه ذلك، والدليل في المبالغة كعالم وعليم، وقادر وقدير ، ثم يسمى الدال والدليل دلالة، كتسمية الشيء بمصدره، و (الدال) من كلمة (الدلالة) يُضبط بالحركات الثلاثة (الفتحة، والضمة، والكسرة)، فتقول (الدَّلالة، والدُّلالة ، والدَّلالة فهي من المثلثات اللغوية، ولكن مع توحد المعنى، وفتح حرف (الدال) اللغة العالية والأفصح ، وجاء في الصحاح والدليل: الدال، وقد دله على الطريق يدله دلالة ودلالة ودلولة، والفتح أعلى. وفرق بعض العلماء بين معنى (دَلالة) - بالفتح ، و (دلالة) - بالكسر - قال أبو البقاء: «وما كان للإنسان اختيار في معنى الدلالة فهو بفتح الدال، وما لم يكن له اختيار في ذلك فبكسرها، مثاله، إذا قلت : دلالة الخير لزيد، فهو بالفتح، أي له اختيار في الدلالة على الخير، وإذا كسرتها فمعناه حينئذ صار سجيَّةً لزيد، فيصدر منه كيف كان».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910104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01964"/>
            <a:ext cx="10406302" cy="5698835"/>
          </a:xfrm>
        </p:spPr>
        <p:txBody>
          <a:bodyPr>
            <a:no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الانتقادات الموجهة للنظرية السلوكية: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دأبت المدرسة السلوكية على استبعاد المعنى عن الدراسات اللغوية، ولم يكن هذا حلاً علمياً لمشكلة التعامل مع المعنى، ولذا فقد جلب عليهم ذلك حملة نقدية من العقلانيين، وغيرهم من أنصار التعامل مع المعنى، ومن الانتقادات التي وجهت إلى السلوكيين.</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يقول </a:t>
            </a:r>
            <a:r>
              <a:rPr lang="en-US" sz="2400" dirty="0">
                <a:latin typeface="Calibri" panose="020F0502020204030204" pitchFamily="34" charset="0"/>
                <a:ea typeface="Calibri" panose="020F0502020204030204" pitchFamily="34" charset="0"/>
                <a:cs typeface="Arial" panose="020B0604020202020204" pitchFamily="34" charset="0"/>
              </a:rPr>
              <a:t>Alston</a:t>
            </a:r>
            <a:r>
              <a:rPr lang="ar-IQ" sz="2400" dirty="0">
                <a:latin typeface="Calibri" panose="020F0502020204030204" pitchFamily="34" charset="0"/>
                <a:ea typeface="Calibri" panose="020F0502020204030204" pitchFamily="34" charset="0"/>
                <a:cs typeface="Arial" panose="020B0604020202020204" pitchFamily="34" charset="0"/>
              </a:rPr>
              <a:t> لكي تستخدم هذه النظرية لابد أن يكون هناك ملامح مشتركة وخاصة بكل المواقف التي ينطق فيها حدث معين بمعنى معين ولابد أن يكون هناك ملامح مشتركة، وخاصة بكل الاستجابات التي تترتب على نطق أي تعبير معين بمعنى معين  فمثلاً ذكر العصفور يرتبط بالموقف الذي نرى فيه عصفوراً</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يرى </a:t>
            </a:r>
            <a:r>
              <a:rPr lang="ar-IQ" sz="2400" dirty="0" err="1">
                <a:latin typeface="Calibri" panose="020F0502020204030204" pitchFamily="34" charset="0"/>
                <a:ea typeface="Calibri" panose="020F0502020204030204" pitchFamily="34" charset="0"/>
                <a:cs typeface="Arial" panose="020B0604020202020204" pitchFamily="34" charset="0"/>
              </a:rPr>
              <a:t>ناعوم</a:t>
            </a:r>
            <a:r>
              <a:rPr lang="ar-IQ" sz="2400" dirty="0">
                <a:latin typeface="Calibri" panose="020F0502020204030204" pitchFamily="34" charset="0"/>
                <a:ea typeface="Calibri" panose="020F0502020204030204" pitchFamily="34" charset="0"/>
                <a:cs typeface="Arial" panose="020B0604020202020204" pitchFamily="34" charset="0"/>
              </a:rPr>
              <a:t> </a:t>
            </a:r>
            <a:r>
              <a:rPr lang="ar-IQ" sz="2400" dirty="0" err="1">
                <a:latin typeface="Calibri" panose="020F0502020204030204" pitchFamily="34" charset="0"/>
                <a:ea typeface="Calibri" panose="020F0502020204030204" pitchFamily="34" charset="0"/>
                <a:cs typeface="Arial" panose="020B0604020202020204" pitchFamily="34" charset="0"/>
              </a:rPr>
              <a:t>تشومسكي</a:t>
            </a:r>
            <a:r>
              <a:rPr lang="ar-IQ"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Chomsky</a:t>
            </a:r>
            <a:r>
              <a:rPr lang="ar-IQ" sz="2400" dirty="0">
                <a:latin typeface="Calibri" panose="020F0502020204030204" pitchFamily="34" charset="0"/>
                <a:ea typeface="Calibri" panose="020F0502020204030204" pitchFamily="34" charset="0"/>
                <a:cs typeface="Arial" panose="020B0604020202020204" pitchFamily="34" charset="0"/>
              </a:rPr>
              <a:t> وهومن أشد المعترضين على السلوكيين أن عدم الاهتمام بالأنظمة العميقة المفسرة للسلوك إنما هو </a:t>
            </a:r>
            <a:r>
              <a:rPr lang="ar-IQ" sz="2400" dirty="0" err="1">
                <a:latin typeface="Calibri" panose="020F0502020204030204" pitchFamily="34" charset="0"/>
                <a:ea typeface="Calibri" panose="020F0502020204030204" pitchFamily="34" charset="0"/>
                <a:cs typeface="Arial" panose="020B0604020202020204" pitchFamily="34" charset="0"/>
              </a:rPr>
              <a:t>تعبيرعن</a:t>
            </a:r>
            <a:r>
              <a:rPr lang="ar-IQ" sz="2400" dirty="0">
                <a:latin typeface="Calibri" panose="020F0502020204030204" pitchFamily="34" charset="0"/>
                <a:ea typeface="Calibri" panose="020F0502020204030204" pitchFamily="34" charset="0"/>
                <a:cs typeface="Arial" panose="020B0604020202020204" pitchFamily="34" charset="0"/>
              </a:rPr>
              <a:t> الافتقار إلى الاهتمام بالتنظير، والتفسير». ويرى أن بالموضوعية ليس غاية في حد ذاتها، فما جدوى التعلق بها إذا لم نظفر إلا بالقليل من التبصر والفهم.</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أن هذه النظرية قامت على أساس تجارب أجريت على تعلم السلوك في الحيوانات الدنيا، ثم نقلت إلى الحيوان البشري في استعماله </a:t>
            </a:r>
            <a:r>
              <a:rPr lang="ar-IQ" sz="2400" dirty="0" err="1">
                <a:latin typeface="Calibri" panose="020F0502020204030204" pitchFamily="34" charset="0"/>
                <a:ea typeface="Calibri" panose="020F0502020204030204" pitchFamily="34" charset="0"/>
                <a:cs typeface="Arial" panose="020B0604020202020204" pitchFamily="34" charset="0"/>
              </a:rPr>
              <a:t>للرموزالنطقية</a:t>
            </a:r>
            <a:r>
              <a:rPr lang="ar-IQ" sz="2400" dirty="0">
                <a:latin typeface="Calibri" panose="020F0502020204030204" pitchFamily="34" charset="0"/>
                <a:ea typeface="Calibri" panose="020F0502020204030204" pitchFamily="34" charset="0"/>
                <a:cs typeface="Arial" panose="020B0604020202020204" pitchFamily="34" charset="0"/>
              </a:rPr>
              <a:t> وهذا من أكبر الخطأ، إذ إن ما ينطبق على الحيوانات الدنيا قد لا ينطبق على الإنسان.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116686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1818"/>
            <a:ext cx="10692630" cy="5938981"/>
          </a:xfrm>
        </p:spPr>
        <p:txBody>
          <a:bodyPr>
            <a:normAutofit/>
          </a:bodyPr>
          <a:lstStyle/>
          <a:p>
            <a:pPr marL="0" marR="0" algn="just" rtl="1">
              <a:lnSpc>
                <a:spcPct val="107000"/>
              </a:lnSpc>
              <a:spcBef>
                <a:spcPts val="0"/>
              </a:spcBef>
              <a:spcAft>
                <a:spcPts val="800"/>
              </a:spcAft>
              <a:tabLst>
                <a:tab pos="4908550" algn="l"/>
              </a:tabLst>
            </a:pPr>
            <a:r>
              <a:rPr lang="en-US" sz="2400" dirty="0">
                <a:latin typeface="Calibri" panose="020F0502020204030204" pitchFamily="34" charset="0"/>
                <a:ea typeface="Calibri" panose="020F0502020204030204" pitchFamily="34" charset="0"/>
                <a:cs typeface="Arial" panose="020B0604020202020204" pitchFamily="34" charset="0"/>
              </a:rPr>
              <a:t> </a:t>
            </a: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٣</a:t>
            </a:r>
            <a:r>
              <a:rPr lang="ar-IQ" sz="2400" b="1" dirty="0">
                <a:latin typeface="Calibri" panose="020F0502020204030204" pitchFamily="34" charset="0"/>
                <a:ea typeface="Calibri" panose="020F0502020204030204" pitchFamily="34" charset="0"/>
                <a:cs typeface="Arial" panose="020B0604020202020204" pitchFamily="34" charset="0"/>
              </a:rPr>
              <a:t>. النظرية السياقية: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ترتبط  النظرية السياقية</a:t>
            </a:r>
            <a:r>
              <a:rPr lang="en-US" sz="2400" dirty="0">
                <a:latin typeface="Calibri" panose="020F0502020204030204" pitchFamily="34" charset="0"/>
                <a:ea typeface="Calibri" panose="020F0502020204030204" pitchFamily="34" charset="0"/>
                <a:cs typeface="Arial" panose="020B0604020202020204" pitchFamily="34" charset="0"/>
              </a:rPr>
              <a:t>contextual theory </a:t>
            </a:r>
            <a:r>
              <a:rPr lang="ar-IQ" sz="2400" dirty="0">
                <a:latin typeface="Calibri" panose="020F0502020204030204" pitchFamily="34" charset="0"/>
                <a:ea typeface="Calibri" panose="020F0502020204030204" pitchFamily="34" charset="0"/>
                <a:cs typeface="Arial" panose="020B0604020202020204" pitchFamily="34" charset="0"/>
              </a:rPr>
              <a:t> باللساني البريطاني جون روبرت فيرث </a:t>
            </a:r>
            <a:r>
              <a:rPr lang="en-US" sz="2400" dirty="0">
                <a:latin typeface="Calibri" panose="020F0502020204030204" pitchFamily="34" charset="0"/>
                <a:ea typeface="Calibri" panose="020F0502020204030204" pitchFamily="34" charset="0"/>
                <a:cs typeface="Arial" panose="020B0604020202020204" pitchFamily="34" charset="0"/>
              </a:rPr>
              <a:t>Firth</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ت١٩٦٠ مؤسس المدرسة الإنكليزية في علم اللغة الحديث زعيم هذا الاتجاه، حيث أعطى أهمية كبرى للوظيفة للغة ويؤمن بأن الكلمة لا ينكشف إلا خلال وضعها في سياقات مختلفة، كما أن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SA" sz="2400" dirty="0">
                <a:latin typeface="Calibri" panose="020F0502020204030204" pitchFamily="34" charset="0"/>
                <a:ea typeface="Calibri" panose="020F0502020204030204" pitchFamily="34" charset="0"/>
                <a:cs typeface="Arial" panose="020B0604020202020204" pitchFamily="34" charset="0"/>
              </a:rPr>
              <a:t>وأصحاب هذه النظرية يحددون معنى الكلمة بأنه: استعمالها في اللغة ، فالمعنى لا يظهر إلا إذا كانت في السياق. وإذا أريد معرفة كلمة (دلالاتها) فيجب وضعها في سياقات مختلفة، لأن الوحدات اللغوية المجاورة لها ذات أهمية في تحديد معناها، فدراسة معاني الكلمات تتطلب تحليلا للسياقات والمواقف التي تقع فيها لغوية أم غير لغوية، ويتعدد معنى الكلمة تبعا لتعدد السياقات التي تقع فيها.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ويدل لفظ (السياق) عند اللغويين المعاصرين على الإطار الذي جرى فيه التفاهم بين شخصين أو أكثر، فيشمل زمن الكلام و المفاهيم المشتركة والكلام السابق للمحادثة، ويُراد منه القرينة، وله أهمية كبيرة في البحث اللغوي المعاصر، لغرض تحديد الدلالة، حتى تصبح نظرية متكاملة ترتبط بتخصيصات كثيرة.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40227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74255"/>
            <a:ext cx="10535611" cy="5367107"/>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 نظرية الحقول الدلالية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يقصد بالحقل الدلالي </a:t>
            </a:r>
            <a:r>
              <a:rPr lang="en-US" sz="2400" dirty="0">
                <a:latin typeface="Calibri" panose="020F0502020204030204" pitchFamily="34" charset="0"/>
                <a:ea typeface="Calibri" panose="020F0502020204030204" pitchFamily="34" charset="0"/>
                <a:cs typeface="Arial" panose="020B0604020202020204" pitchFamily="34" charset="0"/>
              </a:rPr>
              <a:t>Semantic field</a:t>
            </a:r>
            <a:r>
              <a:rPr lang="ar-IQ" sz="2400" dirty="0">
                <a:latin typeface="Calibri" panose="020F0502020204030204" pitchFamily="34" charset="0"/>
                <a:ea typeface="Calibri" panose="020F0502020204030204" pitchFamily="34" charset="0"/>
                <a:cs typeface="Arial" panose="020B0604020202020204" pitchFamily="34" charset="0"/>
              </a:rPr>
              <a:t> مجموعة من الكلمات المتقاربة في معانيها يجمعها صنف عام مشترك بينها</a:t>
            </a:r>
            <a:r>
              <a:rPr lang="fa-IR"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وتنص هذه النظرية أنه لكي تفهم كلمة يجب أن تفهم كذلك مجموعة الكلمات المتصلة بها دلالياً</a:t>
            </a:r>
            <a:r>
              <a:rPr lang="fa-IR"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وتُعنى نظرية الحقول الدلالية </a:t>
            </a:r>
            <a:r>
              <a:rPr lang="en-US" sz="2400" dirty="0">
                <a:latin typeface="Calibri" panose="020F0502020204030204" pitchFamily="34" charset="0"/>
                <a:ea typeface="Calibri" panose="020F0502020204030204" pitchFamily="34" charset="0"/>
                <a:cs typeface="Arial" panose="020B0604020202020204" pitchFamily="34" charset="0"/>
              </a:rPr>
              <a:t>Theory of Semantic Fields</a:t>
            </a:r>
            <a:r>
              <a:rPr lang="ar-IQ" sz="2400" dirty="0">
                <a:latin typeface="Calibri" panose="020F0502020204030204" pitchFamily="34" charset="0"/>
                <a:ea typeface="Calibri" panose="020F0502020204030204" pitchFamily="34" charset="0"/>
                <a:cs typeface="Arial" panose="020B0604020202020204" pitchFamily="34" charset="0"/>
              </a:rPr>
              <a:t> بإدماج الوحدات المعجمية المشتركة في مكوناتها الدلالية في حقل دلالي واحد، وذلك نحو: أخضر، أحمر ... الخ في حقل الألوان، وهكذا.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SA" sz="2400" dirty="0">
                <a:latin typeface="Calibri" panose="020F0502020204030204" pitchFamily="34" charset="0"/>
                <a:ea typeface="Calibri" panose="020F0502020204030204" pitchFamily="34" charset="0"/>
                <a:cs typeface="Arial" panose="020B0604020202020204" pitchFamily="34" charset="0"/>
              </a:rPr>
              <a:t>و يعرف الدكتور عبد السلام </a:t>
            </a:r>
            <a:r>
              <a:rPr lang="ar-SA" sz="2400" dirty="0" err="1">
                <a:latin typeface="Calibri" panose="020F0502020204030204" pitchFamily="34" charset="0"/>
                <a:ea typeface="Calibri" panose="020F0502020204030204" pitchFamily="34" charset="0"/>
                <a:cs typeface="Arial" panose="020B0604020202020204" pitchFamily="34" charset="0"/>
              </a:rPr>
              <a:t>المسدي</a:t>
            </a:r>
            <a:r>
              <a:rPr lang="ar-SA" sz="2400" dirty="0">
                <a:latin typeface="Calibri" panose="020F0502020204030204" pitchFamily="34" charset="0"/>
                <a:ea typeface="Calibri" panose="020F0502020204030204" pitchFamily="34" charset="0"/>
                <a:cs typeface="Arial" panose="020B0604020202020204" pitchFamily="34" charset="0"/>
              </a:rPr>
              <a:t> الحقول الدلالية بما يلي: " أما الحقل الدلالي لكلمة ما فتمثله كل الكلمات التي لها علاقة بتلك الكلمة، سواء كانت علاقة ترادف أو تضاد أو تقابل جزئي أو كلي.....فكل مجموعة نسميها الحقل ، والحقل هو المعنى العام الذي يشمل كل الوحدات (الحيوان هو الحقل الذي تندرج فيه كل الحيوانات (المخلوقات التي فيها الحياة و الحركة)".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949366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43" y="1265381"/>
            <a:ext cx="10905066" cy="5920510"/>
          </a:xfrm>
        </p:spPr>
        <p:txBody>
          <a:bodyPr>
            <a:normAutofit/>
          </a:bodyPr>
          <a:lstStyle/>
          <a:p>
            <a:pPr marL="0" marR="0" algn="just" rtl="1">
              <a:lnSpc>
                <a:spcPct val="107000"/>
              </a:lnSpc>
              <a:spcBef>
                <a:spcPts val="0"/>
              </a:spcBef>
              <a:spcAft>
                <a:spcPts val="800"/>
              </a:spcAft>
              <a:tabLst>
                <a:tab pos="4908550" algn="l"/>
              </a:tabLst>
            </a:pPr>
            <a:r>
              <a:rPr lang="en-US" sz="3200" dirty="0">
                <a:latin typeface="Arial" panose="020B0604020202020204" pitchFamily="34" charset="0"/>
                <a:ea typeface="Calibri" panose="020F0502020204030204" pitchFamily="34" charset="0"/>
                <a:cs typeface="Arial" panose="020B0604020202020204" pitchFamily="34" charset="0"/>
              </a:rPr>
              <a:t> </a:t>
            </a:r>
            <a:r>
              <a:rPr lang="ar-IQ" sz="3200" b="1" dirty="0">
                <a:latin typeface="Arial" panose="020B0604020202020204" pitchFamily="34" charset="0"/>
                <a:ea typeface="Calibri" panose="020F0502020204030204" pitchFamily="34" charset="0"/>
                <a:cs typeface="Arial" panose="020B0604020202020204" pitchFamily="34" charset="0"/>
              </a:rPr>
              <a:t>ويتفق أصحاب هذه النظرية على جملة مبادئ منها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3200" dirty="0">
                <a:latin typeface="Calibri" panose="020F0502020204030204" pitchFamily="34" charset="0"/>
                <a:ea typeface="Calibri" panose="020F0502020204030204" pitchFamily="34" charset="0"/>
                <a:cs typeface="Arial" panose="020B0604020202020204" pitchFamily="34" charset="0"/>
              </a:rPr>
              <a:t> ١. لا وحدة معجمية </a:t>
            </a:r>
            <a:r>
              <a:rPr lang="en-US" sz="3200" dirty="0">
                <a:latin typeface="Calibri" panose="020F0502020204030204" pitchFamily="34" charset="0"/>
                <a:ea typeface="Calibri" panose="020F0502020204030204" pitchFamily="34" charset="0"/>
                <a:cs typeface="Arial" panose="020B0604020202020204" pitchFamily="34" charset="0"/>
              </a:rPr>
              <a:t>Lexeme</a:t>
            </a:r>
            <a:r>
              <a:rPr lang="ar-IQ" sz="3200" dirty="0">
                <a:latin typeface="Calibri" panose="020F0502020204030204" pitchFamily="34" charset="0"/>
                <a:ea typeface="Calibri" panose="020F0502020204030204" pitchFamily="34" charset="0"/>
                <a:cs typeface="Arial" panose="020B0604020202020204" pitchFamily="34" charset="0"/>
              </a:rPr>
              <a:t> عضو في أكثر من حقل.</a:t>
            </a:r>
            <a:endParaRPr lang="en-US" sz="3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3200" dirty="0">
                <a:latin typeface="Calibri" panose="020F0502020204030204" pitchFamily="34" charset="0"/>
                <a:ea typeface="Calibri" panose="020F0502020204030204" pitchFamily="34" charset="0"/>
                <a:cs typeface="Arial" panose="020B0604020202020204" pitchFamily="34" charset="0"/>
              </a:rPr>
              <a:t> </a:t>
            </a:r>
            <a:r>
              <a:rPr lang="fa-IR" sz="3200" dirty="0">
                <a:latin typeface="Calibri" panose="020F0502020204030204" pitchFamily="34" charset="0"/>
                <a:ea typeface="Calibri" panose="020F0502020204030204" pitchFamily="34" charset="0"/>
                <a:cs typeface="Arial" panose="020B0604020202020204" pitchFamily="34" charset="0"/>
              </a:rPr>
              <a:t>۲. </a:t>
            </a:r>
            <a:r>
              <a:rPr lang="ar-IQ" sz="3200" dirty="0">
                <a:latin typeface="Calibri" panose="020F0502020204030204" pitchFamily="34" charset="0"/>
                <a:ea typeface="Calibri" panose="020F0502020204030204" pitchFamily="34" charset="0"/>
                <a:cs typeface="Arial" panose="020B0604020202020204" pitchFamily="34" charset="0"/>
              </a:rPr>
              <a:t>لا وحدة معجمية لا تنتمي إلى حقل معين.</a:t>
            </a:r>
            <a:endParaRPr lang="en-US" sz="3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3200" dirty="0">
                <a:latin typeface="Calibri" panose="020F0502020204030204" pitchFamily="34" charset="0"/>
                <a:ea typeface="Calibri" panose="020F0502020204030204" pitchFamily="34" charset="0"/>
                <a:cs typeface="Arial" panose="020B0604020202020204" pitchFamily="34" charset="0"/>
              </a:rPr>
              <a:t>3. لا يصح إغفال السياق الذي ترد فيه الكلمة.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3200" dirty="0">
                <a:latin typeface="Calibri" panose="020F0502020204030204" pitchFamily="34" charset="0"/>
                <a:ea typeface="Calibri" panose="020F0502020204030204" pitchFamily="34" charset="0"/>
                <a:cs typeface="Arial" panose="020B0604020202020204" pitchFamily="34" charset="0"/>
              </a:rPr>
              <a:t>٤. استحالة دراسة المفردات مستقلة عن تركيبها النحوي.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3200" dirty="0">
                <a:latin typeface="Calibri" panose="020F0502020204030204" pitchFamily="34" charset="0"/>
                <a:ea typeface="Calibri" panose="020F0502020204030204" pitchFamily="34" charset="0"/>
                <a:cs typeface="Arial" panose="020B0604020202020204" pitchFamily="34" charset="0"/>
              </a:rPr>
              <a:t>وهذه النظرية بهذه المبادئ، تحاول شمول جميع مفردات اللغة بضم كل مفردة إلى حقل دلالي معين. </a:t>
            </a: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601521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54183"/>
            <a:ext cx="10323175" cy="5818908"/>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مزايا نظرية الحقول الدلالية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تسهل الحقول الدلالية عملية كشف العلاقات بين معاني الكلمات، ترادف انضواء، تضاد، لأن هذه العلاقات هي أساساً علاقات بين كلمات الحقل الدلالي الواحد تجميع الكلمات في حقول دلالية يجعل عملية الكشف عن العلاقات بينها عملية يسيرة.</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 إن المعجم التقليدي يعطينا قائمة هجائية أو ألفبائية بكلمات اللغة دون تجميع قائم على أساس المعنى. إن ألفبائية المعجم هي وسيلة تحقق أمراً واحداً فقط هو تسهيل الترتيب والاسترجاع، ولكن بالحقول الدلالية من الممكن صنع معاجم تعتمد على المفاهيم والحقول الدلالية، بدلاً من معاجم تعتمد على القوائم الألفبائية الترتيب، وبذلك تجمع بين ميزة الحقول وميزة الترتيب الألفبائي.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fa-IR" sz="2400" dirty="0">
                <a:latin typeface="Calibri" panose="020F0502020204030204" pitchFamily="34" charset="0"/>
                <a:ea typeface="Calibri" panose="020F0502020204030204" pitchFamily="34" charset="0"/>
                <a:cs typeface="Arial" panose="020B0604020202020204" pitchFamily="34" charset="0"/>
              </a:rPr>
              <a:t>۳. </a:t>
            </a:r>
            <a:r>
              <a:rPr lang="ar-IQ" sz="2400" dirty="0">
                <a:latin typeface="Calibri" panose="020F0502020204030204" pitchFamily="34" charset="0"/>
                <a:ea typeface="Calibri" panose="020F0502020204030204" pitchFamily="34" charset="0"/>
                <a:cs typeface="Arial" panose="020B0604020202020204" pitchFamily="34" charset="0"/>
              </a:rPr>
              <a:t>إن تقسيم الكلمات إلى حقول دلالية يجعل الدراسات المقارنة بين اللغات أسهل وأشمل، فتعرف على نحو أيسر أين تتشابه اللغات وأين تتقابل على مستوى الحقول والكلمات.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4.الحقول الدلالية تعطينا صورة متكاملة عن طبيعة اللغة وكلماتها بدلاً من قائمة تحتوي على مئات الآلاف من الكلمات المتناثرة التي لا يربط بينها رابط.</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805392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46545"/>
            <a:ext cx="10480193" cy="5754255"/>
          </a:xfrm>
        </p:spPr>
        <p:txBody>
          <a:bodyPr>
            <a:normAutofit/>
          </a:bodyPr>
          <a:lstStyle/>
          <a:p>
            <a:pPr marL="0" marR="0" algn="ctr"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التطور الدلالي: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لقد كان اهتمام علماء الدلالة بمسألة التطور الدلالي، منذ أوائل القرن التاسع عشر، إذ بحثوا في هذا المجال أسباب تغير الدلالة و أشكاله وصوره، وقد أدركوا أن التطور </a:t>
            </a:r>
            <a:r>
              <a:rPr lang="ar-IQ" sz="2800" dirty="0" err="1">
                <a:latin typeface="Calibri" panose="020F0502020204030204" pitchFamily="34" charset="0"/>
                <a:ea typeface="Calibri" panose="020F0502020204030204" pitchFamily="34" charset="0"/>
                <a:cs typeface="Arial" panose="020B0604020202020204" pitchFamily="34" charset="0"/>
              </a:rPr>
              <a:t>الدلالي،هو</a:t>
            </a:r>
            <a:r>
              <a:rPr lang="ar-IQ" sz="2800" dirty="0">
                <a:latin typeface="Calibri" panose="020F0502020204030204" pitchFamily="34" charset="0"/>
                <a:ea typeface="Calibri" panose="020F0502020204030204" pitchFamily="34" charset="0"/>
                <a:cs typeface="Arial" panose="020B0604020202020204" pitchFamily="34" charset="0"/>
              </a:rPr>
              <a:t> تغيير الألفاظ لمعانيها، ذلك أن الألفاظ ترتبط بدلالتها ضمن علاقة متبادلة فيحدث التطور الدلالي كلما حدث تغير في هذه العلاقة، وتعد دراسة التطور الدلالي المحور الرئيسي لعلم الدلالة الحديث الذي تركزت جهود الباحثين فيه على جوانبه التغيرات المتعاقبة التي تحدث للمعنى، أو ما يدعى بعلم الدلالة التاريخي </a:t>
            </a:r>
            <a:r>
              <a:rPr lang="en-US" sz="2800" dirty="0" err="1">
                <a:latin typeface="Calibri" panose="020F0502020204030204" pitchFamily="34" charset="0"/>
                <a:ea typeface="Calibri" panose="020F0502020204030204" pitchFamily="34" charset="0"/>
                <a:cs typeface="Arial" panose="020B0604020202020204" pitchFamily="34" charset="0"/>
              </a:rPr>
              <a:t>Semasiologie</a:t>
            </a:r>
            <a:r>
              <a:rPr lang="ar-IQ" sz="2800" dirty="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ويُجمع الباحثون على أن هذا المصطلح وليد الثقافة اللسانية الغربية الحديثة، وقد نشأ في احضان علم الدلالة </a:t>
            </a:r>
            <a:r>
              <a:rPr lang="en-US" sz="2800" dirty="0">
                <a:latin typeface="Calibri" panose="020F0502020204030204" pitchFamily="34" charset="0"/>
                <a:ea typeface="Calibri" panose="020F0502020204030204" pitchFamily="34" charset="0"/>
                <a:cs typeface="Arial" panose="020B0604020202020204" pitchFamily="34" charset="0"/>
              </a:rPr>
              <a:t>Semantics</a:t>
            </a:r>
            <a:r>
              <a:rPr lang="ar-IQ" sz="2800" dirty="0">
                <a:latin typeface="Calibri" panose="020F0502020204030204" pitchFamily="34" charset="0"/>
                <a:ea typeface="Calibri" panose="020F0502020204030204" pitchFamily="34" charset="0"/>
                <a:cs typeface="Arial" panose="020B0604020202020204" pitchFamily="34" charset="0"/>
              </a:rPr>
              <a:t>، وهو عبارة عن تركيب وصفي بدل على حدث موصوف خال من الدلالة على الزمان ويطلق هذا المعنى على تغير معنى الكلمة على مر الزمن بفعل إعلاء أو انحطاط أو توسع</a:t>
            </a:r>
            <a:r>
              <a:rPr lang="fa-IR" sz="2800" dirty="0">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807051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20437"/>
            <a:ext cx="10046084" cy="5606472"/>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سمات التغير الدلالي:-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يتسم التغير اللغوي بصفة عامة والتغير الدلالي بصفة خاصة بالسمات الآتية:</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buFont typeface="+mj-lt"/>
              <a:buAutoNum type="arabicPeriod"/>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إنه يسير ببطء بحيث يخفى عن الحس الفردي المباشر.</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buFont typeface="+mj-lt"/>
              <a:buAutoNum type="arabicPeriod"/>
              <a:tabLst>
                <a:tab pos="490855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إنه يحدث من تلقاء نفسه بطريق آلي لا دخل فيه للإرادة الإنسانية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tabLst>
                <a:tab pos="-171450" algn="r"/>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«إنه جبري الظاهر» فهو يخضع لقوانين دلالية كالتخصيص والتعميم والانتقال.            </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tabLst>
                <a:tab pos="-171450" algn="r"/>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إن الدلالة الجديدة للفظ ترتبط غالباً بالدلالة التي كان عليها، والتي انتقل منها بإحدى علاقات المجاز المرسل، </a:t>
            </a:r>
            <a:r>
              <a:rPr lang="ar-IQ" sz="2400" dirty="0" err="1">
                <a:latin typeface="Calibri" panose="020F0502020204030204" pitchFamily="34" charset="0"/>
                <a:ea typeface="Calibri" panose="020F0502020204030204" pitchFamily="34" charset="0"/>
                <a:cs typeface="Arial" panose="020B0604020202020204" pitchFamily="34" charset="0"/>
              </a:rPr>
              <a:t>أوعلاقة</a:t>
            </a:r>
            <a:r>
              <a:rPr lang="ar-IQ" sz="2400" dirty="0">
                <a:latin typeface="Calibri" panose="020F0502020204030204" pitchFamily="34" charset="0"/>
                <a:ea typeface="Calibri" panose="020F0502020204030204" pitchFamily="34" charset="0"/>
                <a:cs typeface="Arial" panose="020B0604020202020204" pitchFamily="34" charset="0"/>
              </a:rPr>
              <a:t> المشابهة، وهذه العلاقات يعتمد عليها تداعي المعاني في الذهن البشري.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71450" algn="r"/>
                <a:tab pos="4908550" algn="l"/>
              </a:tabLst>
            </a:pP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5- إن التطور الدلالي في غالب أحواله مقيد بالزمان والمكان، فمعظم ظواهره يقتصر على بيئة معينة، وعصر خاص، ولا نكاد نعثر على تطور دلالي لحق جميع اللغات الإنسانية، في صورة واحدة، ووقت واحد.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tabLst>
                <a:tab pos="-171450" algn="r"/>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6- إنه إذا حدث تغير دلالي، في بيئة معينة ظهر أثره في استعمال جميع أفراد هذه البيئة.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863866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71055"/>
            <a:ext cx="10563321" cy="5570307"/>
          </a:xfrm>
        </p:spPr>
        <p:txBody>
          <a:bodyPr>
            <a:normAutofit/>
          </a:bodyPr>
          <a:lstStyle/>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أولاً: أشكال التغير الدلالي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en-US" sz="2800" b="1" dirty="0">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fa-IR" sz="2800" b="1" dirty="0">
                <a:latin typeface="Calibri" panose="020F0502020204030204" pitchFamily="34" charset="0"/>
                <a:ea typeface="Calibri" panose="020F0502020204030204" pitchFamily="34" charset="0"/>
                <a:cs typeface="Arial" panose="020B0604020202020204" pitchFamily="34" charset="0"/>
              </a:rPr>
              <a:t>۱- </a:t>
            </a:r>
            <a:r>
              <a:rPr lang="ar-IQ" sz="2800" b="1" dirty="0">
                <a:latin typeface="Calibri" panose="020F0502020204030204" pitchFamily="34" charset="0"/>
                <a:ea typeface="Calibri" panose="020F0502020204030204" pitchFamily="34" charset="0"/>
                <a:cs typeface="Arial" panose="020B0604020202020204" pitchFamily="34" charset="0"/>
              </a:rPr>
              <a:t>تخصيص الدلالة أو تضييق المعنى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ويعني تحويل الدلالة من المعنى الكلي، إلى المعنى الجزئي أو تضييق مجال استعمالها بمرور الزمن، أو يقل عدد المعاني التي تدل عليها (أي إن الكلمة أصبحت بالتخصيص دالة على بعض ما كانت تدل عليه من قبل، ومن ذلك: الركعة كانت تطلق على كل قومة من القيام ثم استعملت في الشرع للدلالة على هيئة مخصوصة في الصلاة.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كلمة حريم كانت تطلق على كل محرم، ولكنها صارت تدلُّ الآن على النساء</a:t>
            </a:r>
            <a:r>
              <a:rPr lang="fa-IR" sz="2800" dirty="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en-US" sz="2800" dirty="0">
                <a:latin typeface="Calibri" panose="020F0502020204030204" pitchFamily="34" charset="0"/>
                <a:ea typeface="Calibri" panose="020F0502020204030204" pitchFamily="34" charset="0"/>
                <a:cs typeface="Arial" panose="020B0604020202020204" pitchFamily="34" charset="0"/>
              </a:rPr>
              <a:t> </a:t>
            </a:r>
          </a:p>
          <a:p>
            <a:endParaRPr lang="en-US" sz="2800" dirty="0"/>
          </a:p>
        </p:txBody>
      </p:sp>
    </p:spTree>
    <p:extLst>
      <p:ext uri="{BB962C8B-B14F-4D97-AF65-F5344CB8AC3E}">
        <p14:creationId xmlns:p14="http://schemas.microsoft.com/office/powerpoint/2010/main" val="2564128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65019"/>
            <a:ext cx="10313939" cy="5376344"/>
          </a:xfrm>
        </p:spPr>
        <p:txBody>
          <a:bodyPr>
            <a:normAutofit/>
          </a:bodyPr>
          <a:lstStyle/>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 تعميم الدلالة أو توسيع المعنى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ويقع توسيع المعنى أو امتداده حينما يحدث الانتقال من معنى خاص إلى معنى عام، أي يصبح عدد ما تشير إليه الكلمة أكثر من السابق، أو يصبح مجال استعمالها أوسع من قبل، ومن ذلك: البأس : قال ابن سيده البأس الحرب ثم كثر حتى قيل لا بأس عليك... أي لا خوف، وأصله الشدة في الحرب ثم استعمل للدلالة على كل شدة.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 كلمة اليتيم فاليتيم، هو الذي فقد أباه قبل البلوغ، وأما الذي فقد أمه، فهو العجي، وأما اللطيم، فهو الذي فقد أبويه، ولكننا منذ زمن ليس بقريب نستعمل كلمة (اليتيم) للدلالة على كل هؤلاء.</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latin typeface="Calibri" panose="020F0502020204030204" pitchFamily="34" charset="0"/>
                <a:ea typeface="Calibri" panose="020F0502020204030204" pitchFamily="34" charset="0"/>
                <a:cs typeface="Arial" panose="020B0604020202020204" pitchFamily="34" charset="0"/>
              </a:rPr>
              <a:t>ومن باب التعميم: تلك الأعلام التي تحولت إلى صفات ومن ذلك، حاتم على كل كريم ، ودلالة فرعون على كل متكبر وطاغية</a:t>
            </a:r>
            <a:endParaRPr lang="en-US" sz="2800" dirty="0"/>
          </a:p>
        </p:txBody>
      </p:sp>
    </p:spTree>
    <p:extLst>
      <p:ext uri="{BB962C8B-B14F-4D97-AF65-F5344CB8AC3E}">
        <p14:creationId xmlns:p14="http://schemas.microsoft.com/office/powerpoint/2010/main" val="2828579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5855"/>
            <a:ext cx="10101502" cy="5265507"/>
          </a:xfrm>
        </p:spPr>
        <p:txBody>
          <a:bodyPr>
            <a:normAutofit/>
          </a:bodyPr>
          <a:lstStyle/>
          <a:p>
            <a:pPr marL="0" marR="0" algn="just" rtl="1">
              <a:lnSpc>
                <a:spcPct val="107000"/>
              </a:lnSpc>
              <a:spcBef>
                <a:spcPts val="0"/>
              </a:spcBef>
              <a:spcAft>
                <a:spcPts val="800"/>
              </a:spcAft>
              <a:tabLst>
                <a:tab pos="4908550" algn="l"/>
              </a:tabLst>
            </a:pPr>
            <a:r>
              <a:rPr lang="ar-IQ" sz="2000" b="1" dirty="0">
                <a:latin typeface="Calibri" panose="020F0502020204030204" pitchFamily="34" charset="0"/>
                <a:ea typeface="Calibri" panose="020F0502020204030204" pitchFamily="34" charset="0"/>
                <a:cs typeface="Arial" panose="020B0604020202020204" pitchFamily="34" charset="0"/>
              </a:rPr>
              <a:t>- انتقال الدلالة :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ونعني به أن النمط اللغوي قد يكون معبراً عن قيمة دلالية معينة، ولكن هذه القيمة تتغير إلى قيمة أخرى، بسبب وجود علاقة لغوية بين المعنى الأصلي والمعنى الجديد الطارئ، أي إن هذا الشكل من التغير الدلالي يعتمد على وجود علاقة مجازية، قد تكون عن طريق الاستعارة </a:t>
            </a:r>
            <a:r>
              <a:rPr lang="en-US" sz="2000" dirty="0">
                <a:latin typeface="Calibri" panose="020F0502020204030204" pitchFamily="34" charset="0"/>
                <a:ea typeface="Calibri" panose="020F0502020204030204" pitchFamily="34" charset="0"/>
                <a:cs typeface="Arial" panose="020B0604020202020204" pitchFamily="34" charset="0"/>
              </a:rPr>
              <a:t>Metaphor</a:t>
            </a:r>
            <a:r>
              <a:rPr lang="ar-IQ" sz="2000" dirty="0">
                <a:latin typeface="Calibri" panose="020F0502020204030204" pitchFamily="34" charset="0"/>
                <a:ea typeface="Calibri" panose="020F0502020204030204" pitchFamily="34" charset="0"/>
                <a:cs typeface="Arial" panose="020B0604020202020204" pitchFamily="34" charset="0"/>
              </a:rPr>
              <a:t>، أو عن طريق المجاز المرسل </a:t>
            </a:r>
            <a:r>
              <a:rPr lang="en-US" sz="2000" dirty="0">
                <a:latin typeface="Calibri" panose="020F0502020204030204" pitchFamily="34" charset="0"/>
                <a:ea typeface="Calibri" panose="020F0502020204030204" pitchFamily="34" charset="0"/>
                <a:cs typeface="Arial" panose="020B0604020202020204" pitchFamily="34" charset="0"/>
              </a:rPr>
              <a:t>Metonymy</a:t>
            </a:r>
            <a:r>
              <a:rPr lang="ar-IQ" sz="2000" dirty="0">
                <a:latin typeface="Calibri" panose="020F0502020204030204" pitchFamily="34" charset="0"/>
                <a:ea typeface="Calibri" panose="020F0502020204030204" pitchFamily="34" charset="0"/>
                <a:cs typeface="Arial" panose="020B0604020202020204" pitchFamily="34" charset="0"/>
              </a:rPr>
              <a:t> بعلاقاته المختلفة، ويسمى هذا المعنى غير الأصلي للكلمة بالمعنى المجازي </a:t>
            </a:r>
            <a:r>
              <a:rPr lang="en-US" sz="2000" dirty="0">
                <a:latin typeface="Calibri" panose="020F0502020204030204" pitchFamily="34" charset="0"/>
                <a:ea typeface="Calibri" panose="020F0502020204030204" pitchFamily="34" charset="0"/>
                <a:cs typeface="Arial" panose="020B0604020202020204" pitchFamily="34" charset="0"/>
              </a:rPr>
              <a:t>Transferred Meaning</a:t>
            </a:r>
            <a:r>
              <a:rPr lang="ar-IQ" sz="2000" dirty="0">
                <a:latin typeface="Calibri" panose="020F0502020204030204" pitchFamily="34" charset="0"/>
                <a:ea typeface="Calibri" panose="020F0502020204030204" pitchFamily="34" charset="0"/>
                <a:cs typeface="Arial" panose="020B0604020202020204" pitchFamily="34" charset="0"/>
              </a:rPr>
              <a:t> أي المحول عن طريق المجاز ومن ذلك:</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 البيت للدلالة على المسكن ثم أطلق على بيت الشعر، سمي الأخير على الاستعارة بضم الأجزاء - أجزاء التفعيل - بعضها إلى بعض على نوع خاص كما تضم أجزاء البيت، في عمارته على نوع خاص.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-البيع: أصله مبادلة مال بمال، ثم أطلق على عقد البيع مجازاً، لأنه التمليك والتملك.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a:t>
            </a:r>
            <a:r>
              <a:rPr lang="ar-IQ" sz="2000" dirty="0" err="1">
                <a:latin typeface="Calibri" panose="020F0502020204030204" pitchFamily="34" charset="0"/>
                <a:ea typeface="Calibri" panose="020F0502020204030204" pitchFamily="34" charset="0"/>
                <a:cs typeface="Arial" panose="020B0604020202020204" pitchFamily="34" charset="0"/>
              </a:rPr>
              <a:t>التشنب</a:t>
            </a:r>
            <a:r>
              <a:rPr lang="ar-IQ" sz="2000" dirty="0">
                <a:latin typeface="Calibri" panose="020F0502020204030204" pitchFamily="34" charset="0"/>
                <a:ea typeface="Calibri" panose="020F0502020204030204" pitchFamily="34" charset="0"/>
                <a:cs typeface="Arial" panose="020B0604020202020204" pitchFamily="34" charset="0"/>
              </a:rPr>
              <a:t>: التي كانت تعني في القديم جمال الثغر وصفاء الأسنان وهي في الاستعمال الحديث بمعنى شارب.</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-السفرة وكانت تعني الطعام الذي يصنع للمسافر وهي في الاستعمال الحديث: المائدة وما عليها من الطعام</a:t>
            </a:r>
            <a:r>
              <a:rPr lang="fa-IR" sz="2000" dirty="0">
                <a:latin typeface="Calibri" panose="020F0502020204030204" pitchFamily="34"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000" dirty="0">
                <a:latin typeface="Calibri" panose="020F0502020204030204" pitchFamily="34" charset="0"/>
                <a:ea typeface="Calibri" panose="020F0502020204030204" pitchFamily="34" charset="0"/>
                <a:cs typeface="Arial" panose="020B0604020202020204" pitchFamily="34" charset="0"/>
              </a:rPr>
              <a:t>- طول اليد: كناية عن السخاء فأصبح يوصف به السارق</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fa-IR" sz="2000" dirty="0">
                <a:latin typeface="Calibri" panose="020F0502020204030204" pitchFamily="34"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endParaRPr lang="en-US" sz="2000" dirty="0"/>
          </a:p>
        </p:txBody>
      </p:sp>
    </p:spTree>
    <p:extLst>
      <p:ext uri="{BB962C8B-B14F-4D97-AF65-F5344CB8AC3E}">
        <p14:creationId xmlns:p14="http://schemas.microsoft.com/office/powerpoint/2010/main" val="422757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04801"/>
            <a:ext cx="10803466" cy="6419272"/>
          </a:xfrm>
        </p:spPr>
        <p:txBody>
          <a:bodyPr>
            <a:normAutofit lnSpcReduction="10000"/>
          </a:bodyPr>
          <a:lstStyle/>
          <a:p>
            <a:pPr marL="0" marR="0" algn="just" rtl="1">
              <a:lnSpc>
                <a:spcPct val="107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الدلالة (اصطلاحاً):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اعتنى العلماء بتوضيح مصطلح (الدلالة)، وقد تقاسمته كثيراً من العلوم، فالمناطقة والأصوليون، والبلاغيون واللغويون وغيرهم لهم علاقة ما مع هذا المصطلح، ولكن تعريفات هؤلاء تكاد تنطلق من المفهوم المنطقي له بعيداً عن تقسيمها على أنواع كثيرة، وتعريفات هذه الأنواع، وعليه تكون الدلالة عندهم هي: "كون الشيء بحالة يلزم من العلم به العلم بشيء آخر، والشيء الأول الدال، والآخر المدلول.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ويعرف علم الدلالة بأنه علم يبحث عن الجانب المعنوي للكلام والمكونات الماورائية ضمن الأصوات والبنى والتراكيب.</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وعرفها بعضهم بأنها «دراسة المعنى» أو «العلم الذي يدرس المعنى» أو «ذلك الفرع من علم اللغة الذي يتناول نظرية المعنى»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فالدلالة إذا: وحدة تقوم على نسبة بين شيئين مرتبطين ارتباطاً لا انفصام فيه، الشيء الأول: الدال وهو : الذي إذا علم بوجوده يستدعي انتقال الذهن إلى وجود شيء آخر وهو المدلول، وهو الشيء الثاني وترتبط لفظ (الدلالة) في الاصطلاح بدلالته في اللغة، حيث انتقلت اللفظة من معنى الدلالة على الطريق، وهو معنى حسي، إلى معنى الدلالة على معاني الألفاظ، وهو معنى عقلي مجرد</a:t>
            </a:r>
            <a:r>
              <a:rPr lang="fa-IR" sz="2400" dirty="0">
                <a:latin typeface="Calibri" panose="020F0502020204030204" pitchFamily="34" charset="0"/>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Arial" panose="020B0604020202020204" pitchFamily="34" charset="0"/>
              </a:rPr>
              <a:t>مما تقدم يمكن أن تعرف الدلالة بأنها علاقة بين شيئين متلازمين يرتبط أحدهما بمعرفة الثاني ارتباطاً لازماً.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583955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72655"/>
            <a:ext cx="10720339" cy="5837381"/>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أ- رقي المعنى:</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ويعني أن الألفاظ ذات الدلالة الخميسة أو الدنيئة، قد تتعرض لبعض العوامل التي تعمل على رفع شأنها من الناحية الدلالية ومن ذلك: - كلمتا ملاك ورسول أتى عليهما عهد كانتا تطلقان في اللغة على أي شخص، يُرسل في مهمة مهما كان شأنها، ثم أصبح لها مكانة سامية.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كلمة البدلة في العامية، وفصيحها بذلة (بكسر الباء)، وهي ما يمتهن من الثياب في الخدمة، والفتح لغةً فيها، وهي الآن تطلق على أفضل الملابس وأحسنها مظهراً.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r>
              <a:rPr lang="ar-IQ" sz="2400" dirty="0">
                <a:latin typeface="Calibri" panose="020F0502020204030204" pitchFamily="34" charset="0"/>
                <a:ea typeface="Calibri" panose="020F0502020204030204" pitchFamily="34" charset="0"/>
                <a:cs typeface="Arial" panose="020B0604020202020204" pitchFamily="34" charset="0"/>
              </a:rPr>
              <a:t>كلمة باشا فهي من الألفاظ الأعجمية في الأصل، وهي جزء من كلمة (</a:t>
            </a:r>
            <a:r>
              <a:rPr lang="ar-IQ" sz="2400" dirty="0" err="1">
                <a:latin typeface="Calibri" panose="020F0502020204030204" pitchFamily="34" charset="0"/>
                <a:ea typeface="Calibri" panose="020F0502020204030204" pitchFamily="34" charset="0"/>
                <a:cs typeface="Arial" panose="020B0604020202020204" pitchFamily="34" charset="0"/>
              </a:rPr>
              <a:t>البشمقدار</a:t>
            </a:r>
            <a:r>
              <a:rPr lang="ar-IQ" sz="2400" dirty="0">
                <a:latin typeface="Calibri" panose="020F0502020204030204" pitchFamily="34" charset="0"/>
                <a:ea typeface="Calibri" panose="020F0502020204030204" pitchFamily="34" charset="0"/>
                <a:cs typeface="Arial" panose="020B0604020202020204" pitchFamily="34" charset="0"/>
              </a:rPr>
              <a:t>)، وتعني (عامل حذاء السلطان ) ، أي أن كلمة (باشا) تعني (الحذاء)، وتعني كلمة (باشي) في اللغة الفارسية رئيس الخدم، وهي من اللغة التركية (باش)، ولاشك أن من يعمل نعل السلطان سيتاح له أن يلتقيه، ومن الممكن أن يتاح له أن يطلب بعض الحاجات منه، ومن المتوقع أن تلبى بعض طلباته، وبعد هذا ارتقت مكانة الكلمة، بسبب النفوذ الذي</a:t>
            </a:r>
            <a:r>
              <a:rPr lang="ar-IQ" sz="2400" dirty="0">
                <a:ea typeface="Calibri" panose="020F0502020204030204" pitchFamily="34" charset="0"/>
                <a:cs typeface="Calibri" panose="020F0502020204030204" pitchFamily="34" charset="0"/>
              </a:rPr>
              <a:t> </a:t>
            </a:r>
            <a:r>
              <a:rPr lang="ar-IQ" sz="2400" dirty="0">
                <a:latin typeface="Calibri" panose="020F0502020204030204" pitchFamily="34" charset="0"/>
                <a:ea typeface="Calibri" panose="020F0502020204030204" pitchFamily="34" charset="0"/>
                <a:cs typeface="Arial" panose="020B0604020202020204" pitchFamily="34" charset="0"/>
              </a:rPr>
              <a:t>يتمتع به الباشا، ولقد صارت الكلمة الآن تطلق على أصحاب المناصب الرفيعة، مما يعني أنها قد ارتقت بعد خسَّتها الدلالية.</a:t>
            </a:r>
            <a:endParaRPr lang="en-US" sz="2400" dirty="0"/>
          </a:p>
        </p:txBody>
      </p:sp>
    </p:spTree>
    <p:extLst>
      <p:ext uri="{BB962C8B-B14F-4D97-AF65-F5344CB8AC3E}">
        <p14:creationId xmlns:p14="http://schemas.microsoft.com/office/powerpoint/2010/main" val="3460452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48145"/>
            <a:ext cx="10369357" cy="5671128"/>
          </a:xfrm>
        </p:spPr>
        <p:txBody>
          <a:bodyPr>
            <a:normAutofit/>
          </a:bodyPr>
          <a:lstStyle/>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ب- انحطاط المعنى: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تتعرض الدلالات اللغوية للتغير والتبدُّل، فقد تكون دلالة لفظة ما إيجابية من الناحية الاجتماعية أو الأوجه الأخرى، ولكنها بسبب تغيُّر الحالة الاجتماعية والسياق الاستعمالي، تتغير إلى دلالة لا تحترم، وهذا ما نطلق عليه مصطلح (انحطاط الدلالة)، وهو ما أشار إليه إبراهيم أنيس بأنه ناتج عن الانهيار والضعف، فيؤدي إلى فقدان النمط الاستعمالي مكانته بين المفردات، فيوجد لألفاظ تعبر عن القوة أو الشناعة أو الفظاعة، ولكن كثرة استعمالها تحجب شيئاً من مظاهر هذه الدلالات، فتفقد قدرتها على الإيحاء الذي كانت تؤديه سابقاً.</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ومن ذلك كلمة حاجب في العصور القديمة في الأندلس تعني الوزير أو رئيس الوزراء، ولكن دلالتها اليوم لا تزيد كثيراً عن دلالة الحارس أو البواب</a:t>
            </a:r>
            <a:r>
              <a:rPr lang="fa-IR" sz="2800" dirty="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en-US" sz="2800" dirty="0">
                <a:latin typeface="Calibri" panose="020F0502020204030204" pitchFamily="34" charset="0"/>
                <a:ea typeface="Calibri" panose="020F0502020204030204" pitchFamily="34" charset="0"/>
                <a:cs typeface="Arial" panose="020B0604020202020204" pitchFamily="34" charset="0"/>
              </a:rPr>
              <a:t> </a:t>
            </a:r>
          </a:p>
          <a:p>
            <a:endParaRPr lang="en-US" sz="2800" dirty="0"/>
          </a:p>
        </p:txBody>
      </p:sp>
    </p:spTree>
    <p:extLst>
      <p:ext uri="{BB962C8B-B14F-4D97-AF65-F5344CB8AC3E}">
        <p14:creationId xmlns:p14="http://schemas.microsoft.com/office/powerpoint/2010/main" val="4006161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91127"/>
            <a:ext cx="10443248" cy="5450235"/>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ثانياً: أسباب التغير الدلالي: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يكاد الباحثون يلمون بشكل كبير بهذه الأسباب، وقد ذكرها مجملة في صفحات كتبهم، ولكن الملاحظ لهذه الإحصاءات، سيجد أنها ليست مطلقة، لأن البحث في المعنى في الثقافة اللسانية العربية تم داخل إطار الانتقاء والاختيار ولذلك من الصعب حصر هذه الأسباب أو القول أنها الأسباب الوحيدة للتطور الدلالي، والدليل هو اختلاف الباحثين في ذكر هذه الأسباب. ولعل أهم السباب التي تؤدي إلى تغير المعنى ما يأتي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1- ظهور الحاجة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فحينما يملك المجتمع اللغوي فكرةً أو شيئاً يريد أن يتحدث عنه فإنه يمثله بمجموعة من الأصوات في مفردات أو معجم اللغة. وقد يكون هذا التمثيل عن طريق الاقتراض حينما يؤخذ الشيء من مصور (خارجي) وقد يكون بصك لفظ جديد </a:t>
            </a:r>
            <a:r>
              <a:rPr lang="en-US" sz="2400" dirty="0">
                <a:latin typeface="Calibri" panose="020F0502020204030204" pitchFamily="34" charset="0"/>
                <a:ea typeface="Calibri" panose="020F0502020204030204" pitchFamily="34" charset="0"/>
                <a:cs typeface="Arial" panose="020B0604020202020204" pitchFamily="34" charset="0"/>
              </a:rPr>
              <a:t>Coining</a:t>
            </a:r>
            <a:r>
              <a:rPr lang="ar-IQ" sz="2400" dirty="0">
                <a:latin typeface="Calibri" panose="020F0502020204030204" pitchFamily="34" charset="0"/>
                <a:ea typeface="Calibri" panose="020F0502020204030204" pitchFamily="34" charset="0"/>
                <a:cs typeface="Arial" panose="020B0604020202020204" pitchFamily="34" charset="0"/>
              </a:rPr>
              <a:t> على طريقة كلمات هذه اللغة ... وهناك وسيلة ثالثة تعد من هذا الباب وهي أن يلجأ أبناء اللغة إلى الألفاظ القديمة ذات الدلالات المندثرة فيحيون بعضها ويطلقونه على مستحدثاتهم ملتمسين في هذا أدنى ملابسة.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934569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5019"/>
            <a:ext cx="10443248" cy="5376344"/>
          </a:xfrm>
        </p:spPr>
        <p:txBody>
          <a:bodyPr>
            <a:norm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 التطور الاجتماعي والثقافي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ويظهر هذا السبب في عدة صور:</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فقد يكون في شكل الانتقال من الدلالات الحسية إلى الدلالات التجريدية نتيجة لتطور العقل الإنساني ورقيه. وانتقال الدلالة من المجال المحسوس إلى المجال المجرد يتم عادة في صورة تدريجية، ثم قد تنزوي الدلالة المحسوسة وقد تندثر، وقد تظلّ مستعملة جنباً إلى جنب مع الدلالة التجريدية....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وقد يكون في شكل اتفاق مجموعة فرعية ذات ثقافة مختلفة على استخدام ألفاظ معينة في دلالات تحددها تتماشى مع الأشياء والتجارب والمفاهيم الملائمة لمهنها أو ثقافتها، وقد يؤدي هذا إلى نشوء لغة خاصة </a:t>
            </a:r>
            <a:r>
              <a:rPr lang="en-US" sz="2400" dirty="0" err="1">
                <a:latin typeface="Calibri" panose="020F0502020204030204" pitchFamily="34" charset="0"/>
                <a:ea typeface="Calibri" panose="020F0502020204030204" pitchFamily="34" charset="0"/>
                <a:cs typeface="Arial" panose="020B0604020202020204" pitchFamily="34" charset="0"/>
              </a:rPr>
              <a:t>Jargoa</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وقد يكون في شكل استمرار استخدام اللفظ ذي المدلول القديم وإطلاقه على مدلول حديث للإحساس باستمرار الوظيفة رغم اختلاف في الشكل.</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593723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71055"/>
            <a:ext cx="10563321" cy="5570307"/>
          </a:xfrm>
        </p:spPr>
        <p:txBody>
          <a:bodyPr>
            <a:noAutofit/>
          </a:bodyPr>
          <a:lstStyle/>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 المشاعر العاطفية والنفسية: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تحظر اللغات استعمال بعض الكلمات لما لها من إيحاءات مكروهة، أو لدلالتها الصريحة على ما يُستقبح ذكره، وهو ما يعرف </a:t>
            </a:r>
            <a:r>
              <a:rPr lang="ar-IQ" sz="2800" dirty="0" err="1">
                <a:latin typeface="Calibri" panose="020F0502020204030204" pitchFamily="34" charset="0"/>
                <a:ea typeface="Calibri" panose="020F0502020204030204" pitchFamily="34" charset="0"/>
                <a:cs typeface="Arial" panose="020B0604020202020204" pitchFamily="34" charset="0"/>
              </a:rPr>
              <a:t>باللامساس</a:t>
            </a:r>
            <a:r>
              <a:rPr lang="ar-IQ" sz="2800" dirty="0">
                <a:latin typeface="Calibri" panose="020F0502020204030204" pitchFamily="34" charset="0"/>
                <a:ea typeface="Calibri" panose="020F0502020204030204" pitchFamily="34" charset="0"/>
                <a:cs typeface="Arial" panose="020B0604020202020204" pitchFamily="34" charset="0"/>
              </a:rPr>
              <a:t> أو </a:t>
            </a:r>
            <a:r>
              <a:rPr lang="en-US" sz="2800" dirty="0">
                <a:latin typeface="Calibri" panose="020F0502020204030204" pitchFamily="34" charset="0"/>
                <a:ea typeface="Calibri" panose="020F0502020204030204" pitchFamily="34" charset="0"/>
                <a:cs typeface="Arial" panose="020B0604020202020204" pitchFamily="34" charset="0"/>
              </a:rPr>
              <a:t>Taboo... </a:t>
            </a:r>
            <a:r>
              <a:rPr lang="ar-IQ" sz="2800" dirty="0">
                <a:latin typeface="Calibri" panose="020F0502020204030204" pitchFamily="34" charset="0"/>
                <a:ea typeface="Calibri" panose="020F0502020204030204" pitchFamily="34" charset="0"/>
                <a:cs typeface="Arial" panose="020B0604020202020204" pitchFamily="34" charset="0"/>
              </a:rPr>
              <a:t>وكان </a:t>
            </a:r>
            <a:r>
              <a:rPr lang="ar-IQ" sz="2800" dirty="0" err="1">
                <a:latin typeface="Calibri" panose="020F0502020204030204" pitchFamily="34" charset="0"/>
                <a:ea typeface="Calibri" panose="020F0502020204030204" pitchFamily="34" charset="0"/>
                <a:cs typeface="Arial" panose="020B0604020202020204" pitchFamily="34" charset="0"/>
              </a:rPr>
              <a:t>اللامساس</a:t>
            </a:r>
            <a:r>
              <a:rPr lang="ar-IQ" sz="2800" dirty="0">
                <a:latin typeface="Calibri" panose="020F0502020204030204" pitchFamily="34" charset="0"/>
                <a:ea typeface="Calibri" panose="020F0502020204030204" pitchFamily="34" charset="0"/>
                <a:cs typeface="Arial" panose="020B0604020202020204" pitchFamily="34" charset="0"/>
              </a:rPr>
              <a:t> يؤدي إلى التحايل في التعبير أو ما يسمى بالتلطف وهو في حقيقته إبدال الكلمة الحادة بكلمة أقل حدة وأكثر قبولاً، وهذا التلطف هو السبب في تغير المعنى).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b="1" dirty="0">
                <a:latin typeface="Calibri" panose="020F0502020204030204" pitchFamily="34" charset="0"/>
                <a:ea typeface="Calibri" panose="020F0502020204030204" pitchFamily="34" charset="0"/>
                <a:cs typeface="Arial" panose="020B0604020202020204" pitchFamily="34" charset="0"/>
              </a:rPr>
              <a:t>4. الانحراف اللغوي: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800" dirty="0">
                <a:latin typeface="Calibri" panose="020F0502020204030204" pitchFamily="34" charset="0"/>
                <a:ea typeface="Calibri" panose="020F0502020204030204" pitchFamily="34" charset="0"/>
                <a:cs typeface="Arial" panose="020B0604020202020204" pitchFamily="34" charset="0"/>
              </a:rPr>
              <a:t>قد ينحرف مستعمل الكلمة بالكلمة عن معناها إلى معنى قريب أو مشابه له فيعد من باب المجاز ويلقى قبولاً من أبناء اللغة بسهولة... وقد يكون الانحراف نتيجة سوء الفهم أو الالتباس أو الغموض، وحينئذ يتصدى له اللغويون بالتقديم والتصويب... ويحدث سوء الفهم حين يصادف المرء اللفظ لأول مرة فيخمن معناه، وقد ينتهي به التخمين إلى دلالة غريبة لا تكاد تمت إلى ما في ذهن المتكلم بأي صلة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en-US" sz="2800" dirty="0">
                <a:latin typeface="Calibri" panose="020F0502020204030204" pitchFamily="34" charset="0"/>
                <a:ea typeface="Calibri" panose="020F0502020204030204" pitchFamily="34" charset="0"/>
                <a:cs typeface="Arial" panose="020B0604020202020204" pitchFamily="34" charset="0"/>
              </a:rPr>
              <a:t> </a:t>
            </a:r>
          </a:p>
          <a:p>
            <a:endParaRPr lang="en-US" sz="2800" dirty="0"/>
          </a:p>
        </p:txBody>
      </p:sp>
    </p:spTree>
    <p:extLst>
      <p:ext uri="{BB962C8B-B14F-4D97-AF65-F5344CB8AC3E}">
        <p14:creationId xmlns:p14="http://schemas.microsoft.com/office/powerpoint/2010/main" val="1004886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89527"/>
            <a:ext cx="10886593" cy="5551835"/>
          </a:xfrm>
        </p:spPr>
        <p:txBody>
          <a:bodyPr>
            <a:noAutofit/>
          </a:bodyPr>
          <a:lstStyle/>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 الانتقال المجازي: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وعادة ما يتم من دون قصد، وبهدف سدة فجوة معجمية...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وميّز بعضهم بين الأنواع الثلاثة الآتية للمجاز:-</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المجاز الحيّ :</a:t>
            </a:r>
            <a:r>
              <a:rPr lang="en-US" sz="2400" dirty="0">
                <a:latin typeface="Calibri" panose="020F0502020204030204" pitchFamily="34" charset="0"/>
                <a:ea typeface="Calibri" panose="020F0502020204030204" pitchFamily="34" charset="0"/>
                <a:cs typeface="Arial" panose="020B0604020202020204" pitchFamily="34" charset="0"/>
              </a:rPr>
              <a:t> Living </a:t>
            </a:r>
            <a:r>
              <a:rPr lang="ar-IQ" sz="2400" dirty="0">
                <a:latin typeface="Calibri" panose="020F0502020204030204" pitchFamily="34" charset="0"/>
                <a:ea typeface="Calibri" panose="020F0502020204030204" pitchFamily="34" charset="0"/>
                <a:cs typeface="Arial" panose="020B0604020202020204" pitchFamily="34" charset="0"/>
              </a:rPr>
              <a:t>الذي ظل في عتبة الوعي، ويثير الغرابة والدهشة عند السامع.</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ب - المجاز الميت: </a:t>
            </a:r>
            <a:r>
              <a:rPr lang="en-US" sz="2400" dirty="0">
                <a:latin typeface="Calibri" panose="020F0502020204030204" pitchFamily="34" charset="0"/>
                <a:ea typeface="Calibri" panose="020F0502020204030204" pitchFamily="34" charset="0"/>
                <a:cs typeface="Arial" panose="020B0604020202020204" pitchFamily="34" charset="0"/>
              </a:rPr>
              <a:t>Dead </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err="1">
                <a:latin typeface="Arial" panose="020B0604020202020204" pitchFamily="34" charset="0"/>
                <a:ea typeface="Calibri" panose="020F0502020204030204" pitchFamily="34" charset="0"/>
                <a:cs typeface="Arial" panose="020B0604020202020204" pitchFamily="34" charset="0"/>
              </a:rPr>
              <a:t>أوالحفري</a:t>
            </a:r>
            <a:r>
              <a:rPr lang="en-US" sz="2400" dirty="0">
                <a:latin typeface="Calibri" panose="020F0502020204030204" pitchFamily="34" charset="0"/>
                <a:ea typeface="Calibri" panose="020F0502020204030204" pitchFamily="34" charset="0"/>
                <a:cs typeface="Arial" panose="020B0604020202020204" pitchFamily="34" charset="0"/>
              </a:rPr>
              <a:t>Fossil </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وهو النوع الذي يفقد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مجازيته ويكتسب الحقيقة من الألفة وكثرة التردّد.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ج المجاز النائم </a:t>
            </a:r>
            <a:r>
              <a:rPr lang="en-US" sz="2400" dirty="0">
                <a:latin typeface="Calibri" panose="020F0502020204030204" pitchFamily="34" charset="0"/>
                <a:ea typeface="Calibri" panose="020F0502020204030204" pitchFamily="34" charset="0"/>
                <a:cs typeface="Arial" panose="020B0604020202020204" pitchFamily="34" charset="0"/>
              </a:rPr>
              <a:t>Sleeping </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أو </a:t>
            </a:r>
            <a:r>
              <a:rPr lang="ar-IQ" sz="2400" dirty="0" err="1">
                <a:latin typeface="Arial" panose="020B0604020202020204" pitchFamily="34" charset="0"/>
                <a:ea typeface="Calibri" panose="020F0502020204030204" pitchFamily="34" charset="0"/>
                <a:cs typeface="Arial" panose="020B0604020202020204" pitchFamily="34" charset="0"/>
              </a:rPr>
              <a:t>الذاوي</a:t>
            </a:r>
            <a:r>
              <a:rPr lang="ar-IQ" sz="2400" dirty="0">
                <a:latin typeface="Arial" panose="020B060402020202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Faded </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ويحتل مكاناً وسطاً بين النوعين السابقين.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b="1" dirty="0">
                <a:latin typeface="Calibri" panose="020F0502020204030204" pitchFamily="34" charset="0"/>
                <a:ea typeface="Calibri" panose="020F0502020204030204" pitchFamily="34" charset="0"/>
                <a:cs typeface="Arial" panose="020B0604020202020204" pitchFamily="34" charset="0"/>
              </a:rPr>
              <a:t>سادساً: الابتداع:</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ويعد الابتداع </a:t>
            </a:r>
            <a:r>
              <a:rPr lang="en-US" sz="2400" dirty="0">
                <a:latin typeface="Calibri" panose="020F0502020204030204" pitchFamily="34" charset="0"/>
                <a:ea typeface="Calibri" panose="020F0502020204030204" pitchFamily="34" charset="0"/>
                <a:cs typeface="Arial" panose="020B0604020202020204" pitchFamily="34" charset="0"/>
              </a:rPr>
              <a:t>Innovation </a:t>
            </a:r>
            <a:r>
              <a:rPr lang="ar-IQ" sz="2400" dirty="0">
                <a:latin typeface="Calibri" panose="020F0502020204030204" pitchFamily="34" charset="0"/>
                <a:ea typeface="Calibri" panose="020F0502020204030204" pitchFamily="34" charset="0"/>
                <a:cs typeface="Arial" panose="020B0604020202020204" pitchFamily="34" charset="0"/>
              </a:rPr>
              <a:t>أو الخلق </a:t>
            </a:r>
            <a:r>
              <a:rPr lang="en-US" sz="2400" dirty="0">
                <a:latin typeface="Calibri" panose="020F0502020204030204" pitchFamily="34" charset="0"/>
                <a:ea typeface="Calibri" panose="020F0502020204030204" pitchFamily="34" charset="0"/>
                <a:cs typeface="Arial" panose="020B0604020202020204" pitchFamily="34" charset="0"/>
              </a:rPr>
              <a:t>Creativity </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من الأسباب الواعية لتغير المعنى. وكثيراً ما يقوم به أحد صنفين: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 أ- الموهوبون من أصحاب المهارة في الكلام كالشعراء والأدباء.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tabLst>
                <a:tab pos="4908550" algn="l"/>
              </a:tabLst>
            </a:pPr>
            <a:r>
              <a:rPr lang="ar-IQ" sz="2400" dirty="0">
                <a:latin typeface="Calibri" panose="020F0502020204030204" pitchFamily="34" charset="0"/>
                <a:ea typeface="Calibri" panose="020F0502020204030204" pitchFamily="34" charset="0"/>
                <a:cs typeface="Arial" panose="020B0604020202020204" pitchFamily="34" charset="0"/>
              </a:rPr>
              <a:t>ب المجامع اللغوية والهيئات العلمية حين تحتاج إلى استخدام لفظ ما للتعبير عن فكرة أو مفهوم معيَّن.</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343400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8596668" cy="878175"/>
          </a:xfrm>
        </p:spPr>
        <p:txBody>
          <a:bodyPr>
            <a:normAutofit/>
          </a:bodyPr>
          <a:lstStyle/>
          <a:p>
            <a:pPr algn="ctr" rtl="1"/>
            <a:r>
              <a:rPr lang="ar-IQ" sz="4400" dirty="0" smtClean="0"/>
              <a:t>تمت الحمد لله</a:t>
            </a:r>
            <a:endParaRPr lang="en-US" sz="4400" dirty="0"/>
          </a:p>
        </p:txBody>
      </p:sp>
    </p:spTree>
    <p:extLst>
      <p:ext uri="{BB962C8B-B14F-4D97-AF65-F5344CB8AC3E}">
        <p14:creationId xmlns:p14="http://schemas.microsoft.com/office/powerpoint/2010/main" val="37391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3" y="267855"/>
            <a:ext cx="11351490" cy="6419272"/>
          </a:xfrm>
        </p:spPr>
        <p:txBody>
          <a:bodyPr>
            <a:normAutofit/>
          </a:bodyPr>
          <a:lstStyle/>
          <a:p>
            <a:pPr marL="0" marR="0" algn="just" rtl="1">
              <a:lnSpc>
                <a:spcPct val="107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علم الدلالة عند العرب:</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إن علم الدلالة له جذور ضاربة في تراثنا العربي قبل أن تتمخض الدراسات الغربية باعتباره علماً قائماً بذاته ولا نحسب أن المحدثين قد أتوا بجديد محض، أو ابتكروا ما لم يكن، أو بحثوا ما لم يسبق إليه فالأمر قد يكون على العكس هنا، وذلك إذا لاحظنا جهود السابقين من علماء العرب والمسلمين الذين أشاروا بجمل من الموضوع أو كتبوا في دلالته أو كشفوا النقاب عن سماته، فكونوا بذلك ركائزه الضخمة وحققوا مزية الاكتشاف العلمي.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فقد كان الخليل بن أحمد الفراهيدي (ت: ١٧٥هـ) في كتابه (العين) حين يبحث في تراكيب الكلمات من مواردها الأولية في الجذر البنيوي الحرفي، هو الرائد الأول لهذا الباب دون الخوض في التفصيلات المضنية للبحث الدلالي كما يفهم في لغة التحديث، لأن مهمته كانت لغوية إحصائية ولكنها تشير إلى دلالة الألفاظ كما يفهمها المعاصرون بقصد أو بغير قصد.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وهذا أبو عثمان الجاحظ (ت 255هـ) قد تناول في كتابه (البيان والتبين) و كتابه (الحيوان) مباحث لها ارتباط وثيق بموضوع الدلالة.</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504386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4" y="674255"/>
            <a:ext cx="11277600" cy="6049818"/>
          </a:xfrm>
        </p:spPr>
        <p:txBody>
          <a:bodyPr>
            <a:normAutofit/>
          </a:bodyPr>
          <a:lstStyle/>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وأما ابن جني (ت 392هـ) ميز بين ثلاثة أقسام للدلالة اللفظية والدلالة الصناعية و الدلالة المعنوية....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أما أحمد ابن الفارس (ت 395هـ) فيعد بحق صاحب نظرية دلالة الألفاظ، ويعنى كتابه (مقايس اللغة) بالكشف عن الصلاة القائمة بين الألفاظ والمعاني في أكثر من وجه، ويشير إلى تقلبات الجذور في الدلالة على المعنى....</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tabLst>
                <a:tab pos="4343400" algn="ctr"/>
                <a:tab pos="4572000" algn="l"/>
              </a:tabLst>
            </a:pPr>
            <a:r>
              <a:rPr lang="ar-IQ" sz="2800" dirty="0">
                <a:latin typeface="Calibri" panose="020F0502020204030204" pitchFamily="34" charset="0"/>
                <a:ea typeface="Calibri" panose="020F0502020204030204" pitchFamily="34" charset="0"/>
                <a:cs typeface="Arial" panose="020B0604020202020204" pitchFamily="34" charset="0"/>
              </a:rPr>
              <a:t>وقد كرس الجرجاني </a:t>
            </a:r>
            <a:r>
              <a:rPr lang="ar-IQ" sz="2800" dirty="0" err="1">
                <a:latin typeface="Calibri" panose="020F0502020204030204" pitchFamily="34" charset="0"/>
                <a:ea typeface="Calibri" panose="020F0502020204030204" pitchFamily="34" charset="0"/>
                <a:cs typeface="Arial" panose="020B0604020202020204" pitchFamily="34" charset="0"/>
              </a:rPr>
              <a:t>إهتمامه</a:t>
            </a:r>
            <a:r>
              <a:rPr lang="ar-IQ" sz="2800" dirty="0">
                <a:latin typeface="Calibri" panose="020F0502020204030204" pitchFamily="34" charset="0"/>
                <a:ea typeface="Calibri" panose="020F0502020204030204" pitchFamily="34" charset="0"/>
                <a:cs typeface="Arial" panose="020B0604020202020204" pitchFamily="34" charset="0"/>
              </a:rPr>
              <a:t> بمسألة اللفظ والمعنى في نظرية النظم التي أقامها على النحو (العلم بالتركيب) و علم المعاني (العلم بالدلالة)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tabLst>
                <a:tab pos="4343400" algn="ctr"/>
                <a:tab pos="4572000" algn="l"/>
              </a:tabLst>
            </a:pPr>
            <a:r>
              <a:rPr lang="ar-IQ" sz="2800" dirty="0">
                <a:latin typeface="Calibri" panose="020F0502020204030204" pitchFamily="34" charset="0"/>
                <a:ea typeface="Calibri" panose="020F0502020204030204" pitchFamily="34" charset="0"/>
                <a:cs typeface="Arial" panose="020B0604020202020204" pitchFamily="34" charset="0"/>
              </a:rPr>
              <a:t>ولقد عدَّ الدكتور تمام حسان فكرة المقام عند البلاغيين وهي المأخوذة من قولهم: إن لكل مقام مقالاً، عدَّها «المركز الذي يدور حوله علم الدلالة الوصفية في الوقت الحاضر.</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97165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552" y="618837"/>
            <a:ext cx="10812702" cy="5782744"/>
          </a:xfrm>
        </p:spPr>
        <p:txBody>
          <a:bodyPr>
            <a:noAutofit/>
          </a:bodyPr>
          <a:lstStyle/>
          <a:p>
            <a:pPr marL="0" marR="0" algn="just" rtl="1">
              <a:lnSpc>
                <a:spcPct val="107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علم الدلالة عند الغرب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كان علم الدلالة قديماً مرتبطاً في إطار الثقافة الغربية قديماً، فقد تعرض الفلاسفة اليونان من قديم الزمان في بحوثهم ومناقشاتهم لموضوعات تعد من هذا العلم... وقد تكلم أرسطو مثلاً على الفرق بين الصوت والمعنى، وذكر أن المعنى متطابق مع التصور الموجود في العقل المفكر، كما ميز بين صميم ثلاثة أمور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أ. الأشياء في العالم الخارجي.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ب. التصورات - المعاني.</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ج. الأصوات - الرموز أو الكلمات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ظهر علم الدلالة - مصطلحاً منذ أواسط القرن التاسع عشر، وكان من أهم المهتمين في وضع أسسها  </a:t>
            </a:r>
            <a:r>
              <a:rPr lang="en-US" sz="2400" dirty="0">
                <a:latin typeface="Calibri" panose="020F0502020204030204" pitchFamily="34" charset="0"/>
                <a:ea typeface="Calibri" panose="020F0502020204030204" pitchFamily="34" charset="0"/>
                <a:cs typeface="Arial" panose="020B0604020202020204" pitchFamily="34" charset="0"/>
              </a:rPr>
              <a:t>Michel </a:t>
            </a:r>
            <a:r>
              <a:rPr lang="en-US" sz="2400" dirty="0" err="1">
                <a:latin typeface="Calibri" panose="020F0502020204030204" pitchFamily="34" charset="0"/>
                <a:ea typeface="Calibri" panose="020F0502020204030204" pitchFamily="34" charset="0"/>
                <a:cs typeface="Arial" panose="020B0604020202020204" pitchFamily="34" charset="0"/>
              </a:rPr>
              <a:t>Breal</a:t>
            </a:r>
            <a:r>
              <a:rPr lang="ar-IQ" sz="2400" dirty="0">
                <a:latin typeface="Calibri" panose="020F0502020204030204" pitchFamily="34" charset="0"/>
                <a:ea typeface="Calibri" panose="020F0502020204030204" pitchFamily="34" charset="0"/>
                <a:cs typeface="Arial" panose="020B0604020202020204" pitchFamily="34" charset="0"/>
              </a:rPr>
              <a:t> اللغوي الفرنسي الذي كتب كتاباً سماه (مبحث في علم الدلالة )- </a:t>
            </a:r>
            <a:r>
              <a:rPr lang="en-US" sz="2400" dirty="0" err="1">
                <a:latin typeface="Calibri" panose="020F0502020204030204" pitchFamily="34" charset="0"/>
                <a:ea typeface="Calibri" panose="020F0502020204030204" pitchFamily="34" charset="0"/>
                <a:cs typeface="Arial" panose="020B0604020202020204" pitchFamily="34" charset="0"/>
              </a:rPr>
              <a:t>Essai</a:t>
            </a:r>
            <a:r>
              <a:rPr lang="en-US" sz="2400" dirty="0">
                <a:latin typeface="Calibri" panose="020F0502020204030204" pitchFamily="34" charset="0"/>
                <a:ea typeface="Calibri" panose="020F0502020204030204" pitchFamily="34" charset="0"/>
                <a:cs typeface="Arial" panose="020B0604020202020204" pitchFamily="34" charset="0"/>
              </a:rPr>
              <a:t> de </a:t>
            </a:r>
            <a:r>
              <a:rPr lang="en-US" sz="2400" dirty="0" err="1">
                <a:latin typeface="Calibri" panose="020F0502020204030204" pitchFamily="34" charset="0"/>
                <a:ea typeface="Calibri" panose="020F0502020204030204" pitchFamily="34" charset="0"/>
                <a:cs typeface="Arial" panose="020B0604020202020204" pitchFamily="34" charset="0"/>
              </a:rPr>
              <a:t>Semantigue</a:t>
            </a:r>
            <a:r>
              <a:rPr lang="ar-IQ" sz="2400" dirty="0">
                <a:latin typeface="Calibri" panose="020F0502020204030204" pitchFamily="34" charset="0"/>
                <a:ea typeface="Calibri" panose="020F0502020204030204" pitchFamily="34" charset="0"/>
                <a:cs typeface="Arial" panose="020B0604020202020204" pitchFamily="34" charset="0"/>
              </a:rPr>
              <a:t> عام </a:t>
            </a:r>
            <a:r>
              <a:rPr lang="fa-IR" sz="2400" dirty="0">
                <a:latin typeface="Calibri" panose="020F0502020204030204" pitchFamily="34" charset="0"/>
                <a:ea typeface="Calibri" panose="020F0502020204030204" pitchFamily="34" charset="0"/>
                <a:cs typeface="Arial" panose="020B0604020202020204" pitchFamily="34" charset="0"/>
              </a:rPr>
              <a:t>1883</a:t>
            </a:r>
            <a:r>
              <a:rPr lang="ar-IQ" sz="2400" dirty="0">
                <a:latin typeface="Calibri" panose="020F0502020204030204" pitchFamily="34" charset="0"/>
                <a:ea typeface="Calibri" panose="020F0502020204030204" pitchFamily="34" charset="0"/>
                <a:cs typeface="Arial" panose="020B0604020202020204" pitchFamily="34" charset="0"/>
              </a:rPr>
              <a:t>م الذي كان يقصد به علم المعنى، ونلاحظ أن التاريخ الذي ظهرت فيه هذه الدراسة قد صار تاريخاً لميلاد علم الدلالة نفسه. وقد وضع بريل هذا المصطلح </a:t>
            </a:r>
            <a:r>
              <a:rPr lang="en-US" sz="2400" dirty="0" err="1">
                <a:latin typeface="Calibri" panose="020F0502020204030204" pitchFamily="34" charset="0"/>
                <a:ea typeface="Calibri" panose="020F0502020204030204" pitchFamily="34" charset="0"/>
                <a:cs typeface="Arial" panose="020B0604020202020204" pitchFamily="34" charset="0"/>
              </a:rPr>
              <a:t>Semantique</a:t>
            </a:r>
            <a:r>
              <a:rPr lang="ar-IQ" sz="2400" dirty="0">
                <a:latin typeface="Calibri" panose="020F0502020204030204" pitchFamily="34" charset="0"/>
                <a:ea typeface="Calibri" panose="020F0502020204030204" pitchFamily="34" charset="0"/>
                <a:cs typeface="Arial" panose="020B0604020202020204" pitchFamily="34" charset="0"/>
              </a:rPr>
              <a:t> ، ليميز دراسته هذه عن غيرها من الدراسات اللغوية، وليعبر به عن فرع من فروع علم اللغة العام وهو علم الدلالة في مقابل علم الصوتيات </a:t>
            </a:r>
            <a:r>
              <a:rPr lang="en-US" sz="2400" dirty="0">
                <a:latin typeface="Calibri" panose="020F0502020204030204" pitchFamily="34" charset="0"/>
                <a:ea typeface="Calibri" panose="020F0502020204030204" pitchFamily="34" charset="0"/>
                <a:cs typeface="Arial" panose="020B0604020202020204" pitchFamily="34" charset="0"/>
              </a:rPr>
              <a:t>Phonetics</a:t>
            </a:r>
            <a:r>
              <a:rPr lang="en-US" sz="2400" dirty="0">
                <a:latin typeface="Arial" panose="020B0604020202020204" pitchFamily="34" charset="0"/>
                <a:ea typeface="Calibri" panose="020F0502020204030204" pitchFamily="34" charset="0"/>
                <a:cs typeface="Arial" panose="020B0604020202020204" pitchFamily="34" charset="0"/>
              </a:rPr>
              <a:t> </a:t>
            </a:r>
            <a:r>
              <a:rPr lang="ar-IQ" sz="2400" dirty="0">
                <a:latin typeface="Arial" panose="020B060402020202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07775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3419"/>
            <a:ext cx="10554084" cy="5800436"/>
          </a:xfrm>
        </p:spPr>
        <p:txBody>
          <a:bodyPr>
            <a:normAutofit/>
          </a:bodyPr>
          <a:lstStyle/>
          <a:p>
            <a:pPr marL="0" marR="0" algn="just" rtl="1">
              <a:lnSpc>
                <a:spcPct val="107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الغاية من علم الدلالة: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tabLst>
                <a:tab pos="4343400" algn="ctr"/>
                <a:tab pos="4572000" algn="l"/>
              </a:tabLst>
            </a:pPr>
            <a:r>
              <a:rPr lang="ar-IQ" sz="2400" dirty="0">
                <a:latin typeface="Calibri" panose="020F0502020204030204" pitchFamily="34" charset="0"/>
                <a:ea typeface="Calibri" panose="020F0502020204030204" pitchFamily="34" charset="0"/>
                <a:cs typeface="Arial" panose="020B0604020202020204" pitchFamily="34" charset="0"/>
              </a:rPr>
              <a:t>أما غاية هذا العلم فهي خاصة وعامة، فالغاية الخاصة هي أن علم الدلالة – مثل أي علم آخر- يسعى إلى الاستقلالية وامتلاك الأدوات والمناهج الرياضية، وهنا ينبغي الإشارة إلى الاهتمام بهذا العلم حيث ظهر في عام 1923 كتاب عنوانه (</a:t>
            </a:r>
            <a:r>
              <a:rPr lang="en-US" sz="2400" dirty="0">
                <a:latin typeface="Calibri" panose="020F0502020204030204" pitchFamily="34" charset="0"/>
                <a:ea typeface="Calibri" panose="020F0502020204030204" pitchFamily="34" charset="0"/>
                <a:cs typeface="Arial" panose="020B0604020202020204" pitchFamily="34" charset="0"/>
              </a:rPr>
              <a:t>the meaning of meaning</a:t>
            </a:r>
            <a:r>
              <a:rPr lang="ar-IQ" sz="2400" dirty="0">
                <a:latin typeface="Calibri" panose="020F0502020204030204" pitchFamily="34" charset="0"/>
                <a:ea typeface="Calibri" panose="020F0502020204030204" pitchFamily="34" charset="0"/>
                <a:cs typeface="Arial" panose="020B0604020202020204" pitchFamily="34" charset="0"/>
              </a:rPr>
              <a:t>) لمؤلفيه </a:t>
            </a:r>
            <a:r>
              <a:rPr lang="en-US" sz="2400" dirty="0">
                <a:latin typeface="Calibri" panose="020F0502020204030204" pitchFamily="34" charset="0"/>
                <a:ea typeface="Calibri" panose="020F0502020204030204" pitchFamily="34" charset="0"/>
                <a:cs typeface="Arial" panose="020B0604020202020204" pitchFamily="34" charset="0"/>
              </a:rPr>
              <a:t>Richards </a:t>
            </a:r>
            <a:r>
              <a:rPr lang="ar-IQ" sz="2400" dirty="0">
                <a:latin typeface="Calibri" panose="020F0502020204030204" pitchFamily="34" charset="0"/>
                <a:ea typeface="Calibri" panose="020F0502020204030204" pitchFamily="34" charset="0"/>
                <a:cs typeface="Arial" panose="020B0604020202020204" pitchFamily="34" charset="0"/>
              </a:rPr>
              <a:t>و   </a:t>
            </a:r>
            <a:r>
              <a:rPr lang="en-US" sz="2400" dirty="0">
                <a:latin typeface="Calibri" panose="020F0502020204030204" pitchFamily="34" charset="0"/>
                <a:ea typeface="Calibri" panose="020F0502020204030204" pitchFamily="34" charset="0"/>
                <a:cs typeface="Arial" panose="020B0604020202020204" pitchFamily="34" charset="0"/>
              </a:rPr>
              <a:t>Ogden</a:t>
            </a:r>
            <a:r>
              <a:rPr lang="ar-IQ" sz="2400" dirty="0">
                <a:latin typeface="Calibri" panose="020F050202020403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tabLst>
                <a:tab pos="4343400" algn="ctr"/>
                <a:tab pos="4572000" algn="l"/>
              </a:tabLst>
            </a:pPr>
            <a:r>
              <a:rPr lang="ar-IQ" sz="2400" dirty="0">
                <a:latin typeface="Calibri" panose="020F0502020204030204" pitchFamily="34" charset="0"/>
                <a:ea typeface="Calibri" panose="020F0502020204030204" pitchFamily="34" charset="0"/>
                <a:cs typeface="Arial" panose="020B0604020202020204" pitchFamily="34" charset="0"/>
              </a:rPr>
              <a:t>و أما الغاية العامة فهدف علم الدلالة كغيره من العلوم الإنسانية هو الإسهام في ترقية الحياة الإنسانية في جميع المجالات، وتسهيل عملية الاتصال والتعاون و التفاهم المشترك وضبط المصطلحات والمفاهيم في جميع العلوم لاسيما في العلوم الحديثة ووسائل الاتصال وخاصة في محيط العولمة والتقارب ، إن لم نقل الاندماج الفكري على الأقل بين الأمم و </a:t>
            </a:r>
            <a:r>
              <a:rPr lang="ar-IQ" sz="2400" dirty="0" smtClean="0">
                <a:latin typeface="Calibri" panose="020F0502020204030204" pitchFamily="34" charset="0"/>
                <a:ea typeface="Calibri" panose="020F0502020204030204" pitchFamily="34" charset="0"/>
                <a:cs typeface="Arial" panose="020B0604020202020204" pitchFamily="34" charset="0"/>
              </a:rPr>
              <a:t>الشعوب</a:t>
            </a:r>
            <a:r>
              <a:rPr lang="ar-IQ" dirty="0" smtClean="0"/>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694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734" y="508000"/>
            <a:ext cx="10591030" cy="5718089"/>
          </a:xfrm>
        </p:spPr>
        <p:txBody>
          <a:bodyPr/>
          <a:lstStyle/>
          <a:p>
            <a:pPr marL="0" marR="0" algn="ctr" rtl="1">
              <a:lnSpc>
                <a:spcPct val="107000"/>
              </a:lnSpc>
              <a:spcBef>
                <a:spcPts val="0"/>
              </a:spcBef>
              <a:spcAft>
                <a:spcPts val="800"/>
              </a:spcAft>
            </a:pPr>
            <a:r>
              <a:rPr lang="ar-IQ" sz="3600" b="1" dirty="0">
                <a:latin typeface="Calibri" panose="020F0502020204030204" pitchFamily="34" charset="0"/>
                <a:ea typeface="Calibri" panose="020F0502020204030204" pitchFamily="34" charset="0"/>
                <a:cs typeface="Arial" panose="020B0604020202020204" pitchFamily="34" charset="0"/>
              </a:rPr>
              <a:t>أنواع الدلالات اللغوية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1</a:t>
            </a:r>
            <a:r>
              <a:rPr lang="ar-IQ" sz="2400" b="1" dirty="0">
                <a:latin typeface="Calibri" panose="020F0502020204030204" pitchFamily="34" charset="0"/>
                <a:ea typeface="Calibri" panose="020F0502020204030204" pitchFamily="34" charset="0"/>
                <a:cs typeface="Arial" panose="020B0604020202020204" pitchFamily="34" charset="0"/>
              </a:rPr>
              <a:t>. الدلالة الصوتية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علم الأصوات عند العرب واحد من العلوم اللغوية التي ظهرت في القرن الثاني للهجرة، وكان الخليل بن أحمد الفراهيدي (ت ١٧٥هـ) أول من شرع منهاجاً للناس في هذا العلم الذي كانت معطياته موزعة بين معارف لغوية عامة ووجوه قرائية خاصة مما يتعلق بقراءة القرآن الكريم وتحقيق لفظه وتجويد نطقه.</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أما المراد بالدلالة الصوتية، فهي تلك الدلالة المستمدة من طبيعة الأصوات</a:t>
            </a:r>
            <a:r>
              <a:rPr lang="fa-IR" sz="2400" dirty="0">
                <a:latin typeface="Calibri" panose="020F0502020204030204" pitchFamily="34" charset="0"/>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Arial" panose="020B0604020202020204" pitchFamily="34" charset="0"/>
              </a:rPr>
              <a:t>والدلالة الصوتية تتحقق في نطاق تأليف مجموع أصوات الكلمة المفردة، وتسمى بالعناصر الصوتية الرئيسية، والتي يرمز إليها بالحروف الألف بائية: أ، ب، ت، ...، ويشكل منها مجموع حروف الكلمة التي ترمز إلى معنى معجمي فإذا حدث إبدال - أو إحلال - صوت منها في كلمة بصوت آخر، في كلمة أخرى، أدى ذلك إلى اختلاف دلالة كل منهما عن الأخرى، ويعرف هذا الإحلال الصوتي في علم اللغة الحديث بالتوازن </a:t>
            </a:r>
            <a:r>
              <a:rPr lang="ar-IQ" sz="2400" dirty="0" err="1">
                <a:latin typeface="Calibri" panose="020F0502020204030204" pitchFamily="34" charset="0"/>
                <a:ea typeface="Calibri" panose="020F0502020204030204" pitchFamily="34" charset="0"/>
                <a:cs typeface="Arial" panose="020B0604020202020204" pitchFamily="34" charset="0"/>
              </a:rPr>
              <a:t>التقابلي</a:t>
            </a:r>
            <a:r>
              <a:rPr lang="ar-IQ"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Contrastive Distribution</a:t>
            </a:r>
            <a:r>
              <a:rPr lang="ar-IQ" sz="2400" dirty="0">
                <a:latin typeface="Calibri" panose="020F0502020204030204" pitchFamily="34" charset="0"/>
                <a:ea typeface="Calibri" panose="020F0502020204030204" pitchFamily="34" charset="0"/>
                <a:cs typeface="Arial" panose="020B0604020202020204" pitchFamily="34" charset="0"/>
              </a:rPr>
              <a:t>؛ إذ يحل </a:t>
            </a:r>
            <a:r>
              <a:rPr lang="ar-IQ" sz="2400" dirty="0" err="1">
                <a:latin typeface="Calibri" panose="020F0502020204030204" pitchFamily="34" charset="0"/>
                <a:ea typeface="Calibri" panose="020F0502020204030204" pitchFamily="34" charset="0"/>
                <a:cs typeface="Arial" panose="020B0604020202020204" pitchFamily="34" charset="0"/>
              </a:rPr>
              <a:t>فونيم</a:t>
            </a:r>
            <a:r>
              <a:rPr lang="ar-IQ" sz="2400" dirty="0">
                <a:latin typeface="Calibri" panose="020F0502020204030204" pitchFamily="34" charset="0"/>
                <a:ea typeface="Calibri" panose="020F0502020204030204" pitchFamily="34" charset="0"/>
                <a:cs typeface="Arial" panose="020B0604020202020204" pitchFamily="34" charset="0"/>
              </a:rPr>
              <a:t> محل آخر في كلمة ما فتنشأ كلمة ذات معنى مختلف».</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33837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8691"/>
            <a:ext cx="10313939" cy="6105236"/>
          </a:xfrm>
        </p:spPr>
        <p:txBody>
          <a:bodyPr>
            <a:normAutofit/>
          </a:bodyPr>
          <a:lstStyle/>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وقد اهتم العلماء القدماء بدلالة الأصوات ولاسيما ابن جني الذي أجرى موازنات دقيقة بين الأصوات وسماتها </a:t>
            </a:r>
            <a:r>
              <a:rPr lang="ar-IQ" sz="2800" dirty="0" err="1">
                <a:latin typeface="Calibri" panose="020F0502020204030204" pitchFamily="34" charset="0"/>
                <a:ea typeface="Calibri" panose="020F0502020204030204" pitchFamily="34" charset="0"/>
                <a:cs typeface="Arial" panose="020B0604020202020204" pitchFamily="34" charset="0"/>
              </a:rPr>
              <a:t>الفيزياوية</a:t>
            </a:r>
            <a:r>
              <a:rPr lang="ar-IQ" sz="2800" dirty="0">
                <a:latin typeface="Calibri" panose="020F0502020204030204" pitchFamily="34" charset="0"/>
                <a:ea typeface="Calibri" panose="020F0502020204030204" pitchFamily="34" charset="0"/>
                <a:cs typeface="Arial" panose="020B0604020202020204" pitchFamily="34" charset="0"/>
              </a:rPr>
              <a:t> وبين الفوارق الدلالية لكل منها ، فهو يميز بين دلالة هذه الثنائيات</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خضم و قضم، نضح و نضخ ، سعد وصعد ، الوسيلة والوصيلة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latin typeface="Calibri" panose="020F0502020204030204" pitchFamily="34" charset="0"/>
                <a:ea typeface="Calibri" panose="020F0502020204030204" pitchFamily="34" charset="0"/>
                <a:cs typeface="Arial" panose="020B0604020202020204" pitchFamily="34" charset="0"/>
              </a:rPr>
              <a:t>فيحدد الفوارق الدلالية اللطيفة بين هذه الثنائيات المتغايرة بصوت واحد من خلال تحليل الأصوات المتغايرة فيها ، فيذكر أن ( خضم ) يستعمل مع أكل المواد الرطبة كالقثاء والبطيخ وغيرهما ، و(قضم) يستعمل مع أكل المواد الصلبة كالشعير ونحوه، لأن (الخاء) لرخاوتها تتناسب مع الأكل الرطب، و(القاف) لصلابتها تلائم اليابس ، وكذلك الحال في (الخاء) و(الحاء) في (نضح ونضخ) فالخاء أقوى من الحاء لذلك استعملت مع فوران المياه الكثيرة والحاء </a:t>
            </a:r>
            <a:r>
              <a:rPr lang="ar-IQ" sz="2800" dirty="0" err="1">
                <a:latin typeface="Calibri" panose="020F0502020204030204" pitchFamily="34" charset="0"/>
                <a:ea typeface="Calibri" panose="020F0502020204030204" pitchFamily="34" charset="0"/>
                <a:cs typeface="Arial" panose="020B0604020202020204" pitchFamily="34" charset="0"/>
              </a:rPr>
              <a:t>للفوران</a:t>
            </a:r>
            <a:r>
              <a:rPr lang="ar-IQ" sz="2800" dirty="0">
                <a:latin typeface="Calibri" panose="020F0502020204030204" pitchFamily="34" charset="0"/>
                <a:ea typeface="Calibri" panose="020F0502020204030204" pitchFamily="34" charset="0"/>
                <a:cs typeface="Arial" panose="020B0604020202020204" pitchFamily="34" charset="0"/>
              </a:rPr>
              <a:t> الخفيف ، وجاء في القرآن الكريم (فيهما عينان نضاختان) لشدة فوران مياه عيني الجنة </a:t>
            </a:r>
            <a:endParaRPr lang="en-US" sz="2800" dirty="0"/>
          </a:p>
        </p:txBody>
      </p:sp>
    </p:spTree>
    <p:extLst>
      <p:ext uri="{BB962C8B-B14F-4D97-AF65-F5344CB8AC3E}">
        <p14:creationId xmlns:p14="http://schemas.microsoft.com/office/powerpoint/2010/main" val="10271269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60</TotalTime>
  <Words>4092</Words>
  <Application>Microsoft Office PowerPoint</Application>
  <PresentationFormat>Widescreen</PresentationFormat>
  <Paragraphs>177</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 Fattouh</dc:creator>
  <cp:lastModifiedBy>Maher Fattouh</cp:lastModifiedBy>
  <cp:revision>7</cp:revision>
  <dcterms:created xsi:type="dcterms:W3CDTF">2023-05-12T21:07:15Z</dcterms:created>
  <dcterms:modified xsi:type="dcterms:W3CDTF">2023-05-12T22:07:18Z</dcterms:modified>
</cp:coreProperties>
</file>