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42" r:id="rId3"/>
    <p:sldId id="393" r:id="rId4"/>
    <p:sldId id="394" r:id="rId5"/>
    <p:sldId id="294" r:id="rId6"/>
    <p:sldId id="291" r:id="rId7"/>
    <p:sldId id="396" r:id="rId8"/>
    <p:sldId id="397" r:id="rId9"/>
    <p:sldId id="390" r:id="rId10"/>
    <p:sldId id="392" r:id="rId11"/>
    <p:sldId id="384" r:id="rId12"/>
    <p:sldId id="361" r:id="rId13"/>
    <p:sldId id="360" r:id="rId14"/>
    <p:sldId id="344" r:id="rId15"/>
    <p:sldId id="322" r:id="rId16"/>
    <p:sldId id="312" r:id="rId17"/>
    <p:sldId id="381" r:id="rId18"/>
    <p:sldId id="382" r:id="rId19"/>
    <p:sldId id="383" r:id="rId20"/>
    <p:sldId id="362" r:id="rId21"/>
    <p:sldId id="364" r:id="rId22"/>
    <p:sldId id="395" r:id="rId23"/>
    <p:sldId id="358" r:id="rId24"/>
    <p:sldId id="377" r:id="rId25"/>
    <p:sldId id="359" r:id="rId26"/>
    <p:sldId id="25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E978-EE45-476C-9E45-9B0BFF9F5F2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45149-E73D-4D66-A089-6DEA4538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0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9pPr>
          </a:lstStyle>
          <a:p>
            <a:fld id="{E033B116-EE3C-4DA2-BAA6-64D10EDBF0B8}" type="slidenum">
              <a:rPr lang="en-GB" sz="1200"/>
              <a:pPr/>
              <a:t>6</a:t>
            </a:fld>
            <a:endParaRPr lang="en-GB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ectron" TargetMode="External"/><Relationship Id="rId7" Type="http://schemas.openxmlformats.org/officeDocument/2006/relationships/hyperlink" Target="https://en.wikipedia.org/wiki/Exotic_atom#cite_note-as-2" TargetMode="External"/><Relationship Id="rId2" Type="http://schemas.openxmlformats.org/officeDocument/2006/relationships/hyperlink" Target="https://en.wikipedia.org/wiki/At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xotic_atom#cite_note-1" TargetMode="External"/><Relationship Id="rId5" Type="http://schemas.openxmlformats.org/officeDocument/2006/relationships/hyperlink" Target="https://en.wikipedia.org/wiki/Pion" TargetMode="External"/><Relationship Id="rId4" Type="http://schemas.openxmlformats.org/officeDocument/2006/relationships/hyperlink" Target="https://en.wikipedia.org/wiki/Mu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830580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1"/>
            <a:r>
              <a:rPr lang="en-US" sz="4000" dirty="0" smtClean="0"/>
              <a:t>   Theoretical </a:t>
            </a:r>
            <a:r>
              <a:rPr lang="en-US" sz="4000" dirty="0"/>
              <a:t>Studies on alpha-decay </a:t>
            </a:r>
            <a:r>
              <a:rPr lang="en-US" sz="4000" dirty="0" smtClean="0"/>
              <a:t>            half-lives </a:t>
            </a:r>
            <a:r>
              <a:rPr lang="en-US" sz="4000" dirty="0"/>
              <a:t>for Astatine Isotopes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6087" y="4226612"/>
            <a:ext cx="2133600" cy="924818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Ali Hassan Ahmed </a:t>
            </a:r>
          </a:p>
          <a:p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b="1" dirty="0" err="1" smtClean="0">
                <a:solidFill>
                  <a:schemeClr val="tx1"/>
                </a:solidFill>
              </a:rPr>
              <a:t>Salahaddin</a:t>
            </a:r>
            <a:r>
              <a:rPr lang="en-US" sz="1600" b="1" dirty="0" smtClean="0">
                <a:solidFill>
                  <a:schemeClr val="tx1"/>
                </a:solidFill>
              </a:rPr>
              <a:t> Univ. - Erbil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1450"/>
            <a:ext cx="15049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495800" y="4246740"/>
            <a:ext cx="20193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Dashty</a:t>
            </a:r>
            <a:r>
              <a:rPr lang="en-US" sz="1600" b="1" dirty="0" smtClean="0">
                <a:solidFill>
                  <a:schemeClr val="tx1"/>
                </a:solidFill>
              </a:rPr>
              <a:t> T. </a:t>
            </a:r>
            <a:r>
              <a:rPr lang="en-US" sz="1600" b="1" dirty="0" err="1" smtClean="0">
                <a:solidFill>
                  <a:schemeClr val="tx1"/>
                </a:solidFill>
              </a:rPr>
              <a:t>Jamel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</a:p>
          <a:p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Ministry of Education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53244" y="6054438"/>
            <a:ext cx="3657600" cy="561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0070C0"/>
                </a:solidFill>
              </a:rPr>
              <a:t>Sept. 18 2019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09665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/>
              <a:t>         S.S</a:t>
            </a:r>
            <a:r>
              <a:rPr lang="en-US" sz="1600" b="1" i="1" dirty="0"/>
              <a:t>. </a:t>
            </a:r>
            <a:r>
              <a:rPr lang="en-US" sz="1600" b="1" i="1" dirty="0" err="1" smtClean="0"/>
              <a:t>Hosseini</a:t>
            </a:r>
            <a:r>
              <a:rPr lang="en-US" sz="1600" b="1" i="1" dirty="0" smtClean="0"/>
              <a:t>                    </a:t>
            </a:r>
            <a:r>
              <a:rPr lang="en-US" sz="1600" b="1" i="1" dirty="0"/>
              <a:t>H. </a:t>
            </a:r>
            <a:r>
              <a:rPr lang="en-US" sz="1600" b="1" i="1" dirty="0" err="1" smtClean="0"/>
              <a:t>Hassanabadi</a:t>
            </a:r>
            <a:endParaRPr lang="en-US" sz="1600" b="1" i="1" dirty="0" smtClean="0"/>
          </a:p>
          <a:p>
            <a:endParaRPr lang="en-US" sz="1600" b="1" i="1" dirty="0" smtClean="0"/>
          </a:p>
          <a:p>
            <a:r>
              <a:rPr lang="en-US" sz="1600" b="1" i="1" dirty="0" smtClean="0"/>
              <a:t>Faculty of Physics, </a:t>
            </a:r>
            <a:r>
              <a:rPr lang="en-US" sz="1600" b="1" i="1" dirty="0" err="1" smtClean="0"/>
              <a:t>Shahrood</a:t>
            </a:r>
            <a:r>
              <a:rPr lang="en-US" sz="1600" b="1" i="1" dirty="0" smtClean="0"/>
              <a:t> Univ. </a:t>
            </a:r>
            <a:r>
              <a:rPr lang="en-US" sz="1600" b="1" i="1" dirty="0"/>
              <a:t>of Technology</a:t>
            </a:r>
          </a:p>
        </p:txBody>
      </p:sp>
    </p:spTree>
    <p:extLst>
      <p:ext uri="{BB962C8B-B14F-4D97-AF65-F5344CB8AC3E}">
        <p14:creationId xmlns:p14="http://schemas.microsoft.com/office/powerpoint/2010/main" val="286521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78" y="152400"/>
            <a:ext cx="7441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A. I. </a:t>
            </a:r>
            <a:r>
              <a:rPr lang="en-US" dirty="0" err="1"/>
              <a:t>Budaca</a:t>
            </a:r>
            <a:r>
              <a:rPr lang="en-US" dirty="0"/>
              <a:t>, R. </a:t>
            </a:r>
            <a:r>
              <a:rPr lang="en-US" dirty="0" err="1"/>
              <a:t>Budaca</a:t>
            </a:r>
            <a:r>
              <a:rPr lang="en-US" dirty="0"/>
              <a:t>, I. </a:t>
            </a:r>
            <a:r>
              <a:rPr lang="en-US" dirty="0" err="1"/>
              <a:t>Silisteanu</a:t>
            </a:r>
            <a:r>
              <a:rPr lang="en-US" dirty="0" smtClean="0"/>
              <a:t>, Nuclear Physics A, 951, </a:t>
            </a:r>
            <a:r>
              <a:rPr lang="en-US" dirty="0"/>
              <a:t>60–74, (2016).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49" y="739603"/>
            <a:ext cx="3053301" cy="32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99" y="2735646"/>
            <a:ext cx="3352800" cy="33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878" y="3451920"/>
            <a:ext cx="91324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Where a=10.8238, b=0.5966, c=-56.9785 </a:t>
            </a:r>
            <a:r>
              <a:rPr lang="en-US" dirty="0" smtClean="0"/>
              <a:t>  for </a:t>
            </a:r>
            <a:r>
              <a:rPr lang="en-US" b="1" dirty="0"/>
              <a:t>e-e nuclei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a=14.7747</a:t>
            </a:r>
            <a:r>
              <a:rPr lang="en-US" dirty="0"/>
              <a:t>, b=0.5021, c=-49.97080 for </a:t>
            </a:r>
            <a:r>
              <a:rPr lang="en-US" b="1" dirty="0"/>
              <a:t>e-o nuclei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a=11.1462</a:t>
            </a:r>
            <a:r>
              <a:rPr lang="en-US" dirty="0"/>
              <a:t>, b=0.5110, c=-39.0096 </a:t>
            </a:r>
            <a:r>
              <a:rPr lang="en-US" dirty="0" smtClean="0"/>
              <a:t>  for </a:t>
            </a:r>
            <a:r>
              <a:rPr lang="en-US" b="1" dirty="0"/>
              <a:t>o-e nuclei</a:t>
            </a:r>
            <a:r>
              <a:rPr lang="en-US" dirty="0"/>
              <a:t> and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a=14.7405</a:t>
            </a:r>
            <a:r>
              <a:rPr lang="en-US" dirty="0"/>
              <a:t>, b=0.4666, c=-41.72227 for </a:t>
            </a:r>
            <a:r>
              <a:rPr lang="en-US" b="1" dirty="0"/>
              <a:t>o-o nuclei</a:t>
            </a:r>
            <a:r>
              <a:rPr lang="en-US" dirty="0"/>
              <a:t>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49" y="2070531"/>
            <a:ext cx="3962400" cy="25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69" y="1371101"/>
            <a:ext cx="6056731" cy="30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77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41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914400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en-US" sz="3600" dirty="0"/>
              <a:t>Empirical Formula for Calculating (n, </a:t>
            </a:r>
            <a:r>
              <a:rPr lang="en-US" sz="3600" dirty="0">
                <a:sym typeface="Symbol"/>
              </a:rPr>
              <a:t></a:t>
            </a:r>
            <a:r>
              <a:rPr lang="en-US" sz="3600" dirty="0"/>
              <a:t>) Reaction Cross Sections at 14.5 MeV Neutrons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4294206"/>
            <a:ext cx="2996293" cy="7620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Ali Hassan Ahmed </a:t>
            </a:r>
          </a:p>
          <a:p>
            <a:r>
              <a:rPr lang="en-US" sz="1800" b="1" dirty="0" err="1" smtClean="0">
                <a:solidFill>
                  <a:schemeClr val="tx1"/>
                </a:solidFill>
              </a:rPr>
              <a:t>Salahaddin</a:t>
            </a:r>
            <a:r>
              <a:rPr lang="en-US" sz="1800" b="1" dirty="0" smtClean="0">
                <a:solidFill>
                  <a:schemeClr val="tx1"/>
                </a:solidFill>
              </a:rPr>
              <a:t> University - Erbil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53244" y="6054438"/>
            <a:ext cx="3657600" cy="561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0070C0"/>
                </a:solidFill>
              </a:rPr>
              <a:t>Sept. 18 2019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1450"/>
            <a:ext cx="15049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215244" y="4305300"/>
            <a:ext cx="2423556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 smtClean="0">
                <a:solidFill>
                  <a:schemeClr val="tx1"/>
                </a:solidFill>
              </a:rPr>
              <a:t>Dashty</a:t>
            </a:r>
            <a:r>
              <a:rPr lang="en-US" sz="1800" b="1" dirty="0" smtClean="0">
                <a:solidFill>
                  <a:schemeClr val="tx1"/>
                </a:solidFill>
              </a:rPr>
              <a:t> T. </a:t>
            </a:r>
            <a:r>
              <a:rPr lang="en-US" sz="1800" b="1" dirty="0" err="1" smtClean="0">
                <a:solidFill>
                  <a:schemeClr val="tx1"/>
                </a:solidFill>
              </a:rPr>
              <a:t>Jamel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Ministry of Education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4305984"/>
            <a:ext cx="2867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    </a:t>
            </a:r>
            <a:r>
              <a:rPr lang="en-US" b="1" dirty="0" err="1" smtClean="0"/>
              <a:t>Rozhan</a:t>
            </a:r>
            <a:r>
              <a:rPr lang="en-US" b="1" dirty="0" smtClean="0"/>
              <a:t> </a:t>
            </a:r>
            <a:r>
              <a:rPr lang="en-US" b="1" dirty="0" err="1" smtClean="0"/>
              <a:t>Dilshad</a:t>
            </a:r>
            <a:r>
              <a:rPr lang="en-US" b="1" dirty="0" smtClean="0"/>
              <a:t> </a:t>
            </a:r>
            <a:r>
              <a:rPr lang="en-US" b="1" dirty="0" err="1" smtClean="0"/>
              <a:t>Haidar</a:t>
            </a:r>
            <a:endParaRPr lang="en-US" b="1" dirty="0" smtClean="0"/>
          </a:p>
          <a:p>
            <a:r>
              <a:rPr lang="en-US" b="1" dirty="0" err="1"/>
              <a:t>Salahaddin</a:t>
            </a:r>
            <a:r>
              <a:rPr lang="en-US" b="1" dirty="0"/>
              <a:t> University - Erbil</a:t>
            </a:r>
          </a:p>
        </p:txBody>
      </p:sp>
    </p:spTree>
    <p:extLst>
      <p:ext uri="{BB962C8B-B14F-4D97-AF65-F5344CB8AC3E}">
        <p14:creationId xmlns:p14="http://schemas.microsoft.com/office/powerpoint/2010/main" val="13089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2657" y="0"/>
            <a:ext cx="1709057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zh-CN" sz="2800" b="1" dirty="0" smtClean="0">
                <a:solidFill>
                  <a:srgbClr val="FF0066"/>
                </a:solidFill>
              </a:rPr>
              <a:t>Outlines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124200"/>
            <a:ext cx="4953000" cy="45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chemeClr val="accent2"/>
                </a:solidFill>
              </a:rPr>
              <a:t>* Recent Works and our approach</a:t>
            </a:r>
            <a:endParaRPr lang="en-US" sz="2400" b="1" dirty="0" smtClean="0"/>
          </a:p>
          <a:p>
            <a:pPr>
              <a:buFontTx/>
              <a:buChar char="-"/>
            </a:pPr>
            <a:endParaRPr lang="en-US" altLang="zh-CN" sz="2400" b="1" dirty="0" smtClean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386" y="1676400"/>
            <a:ext cx="2000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</a:rPr>
              <a:t>* Introduction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7966" y="2433935"/>
            <a:ext cx="4600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</a:rPr>
              <a:t>* Theory and Empirical Predictions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985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438400" cy="76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Introduction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2286000"/>
            <a:ext cx="91261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cross section </a:t>
            </a:r>
            <a:r>
              <a:rPr lang="en-US" sz="2000" dirty="0"/>
              <a:t>data for the neutron reactions are often needed for the </a:t>
            </a:r>
            <a:r>
              <a:rPr lang="en-US" sz="2000" dirty="0" smtClean="0">
                <a:solidFill>
                  <a:srgbClr val="FF0000"/>
                </a:solidFill>
              </a:rPr>
              <a:t>reactor design </a:t>
            </a:r>
            <a:r>
              <a:rPr lang="en-US" sz="2000" dirty="0"/>
              <a:t>and in understanding the nuclear phenomena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505200"/>
            <a:ext cx="9152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studies of </a:t>
            </a:r>
            <a:r>
              <a:rPr lang="en-US" sz="2000" dirty="0">
                <a:solidFill>
                  <a:srgbClr val="FF0000"/>
                </a:solidFill>
              </a:rPr>
              <a:t>(n,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>
                <a:solidFill>
                  <a:srgbClr val="FF0000"/>
                </a:solidFill>
              </a:rPr>
              <a:t>reaction </a:t>
            </a:r>
            <a:r>
              <a:rPr lang="en-US" sz="2000" dirty="0"/>
              <a:t>cross sections are required for </a:t>
            </a:r>
            <a:r>
              <a:rPr lang="en-US" sz="2000" dirty="0">
                <a:solidFill>
                  <a:srgbClr val="0070C0"/>
                </a:solidFill>
              </a:rPr>
              <a:t>estimating radiation damage</a:t>
            </a:r>
            <a:r>
              <a:rPr lang="en-US" sz="2000" dirty="0"/>
              <a:t> caused by proton production, </a:t>
            </a:r>
            <a:r>
              <a:rPr lang="en-US" sz="2000" dirty="0">
                <a:solidFill>
                  <a:srgbClr val="FF0000"/>
                </a:solidFill>
              </a:rPr>
              <a:t>nuclear heating </a:t>
            </a:r>
            <a:r>
              <a:rPr lang="en-US" sz="2000" dirty="0"/>
              <a:t>in the components, and </a:t>
            </a:r>
            <a:r>
              <a:rPr lang="en-US" sz="2000" dirty="0">
                <a:solidFill>
                  <a:srgbClr val="00B050"/>
                </a:solidFill>
              </a:rPr>
              <a:t>structural transmutations </a:t>
            </a:r>
            <a:r>
              <a:rPr lang="en-US" sz="2000" dirty="0"/>
              <a:t>in the materials of </a:t>
            </a:r>
            <a:r>
              <a:rPr lang="en-US" sz="2000" dirty="0">
                <a:solidFill>
                  <a:srgbClr val="0070C0"/>
                </a:solidFill>
              </a:rPr>
              <a:t>fusion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0000"/>
                </a:solidFill>
              </a:rPr>
              <a:t>fission</a:t>
            </a:r>
            <a:r>
              <a:rPr lang="en-US" sz="2000" dirty="0"/>
              <a:t> reactors.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cross sections </a:t>
            </a:r>
            <a:r>
              <a:rPr lang="en-US" sz="2000" dirty="0"/>
              <a:t>of neutron induced charged particle reactions have much importance in </a:t>
            </a:r>
            <a:r>
              <a:rPr lang="en-US" sz="2000" dirty="0">
                <a:solidFill>
                  <a:srgbClr val="00B050"/>
                </a:solidFill>
              </a:rPr>
              <a:t>nuclear structure investigations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0070C0"/>
                </a:solidFill>
              </a:rPr>
              <a:t>applications of nuclear energy</a:t>
            </a:r>
            <a:r>
              <a:rPr lang="en-US" sz="20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029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When </a:t>
            </a:r>
            <a:r>
              <a:rPr lang="en-US" sz="2000" dirty="0">
                <a:solidFill>
                  <a:srgbClr val="FF0000"/>
                </a:solidFill>
              </a:rPr>
              <a:t>experimental data </a:t>
            </a:r>
            <a:r>
              <a:rPr lang="en-US" sz="2000" dirty="0"/>
              <a:t>are </a:t>
            </a:r>
            <a:r>
              <a:rPr lang="en-US" sz="2000" dirty="0">
                <a:solidFill>
                  <a:srgbClr val="0070C0"/>
                </a:solidFill>
              </a:rPr>
              <a:t>rare </a:t>
            </a:r>
            <a:r>
              <a:rPr lang="en-US" sz="2000" dirty="0" smtClean="0">
                <a:solidFill>
                  <a:srgbClr val="0070C0"/>
                </a:solidFill>
              </a:rPr>
              <a:t>or not available </a:t>
            </a:r>
            <a:r>
              <a:rPr lang="en-US" sz="2000" dirty="0" smtClean="0"/>
              <a:t>and </a:t>
            </a:r>
            <a:r>
              <a:rPr lang="en-US" sz="2000" dirty="0"/>
              <a:t>theoretical calculations sounds incorrect, </a:t>
            </a:r>
            <a:r>
              <a:rPr lang="en-US" sz="2000" dirty="0">
                <a:solidFill>
                  <a:srgbClr val="00B050"/>
                </a:solidFill>
              </a:rPr>
              <a:t>systematics</a:t>
            </a:r>
            <a:r>
              <a:rPr lang="en-US" sz="2000" dirty="0"/>
              <a:t> are used for estimating neutron induced reaction cross-section. </a:t>
            </a:r>
          </a:p>
        </p:txBody>
      </p:sp>
    </p:spTree>
    <p:extLst>
      <p:ext uri="{BB962C8B-B14F-4D97-AF65-F5344CB8AC3E}">
        <p14:creationId xmlns:p14="http://schemas.microsoft.com/office/powerpoint/2010/main" val="397964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5537"/>
            <a:ext cx="91341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Different </a:t>
            </a:r>
            <a:r>
              <a:rPr lang="en-US" sz="2000" dirty="0">
                <a:solidFill>
                  <a:srgbClr val="FF0000"/>
                </a:solidFill>
              </a:rPr>
              <a:t>empirical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70C0"/>
                </a:solidFill>
              </a:rPr>
              <a:t>semi-empirical</a:t>
            </a:r>
            <a:r>
              <a:rPr lang="en-US" sz="2000" dirty="0"/>
              <a:t> formulae were proposed by several authors to study the systematic dependence of (n, p), (n, α) and (n, 2n) reaction cross-sections for neutron energy around 14 - 15 </a:t>
            </a:r>
            <a:r>
              <a:rPr lang="en-US" sz="2000" dirty="0" smtClean="0"/>
              <a:t>MeV.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-14349" y="4800600"/>
            <a:ext cx="91133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As a rule, in empirical approaches, the cross-section is expressed by an </a:t>
            </a:r>
            <a:r>
              <a:rPr lang="en-US" sz="2000" dirty="0">
                <a:solidFill>
                  <a:srgbClr val="FF0000"/>
                </a:solidFill>
              </a:rPr>
              <a:t>exponential function</a:t>
            </a:r>
            <a:r>
              <a:rPr lang="en-US" sz="2000" dirty="0"/>
              <a:t> with its argument depending on the </a:t>
            </a:r>
            <a:r>
              <a:rPr lang="en-US" sz="2000" dirty="0">
                <a:solidFill>
                  <a:srgbClr val="0070C0"/>
                </a:solidFill>
              </a:rPr>
              <a:t>number of nucleons in the target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smtClean="0"/>
              <a:t>nucleus.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-24740" y="2743200"/>
            <a:ext cx="91341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Also </a:t>
            </a:r>
            <a:r>
              <a:rPr lang="en-US" sz="2000" dirty="0"/>
              <a:t>in many cases </a:t>
            </a:r>
            <a:r>
              <a:rPr lang="en-US" sz="2000" dirty="0">
                <a:solidFill>
                  <a:srgbClr val="FF0000"/>
                </a:solidFill>
              </a:rPr>
              <a:t>neutron generators</a:t>
            </a:r>
            <a:r>
              <a:rPr lang="en-US" sz="2000" dirty="0"/>
              <a:t> is being used in the measurement of (n, p), </a:t>
            </a:r>
            <a:r>
              <a:rPr lang="en-US" sz="2000" dirty="0" smtClean="0"/>
              <a:t>   (</a:t>
            </a:r>
            <a:r>
              <a:rPr lang="en-US" sz="2000" dirty="0"/>
              <a:t>n, a) reaction cross sections within this neutron energy range, hence it is important to have empirical formulae for the reaction cross sections under study at the specified neutron energy.</a:t>
            </a:r>
          </a:p>
        </p:txBody>
      </p:sp>
      <p:sp>
        <p:nvSpPr>
          <p:cNvPr id="7" name="Rectangle 6"/>
          <p:cNvSpPr/>
          <p:nvPr/>
        </p:nvSpPr>
        <p:spPr>
          <a:xfrm>
            <a:off x="1979" y="86380"/>
            <a:ext cx="3057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Empirical Formulae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594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169251"/>
            <a:ext cx="3190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with</a:t>
            </a:r>
            <a:r>
              <a:rPr lang="en-US" sz="2200" dirty="0" smtClean="0"/>
              <a:t>     </a:t>
            </a:r>
            <a:r>
              <a:rPr lang="en-US" sz="2200" dirty="0" err="1" smtClean="0"/>
              <a:t>r</a:t>
            </a:r>
            <a:r>
              <a:rPr lang="en-US" sz="2200" baseline="-25000" dirty="0" err="1" smtClean="0"/>
              <a:t>o</a:t>
            </a:r>
            <a:r>
              <a:rPr lang="en-US" sz="2200" dirty="0" smtClean="0"/>
              <a:t> </a:t>
            </a:r>
            <a:r>
              <a:rPr lang="en-US" sz="2200" dirty="0"/>
              <a:t>= 1.2 x 10</a:t>
            </a:r>
            <a:r>
              <a:rPr lang="en-US" sz="2200" baseline="30000" dirty="0"/>
              <a:t>-13</a:t>
            </a:r>
            <a:r>
              <a:rPr lang="en-US" sz="2200" dirty="0"/>
              <a:t> cm.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295400"/>
            <a:ext cx="844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where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2057400"/>
                <a:ext cx="913905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𝑛𝑒</m:t>
                        </m:r>
                      </m:sub>
                    </m:sSub>
                  </m:oMath>
                </a14:m>
                <a:r>
                  <a:rPr lang="en-US" sz="2000" dirty="0"/>
                  <a:t> is the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non-elastic cross section </a:t>
                </a:r>
                <a:r>
                  <a:rPr lang="en-US" sz="2000" dirty="0"/>
                  <a:t>and C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/>
                  <a:t> are parameters determined from the least square fitting for different reactions, and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57400"/>
                <a:ext cx="9139052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667" t="-4310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698667" y="3268534"/>
                <a:ext cx="3283399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𝑛𝑒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= </m:t>
                          </m:r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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𝑜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 (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667" y="3268534"/>
                <a:ext cx="3283399" cy="475451"/>
              </a:xfrm>
              <a:prstGeom prst="rect">
                <a:avLst/>
              </a:prstGeom>
              <a:blipFill rotWithShape="1"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76400" y="381000"/>
                <a:ext cx="4495800" cy="476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𝐶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𝑛𝑒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𝑍</m:t>
                          </m:r>
                          <m:r>
                            <a:rPr lang="en-US" sz="2400" i="1">
                              <a:latin typeface="Cambria Math"/>
                            </a:rPr>
                            <m:t>)/</m:t>
                          </m:r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81000"/>
                <a:ext cx="4495800" cy="47699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594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0884"/>
            <a:ext cx="79546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3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0" y="1305130"/>
            <a:ext cx="45243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" y="1945483"/>
            <a:ext cx="6767423" cy="298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" y="3104432"/>
            <a:ext cx="24384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" y="3763949"/>
            <a:ext cx="6048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" y="4454129"/>
            <a:ext cx="5553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" y="5040657"/>
            <a:ext cx="28098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13" y="218788"/>
            <a:ext cx="59392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Konobeyev</a:t>
            </a:r>
            <a:r>
              <a:rPr lang="en-US" sz="2000" b="1" dirty="0" smtClean="0"/>
              <a:t> AY, Fischer U, and </a:t>
            </a:r>
            <a:r>
              <a:rPr lang="en-US" sz="2000" b="1" dirty="0" err="1" smtClean="0"/>
              <a:t>Broeders</a:t>
            </a:r>
            <a:r>
              <a:rPr lang="en-US" sz="2000" b="1" dirty="0" smtClean="0"/>
              <a:t> CH. </a:t>
            </a:r>
          </a:p>
          <a:p>
            <a:r>
              <a:rPr lang="en-US" sz="2000" b="1" dirty="0" smtClean="0"/>
              <a:t>Published in Applied Radiation and Isotopes 2009.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6034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144000" cy="279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253"/>
            <a:ext cx="6477000" cy="370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11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1709057" cy="609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zh-CN" sz="2800" b="1" dirty="0" smtClean="0">
                <a:solidFill>
                  <a:srgbClr val="FF0066"/>
                </a:solidFill>
              </a:rPr>
              <a:t>Outlines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045548"/>
            <a:ext cx="4994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</a:rPr>
              <a:t>* </a:t>
            </a:r>
            <a:r>
              <a:rPr lang="en-US" altLang="zh-CN" sz="2400" b="1" dirty="0" smtClean="0">
                <a:solidFill>
                  <a:schemeClr val="accent2"/>
                </a:solidFill>
              </a:rPr>
              <a:t>Introduction (Scientific Background)</a:t>
            </a:r>
            <a:endParaRPr lang="en-US" altLang="zh-CN" sz="2400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43200"/>
            <a:ext cx="3339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</a:rPr>
              <a:t>* </a:t>
            </a:r>
            <a:r>
              <a:rPr lang="en-US" sz="2400" b="1" dirty="0">
                <a:solidFill>
                  <a:schemeClr val="accent2"/>
                </a:solidFill>
              </a:rPr>
              <a:t>Theoretical </a:t>
            </a:r>
            <a:r>
              <a:rPr lang="en-US" sz="2400" b="1" dirty="0" smtClean="0">
                <a:solidFill>
                  <a:schemeClr val="accent2"/>
                </a:solidFill>
              </a:rPr>
              <a:t>Predictions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755" y="3429000"/>
            <a:ext cx="2277542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</a:rPr>
              <a:t>* Recent </a:t>
            </a:r>
            <a:r>
              <a:rPr lang="en-US" altLang="zh-CN" sz="2400" b="1" dirty="0" smtClean="0">
                <a:solidFill>
                  <a:schemeClr val="accent2"/>
                </a:solidFill>
              </a:rPr>
              <a:t>Works</a:t>
            </a:r>
            <a:endParaRPr lang="en-US" altLang="zh-CN" sz="2400" b="1" dirty="0" smtClean="0">
              <a:solidFill>
                <a:schemeClr val="accent2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4302" y="4047460"/>
            <a:ext cx="2442448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</a:rPr>
              <a:t>* </a:t>
            </a:r>
            <a:r>
              <a:rPr lang="en-US" altLang="zh-CN" sz="2400" b="1" dirty="0" smtClean="0">
                <a:solidFill>
                  <a:schemeClr val="accent2"/>
                </a:solidFill>
              </a:rPr>
              <a:t>Our </a:t>
            </a:r>
            <a:r>
              <a:rPr lang="en-US" altLang="zh-CN" sz="2400" b="1" dirty="0" smtClean="0">
                <a:solidFill>
                  <a:schemeClr val="accent2"/>
                </a:solidFill>
              </a:rPr>
              <a:t>approach</a:t>
            </a:r>
            <a:endParaRPr lang="en-US" sz="2400" b="1" dirty="0" smtClean="0"/>
          </a:p>
          <a:p>
            <a:pPr>
              <a:buFontTx/>
              <a:buChar char="-"/>
            </a:pPr>
            <a:endParaRPr lang="en-US" altLang="zh-CN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4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  <p:bldP spid="3" grpId="0"/>
      <p:bldP spid="6" grpId="0" build="p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4313" y="685800"/>
                <a:ext cx="91440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Thus, in our approach for the (</a:t>
                </a:r>
                <a:r>
                  <a:rPr lang="en-US" sz="2000" dirty="0"/>
                  <a:t>n, </a:t>
                </a:r>
                <a:r>
                  <a:rPr lang="en-US" sz="2000" dirty="0" smtClean="0">
                    <a:sym typeface="Symbol"/>
                  </a:rPr>
                  <a:t></a:t>
                </a:r>
                <a:r>
                  <a:rPr lang="en-US" sz="2000" dirty="0" smtClean="0"/>
                  <a:t>) </a:t>
                </a:r>
                <a:r>
                  <a:rPr lang="en-US" sz="2000" dirty="0"/>
                  <a:t>reaction cross section </a:t>
                </a:r>
                <a:r>
                  <a:rPr lang="en-US" sz="2000" dirty="0" smtClean="0"/>
                  <a:t>formalism, the </a:t>
                </a:r>
                <a:r>
                  <a:rPr lang="en-US" sz="2000" dirty="0"/>
                  <a:t>term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𝑛𝑒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will be </a:t>
                </a:r>
                <a:r>
                  <a:rPr lang="en-US" sz="2000" dirty="0">
                    <a:solidFill>
                      <a:srgbClr val="0070C0"/>
                    </a:solidFill>
                  </a:rPr>
                  <a:t>replaced</a:t>
                </a:r>
                <a:r>
                  <a:rPr lang="en-US" sz="2000" dirty="0"/>
                  <a:t> with </a:t>
                </a:r>
                <a:r>
                  <a:rPr lang="en-US" sz="2000" dirty="0" smtClean="0"/>
                  <a:t>other physical parameters as</a:t>
                </a:r>
                <a:r>
                  <a:rPr lang="en-US" sz="2000" dirty="0"/>
                  <a:t>: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13" y="685800"/>
                <a:ext cx="9144000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667" t="-6034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057400" y="2123705"/>
                <a:ext cx="4419600" cy="910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𝜎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/>
                          </a:rPr>
                          <m:t>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𝑎</m:t>
                    </m:r>
                    <m:r>
                      <a:rPr lang="en-US" sz="2800" i="1">
                        <a:latin typeface="Cambria Math"/>
                      </a:rPr>
                      <m:t> (?)</m:t>
                    </m:r>
                    <m:r>
                      <a:rPr lang="en-US" sz="2800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𝑁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𝑍</m:t>
                        </m:r>
                        <m:r>
                          <a:rPr lang="en-US" sz="2800" i="1">
                            <a:latin typeface="Cambria Math"/>
                          </a:rPr>
                          <m:t>)/</m:t>
                        </m:r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sz="2400" dirty="0"/>
                  <a:t>	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123705"/>
                <a:ext cx="4419600" cy="9104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0" y="3657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comparison</a:t>
            </a:r>
            <a:r>
              <a:rPr lang="en-US" sz="2000" dirty="0"/>
              <a:t> of predicted cross sections with the experimental data and the previous suggested formulae </a:t>
            </a:r>
            <a:r>
              <a:rPr lang="en-US" sz="2000" dirty="0" smtClean="0"/>
              <a:t>will be done through </a:t>
            </a:r>
            <a:r>
              <a:rPr lang="en-US" sz="2000" dirty="0" smtClean="0">
                <a:solidFill>
                  <a:srgbClr val="0070C0"/>
                </a:solidFill>
              </a:rPr>
              <a:t>chi-square 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n-US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 and R</a:t>
            </a:r>
            <a:r>
              <a:rPr lang="en-US" sz="2000" baseline="30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 values</a:t>
            </a:r>
            <a:r>
              <a:rPr lang="en-US" sz="2000" dirty="0"/>
              <a:t>.</a:t>
            </a:r>
            <a:r>
              <a:rPr lang="en-US" sz="2000" b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857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33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76200"/>
            <a:ext cx="664694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76400" y="5409398"/>
            <a:ext cx="64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Fig. </a:t>
            </a:r>
            <a:r>
              <a:rPr lang="en-US" sz="2000" dirty="0" smtClean="0"/>
              <a:t>The asymmetry dependent of (n, alpha) cross sections.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99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143" y="914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1. </a:t>
            </a:r>
            <a:r>
              <a:rPr lang="en-US" sz="2000" i="1" dirty="0" smtClean="0">
                <a:solidFill>
                  <a:srgbClr val="0070C0"/>
                </a:solidFill>
              </a:rPr>
              <a:t>α</a:t>
            </a:r>
            <a:r>
              <a:rPr lang="en-US" sz="2000" dirty="0" smtClean="0">
                <a:solidFill>
                  <a:srgbClr val="0070C0"/>
                </a:solidFill>
              </a:rPr>
              <a:t>-decay</a:t>
            </a:r>
            <a:r>
              <a:rPr lang="en-US" sz="2000" dirty="0" smtClean="0"/>
              <a:t> </a:t>
            </a:r>
            <a:r>
              <a:rPr lang="en-US" sz="2000" dirty="0"/>
              <a:t>has been a powerful tool to study the properties </a:t>
            </a:r>
            <a:r>
              <a:rPr lang="en-US" sz="2000" dirty="0" smtClean="0"/>
              <a:t>of unstable </a:t>
            </a:r>
            <a:r>
              <a:rPr lang="en-US" sz="2000" dirty="0"/>
              <a:t>nuclei and 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identify </a:t>
            </a:r>
            <a:r>
              <a:rPr lang="en-US" sz="2000" dirty="0">
                <a:solidFill>
                  <a:srgbClr val="FF0000"/>
                </a:solidFill>
              </a:rPr>
              <a:t>new elements </a:t>
            </a:r>
            <a:r>
              <a:rPr lang="en-US" sz="2000" dirty="0"/>
              <a:t>and their </a:t>
            </a:r>
            <a:r>
              <a:rPr lang="en-US" sz="2000" dirty="0" smtClean="0"/>
              <a:t>isotopes. 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2. </a:t>
            </a:r>
            <a:r>
              <a:rPr lang="en-US" sz="2000" dirty="0"/>
              <a:t>By these </a:t>
            </a:r>
            <a:r>
              <a:rPr lang="en-US" sz="2000" dirty="0">
                <a:solidFill>
                  <a:srgbClr val="FF0000"/>
                </a:solidFill>
              </a:rPr>
              <a:t>analytic formulas and empirical relationships</a:t>
            </a:r>
            <a:r>
              <a:rPr lang="en-US" sz="2000" dirty="0"/>
              <a:t>, the </a:t>
            </a:r>
            <a:r>
              <a:rPr lang="en-US" sz="2000" i="1" dirty="0">
                <a:solidFill>
                  <a:srgbClr val="0070C0"/>
                </a:solidFill>
              </a:rPr>
              <a:t>α</a:t>
            </a:r>
            <a:r>
              <a:rPr lang="en-US" sz="2000" dirty="0">
                <a:solidFill>
                  <a:srgbClr val="0070C0"/>
                </a:solidFill>
              </a:rPr>
              <a:t>-decay</a:t>
            </a:r>
            <a:r>
              <a:rPr lang="en-US" sz="2000" dirty="0" smtClean="0"/>
              <a:t> </a:t>
            </a:r>
            <a:r>
              <a:rPr lang="en-US" sz="2000" dirty="0"/>
              <a:t>half-lives can be 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estimated </a:t>
            </a:r>
            <a:r>
              <a:rPr lang="en-US" sz="2000" dirty="0"/>
              <a:t>easily. Especially, they are usually used to </a:t>
            </a:r>
            <a:r>
              <a:rPr lang="en-US" sz="2000" dirty="0">
                <a:solidFill>
                  <a:srgbClr val="00B050"/>
                </a:solidFill>
              </a:rPr>
              <a:t>predict the </a:t>
            </a:r>
            <a:r>
              <a:rPr lang="en-US" sz="2000" i="1" dirty="0">
                <a:solidFill>
                  <a:srgbClr val="00B050"/>
                </a:solidFill>
              </a:rPr>
              <a:t>α</a:t>
            </a:r>
            <a:r>
              <a:rPr lang="en-US" sz="2000" dirty="0">
                <a:solidFill>
                  <a:srgbClr val="00B050"/>
                </a:solidFill>
              </a:rPr>
              <a:t>-decay </a:t>
            </a:r>
            <a:r>
              <a:rPr lang="en-US" sz="2000" dirty="0" smtClean="0">
                <a:solidFill>
                  <a:srgbClr val="00B050"/>
                </a:solidFill>
              </a:rPr>
              <a:t>half-lives </a:t>
            </a:r>
            <a:r>
              <a:rPr lang="en-US" sz="2000" dirty="0"/>
              <a:t>to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serve </a:t>
            </a:r>
            <a:r>
              <a:rPr lang="en-US" sz="2000" dirty="0"/>
              <a:t>the experimental design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9525" y="0"/>
            <a:ext cx="437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The importance of these studies: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0" y="3200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3. A </a:t>
            </a:r>
            <a:r>
              <a:rPr lang="en-US" sz="2000" dirty="0">
                <a:solidFill>
                  <a:srgbClr val="FF0000"/>
                </a:solidFill>
              </a:rPr>
              <a:t>reliable model </a:t>
            </a:r>
            <a:r>
              <a:rPr lang="en-US" sz="2000" dirty="0"/>
              <a:t>for the long </a:t>
            </a:r>
            <a:r>
              <a:rPr lang="en-US" sz="2000" dirty="0" smtClean="0">
                <a:sym typeface="Symbol"/>
              </a:rPr>
              <a:t></a:t>
            </a:r>
            <a:r>
              <a:rPr lang="en-US" sz="2000" dirty="0" smtClean="0"/>
              <a:t>-</a:t>
            </a:r>
            <a:r>
              <a:rPr lang="en-US" sz="2000" dirty="0"/>
              <a:t>decay half-lives is helpful for searching for the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‘‘</a:t>
            </a:r>
            <a:r>
              <a:rPr lang="en-US" sz="2000" dirty="0">
                <a:solidFill>
                  <a:srgbClr val="0070C0"/>
                </a:solidFill>
              </a:rPr>
              <a:t>island of stability</a:t>
            </a:r>
            <a:r>
              <a:rPr lang="en-US" sz="2000" dirty="0"/>
              <a:t>’’ of </a:t>
            </a:r>
            <a:r>
              <a:rPr lang="en-US" sz="2000" baseline="30000" dirty="0" smtClean="0"/>
              <a:t>200-219</a:t>
            </a:r>
            <a:r>
              <a:rPr lang="en-US" sz="2000" dirty="0" smtClean="0"/>
              <a:t>At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nuclei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95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62200" y="2590800"/>
            <a:ext cx="4572000" cy="76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Thanks for Attention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584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524000"/>
            <a:ext cx="3200400" cy="2895600"/>
          </a:xfrm>
        </p:spPr>
        <p:txBody>
          <a:bodyPr>
            <a:noAutofit/>
          </a:bodyPr>
          <a:lstStyle/>
          <a:p>
            <a:pPr algn="r"/>
            <a:r>
              <a:rPr lang="ar-IQ" sz="3000" dirty="0"/>
              <a:t>عابر</a:t>
            </a:r>
            <a:br>
              <a:rPr lang="ar-IQ" sz="3000" dirty="0"/>
            </a:br>
            <a:r>
              <a:rPr lang="ar-IQ" sz="3000" dirty="0"/>
              <a:t>عنصر فلزي</a:t>
            </a:r>
            <a:br>
              <a:rPr lang="ar-IQ" sz="3000" dirty="0"/>
            </a:br>
            <a:r>
              <a:rPr lang="ar-IQ" sz="3000" dirty="0"/>
              <a:t>موجود</a:t>
            </a:r>
            <a:br>
              <a:rPr lang="ar-IQ" sz="3000" dirty="0"/>
            </a:br>
            <a:r>
              <a:rPr lang="ar-IQ" sz="3000" dirty="0"/>
              <a:t>الأعمال الأخيرة ونوايانا</a:t>
            </a:r>
            <a:br>
              <a:rPr lang="ar-IQ" sz="3000" dirty="0"/>
            </a:br>
            <a:r>
              <a:rPr lang="ar-IQ" sz="3000" dirty="0"/>
              <a:t>جدال</a:t>
            </a:r>
            <a:br>
              <a:rPr lang="ar-IQ" sz="3000" dirty="0"/>
            </a:br>
            <a:r>
              <a:rPr lang="ar-IQ" sz="3000" dirty="0"/>
              <a:t>جزيرة الاستقرار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3962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fleeting</a:t>
            </a:r>
          </a:p>
          <a:p>
            <a:pPr marL="0" indent="0">
              <a:buNone/>
            </a:pPr>
            <a:r>
              <a:rPr lang="en-US" sz="2400" dirty="0"/>
              <a:t>promethium</a:t>
            </a:r>
          </a:p>
          <a:p>
            <a:pPr marL="0" indent="0">
              <a:buNone/>
            </a:pPr>
            <a:r>
              <a:rPr lang="en-US" sz="2400" dirty="0"/>
              <a:t>extant</a:t>
            </a:r>
          </a:p>
          <a:p>
            <a:pPr marL="0" indent="0">
              <a:buNone/>
            </a:pPr>
            <a:r>
              <a:rPr lang="en-US" sz="2400" dirty="0"/>
              <a:t>Recent Works and our Intent</a:t>
            </a:r>
          </a:p>
          <a:p>
            <a:pPr marL="0" indent="0">
              <a:buNone/>
            </a:pPr>
            <a:r>
              <a:rPr lang="en-US" sz="2400" dirty="0"/>
              <a:t>argument</a:t>
            </a:r>
          </a:p>
          <a:p>
            <a:pPr marL="0" indent="0">
              <a:buNone/>
            </a:pPr>
            <a:r>
              <a:rPr lang="en-US" sz="2400" dirty="0"/>
              <a:t>island of stability</a:t>
            </a:r>
          </a:p>
        </p:txBody>
      </p:sp>
    </p:spTree>
    <p:extLst>
      <p:ext uri="{BB962C8B-B14F-4D97-AF65-F5344CB8AC3E}">
        <p14:creationId xmlns:p14="http://schemas.microsoft.com/office/powerpoint/2010/main" val="14615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52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 The </a:t>
            </a:r>
            <a:r>
              <a:rPr lang="en-US" dirty="0">
                <a:solidFill>
                  <a:srgbClr val="FF0000"/>
                </a:solidFill>
              </a:rPr>
              <a:t>spontaneous emission of a charged particle </a:t>
            </a:r>
            <a:r>
              <a:rPr lang="en-US" dirty="0" smtClean="0">
                <a:solidFill>
                  <a:srgbClr val="FF0000"/>
                </a:solidFill>
              </a:rPr>
              <a:t>heavier than </a:t>
            </a:r>
            <a:r>
              <a:rPr lang="en-US" dirty="0">
                <a:solidFill>
                  <a:srgbClr val="FF0000"/>
                </a:solidFill>
              </a:rPr>
              <a:t>an </a:t>
            </a:r>
            <a:r>
              <a:rPr lang="en-US" i="1" dirty="0">
                <a:solidFill>
                  <a:srgbClr val="FF0000"/>
                </a:solidFill>
              </a:rPr>
              <a:t>α </a:t>
            </a:r>
            <a:r>
              <a:rPr lang="en-US" dirty="0">
                <a:solidFill>
                  <a:srgbClr val="FF0000"/>
                </a:solidFill>
              </a:rPr>
              <a:t>particle but lighter than a fission fragment is </a:t>
            </a:r>
            <a:r>
              <a:rPr lang="en-US" dirty="0" smtClean="0">
                <a:solidFill>
                  <a:srgbClr val="FF0000"/>
                </a:solidFill>
              </a:rPr>
              <a:t>known as </a:t>
            </a:r>
            <a:r>
              <a:rPr lang="en-US" dirty="0">
                <a:solidFill>
                  <a:srgbClr val="FF0000"/>
                </a:solidFill>
              </a:rPr>
              <a:t>cluster radioactivity. There is a whole family of such</a:t>
            </a:r>
          </a:p>
          <a:p>
            <a:r>
              <a:rPr lang="fr-FR" dirty="0">
                <a:solidFill>
                  <a:srgbClr val="FF0000"/>
                </a:solidFill>
              </a:rPr>
              <a:t>a </a:t>
            </a:r>
            <a:r>
              <a:rPr lang="fr-FR" dirty="0" err="1">
                <a:solidFill>
                  <a:srgbClr val="FF0000"/>
                </a:solidFill>
              </a:rPr>
              <a:t>disintegration</a:t>
            </a:r>
            <a:r>
              <a:rPr lang="fr-FR" dirty="0">
                <a:solidFill>
                  <a:srgbClr val="FF0000"/>
                </a:solidFill>
              </a:rPr>
              <a:t> mode: 14C </a:t>
            </a:r>
            <a:r>
              <a:rPr lang="fr-FR" dirty="0" err="1">
                <a:solidFill>
                  <a:srgbClr val="FF0000"/>
                </a:solidFill>
              </a:rPr>
              <a:t>radioactivity</a:t>
            </a:r>
            <a:r>
              <a:rPr lang="fr-FR" dirty="0">
                <a:solidFill>
                  <a:srgbClr val="FF0000"/>
                </a:solidFill>
              </a:rPr>
              <a:t>, 24Ne </a:t>
            </a:r>
            <a:r>
              <a:rPr lang="fr-FR" dirty="0" err="1">
                <a:solidFill>
                  <a:srgbClr val="FF0000"/>
                </a:solidFill>
              </a:rPr>
              <a:t>radioactivity</a:t>
            </a:r>
            <a:r>
              <a:rPr lang="fr-FR" dirty="0">
                <a:solidFill>
                  <a:srgbClr val="FF0000"/>
                </a:solidFill>
              </a:rPr>
              <a:t>,</a:t>
            </a:r>
          </a:p>
          <a:p>
            <a:r>
              <a:rPr lang="en-US" dirty="0">
                <a:solidFill>
                  <a:srgbClr val="FF0000"/>
                </a:solidFill>
              </a:rPr>
              <a:t>28Mg radioactivity, and so on.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0" y="3444443"/>
            <a:ext cx="2786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Wentzel</a:t>
            </a:r>
            <a:r>
              <a:rPr lang="en-US" b="1" dirty="0"/>
              <a:t>–</a:t>
            </a:r>
            <a:r>
              <a:rPr lang="en-US" b="1" dirty="0" err="1"/>
              <a:t>Kramers</a:t>
            </a:r>
            <a:r>
              <a:rPr lang="en-US" b="1" dirty="0"/>
              <a:t>–</a:t>
            </a:r>
            <a:r>
              <a:rPr lang="en-US" b="1" dirty="0" err="1"/>
              <a:t>Brillouin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29543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 </a:t>
            </a:r>
            <a:r>
              <a:rPr lang="en-US" b="1" dirty="0"/>
              <a:t>exotic atom</a:t>
            </a:r>
            <a:r>
              <a:rPr lang="en-US" dirty="0"/>
              <a:t> is an otherwise normal </a:t>
            </a:r>
            <a:r>
              <a:rPr lang="en-US" dirty="0">
                <a:hlinkClick r:id="rId2" tooltip="Atom"/>
              </a:rPr>
              <a:t>atom</a:t>
            </a:r>
            <a:r>
              <a:rPr lang="en-US" dirty="0"/>
              <a:t> in which one or more sub-atomic particles have been replaced by other particles of the same charge. For example, </a:t>
            </a:r>
            <a:r>
              <a:rPr lang="en-US" dirty="0">
                <a:hlinkClick r:id="rId3" tooltip="Electron"/>
              </a:rPr>
              <a:t>electrons</a:t>
            </a:r>
            <a:r>
              <a:rPr lang="en-US" dirty="0"/>
              <a:t> may be replaced by other negatively charged particles such as </a:t>
            </a:r>
            <a:r>
              <a:rPr lang="en-US" dirty="0" err="1">
                <a:hlinkClick r:id="rId4" tooltip="Muon"/>
              </a:rPr>
              <a:t>muons</a:t>
            </a:r>
            <a:r>
              <a:rPr lang="en-US" dirty="0"/>
              <a:t> (</a:t>
            </a:r>
            <a:r>
              <a:rPr lang="en-US" dirty="0" err="1"/>
              <a:t>muonic</a:t>
            </a:r>
            <a:r>
              <a:rPr lang="en-US" dirty="0"/>
              <a:t> atoms) or </a:t>
            </a:r>
            <a:r>
              <a:rPr lang="en-US" dirty="0" err="1">
                <a:hlinkClick r:id="rId5" tooltip="Pion"/>
              </a:rPr>
              <a:t>pions</a:t>
            </a:r>
            <a:r>
              <a:rPr lang="en-US" dirty="0"/>
              <a:t> (</a:t>
            </a:r>
            <a:r>
              <a:rPr lang="en-US" dirty="0" err="1"/>
              <a:t>pionic</a:t>
            </a:r>
            <a:r>
              <a:rPr lang="en-US" dirty="0"/>
              <a:t> atoms).</a:t>
            </a:r>
            <a:r>
              <a:rPr lang="en-US" baseline="30000" dirty="0">
                <a:hlinkClick r:id="rId6"/>
              </a:rPr>
              <a:t>[1]</a:t>
            </a:r>
            <a:r>
              <a:rPr lang="en-US" baseline="30000" dirty="0">
                <a:hlinkClick r:id="rId7"/>
              </a:rPr>
              <a:t>[2]</a:t>
            </a:r>
            <a:r>
              <a:rPr lang="en-US" dirty="0"/>
              <a:t> Because these substitute particles are usually unstable, exotic atoms typically have very short lifetimes.</a:t>
            </a:r>
          </a:p>
        </p:txBody>
      </p:sp>
    </p:spTree>
    <p:extLst>
      <p:ext uri="{BB962C8B-B14F-4D97-AF65-F5344CB8AC3E}">
        <p14:creationId xmlns:p14="http://schemas.microsoft.com/office/powerpoint/2010/main" val="16774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751" y="1600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Astatine (</a:t>
            </a:r>
            <a:r>
              <a:rPr lang="en-US" baseline="-25000" dirty="0"/>
              <a:t>85</a:t>
            </a:r>
            <a:r>
              <a:rPr lang="en-US" dirty="0"/>
              <a:t>At) has </a:t>
            </a:r>
            <a:r>
              <a:rPr lang="en-US" dirty="0">
                <a:solidFill>
                  <a:srgbClr val="FF0000"/>
                </a:solidFill>
              </a:rPr>
              <a:t>39 known isotopes</a:t>
            </a:r>
            <a:r>
              <a:rPr lang="en-US" dirty="0"/>
              <a:t>, all of which are radioactive; the range of their mass numbers is from </a:t>
            </a:r>
            <a:r>
              <a:rPr lang="en-US" dirty="0">
                <a:solidFill>
                  <a:srgbClr val="00B050"/>
                </a:solidFill>
              </a:rPr>
              <a:t>191 to 229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819400"/>
            <a:ext cx="4455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There also exist </a:t>
            </a:r>
            <a:r>
              <a:rPr lang="en-US" dirty="0">
                <a:solidFill>
                  <a:srgbClr val="0070C0"/>
                </a:solidFill>
              </a:rPr>
              <a:t>23 metastable excited states</a:t>
            </a:r>
            <a:r>
              <a:rPr lang="en-US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-14377" y="3733800"/>
            <a:ext cx="9138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longest-lived</a:t>
            </a:r>
            <a:r>
              <a:rPr lang="en-US" dirty="0"/>
              <a:t> isotope is </a:t>
            </a:r>
            <a:r>
              <a:rPr lang="en-US" baseline="30000" dirty="0">
                <a:solidFill>
                  <a:srgbClr val="FF0000"/>
                </a:solidFill>
              </a:rPr>
              <a:t>210</a:t>
            </a:r>
            <a:r>
              <a:rPr lang="en-US" dirty="0">
                <a:solidFill>
                  <a:srgbClr val="FF0000"/>
                </a:solidFill>
              </a:rPr>
              <a:t>At</a:t>
            </a:r>
            <a:r>
              <a:rPr lang="en-US" dirty="0"/>
              <a:t>, which has </a:t>
            </a:r>
            <a:r>
              <a:rPr lang="en-US" dirty="0" smtClean="0"/>
              <a:t>a half-life of </a:t>
            </a:r>
            <a:r>
              <a:rPr lang="en-US" dirty="0"/>
              <a:t>8.1 hours; the longest-lived isotope existing in </a:t>
            </a:r>
            <a:r>
              <a:rPr lang="en-US" dirty="0">
                <a:solidFill>
                  <a:srgbClr val="0070C0"/>
                </a:solidFill>
              </a:rPr>
              <a:t>naturally </a:t>
            </a:r>
            <a:r>
              <a:rPr lang="en-US" dirty="0" smtClean="0">
                <a:solidFill>
                  <a:srgbClr val="0070C0"/>
                </a:solidFill>
              </a:rPr>
              <a:t>occurring </a:t>
            </a:r>
            <a:r>
              <a:rPr lang="en-US" dirty="0" smtClean="0"/>
              <a:t>decay chains</a:t>
            </a:r>
            <a:r>
              <a:rPr lang="en-US" dirty="0"/>
              <a:t> is </a:t>
            </a:r>
            <a:r>
              <a:rPr lang="en-US" baseline="30000" dirty="0">
                <a:solidFill>
                  <a:srgbClr val="0070C0"/>
                </a:solidFill>
              </a:rPr>
              <a:t>219</a:t>
            </a:r>
            <a:r>
              <a:rPr lang="en-US" dirty="0">
                <a:solidFill>
                  <a:srgbClr val="0070C0"/>
                </a:solidFill>
              </a:rPr>
              <a:t>At</a:t>
            </a:r>
            <a:r>
              <a:rPr lang="en-US" dirty="0"/>
              <a:t> with a half-life of 56 seconds.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9138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chemical element </a:t>
            </a:r>
            <a:r>
              <a:rPr lang="en-US" b="1" dirty="0">
                <a:solidFill>
                  <a:srgbClr val="FF0000"/>
                </a:solidFill>
              </a:rPr>
              <a:t>Astatine</a:t>
            </a:r>
            <a:r>
              <a:rPr lang="en-US" dirty="0" smtClean="0"/>
              <a:t> </a:t>
            </a:r>
            <a:r>
              <a:rPr lang="en-US" dirty="0"/>
              <a:t>is classed as a </a:t>
            </a:r>
            <a:r>
              <a:rPr lang="en-US" dirty="0">
                <a:solidFill>
                  <a:srgbClr val="0070C0"/>
                </a:solidFill>
              </a:rPr>
              <a:t>halogen and a nonmetal</a:t>
            </a:r>
            <a:r>
              <a:rPr lang="en-US" dirty="0"/>
              <a:t>. It was discovered in 1940 by Dale R. </a:t>
            </a:r>
            <a:r>
              <a:rPr lang="en-US" dirty="0" err="1"/>
              <a:t>Coson</a:t>
            </a:r>
            <a:r>
              <a:rPr lang="en-US" dirty="0"/>
              <a:t>, Kenneth Ross Mackenzie and Emilio </a:t>
            </a:r>
            <a:r>
              <a:rPr lang="en-US" dirty="0" err="1"/>
              <a:t>Segrè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-10064" y="4922506"/>
            <a:ext cx="9152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Abundance earth’s crust: About </a:t>
            </a:r>
            <a:r>
              <a:rPr lang="en-US" dirty="0">
                <a:solidFill>
                  <a:srgbClr val="FF0000"/>
                </a:solidFill>
              </a:rPr>
              <a:t>25 grams</a:t>
            </a:r>
            <a:r>
              <a:rPr lang="en-US" dirty="0"/>
              <a:t> exists in Earth’s crust at any given time.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758934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Abundance solar system: negligible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777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Introduction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5996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815" y="1524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Alpha decay</a:t>
            </a:r>
            <a:r>
              <a:rPr lang="en-US" sz="2000" dirty="0" smtClean="0"/>
              <a:t> energy </a:t>
            </a:r>
            <a:r>
              <a:rPr lang="en-US" sz="2000" dirty="0"/>
              <a:t>follows the same trend as for other heavy </a:t>
            </a:r>
            <a:r>
              <a:rPr lang="en-US" sz="2000" dirty="0" smtClean="0"/>
              <a:t>elements.</a:t>
            </a:r>
            <a:r>
              <a:rPr lang="en-US" sz="2000" baseline="30000" dirty="0"/>
              <a:t>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-8626" y="914400"/>
            <a:ext cx="91526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Lighter astatine isotopes </a:t>
            </a:r>
            <a:r>
              <a:rPr lang="en-US" sz="2000" dirty="0"/>
              <a:t>have quite </a:t>
            </a:r>
            <a:r>
              <a:rPr lang="en-US" sz="2000" dirty="0">
                <a:solidFill>
                  <a:srgbClr val="FF0000"/>
                </a:solidFill>
              </a:rPr>
              <a:t>high energies </a:t>
            </a:r>
            <a:r>
              <a:rPr lang="en-US" sz="2000" dirty="0"/>
              <a:t>of alpha decay, which become </a:t>
            </a:r>
            <a:r>
              <a:rPr lang="en-US" sz="2000" dirty="0">
                <a:solidFill>
                  <a:srgbClr val="0070C0"/>
                </a:solidFill>
              </a:rPr>
              <a:t>lower</a:t>
            </a:r>
            <a:r>
              <a:rPr lang="en-US" sz="2000" dirty="0"/>
              <a:t> as the </a:t>
            </a:r>
            <a:r>
              <a:rPr lang="en-US" sz="2000" dirty="0">
                <a:solidFill>
                  <a:srgbClr val="0070C0"/>
                </a:solidFill>
              </a:rPr>
              <a:t>nuclei become heavier</a:t>
            </a:r>
            <a:r>
              <a:rPr lang="en-US" sz="2000" dirty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4377" y="2057400"/>
            <a:ext cx="91583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Astatine is </a:t>
            </a:r>
            <a:r>
              <a:rPr lang="en-US" sz="2000" dirty="0" smtClean="0">
                <a:solidFill>
                  <a:srgbClr val="0070C0"/>
                </a:solidFill>
              </a:rPr>
              <a:t>highly radioactive 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harmful</a:t>
            </a:r>
            <a:r>
              <a:rPr lang="en-US" sz="2000" dirty="0" smtClean="0"/>
              <a:t>), and Astatine-211 </a:t>
            </a:r>
            <a:r>
              <a:rPr lang="en-US" sz="2000" dirty="0"/>
              <a:t>is sometimes used as a </a:t>
            </a:r>
            <a:r>
              <a:rPr lang="en-US" sz="2000" dirty="0">
                <a:solidFill>
                  <a:srgbClr val="0070C0"/>
                </a:solidFill>
              </a:rPr>
              <a:t>radioactive tracer </a:t>
            </a:r>
            <a:r>
              <a:rPr lang="en-US" sz="2000" dirty="0"/>
              <a:t>and in </a:t>
            </a:r>
            <a:r>
              <a:rPr lang="en-US" sz="2000" dirty="0">
                <a:solidFill>
                  <a:srgbClr val="00B050"/>
                </a:solidFill>
              </a:rPr>
              <a:t>cancer treatment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7089" y="3276600"/>
            <a:ext cx="7411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Like iodine, it is known to accumulate in the </a:t>
            </a:r>
            <a:r>
              <a:rPr lang="en-US" sz="2000" dirty="0">
                <a:solidFill>
                  <a:srgbClr val="FF0000"/>
                </a:solidFill>
              </a:rPr>
              <a:t>thyroid gland</a:t>
            </a:r>
            <a:r>
              <a:rPr lang="en-US" sz="20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191000"/>
            <a:ext cx="91298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Yet, thousands of short-lived isotopes are </a:t>
            </a:r>
            <a:r>
              <a:rPr lang="en-US" sz="2000" dirty="0" smtClean="0">
                <a:solidFill>
                  <a:srgbClr val="00B050"/>
                </a:solidFill>
              </a:rPr>
              <a:t>continually created in the cosmos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4313" y="502920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>
                <a:solidFill>
                  <a:srgbClr val="FF0000"/>
                </a:solidFill>
              </a:rPr>
              <a:t>properties </a:t>
            </a:r>
            <a:r>
              <a:rPr lang="en-US" sz="2000" dirty="0" smtClean="0">
                <a:solidFill>
                  <a:srgbClr val="FF0000"/>
                </a:solidFill>
              </a:rPr>
              <a:t>of most isotopes </a:t>
            </a:r>
            <a:r>
              <a:rPr lang="en-US" sz="2000" dirty="0" smtClean="0"/>
              <a:t>are unknown </a:t>
            </a:r>
            <a:r>
              <a:rPr lang="en-US" sz="2000" dirty="0"/>
              <a:t>and can be only inferred, with considerable </a:t>
            </a:r>
            <a:r>
              <a:rPr lang="en-US" sz="2000" dirty="0" smtClean="0"/>
              <a:t>uncertainty, from </a:t>
            </a:r>
            <a:r>
              <a:rPr lang="en-US" sz="2000" dirty="0">
                <a:solidFill>
                  <a:srgbClr val="0070C0"/>
                </a:solidFill>
              </a:rPr>
              <a:t>theoretical calculations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63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638175"/>
            <a:ext cx="3305175" cy="65722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400" b="1" dirty="0" smtClean="0"/>
              <a:t>Quantum Tunneling</a:t>
            </a:r>
          </a:p>
        </p:txBody>
      </p:sp>
      <p:pic>
        <p:nvPicPr>
          <p:cNvPr id="8201" name="Picture 9" descr="alpapol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122" y="1295400"/>
            <a:ext cx="4200570" cy="418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821103" y="5580953"/>
            <a:ext cx="33228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1" dirty="0"/>
              <a:t>image from hyperphysics.phy-astr.gsu.edu</a:t>
            </a:r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962400" cy="1598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-1" y="4419600"/>
            <a:ext cx="33942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/>
              <a:t>T is transmission coefficient,</a:t>
            </a:r>
          </a:p>
          <a:p>
            <a:r>
              <a:rPr lang="en-US" sz="2000" dirty="0"/>
              <a:t>R is radius of nucleus.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0" y="5530153"/>
            <a:ext cx="39435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/>
              <a:t>derived in Yung-</a:t>
            </a:r>
            <a:r>
              <a:rPr lang="en-US" sz="2000" dirty="0" err="1"/>
              <a:t>Kuo</a:t>
            </a:r>
            <a:r>
              <a:rPr lang="en-US" sz="2000" dirty="0"/>
              <a:t> Lim </a:t>
            </a:r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originally by </a:t>
            </a:r>
            <a:r>
              <a:rPr lang="en-US" sz="2000" dirty="0" err="1" smtClean="0"/>
              <a:t>Gammow</a:t>
            </a:r>
            <a:r>
              <a:rPr lang="en-US" sz="2000" dirty="0"/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3200400" cy="5334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b="1" dirty="0" smtClean="0"/>
              <a:t>WKB Approximation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3647" y="0"/>
            <a:ext cx="3608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Theoretical Predictions</a:t>
            </a:r>
          </a:p>
        </p:txBody>
      </p:sp>
    </p:spTree>
    <p:extLst>
      <p:ext uri="{BB962C8B-B14F-4D97-AF65-F5344CB8AC3E}">
        <p14:creationId xmlns:p14="http://schemas.microsoft.com/office/powerpoint/2010/main" val="763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8202" grpId="0"/>
      <p:bldP spid="8204" grpId="0"/>
      <p:bldP spid="8205" grpId="0"/>
      <p:bldP spid="8195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5875"/>
            <a:ext cx="7031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9pPr>
          </a:lstStyle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After some algebra and simplifying for the nuclear case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958464"/>
              </p:ext>
            </p:extLst>
          </p:nvPr>
        </p:nvGraphicFramePr>
        <p:xfrm>
          <a:off x="1395413" y="1041400"/>
          <a:ext cx="498157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2" name="Equation" r:id="rId4" imgW="2400120" imgH="685800" progId="Equation.3">
                  <p:embed/>
                </p:oleObj>
              </mc:Choice>
              <mc:Fallback>
                <p:oleObj name="Equation" r:id="rId4" imgW="24001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1041400"/>
                        <a:ext cx="498157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9050" y="3132782"/>
            <a:ext cx="68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9pPr>
          </a:lstStyle>
          <a:p>
            <a:r>
              <a:rPr lang="en-GB" sz="2000" dirty="0" smtClean="0"/>
              <a:t>then</a:t>
            </a:r>
            <a:endParaRPr lang="en-GB" sz="2000" dirty="0"/>
          </a:p>
        </p:txBody>
      </p:sp>
      <p:graphicFrame>
        <p:nvGraphicFramePr>
          <p:cNvPr id="153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206891"/>
              </p:ext>
            </p:extLst>
          </p:nvPr>
        </p:nvGraphicFramePr>
        <p:xfrm>
          <a:off x="1371600" y="3886200"/>
          <a:ext cx="45720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3" name="Equation" r:id="rId6" imgW="2463800" imgH="635000" progId="Equation.3">
                  <p:embed/>
                </p:oleObj>
              </mc:Choice>
              <mc:Fallback>
                <p:oleObj name="Equation" r:id="rId6" imgW="24638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45720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295400" y="5474641"/>
            <a:ext cx="65181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" charset="-128"/>
              </a:defRPr>
            </a:lvl9pPr>
          </a:lstStyle>
          <a:p>
            <a:r>
              <a:rPr lang="en-GB" dirty="0">
                <a:latin typeface="Times New Roman" pitchFamily="18" charset="0"/>
                <a:cs typeface="Times New Roman" pitchFamily="18" charset="0"/>
              </a:rPr>
              <a:t>This is called the “</a:t>
            </a:r>
            <a:r>
              <a:rPr lang="en-GB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one-body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” theory of alpha decay</a:t>
            </a:r>
          </a:p>
        </p:txBody>
      </p:sp>
    </p:spTree>
    <p:extLst>
      <p:ext uri="{BB962C8B-B14F-4D97-AF65-F5344CB8AC3E}">
        <p14:creationId xmlns:p14="http://schemas.microsoft.com/office/powerpoint/2010/main" val="316608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/>
      <p:bldP spid="15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4308"/>
            <a:ext cx="7848600" cy="61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60818" y="1739919"/>
            <a:ext cx="3810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PHYSICAL REVIEW C </a:t>
            </a:r>
            <a:r>
              <a:rPr lang="en-US" b="1" dirty="0"/>
              <a:t>85</a:t>
            </a:r>
            <a:r>
              <a:rPr lang="en-US" dirty="0"/>
              <a:t>, 027306 (2012)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1" y="2258638"/>
            <a:ext cx="51054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646603" y="2938479"/>
            <a:ext cx="3039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REVIEW </a:t>
            </a:r>
            <a:r>
              <a:rPr lang="en-US" dirty="0"/>
              <a:t>C </a:t>
            </a:r>
            <a:r>
              <a:rPr lang="en-US" b="1" dirty="0"/>
              <a:t>94</a:t>
            </a:r>
            <a:r>
              <a:rPr lang="en-US" dirty="0"/>
              <a:t>, 024320 (</a:t>
            </a:r>
            <a:r>
              <a:rPr lang="en-US" dirty="0" smtClean="0"/>
              <a:t>2016)</a:t>
            </a:r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3068"/>
            <a:ext cx="69151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727030" y="4583668"/>
            <a:ext cx="2878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Nuclear Physics A 971 (2018)</a:t>
            </a:r>
            <a:endParaRPr lang="en-US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219" name="Picture 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3827"/>
            <a:ext cx="84010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324826" y="6260068"/>
            <a:ext cx="6819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International Journal of Modern Physics E (Nuclear)  vol. 27 no.8 (2018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0"/>
            <a:ext cx="4953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</a:rPr>
              <a:t>Recent Works and our approach</a:t>
            </a:r>
            <a:endParaRPr lang="en-US" sz="2400" b="1" dirty="0" smtClean="0"/>
          </a:p>
          <a:p>
            <a:pPr>
              <a:buFontTx/>
              <a:buChar char="-"/>
            </a:pPr>
            <a:endParaRPr lang="en-US" altLang="zh-CN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2" grpId="0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093448" cy="588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5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" y="457200"/>
            <a:ext cx="5109163" cy="107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Coulomb and proximity potential model (CPPM)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86025" y="866775"/>
                <a:ext cx="1190626" cy="56380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latin typeface="Cambria Math"/>
                            </a:rPr>
                            <m:t>𝒍</m:t>
                          </m:r>
                          <m:d>
                            <m:dPr>
                              <m:ctrlPr>
                                <a:rPr lang="en-US" sz="1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/>
                                </a:rPr>
                                <m:t>𝒍</m:t>
                              </m:r>
                              <m:r>
                                <a:rPr lang="en-US" sz="14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1400" b="1" i="1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/>
                                </a:rPr>
                                <m:t>𝒉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4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1400" b="1" i="1">
                              <a:latin typeface="Cambria Math"/>
                            </a:rPr>
                            <m:t>𝝁</m:t>
                          </m:r>
                          <m:sSup>
                            <m:sSupPr>
                              <m:ctrlPr>
                                <a:rPr lang="en-US" sz="1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1" i="1"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1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025" y="866775"/>
                <a:ext cx="1190626" cy="5638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-3763" y="4419600"/>
            <a:ext cx="6384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Symbol"/>
              </a:rPr>
              <a:t></a:t>
            </a:r>
            <a:r>
              <a:rPr lang="en-US" dirty="0" smtClean="0"/>
              <a:t> </a:t>
            </a:r>
            <a:r>
              <a:rPr lang="en-US" dirty="0"/>
              <a:t>is the universal function proximity potential which is given </a:t>
            </a:r>
            <a:r>
              <a:rPr lang="en-US" dirty="0" smtClean="0"/>
              <a:t>as</a:t>
            </a:r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" y="4961232"/>
            <a:ext cx="7082771" cy="652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8584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Where                  is </a:t>
            </a:r>
            <a:r>
              <a:rPr lang="en-US" dirty="0"/>
              <a:t>the overlap distance in units of b between the colliding surfaces, b ≈ 1 (</a:t>
            </a:r>
            <a:r>
              <a:rPr lang="en-US" dirty="0" err="1"/>
              <a:t>fm</a:t>
            </a:r>
            <a:r>
              <a:rPr lang="en-US" dirty="0"/>
              <a:t>) is the width of the nuclear surface and z is the distance between the near surfaces of the fragments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551505"/>
              </p:ext>
            </p:extLst>
          </p:nvPr>
        </p:nvGraphicFramePr>
        <p:xfrm>
          <a:off x="838200" y="5905500"/>
          <a:ext cx="76729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r:id="rId6" imgW="558558" imgH="177723" progId="Equation.DSMT4">
                  <p:embed/>
                </p:oleObj>
              </mc:Choice>
              <mc:Fallback>
                <p:oleObj r:id="rId6" imgW="558558" imgH="17772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905500"/>
                        <a:ext cx="767292" cy="2381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FF"/>
                          </a:gs>
                          <a:gs pos="100000">
                            <a:srgbClr val="FFFFFF">
                              <a:gamma/>
                              <a:tint val="0"/>
                              <a:invGamma/>
                            </a:srgbClr>
                          </a:gs>
                        </a:gsLst>
                        <a:lin ang="54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/>
          <p:nvPr/>
        </p:nvPicPr>
        <p:blipFill>
          <a:blip r:embed="rId8"/>
          <a:stretch>
            <a:fillRect/>
          </a:stretch>
        </p:blipFill>
        <p:spPr>
          <a:xfrm>
            <a:off x="142874" y="1676400"/>
            <a:ext cx="3533777" cy="2514600"/>
          </a:xfrm>
          <a:prstGeom prst="rect">
            <a:avLst/>
          </a:prstGeom>
        </p:spPr>
      </p:pic>
      <p:pic>
        <p:nvPicPr>
          <p:cNvPr id="13" name="Picture 9" descr="alpapol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148679"/>
            <a:ext cx="3204266" cy="319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96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3267</TotalTime>
  <Words>1129</Words>
  <Application>Microsoft Office PowerPoint</Application>
  <PresentationFormat>On-screen Show (4:3)</PresentationFormat>
  <Paragraphs>108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Equation</vt:lpstr>
      <vt:lpstr>Equation.DSMT4</vt:lpstr>
      <vt:lpstr>   Theoretical Studies on alpha-decay             half-lives for Astatine Isotopes</vt:lpstr>
      <vt:lpstr>Outlines</vt:lpstr>
      <vt:lpstr>PowerPoint Presentation</vt:lpstr>
      <vt:lpstr>PowerPoint Presentation</vt:lpstr>
      <vt:lpstr>Quantum Tunneling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Empirical Formula for Calculating (n, ) Reaction Cross Sections at 14.5 MeV Neutrons</vt:lpstr>
      <vt:lpstr>Outlines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عابر عنصر فلزي موجود الأعمال الأخيرة ونوايانا جدال جزيرة الاستقرار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Dr-Ali</dc:creator>
  <cp:lastModifiedBy>DR.Ahmed Saker 2o1O</cp:lastModifiedBy>
  <cp:revision>166</cp:revision>
  <dcterms:created xsi:type="dcterms:W3CDTF">2006-08-16T00:00:00Z</dcterms:created>
  <dcterms:modified xsi:type="dcterms:W3CDTF">2019-11-29T20:20:08Z</dcterms:modified>
</cp:coreProperties>
</file>