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84" r:id="rId9"/>
    <p:sldId id="262" r:id="rId10"/>
    <p:sldId id="263" r:id="rId11"/>
    <p:sldId id="285" r:id="rId12"/>
    <p:sldId id="264" r:id="rId13"/>
    <p:sldId id="279" r:id="rId14"/>
    <p:sldId id="300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4-14T11:43:09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32750 18087 0</inkml:trace>
  <inkml:trace contextRef="#ctx0" brushRef="#br0" timeOffset="3129">32750 18087 0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BA30-4173-4F87-8428-0C28D7E204F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72A2-BB3C-4BB5-BD50-B7C809A8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D0A357D-1A51-4A7E-BF2A-45BDD024D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7A833DB-C316-4B30-A5FB-8D72C2CD8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D0D08EA-34F9-4B30-ABE7-15F0CA8AA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A3745-EA05-4579-8CF0-6C7BA82C79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9507872-AB04-4569-A4F5-18894956F0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1CDA32E-EF8D-465A-B310-E864F1440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46F57B2-CC54-4384-9FF2-F6BEC46B3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73778-59A3-4789-9632-D65B87D874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8DF4-8581-4A52-9168-DF395D460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A7E13-6773-4FD6-A8E0-D59E0CEB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BB2B-10B4-4EFD-9C8B-032C505B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EE4-00FC-44E7-8E04-6D973C0E011B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6AEB-FB1A-4FC9-8714-1929EB9C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17B3-151F-40A7-A96C-5BCD2C26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398A-DFDB-4FDF-A522-EDE4D6A0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45742-5D87-4441-87C9-27B52D9C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137D-CD5C-4A9D-BAD8-4D32162E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39F0-0483-4530-8030-3DEC48BE01A6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76D7-483D-4AA0-A9A1-B8E3402C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0BC8-4572-41D9-9C70-DA1B29A2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D7F94-CFE4-4717-9779-03E6C0C88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3849B-EAE5-45ED-9DB3-478C6EB0D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62F8-4AC1-46D8-9014-2BEE8520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625-C7D5-41D6-9FC2-26500DD5BA0B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59A7F-8F33-4BB3-BC97-1E1BC398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5000D-4908-42AF-90D4-80061901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DB47-3E2A-4084-BABC-7832D6B3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103D-F606-446E-9B93-ADDA28577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51F3D-75A8-41AF-9E56-33E31A01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1C30-52C3-4E11-8D03-1C534D318245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1CF47-CCFA-49FA-A6DC-EBAD28DC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96792-B8BD-4B6B-B0E4-2B0A5297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66A2-453E-4FDC-BC96-7854ECD9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24232-7E57-4051-9948-1CF9CDF5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49E2B-D408-4BCC-AF37-F2A6F3C4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7053-D386-467B-A406-A11C626AB695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616F-EF99-408A-A236-3CF6ACA8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319C1-76D9-4F74-8DE0-7ED80020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6E2A-8B05-4D95-ADC0-7CB1A06A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B252-AD86-4865-BCD4-ECF57B49E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09F1B-C8B4-4E0B-B039-199A320F7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5053-A8C4-4B01-B8D0-04EA1FF8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055C-0EA8-48CD-99A2-46631B64841A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C080-7AEA-431D-8424-DDD3CEA9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0E19C-C38B-4602-8ABE-D9622C3C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C1E1-A212-4C38-8A89-3CABBA28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F3B3F-5E03-4563-A45C-5F496A13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3C35A-C6A4-48EF-9628-A8292B2B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4B11F-E010-4F2F-B6D3-9A4E066B4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8403E-EBB2-499E-AE03-8C6197BC2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8FC40-29D7-4149-85EC-0384401F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B0B6-62CE-41EA-82BD-900665251642}" type="datetime1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A26C0-0F3E-400A-B518-806B5263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2E251-C67A-4D25-B81D-A565D0BF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9C4B-3866-4F00-AE05-E33DFF5C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59A97-76CE-4F87-95F6-43470821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E000-9ADA-4926-9ADD-04D162083987}" type="datetime1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DF9C9-19F6-4195-B092-2A40CC19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BBC5-589C-4F09-9D7A-DC9F28E9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BAF14-B1A6-42E1-9285-E731548F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AAC3-30E0-4A87-8F04-EEB11F946B2B}" type="datetime1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7C48B-B0D6-484E-ADEE-6EC53F07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5D14-B799-464D-B2A1-31481BAA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FF45-A1F7-4806-982D-F94D96BD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2943-99AE-4BD7-9B21-E4017E3D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9A507-9364-4160-BAA9-5B944703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BB09-74A5-461F-961E-6EB45D35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649-048E-4D54-92E4-FBCA5C08E578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E410-7DC0-4E36-83CD-F8DBD432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28431-F532-41F6-92AF-0A9DD258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C909-79F4-470B-B910-25D46535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3AFAA0-C355-4307-9162-B8D0687B3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B7C4D-EB43-491C-953D-918631F3C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2FB10-0ABA-45FD-AAF7-E630E5CD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B19D-D5ED-493B-AD9B-3650AFC7A0B9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4AACD-CD6A-465B-8306-FF4E35D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5B215-D223-4F9A-B751-B401AA30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3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520EC-EBD9-4A33-83BC-85C42A5A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42130-9BFA-43C1-AFA2-C028EF38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BAE6-DCC6-4CB4-9F2F-6ACFCECAB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CB75-8FD5-4B70-813F-FC114D125BB2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178D-3015-4BA0-A379-75018E83C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B15AF-1E42-41D1-BAEA-61B351989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6F9F-4457-4A15-B6C3-EA6A4F47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http://www.thehistory2013.org/images/salahaddin_logo.gif">
            <a:extLst>
              <a:ext uri="{FF2B5EF4-FFF2-40B4-BE49-F238E27FC236}">
                <a16:creationId xmlns:a16="http://schemas.microsoft.com/office/drawing/2014/main" id="{2EDF44F5-71AE-4673-B271-B1074C1D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1" y="1189039"/>
            <a:ext cx="11160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762C2195-82B6-4E71-9039-A80D773E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4695826"/>
            <a:ext cx="3778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dirty="0">
                <a:cs typeface="Calibri" panose="020F0502020204030204" pitchFamily="34" charset="0"/>
              </a:rPr>
              <a:t>Dr. Awaz Kakamam Muhammad</a:t>
            </a:r>
          </a:p>
          <a:p>
            <a:pPr algn="ctr" eaLnBrk="1" hangingPunct="1"/>
            <a:r>
              <a:rPr lang="en-US" altLang="en-US" sz="2100" dirty="0">
                <a:cs typeface="Calibri" panose="020F0502020204030204" pitchFamily="34" charset="0"/>
              </a:rPr>
              <a:t>2022-2023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E89E0-F941-4A91-9DEE-91250824D9C6}"/>
              </a:ext>
            </a:extLst>
          </p:cNvPr>
          <p:cNvSpPr txBox="1"/>
          <p:nvPr/>
        </p:nvSpPr>
        <p:spPr>
          <a:xfrm>
            <a:off x="2760663" y="1287463"/>
            <a:ext cx="3556000" cy="1079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ea typeface="Times New Roman" pitchFamily="18" charset="0"/>
                <a:cs typeface="Calibri" panose="020F0502020204030204" pitchFamily="34" charset="0"/>
              </a:rPr>
              <a:t>University of </a:t>
            </a:r>
            <a:r>
              <a:rPr lang="en-GB" dirty="0" err="1">
                <a:ea typeface="Times New Roman" pitchFamily="18" charset="0"/>
                <a:cs typeface="Calibri" panose="020F0502020204030204" pitchFamily="34" charset="0"/>
              </a:rPr>
              <a:t>Salahaddin</a:t>
            </a:r>
            <a:r>
              <a:rPr lang="en-GB" dirty="0">
                <a:ea typeface="Times New Roman" pitchFamily="18" charset="0"/>
                <a:cs typeface="Calibri" panose="020F0502020204030204" pitchFamily="34" charset="0"/>
              </a:rPr>
              <a:t>-Erbil</a:t>
            </a:r>
          </a:p>
          <a:p>
            <a:pPr algn="ctr">
              <a:defRPr/>
            </a:pPr>
            <a:r>
              <a:rPr lang="en-US" dirty="0">
                <a:ea typeface="Times New Roman" pitchFamily="18" charset="0"/>
                <a:cs typeface="Calibri" panose="020F0502020204030204" pitchFamily="34" charset="0"/>
              </a:rPr>
              <a:t>College of Education</a:t>
            </a:r>
          </a:p>
          <a:p>
            <a:pPr algn="ctr">
              <a:defRPr/>
            </a:pPr>
            <a:r>
              <a:rPr lang="en-US" dirty="0">
                <a:ea typeface="Times New Roman" pitchFamily="18" charset="0"/>
                <a:cs typeface="Calibri" panose="020F0502020204030204" pitchFamily="34" charset="0"/>
              </a:rPr>
              <a:t>Department of Mathematics</a:t>
            </a:r>
            <a:endParaRPr lang="en-GB" dirty="0">
              <a:ea typeface="Times New Roman" pitchFamily="18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013" dirty="0"/>
          </a:p>
        </p:txBody>
      </p:sp>
      <p:sp>
        <p:nvSpPr>
          <p:cNvPr id="3077" name="Date Placeholder 6">
            <a:extLst>
              <a:ext uri="{FF2B5EF4-FFF2-40B4-BE49-F238E27FC236}">
                <a16:creationId xmlns:a16="http://schemas.microsoft.com/office/drawing/2014/main" id="{719AA056-BA6D-431D-AB61-231B3065C5E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2846E1-A4D9-4416-B4AA-4DD3242076F9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2/22/2023</a:t>
            </a:fld>
            <a:endParaRPr lang="en-GB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434DE9-3B27-4561-BCB6-0ECD6246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Lecturer: Dr Awaz Kakamam \ Academic Skills</a:t>
            </a:r>
            <a:endParaRPr lang="en-GB"/>
          </a:p>
        </p:txBody>
      </p:sp>
      <p:sp>
        <p:nvSpPr>
          <p:cNvPr id="3079" name="Slide Number Placeholder 3">
            <a:extLst>
              <a:ext uri="{FF2B5EF4-FFF2-40B4-BE49-F238E27FC236}">
                <a16:creationId xmlns:a16="http://schemas.microsoft.com/office/drawing/2014/main" id="{B4CEECE4-B1EF-4E5E-97B0-C180266BB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BF2E5B-2D4B-4520-9E61-75993604687C}" type="slidenum">
              <a:rPr lang="en-GB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TextBox 8">
            <a:extLst>
              <a:ext uri="{FF2B5EF4-FFF2-40B4-BE49-F238E27FC236}">
                <a16:creationId xmlns:a16="http://schemas.microsoft.com/office/drawing/2014/main" id="{83C1D152-CC1B-49D1-9CA5-17BFE63BC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9" y="2865438"/>
            <a:ext cx="464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70C0"/>
                </a:solidFill>
                <a:latin typeface="Arial" panose="020B0604020202020204" pitchFamily="34" charset="0"/>
              </a:rPr>
              <a:t>Academic Skills</a:t>
            </a:r>
          </a:p>
        </p:txBody>
      </p:sp>
      <p:sp>
        <p:nvSpPr>
          <p:cNvPr id="3081" name="TextBox 7">
            <a:extLst>
              <a:ext uri="{FF2B5EF4-FFF2-40B4-BE49-F238E27FC236}">
                <a16:creationId xmlns:a16="http://schemas.microsoft.com/office/drawing/2014/main" id="{8DAFFB52-3743-4785-898E-008585CA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4137026"/>
            <a:ext cx="4324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>
                <a:cs typeface="Calibri" panose="020F0502020204030204" pitchFamily="34" charset="0"/>
              </a:rPr>
              <a:t>First stage- Mathematics Department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913876-C7B4-43C9-9BD8-00E51D1A4816}"/>
                  </a:ext>
                </a:extLst>
              </p14:cNvPr>
              <p14:cNvContentPartPr/>
              <p14:nvPr/>
            </p14:nvContentPartPr>
            <p14:xfrm>
              <a:off x="10366500" y="5740740"/>
              <a:ext cx="270" cy="2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913876-C7B4-43C9-9BD8-00E51D1A4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9480" y="5733720"/>
                <a:ext cx="14310" cy="14310"/>
              </a:xfrm>
              <a:prstGeom prst="rect">
                <a:avLst/>
              </a:prstGeom>
            </p:spPr>
          </p:pic>
        </mc:Fallback>
      </mc:AlternateContent>
      <p:pic>
        <p:nvPicPr>
          <p:cNvPr id="3083" name="Audio 11">
            <a:hlinkClick r:id="" action="ppaction://media"/>
            <a:extLst>
              <a:ext uri="{FF2B5EF4-FFF2-40B4-BE49-F238E27FC236}">
                <a16:creationId xmlns:a16="http://schemas.microsoft.com/office/drawing/2014/main" id="{6215E699-AA76-4E3F-9329-C8232601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udio 2">
            <a:hlinkClick r:id="" action="ppaction://media"/>
            <a:extLst>
              <a:ext uri="{FF2B5EF4-FFF2-40B4-BE49-F238E27FC236}">
                <a16:creationId xmlns:a16="http://schemas.microsoft.com/office/drawing/2014/main" id="{F4C73E61-E20B-4ED8-88D7-17D3EAD0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831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5E21D-A3AA-4CC8-AD26-7F5F093D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1" y="1179132"/>
            <a:ext cx="11839575" cy="4286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092430-1063-43C5-BD40-5FEB065539DD}"/>
              </a:ext>
            </a:extLst>
          </p:cNvPr>
          <p:cNvSpPr/>
          <p:nvPr/>
        </p:nvSpPr>
        <p:spPr>
          <a:xfrm>
            <a:off x="1964456" y="392979"/>
            <a:ext cx="7886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Policy Debate Format</a:t>
            </a:r>
            <a:r>
              <a:rPr lang="ku-Arab-IQ" sz="3200" dirty="0">
                <a:solidFill>
                  <a:schemeClr val="accent1">
                    <a:lumMod val="75000"/>
                  </a:schemeClr>
                </a:solidFill>
              </a:rPr>
              <a:t> شێوازی گفتوگۆی پۆلیسی.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E161F-8F7C-431A-9132-E04876CAD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5496850"/>
            <a:ext cx="11696700" cy="9715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2D22F-5394-4A64-B3E0-C33D0B55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E1E8-3774-44AD-A11A-2EE5BCC0EB2D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0F9F-C8F7-4714-A4A5-2C7A2036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306E3-5CA7-4E6E-BEE6-95C7332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imagesCADHKPGK.jpg">
            <a:extLst>
              <a:ext uri="{FF2B5EF4-FFF2-40B4-BE49-F238E27FC236}">
                <a16:creationId xmlns:a16="http://schemas.microsoft.com/office/drawing/2014/main" id="{955F834B-DBCB-4340-B36F-9BC6F7C34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3889" y="4117976"/>
            <a:ext cx="3171825" cy="2265363"/>
          </a:xfrm>
        </p:spPr>
      </p:pic>
      <p:sp>
        <p:nvSpPr>
          <p:cNvPr id="31747" name="Date Placeholder 1">
            <a:extLst>
              <a:ext uri="{FF2B5EF4-FFF2-40B4-BE49-F238E27FC236}">
                <a16:creationId xmlns:a16="http://schemas.microsoft.com/office/drawing/2014/main" id="{B91729E1-6DF1-4191-A58B-35E8D8E2C39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B231CB-0285-4230-AA05-90F67406A5B8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2/22/2023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5" descr="imagesCAYBB20Q.jpg">
            <a:extLst>
              <a:ext uri="{FF2B5EF4-FFF2-40B4-BE49-F238E27FC236}">
                <a16:creationId xmlns:a16="http://schemas.microsoft.com/office/drawing/2014/main" id="{8F23C4A7-F897-409D-BA24-0045ADDE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987426"/>
            <a:ext cx="410051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imagesCAPHXZB2.jpg">
            <a:extLst>
              <a:ext uri="{FF2B5EF4-FFF2-40B4-BE49-F238E27FC236}">
                <a16:creationId xmlns:a16="http://schemas.microsoft.com/office/drawing/2014/main" id="{267E8AAB-F46C-4DD0-B0B0-0C6799BC9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Audio 1">
            <a:hlinkClick r:id="" action="ppaction://media"/>
            <a:extLst>
              <a:ext uri="{FF2B5EF4-FFF2-40B4-BE49-F238E27FC236}">
                <a16:creationId xmlns:a16="http://schemas.microsoft.com/office/drawing/2014/main" id="{B2426A1B-748C-47C3-BEBF-0854453A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474250-0A71-472B-A257-A49B079B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05098-86D9-44C6-BE77-93306E58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advTm="11383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59493-F87F-4B9C-BDD6-60B0DE76A765}"/>
              </a:ext>
            </a:extLst>
          </p:cNvPr>
          <p:cNvSpPr/>
          <p:nvPr/>
        </p:nvSpPr>
        <p:spPr>
          <a:xfrm>
            <a:off x="1525359" y="402812"/>
            <a:ext cx="992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 Popper Debate Format</a:t>
            </a:r>
            <a:r>
              <a:rPr lang="ku-Arab-IQ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u-Arab-IQ" sz="3200" dirty="0">
                <a:solidFill>
                  <a:schemeClr val="accent1">
                    <a:lumMod val="50000"/>
                  </a:schemeClr>
                </a:solidFill>
              </a:rPr>
              <a:t>شێوازی گفتوگۆی کارل پۆپەر.    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0C3FB-EA33-4850-A8EF-93B208FF3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4650504"/>
            <a:ext cx="11725275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B6C44-13E2-47B0-9C52-3E6858392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312146"/>
            <a:ext cx="11744325" cy="30861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C0D9B5-BC4D-403D-8488-F7617D0E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C1A7-9B45-4BFD-8AF7-9548C500CAE4}" type="datetime1">
              <a:rPr lang="en-US" smtClean="0"/>
              <a:t>2/22/2023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204A28-14E9-47A2-9D07-ADFB373C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09FC6A-FFA3-4663-9DB8-7EAD091C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4D060E7-E082-40DB-89D7-987E0AC49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  <a:latin typeface="Calisto MT" panose="02040603050505030304" pitchFamily="18" charset="0"/>
              </a:rPr>
              <a:t>Academic debate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F0596F2C-1F8E-4ECC-8977-1BE126F8D9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570038"/>
            <a:ext cx="8305800" cy="45259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b="1" dirty="0"/>
              <a:t>These are debates of a purely academic nature.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b="1" dirty="0"/>
              <a:t>Academic debating is a formal argumentation in which two opposing sides - teams propose a given proposition statements or attack the validity of a motion in a series of speeches.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b="1" dirty="0"/>
              <a:t>Academic debating is a great combination of argumentation with knowledge of important issues like beliefs, social values, government policies, economics and current problems of the world and today's society. </a:t>
            </a:r>
          </a:p>
        </p:txBody>
      </p:sp>
      <p:sp>
        <p:nvSpPr>
          <p:cNvPr id="33796" name="Date Placeholder 1">
            <a:extLst>
              <a:ext uri="{FF2B5EF4-FFF2-40B4-BE49-F238E27FC236}">
                <a16:creationId xmlns:a16="http://schemas.microsoft.com/office/drawing/2014/main" id="{A0C8778A-718A-44C4-A24A-D0A0F00A37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DCCCAE-6722-49F5-9E26-7C3F8F4BFE44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2/22/2023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E21C3-5AC7-4A9A-92B2-D0024518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Lecturer: Dr Awaz Kakamam \ Academic Skills</a:t>
            </a:r>
          </a:p>
        </p:txBody>
      </p:sp>
      <p:sp>
        <p:nvSpPr>
          <p:cNvPr id="33798" name="Slide Number Placeholder 3">
            <a:extLst>
              <a:ext uri="{FF2B5EF4-FFF2-40B4-BE49-F238E27FC236}">
                <a16:creationId xmlns:a16="http://schemas.microsoft.com/office/drawing/2014/main" id="{CFF1B44D-C93E-4AE5-BACC-7FD6A246E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32B627-38D9-45E4-BC94-30EDEC49E2DE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3799" name="Audio 1">
            <a:hlinkClick r:id="" action="ppaction://media"/>
            <a:extLst>
              <a:ext uri="{FF2B5EF4-FFF2-40B4-BE49-F238E27FC236}">
                <a16:creationId xmlns:a16="http://schemas.microsoft.com/office/drawing/2014/main" id="{EC780CFC-D673-4938-9418-B9064C7C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1704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F158-78C8-4DC7-AEB7-0D42369D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Debate Skills</a:t>
            </a:r>
            <a:r>
              <a:rPr lang="en-US" b="1" dirty="0"/>
              <a:t>: 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436FA35-7920-470E-A335-C3BB616E3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5162550" cy="43513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/>
              <a:t>- </a:t>
            </a:r>
            <a:r>
              <a:rPr lang="en-US" altLang="en-US" dirty="0"/>
              <a:t>Coordination skills </a:t>
            </a:r>
          </a:p>
          <a:p>
            <a:pPr eaLnBrk="1" hangingPunct="1"/>
            <a:r>
              <a:rPr lang="en-US" altLang="en-US" dirty="0"/>
              <a:t>- Investigating and analyzing</a:t>
            </a:r>
          </a:p>
          <a:p>
            <a:pPr eaLnBrk="1" hangingPunct="1"/>
            <a:r>
              <a:rPr lang="en-US" altLang="en-US" dirty="0"/>
              <a:t>- Critical thinking skills </a:t>
            </a:r>
          </a:p>
          <a:p>
            <a:pPr eaLnBrk="1" hangingPunct="1"/>
            <a:r>
              <a:rPr lang="en-US" altLang="en-US" dirty="0"/>
              <a:t>- Open-mindedness </a:t>
            </a:r>
          </a:p>
          <a:p>
            <a:pPr eaLnBrk="1" hangingPunct="1"/>
            <a:r>
              <a:rPr lang="en-US" altLang="en-US" dirty="0"/>
              <a:t>- Speaking skills </a:t>
            </a:r>
          </a:p>
          <a:p>
            <a:pPr eaLnBrk="1" hangingPunct="1"/>
            <a:r>
              <a:rPr lang="en-US" altLang="en-US" dirty="0"/>
              <a:t>- Organization </a:t>
            </a:r>
          </a:p>
          <a:p>
            <a:pPr eaLnBrk="1" hangingPunct="1"/>
            <a:r>
              <a:rPr lang="en-US" altLang="en-US" dirty="0"/>
              <a:t>- Listening skills </a:t>
            </a:r>
          </a:p>
          <a:p>
            <a:pPr eaLnBrk="1" hangingPunct="1"/>
            <a:r>
              <a:rPr lang="en-US" altLang="en-US" dirty="0"/>
              <a:t>- Self-confidence </a:t>
            </a:r>
          </a:p>
          <a:p>
            <a:pPr eaLnBrk="1" hangingPunct="1"/>
            <a:r>
              <a:rPr lang="en-US" altLang="en-US" sz="3200" dirty="0"/>
              <a:t>- </a:t>
            </a:r>
            <a:r>
              <a:rPr lang="en-US" altLang="en-US" dirty="0"/>
              <a:t>Team work and cooperation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53365-B107-45E8-853E-DFCBF04FF5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CB00AD-E3AE-4183-8847-55333DA34A48}" type="datetime1">
              <a:rPr lang="en-US" smtClean="0"/>
              <a:t>2/22/2023</a:t>
            </a:fld>
            <a:endParaRPr lang="en-US" dirty="0"/>
          </a:p>
        </p:txBody>
      </p:sp>
      <p:pic>
        <p:nvPicPr>
          <p:cNvPr id="37895" name="Audio 6">
            <a:hlinkClick r:id="" action="ppaction://media"/>
            <a:extLst>
              <a:ext uri="{FF2B5EF4-FFF2-40B4-BE49-F238E27FC236}">
                <a16:creationId xmlns:a16="http://schemas.microsoft.com/office/drawing/2014/main" id="{57488442-F318-4F11-AEAD-A4421C9C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35B5EA-8494-4249-AB95-49CE9F66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9" y="648494"/>
            <a:ext cx="3857625" cy="542925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DEEBFF-C093-4DF8-8596-8EC6BE33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95A8EE-DC66-4C0E-8045-E5C3AA5B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spd="slow" advTm="3737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>
            <a:extLst>
              <a:ext uri="{FF2B5EF4-FFF2-40B4-BE49-F238E27FC236}">
                <a16:creationId xmlns:a16="http://schemas.microsoft.com/office/drawing/2014/main" id="{AB548127-95EA-4475-8332-4953EF74CD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F9DB6A-7A1D-4190-8192-AA9732403AD2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2/22/2023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TextBox 1">
            <a:extLst>
              <a:ext uri="{FF2B5EF4-FFF2-40B4-BE49-F238E27FC236}">
                <a16:creationId xmlns:a16="http://schemas.microsoft.com/office/drawing/2014/main" id="{CFA520F5-7C35-4577-8A6F-E30C5781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3352800"/>
            <a:ext cx="435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70C0"/>
                </a:solidFill>
              </a:rPr>
              <a:t>Thank you!</a:t>
            </a:r>
          </a:p>
        </p:txBody>
      </p:sp>
      <p:pic>
        <p:nvPicPr>
          <p:cNvPr id="38918" name="Audio 1">
            <a:hlinkClick r:id="" action="ppaction://media"/>
            <a:extLst>
              <a:ext uri="{FF2B5EF4-FFF2-40B4-BE49-F238E27FC236}">
                <a16:creationId xmlns:a16="http://schemas.microsoft.com/office/drawing/2014/main" id="{39DDA1C0-AA26-4A84-B209-11A6B6E1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7CF81-A5E5-4DC8-8C9A-3F871956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E76EA-A0BC-44B5-9CB7-0848E2E0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slow" advTm="1485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7D25816-CD11-4AD8-AB64-101929691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63700" y="1417319"/>
            <a:ext cx="8839200" cy="2011681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dirty="0"/>
            </a:br>
            <a:br>
              <a:rPr lang="en-US" altLang="en-US" sz="3600" dirty="0"/>
            </a:br>
            <a:r>
              <a:rPr lang="en-US" altLang="en-US" sz="6600" dirty="0"/>
              <a:t>Academic Debate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Date Placeholder 2">
            <a:extLst>
              <a:ext uri="{FF2B5EF4-FFF2-40B4-BE49-F238E27FC236}">
                <a16:creationId xmlns:a16="http://schemas.microsoft.com/office/drawing/2014/main" id="{1958FFF2-35FC-439C-88ED-7A2548C69A0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FBD331-D545-402E-A92F-BEDC64F3684C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2/22/2023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D2F0-22D5-4D7E-9D79-60C93C91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Lecturer: Dr Awaz Kakamam \ Academic Skills</a:t>
            </a:r>
          </a:p>
        </p:txBody>
      </p:sp>
      <p:sp>
        <p:nvSpPr>
          <p:cNvPr id="4101" name="Slide Number Placeholder 4">
            <a:extLst>
              <a:ext uri="{FF2B5EF4-FFF2-40B4-BE49-F238E27FC236}">
                <a16:creationId xmlns:a16="http://schemas.microsoft.com/office/drawing/2014/main" id="{35266E77-9ADD-41A2-97E9-CEC9BE4F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0D127D-23C6-4A3B-B9C4-183B82E91544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102" name="Picture 2">
            <a:extLst>
              <a:ext uri="{FF2B5EF4-FFF2-40B4-BE49-F238E27FC236}">
                <a16:creationId xmlns:a16="http://schemas.microsoft.com/office/drawing/2014/main" id="{154D284E-4C46-4AA4-9F42-B8B6995D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1"/>
            <a:ext cx="5461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udio 1">
            <a:hlinkClick r:id="" action="ppaction://media"/>
            <a:extLst>
              <a:ext uri="{FF2B5EF4-FFF2-40B4-BE49-F238E27FC236}">
                <a16:creationId xmlns:a16="http://schemas.microsoft.com/office/drawing/2014/main" id="{F7AD051B-5A5A-4784-B7A9-B2DFB021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744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90A4FB-3825-4495-9EBE-F08FB1511096}"/>
              </a:ext>
            </a:extLst>
          </p:cNvPr>
          <p:cNvSpPr/>
          <p:nvPr/>
        </p:nvSpPr>
        <p:spPr>
          <a:xfrm>
            <a:off x="223837" y="444878"/>
            <a:ext cx="1156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of Speeches</a:t>
            </a:r>
            <a:r>
              <a:rPr lang="ku-Arab-IQ" sz="32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ڕێکخستنی قسەکردنەکان لە گفتوگۆی ئەکادیمی   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636AC-ABBE-4715-AFFA-8ECD19CD0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0" y="1545743"/>
            <a:ext cx="11744325" cy="2657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21813-8BF1-41BB-9BF1-1AF3AF58485C}"/>
              </a:ext>
            </a:extLst>
          </p:cNvPr>
          <p:cNvSpPr txBox="1"/>
          <p:nvPr/>
        </p:nvSpPr>
        <p:spPr>
          <a:xfrm>
            <a:off x="845574" y="4935794"/>
            <a:ext cx="660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Constructive Speeches  </a:t>
            </a:r>
            <a:r>
              <a:rPr lang="ku-Arab-IQ" sz="2400" dirty="0">
                <a:solidFill>
                  <a:srgbClr val="C00000"/>
                </a:solidFill>
              </a:rPr>
              <a:t>قسە بنیاتنەرەکان </a:t>
            </a: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Rebuttal Speeches</a:t>
            </a:r>
            <a:r>
              <a:rPr lang="ku-Arab-IQ" sz="2400" dirty="0">
                <a:solidFill>
                  <a:srgbClr val="C00000"/>
                </a:solidFill>
              </a:rPr>
              <a:t>     تانە لێدەرەکان         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6BD5C0B-122E-4A59-9255-982F9A15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552E-9BCC-4095-9BD3-9E9283B0BE5E}" type="datetime1">
              <a:rPr lang="en-US" smtClean="0"/>
              <a:t>2/22/2023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916E08-8B29-42EB-AA17-8C252BCE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558B6A-D16D-47EA-AE5B-0DB59DB4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9AABF-D3B7-417B-9D4F-F6FE94E17682}"/>
              </a:ext>
            </a:extLst>
          </p:cNvPr>
          <p:cNvSpPr/>
          <p:nvPr/>
        </p:nvSpPr>
        <p:spPr>
          <a:xfrm>
            <a:off x="5127377" y="464882"/>
            <a:ext cx="6666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Constructive Speeches  </a:t>
            </a:r>
            <a:r>
              <a:rPr lang="ku-Arab-IQ" sz="3200" dirty="0">
                <a:solidFill>
                  <a:srgbClr val="C00000"/>
                </a:solidFill>
              </a:rPr>
              <a:t>قسە بنیاتنەرەکان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DADCE-01B7-4A46-BE20-D04F34721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" y="1284492"/>
            <a:ext cx="11572875" cy="206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B9496-60E1-49AE-9E54-50FAE97A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1" y="3351417"/>
            <a:ext cx="11725275" cy="304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0A88BC-A9D5-4ABE-9DE9-1593EA55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7FCD-2CFD-4782-AD36-8CD81890D62D}" type="datetime1">
              <a:rPr lang="en-US" smtClean="0"/>
              <a:t>2/22/2023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F4CB3-7EE8-4912-BDEF-632EB8DB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B1BE0A-7757-44D6-94E9-639BE6E6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99B4C-EFCD-4297-A535-9D8B52283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959077"/>
            <a:ext cx="11801475" cy="213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584E5A-DDD9-4A49-BB43-5B4EFB8836F5}"/>
              </a:ext>
            </a:extLst>
          </p:cNvPr>
          <p:cNvSpPr/>
          <p:nvPr/>
        </p:nvSpPr>
        <p:spPr>
          <a:xfrm>
            <a:off x="6464598" y="1061573"/>
            <a:ext cx="572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Rebuttal Speeches</a:t>
            </a:r>
            <a:r>
              <a:rPr lang="ku-Arab-IQ" sz="3200" dirty="0">
                <a:solidFill>
                  <a:srgbClr val="C00000"/>
                </a:solidFill>
              </a:rPr>
              <a:t>     تانە لێدەرەکان 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0180D-4A29-4F77-B09B-8B50A015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AF77-D688-4ABC-949C-409296F6669C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0FBC7-3AF1-4C74-A610-F4FD981F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761F-6C72-427A-A1D6-527E752F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8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EC7CC-43C4-4A20-8E86-EDC8FC487768}"/>
              </a:ext>
            </a:extLst>
          </p:cNvPr>
          <p:cNvSpPr/>
          <p:nvPr/>
        </p:nvSpPr>
        <p:spPr>
          <a:xfrm>
            <a:off x="832824" y="520799"/>
            <a:ext cx="1020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Debate Formats</a:t>
            </a:r>
            <a:r>
              <a:rPr lang="ku-Arab-IQ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شێوازەکانی گفتوگۆی ئەکادیمی       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26056-4E99-4808-BF06-183476BB8C34}"/>
              </a:ext>
            </a:extLst>
          </p:cNvPr>
          <p:cNvSpPr txBox="1"/>
          <p:nvPr/>
        </p:nvSpPr>
        <p:spPr>
          <a:xfrm>
            <a:off x="1768398" y="1544585"/>
            <a:ext cx="999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u-Arab-IQ" sz="2800" dirty="0"/>
              <a:t>شێوازی گفتوگۆی ئەکادیمی زۆرهەن کە کاریان پێدەکرێت لەدامودەزگا فێرکاریەکاندا: 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9B685B-88F2-45D9-9D95-44CAAC49FA84}"/>
              </a:ext>
            </a:extLst>
          </p:cNvPr>
          <p:cNvSpPr txBox="1">
            <a:spLocks noChangeArrowheads="1"/>
          </p:cNvSpPr>
          <p:nvPr/>
        </p:nvSpPr>
        <p:spPr>
          <a:xfrm>
            <a:off x="498986" y="2311636"/>
            <a:ext cx="8610600" cy="3771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Lincoln-Douglas Debate</a:t>
            </a:r>
          </a:p>
          <a:p>
            <a:r>
              <a:rPr lang="en-US" dirty="0"/>
              <a:t>Policy Debate Format</a:t>
            </a:r>
            <a:endParaRPr lang="ku-Arab-IQ" dirty="0"/>
          </a:p>
          <a:p>
            <a:r>
              <a:rPr lang="en-US" dirty="0"/>
              <a:t>Karl Popper Debate Format</a:t>
            </a:r>
            <a:endParaRPr lang="ku-Arab-IQ" altLang="en-US" dirty="0"/>
          </a:p>
          <a:p>
            <a:r>
              <a:rPr lang="en-US" altLang="en-US" dirty="0"/>
              <a:t>Parliamentary Debate. </a:t>
            </a:r>
          </a:p>
          <a:p>
            <a:r>
              <a:rPr lang="en-US" altLang="en-US" dirty="0"/>
              <a:t>Spontaneous Argumentation.</a:t>
            </a:r>
          </a:p>
          <a:p>
            <a:r>
              <a:rPr lang="en-US" altLang="en-US" dirty="0"/>
              <a:t>Academic Debate.</a:t>
            </a:r>
            <a:endParaRPr lang="ku-Arab-IQ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40A6D-9604-46B3-BAE4-8B0E969F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06" y="5877917"/>
            <a:ext cx="6724650" cy="40957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73C2FD-614C-403F-8D2E-D310192D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EEEF-F924-4490-8E26-C8F29E4BDF69}" type="datetime1">
              <a:rPr lang="en-US" smtClean="0"/>
              <a:t>2/22/2023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35B555-72E4-4563-8255-03DE6AE8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602268-0502-4DED-8190-6184DB55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4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2FDB9-0B25-4749-8874-79E6BFDD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750367"/>
            <a:ext cx="11868150" cy="149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EA741-E29C-4278-B2DD-E4DFBF01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463730"/>
            <a:ext cx="11858625" cy="3228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3D398E-27DF-44C0-B632-00919E0ABA76}"/>
              </a:ext>
            </a:extLst>
          </p:cNvPr>
          <p:cNvSpPr/>
          <p:nvPr/>
        </p:nvSpPr>
        <p:spPr>
          <a:xfrm>
            <a:off x="536034" y="648618"/>
            <a:ext cx="117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Lincoln-Douglas Debate</a:t>
            </a:r>
            <a:r>
              <a:rPr lang="ku-Arab-IQ" altLang="en-US" sz="3200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u-Arab-IQ" altLang="en-US" sz="32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ku-Arab-IQ" sz="3200" dirty="0">
                <a:solidFill>
                  <a:schemeClr val="accent1">
                    <a:lumMod val="75000"/>
                  </a:schemeClr>
                </a:solidFill>
              </a:rPr>
              <a:t> شێوازی گفتوگۆی لینکۆلن-دۆگلاس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EE877-9EA4-4C86-8B0B-85725CC0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3964-9F0C-4397-AB88-83E45B326FD5}" type="datetime1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99D99-070E-47CA-9D80-EBE76393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405FC-EC38-400E-AC94-088080E0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images.jpg">
            <a:extLst>
              <a:ext uri="{FF2B5EF4-FFF2-40B4-BE49-F238E27FC236}">
                <a16:creationId xmlns:a16="http://schemas.microsoft.com/office/drawing/2014/main" id="{B4283553-8594-47C9-93E4-40A14B7BD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2014" y="779463"/>
            <a:ext cx="4137025" cy="1828800"/>
          </a:xfrm>
        </p:spPr>
      </p:pic>
      <p:sp>
        <p:nvSpPr>
          <p:cNvPr id="28675" name="Date Placeholder 1">
            <a:extLst>
              <a:ext uri="{FF2B5EF4-FFF2-40B4-BE49-F238E27FC236}">
                <a16:creationId xmlns:a16="http://schemas.microsoft.com/office/drawing/2014/main" id="{2A7EE0D1-AE5B-4E08-8724-F1BB6EDD37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418C06-AF72-4EE7-91E2-11ACA9B11251}" type="datetime1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t>2/22/2023</a:t>
            </a:fld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8678" name="Picture 4" descr="imagesCAIPG2UY.jpg">
            <a:extLst>
              <a:ext uri="{FF2B5EF4-FFF2-40B4-BE49-F238E27FC236}">
                <a16:creationId xmlns:a16="http://schemas.microsoft.com/office/drawing/2014/main" id="{60A0FC5F-81F0-4CCA-A9D0-5557A8167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762000"/>
            <a:ext cx="40449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imagesd.jpg">
            <a:extLst>
              <a:ext uri="{FF2B5EF4-FFF2-40B4-BE49-F238E27FC236}">
                <a16:creationId xmlns:a16="http://schemas.microsoft.com/office/drawing/2014/main" id="{B71C529B-1C96-45E8-9A64-C6E6F3396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4" y="2608264"/>
            <a:ext cx="4124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Audio 1">
            <a:hlinkClick r:id="" action="ppaction://media"/>
            <a:extLst>
              <a:ext uri="{FF2B5EF4-FFF2-40B4-BE49-F238E27FC236}">
                <a16:creationId xmlns:a16="http://schemas.microsoft.com/office/drawing/2014/main" id="{827033FD-B492-4C53-9048-9DB21023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C7EE93-D8C0-47E7-B2D6-304AE536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8C399-5EBD-4547-BF7C-80A1A731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advTm="13278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F51F3-1AC3-4771-9F13-2301309CB58A}"/>
              </a:ext>
            </a:extLst>
          </p:cNvPr>
          <p:cNvSpPr/>
          <p:nvPr/>
        </p:nvSpPr>
        <p:spPr>
          <a:xfrm>
            <a:off x="1846469" y="274992"/>
            <a:ext cx="788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Policy Debate Format</a:t>
            </a:r>
            <a:r>
              <a:rPr lang="ku-Arab-IQ" sz="3200" dirty="0">
                <a:solidFill>
                  <a:schemeClr val="accent1">
                    <a:lumMod val="75000"/>
                  </a:schemeClr>
                </a:solidFill>
              </a:rPr>
              <a:t> شێوازی گفتوگۆی پۆلیسی.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7DE2E-14D4-4D59-884D-8EBEBFD7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62100"/>
            <a:ext cx="11791950" cy="3733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2D99-6D74-4A36-82DC-16F28EC9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20C0-A7E8-4252-88D7-167121DCBF84}" type="datetime1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588F-1446-4587-9DC8-4E7534D4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Academic Skills-First-Stage-Mathematics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F87DF-D641-4C13-B465-4055DBBA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6F9F-4457-4A15-B6C3-EA6A4F47B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303</Words>
  <Application>Microsoft Office PowerPoint</Application>
  <PresentationFormat>Widescreen</PresentationFormat>
  <Paragraphs>87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Wingdings</vt:lpstr>
      <vt:lpstr>Office Theme</vt:lpstr>
      <vt:lpstr>PowerPoint Presentation</vt:lpstr>
      <vt:lpstr>  Academic Debate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debate</vt:lpstr>
      <vt:lpstr>Debate Skills: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dzhwar mustafa</dc:creator>
  <cp:lastModifiedBy>dzhwar mustafa</cp:lastModifiedBy>
  <cp:revision>19</cp:revision>
  <dcterms:created xsi:type="dcterms:W3CDTF">2022-04-04T19:55:34Z</dcterms:created>
  <dcterms:modified xsi:type="dcterms:W3CDTF">2023-02-22T20:02:57Z</dcterms:modified>
</cp:coreProperties>
</file>