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21"/>
  </p:notesMasterIdLst>
  <p:handoutMasterIdLst>
    <p:handoutMasterId r:id="rId22"/>
  </p:handoutMasterIdLst>
  <p:sldIdLst>
    <p:sldId id="270" r:id="rId2"/>
    <p:sldId id="259" r:id="rId3"/>
    <p:sldId id="256" r:id="rId4"/>
    <p:sldId id="273" r:id="rId5"/>
    <p:sldId id="264" r:id="rId6"/>
    <p:sldId id="266"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6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C3F0BA1-4DFF-4192-860E-054981C3BF06}">
          <p14:sldIdLst>
            <p14:sldId id="270"/>
            <p14:sldId id="259"/>
            <p14:sldId id="256"/>
            <p14:sldId id="273"/>
            <p14:sldId id="264"/>
            <p14:sldId id="266"/>
            <p14:sldId id="275"/>
            <p14:sldId id="276"/>
            <p14:sldId id="277"/>
            <p14:sldId id="278"/>
            <p14:sldId id="279"/>
            <p14:sldId id="280"/>
            <p14:sldId id="281"/>
            <p14:sldId id="282"/>
            <p14:sldId id="283"/>
            <p14:sldId id="284"/>
            <p14:sldId id="285"/>
            <p14:sldId id="286"/>
            <p14:sldId id="269"/>
          </p14:sldIdLst>
        </p14:section>
        <p14:section name="Untitled Section" id="{ABF19B1E-E8C6-431A-8761-2BC287F7002E}">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F153E6-6FAB-4F36-BEA7-82DB89AB3D2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Academic Skills             Harvard Referencing</a:t>
            </a:r>
          </a:p>
        </p:txBody>
      </p:sp>
      <p:sp>
        <p:nvSpPr>
          <p:cNvPr id="3" name="Date Placeholder 2">
            <a:extLst>
              <a:ext uri="{FF2B5EF4-FFF2-40B4-BE49-F238E27FC236}">
                <a16:creationId xmlns:a16="http://schemas.microsoft.com/office/drawing/2014/main" id="{F25E12DB-A4B8-4E0B-83E8-11888B67F4C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ACC54B-E9A0-442A-8EBE-67C6190C2857}" type="datetimeFigureOut">
              <a:rPr lang="en-US" smtClean="0"/>
              <a:t>11/13/2022</a:t>
            </a:fld>
            <a:endParaRPr lang="en-US"/>
          </a:p>
        </p:txBody>
      </p:sp>
      <p:sp>
        <p:nvSpPr>
          <p:cNvPr id="4" name="Footer Placeholder 3">
            <a:extLst>
              <a:ext uri="{FF2B5EF4-FFF2-40B4-BE49-F238E27FC236}">
                <a16:creationId xmlns:a16="http://schemas.microsoft.com/office/drawing/2014/main" id="{ECD7B693-F210-4A2F-9DBE-901E8FB2695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FB9B536-BFDC-4ADB-ADFF-6747BAA519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96125E-B5E0-4EF1-BBE8-2428AFE405AB}" type="slidenum">
              <a:rPr lang="en-US" smtClean="0"/>
              <a:t>‹#›</a:t>
            </a:fld>
            <a:endParaRPr lang="en-US"/>
          </a:p>
        </p:txBody>
      </p:sp>
    </p:spTree>
    <p:extLst>
      <p:ext uri="{BB962C8B-B14F-4D97-AF65-F5344CB8AC3E}">
        <p14:creationId xmlns:p14="http://schemas.microsoft.com/office/powerpoint/2010/main" val="63408394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Academic Skills             Harvard Referencing</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90E926-B72D-4117-89A4-A3AAC824EC1C}" type="datetimeFigureOut">
              <a:rPr lang="en-US" smtClean="0"/>
              <a:t>11/13/2022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1D5B89-497A-49DF-8E84-70DB0416C47E}" type="slidenum">
              <a:rPr lang="en-US" smtClean="0"/>
              <a:t>‹#›</a:t>
            </a:fld>
            <a:endParaRPr lang="en-US"/>
          </a:p>
        </p:txBody>
      </p:sp>
    </p:spTree>
    <p:extLst>
      <p:ext uri="{BB962C8B-B14F-4D97-AF65-F5344CB8AC3E}">
        <p14:creationId xmlns:p14="http://schemas.microsoft.com/office/powerpoint/2010/main" val="3789153876"/>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C64420-337E-432D-AA31-B3CCA2D4FB2D}" type="datetime1">
              <a:rPr lang="en-US" smtClean="0"/>
              <a:t>11/13/2022</a:t>
            </a:fld>
            <a:endParaRPr lang="en-US"/>
          </a:p>
        </p:txBody>
      </p:sp>
      <p:sp>
        <p:nvSpPr>
          <p:cNvPr id="5" name="Footer Placeholder 4"/>
          <p:cNvSpPr>
            <a:spLocks noGrp="1"/>
          </p:cNvSpPr>
          <p:nvPr>
            <p:ph type="ftr" sz="quarter" idx="11"/>
          </p:nvPr>
        </p:nvSpPr>
        <p:spPr/>
        <p:txBody>
          <a:bodyPr/>
          <a:lstStyle/>
          <a:p>
            <a:r>
              <a:rPr lang="en-US"/>
              <a:t>Academic Skills\   Harvard Referencing</a:t>
            </a:r>
          </a:p>
        </p:txBody>
      </p:sp>
      <p:sp>
        <p:nvSpPr>
          <p:cNvPr id="6" name="Slide Number Placeholder 5"/>
          <p:cNvSpPr>
            <a:spLocks noGrp="1"/>
          </p:cNvSpPr>
          <p:nvPr>
            <p:ph type="sldNum" sz="quarter" idx="12"/>
          </p:nvPr>
        </p:nvSpPr>
        <p:spPr/>
        <p:txBody>
          <a:bodyPr/>
          <a:lstStyle/>
          <a:p>
            <a:fld id="{FF401050-10C8-4B37-A1FB-0946E2A32E12}" type="slidenum">
              <a:rPr lang="en-US" smtClean="0"/>
              <a:t>‹#›</a:t>
            </a:fld>
            <a:endParaRPr lang="en-US"/>
          </a:p>
        </p:txBody>
      </p:sp>
    </p:spTree>
    <p:extLst>
      <p:ext uri="{BB962C8B-B14F-4D97-AF65-F5344CB8AC3E}">
        <p14:creationId xmlns:p14="http://schemas.microsoft.com/office/powerpoint/2010/main" val="588117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4FBD5B-74B8-421F-A49E-F1459464BBF4}" type="datetime1">
              <a:rPr lang="en-US" smtClean="0"/>
              <a:t>11/13/2022</a:t>
            </a:fld>
            <a:endParaRPr lang="en-US"/>
          </a:p>
        </p:txBody>
      </p:sp>
      <p:sp>
        <p:nvSpPr>
          <p:cNvPr id="5" name="Footer Placeholder 4"/>
          <p:cNvSpPr>
            <a:spLocks noGrp="1"/>
          </p:cNvSpPr>
          <p:nvPr>
            <p:ph type="ftr" sz="quarter" idx="11"/>
          </p:nvPr>
        </p:nvSpPr>
        <p:spPr/>
        <p:txBody>
          <a:bodyPr/>
          <a:lstStyle/>
          <a:p>
            <a:r>
              <a:rPr lang="en-US"/>
              <a:t>Academic Skills\   Harvard Referencing</a:t>
            </a:r>
          </a:p>
        </p:txBody>
      </p:sp>
      <p:sp>
        <p:nvSpPr>
          <p:cNvPr id="6" name="Slide Number Placeholder 5"/>
          <p:cNvSpPr>
            <a:spLocks noGrp="1"/>
          </p:cNvSpPr>
          <p:nvPr>
            <p:ph type="sldNum" sz="quarter" idx="12"/>
          </p:nvPr>
        </p:nvSpPr>
        <p:spPr/>
        <p:txBody>
          <a:bodyPr/>
          <a:lstStyle/>
          <a:p>
            <a:fld id="{FF401050-10C8-4B37-A1FB-0946E2A32E12}" type="slidenum">
              <a:rPr lang="en-US" smtClean="0"/>
              <a:t>‹#›</a:t>
            </a:fld>
            <a:endParaRPr lang="en-US"/>
          </a:p>
        </p:txBody>
      </p:sp>
    </p:spTree>
    <p:extLst>
      <p:ext uri="{BB962C8B-B14F-4D97-AF65-F5344CB8AC3E}">
        <p14:creationId xmlns:p14="http://schemas.microsoft.com/office/powerpoint/2010/main" val="3514218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67DB6A-8481-4378-A34B-4106C5A5C3DA}" type="datetime1">
              <a:rPr lang="en-US" smtClean="0"/>
              <a:t>11/13/2022</a:t>
            </a:fld>
            <a:endParaRPr lang="en-US"/>
          </a:p>
        </p:txBody>
      </p:sp>
      <p:sp>
        <p:nvSpPr>
          <p:cNvPr id="5" name="Footer Placeholder 4"/>
          <p:cNvSpPr>
            <a:spLocks noGrp="1"/>
          </p:cNvSpPr>
          <p:nvPr>
            <p:ph type="ftr" sz="quarter" idx="11"/>
          </p:nvPr>
        </p:nvSpPr>
        <p:spPr/>
        <p:txBody>
          <a:bodyPr/>
          <a:lstStyle/>
          <a:p>
            <a:r>
              <a:rPr lang="en-US"/>
              <a:t>Academic Skills\   Harvard Referencing</a:t>
            </a:r>
          </a:p>
        </p:txBody>
      </p:sp>
      <p:sp>
        <p:nvSpPr>
          <p:cNvPr id="6" name="Slide Number Placeholder 5"/>
          <p:cNvSpPr>
            <a:spLocks noGrp="1"/>
          </p:cNvSpPr>
          <p:nvPr>
            <p:ph type="sldNum" sz="quarter" idx="12"/>
          </p:nvPr>
        </p:nvSpPr>
        <p:spPr/>
        <p:txBody>
          <a:bodyPr/>
          <a:lstStyle/>
          <a:p>
            <a:fld id="{FF401050-10C8-4B37-A1FB-0946E2A32E12}" type="slidenum">
              <a:rPr lang="en-US" smtClean="0"/>
              <a:t>‹#›</a:t>
            </a:fld>
            <a:endParaRPr lang="en-US"/>
          </a:p>
        </p:txBody>
      </p:sp>
    </p:spTree>
    <p:extLst>
      <p:ext uri="{BB962C8B-B14F-4D97-AF65-F5344CB8AC3E}">
        <p14:creationId xmlns:p14="http://schemas.microsoft.com/office/powerpoint/2010/main" val="867948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D4A1C5-4E69-4E3C-8727-165061F44A12}" type="datetime1">
              <a:rPr lang="en-US" smtClean="0"/>
              <a:t>11/13/2022</a:t>
            </a:fld>
            <a:endParaRPr lang="en-US"/>
          </a:p>
        </p:txBody>
      </p:sp>
      <p:sp>
        <p:nvSpPr>
          <p:cNvPr id="5" name="Footer Placeholder 4"/>
          <p:cNvSpPr>
            <a:spLocks noGrp="1"/>
          </p:cNvSpPr>
          <p:nvPr>
            <p:ph type="ftr" sz="quarter" idx="11"/>
          </p:nvPr>
        </p:nvSpPr>
        <p:spPr/>
        <p:txBody>
          <a:bodyPr/>
          <a:lstStyle/>
          <a:p>
            <a:r>
              <a:rPr lang="en-US"/>
              <a:t>Academic Skills\   Harvard Referencing</a:t>
            </a:r>
          </a:p>
        </p:txBody>
      </p:sp>
      <p:sp>
        <p:nvSpPr>
          <p:cNvPr id="6" name="Slide Number Placeholder 5"/>
          <p:cNvSpPr>
            <a:spLocks noGrp="1"/>
          </p:cNvSpPr>
          <p:nvPr>
            <p:ph type="sldNum" sz="quarter" idx="12"/>
          </p:nvPr>
        </p:nvSpPr>
        <p:spPr/>
        <p:txBody>
          <a:bodyPr/>
          <a:lstStyle/>
          <a:p>
            <a:fld id="{FF401050-10C8-4B37-A1FB-0946E2A32E12}" type="slidenum">
              <a:rPr lang="en-US" smtClean="0"/>
              <a:t>‹#›</a:t>
            </a:fld>
            <a:endParaRPr lang="en-US"/>
          </a:p>
        </p:txBody>
      </p:sp>
    </p:spTree>
    <p:extLst>
      <p:ext uri="{BB962C8B-B14F-4D97-AF65-F5344CB8AC3E}">
        <p14:creationId xmlns:p14="http://schemas.microsoft.com/office/powerpoint/2010/main" val="1078341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3A7BF9-B367-4592-93D6-1BF7451349F0}" type="datetime1">
              <a:rPr lang="en-US" smtClean="0"/>
              <a:t>11/13/2022</a:t>
            </a:fld>
            <a:endParaRPr lang="en-US"/>
          </a:p>
        </p:txBody>
      </p:sp>
      <p:sp>
        <p:nvSpPr>
          <p:cNvPr id="5" name="Footer Placeholder 4"/>
          <p:cNvSpPr>
            <a:spLocks noGrp="1"/>
          </p:cNvSpPr>
          <p:nvPr>
            <p:ph type="ftr" sz="quarter" idx="11"/>
          </p:nvPr>
        </p:nvSpPr>
        <p:spPr/>
        <p:txBody>
          <a:bodyPr/>
          <a:lstStyle/>
          <a:p>
            <a:r>
              <a:rPr lang="en-US"/>
              <a:t>Academic Skills\   Harvard Referencing</a:t>
            </a:r>
          </a:p>
        </p:txBody>
      </p:sp>
      <p:sp>
        <p:nvSpPr>
          <p:cNvPr id="6" name="Slide Number Placeholder 5"/>
          <p:cNvSpPr>
            <a:spLocks noGrp="1"/>
          </p:cNvSpPr>
          <p:nvPr>
            <p:ph type="sldNum" sz="quarter" idx="12"/>
          </p:nvPr>
        </p:nvSpPr>
        <p:spPr/>
        <p:txBody>
          <a:bodyPr/>
          <a:lstStyle/>
          <a:p>
            <a:fld id="{FF401050-10C8-4B37-A1FB-0946E2A32E12}" type="slidenum">
              <a:rPr lang="en-US" smtClean="0"/>
              <a:t>‹#›</a:t>
            </a:fld>
            <a:endParaRPr lang="en-US"/>
          </a:p>
        </p:txBody>
      </p:sp>
    </p:spTree>
    <p:extLst>
      <p:ext uri="{BB962C8B-B14F-4D97-AF65-F5344CB8AC3E}">
        <p14:creationId xmlns:p14="http://schemas.microsoft.com/office/powerpoint/2010/main" val="4157093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907FFC-285E-44C6-A66C-525DFEF45364}" type="datetime1">
              <a:rPr lang="en-US" smtClean="0"/>
              <a:t>11/13/2022</a:t>
            </a:fld>
            <a:endParaRPr lang="en-US"/>
          </a:p>
        </p:txBody>
      </p:sp>
      <p:sp>
        <p:nvSpPr>
          <p:cNvPr id="6" name="Footer Placeholder 5"/>
          <p:cNvSpPr>
            <a:spLocks noGrp="1"/>
          </p:cNvSpPr>
          <p:nvPr>
            <p:ph type="ftr" sz="quarter" idx="11"/>
          </p:nvPr>
        </p:nvSpPr>
        <p:spPr/>
        <p:txBody>
          <a:bodyPr/>
          <a:lstStyle/>
          <a:p>
            <a:r>
              <a:rPr lang="en-US"/>
              <a:t>Academic Skills\   Harvard Referencing</a:t>
            </a:r>
          </a:p>
        </p:txBody>
      </p:sp>
      <p:sp>
        <p:nvSpPr>
          <p:cNvPr id="7" name="Slide Number Placeholder 6"/>
          <p:cNvSpPr>
            <a:spLocks noGrp="1"/>
          </p:cNvSpPr>
          <p:nvPr>
            <p:ph type="sldNum" sz="quarter" idx="12"/>
          </p:nvPr>
        </p:nvSpPr>
        <p:spPr/>
        <p:txBody>
          <a:bodyPr/>
          <a:lstStyle/>
          <a:p>
            <a:fld id="{FF401050-10C8-4B37-A1FB-0946E2A32E12}" type="slidenum">
              <a:rPr lang="en-US" smtClean="0"/>
              <a:t>‹#›</a:t>
            </a:fld>
            <a:endParaRPr lang="en-US"/>
          </a:p>
        </p:txBody>
      </p:sp>
    </p:spTree>
    <p:extLst>
      <p:ext uri="{BB962C8B-B14F-4D97-AF65-F5344CB8AC3E}">
        <p14:creationId xmlns:p14="http://schemas.microsoft.com/office/powerpoint/2010/main" val="2745565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5BC0BC-643E-4C13-AF7C-41530F66CDFD}" type="datetime1">
              <a:rPr lang="en-US" smtClean="0"/>
              <a:t>11/13/2022</a:t>
            </a:fld>
            <a:endParaRPr lang="en-US"/>
          </a:p>
        </p:txBody>
      </p:sp>
      <p:sp>
        <p:nvSpPr>
          <p:cNvPr id="8" name="Footer Placeholder 7"/>
          <p:cNvSpPr>
            <a:spLocks noGrp="1"/>
          </p:cNvSpPr>
          <p:nvPr>
            <p:ph type="ftr" sz="quarter" idx="11"/>
          </p:nvPr>
        </p:nvSpPr>
        <p:spPr/>
        <p:txBody>
          <a:bodyPr/>
          <a:lstStyle/>
          <a:p>
            <a:r>
              <a:rPr lang="en-US"/>
              <a:t>Academic Skills\   Harvard Referencing</a:t>
            </a:r>
          </a:p>
        </p:txBody>
      </p:sp>
      <p:sp>
        <p:nvSpPr>
          <p:cNvPr id="9" name="Slide Number Placeholder 8"/>
          <p:cNvSpPr>
            <a:spLocks noGrp="1"/>
          </p:cNvSpPr>
          <p:nvPr>
            <p:ph type="sldNum" sz="quarter" idx="12"/>
          </p:nvPr>
        </p:nvSpPr>
        <p:spPr/>
        <p:txBody>
          <a:bodyPr/>
          <a:lstStyle/>
          <a:p>
            <a:fld id="{FF401050-10C8-4B37-A1FB-0946E2A32E12}" type="slidenum">
              <a:rPr lang="en-US" smtClean="0"/>
              <a:t>‹#›</a:t>
            </a:fld>
            <a:endParaRPr lang="en-US"/>
          </a:p>
        </p:txBody>
      </p:sp>
    </p:spTree>
    <p:extLst>
      <p:ext uri="{BB962C8B-B14F-4D97-AF65-F5344CB8AC3E}">
        <p14:creationId xmlns:p14="http://schemas.microsoft.com/office/powerpoint/2010/main" val="3898010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802461-161D-4705-82BD-717BF9FD766D}" type="datetime1">
              <a:rPr lang="en-US" smtClean="0"/>
              <a:t>11/13/2022</a:t>
            </a:fld>
            <a:endParaRPr lang="en-US"/>
          </a:p>
        </p:txBody>
      </p:sp>
      <p:sp>
        <p:nvSpPr>
          <p:cNvPr id="4" name="Footer Placeholder 3"/>
          <p:cNvSpPr>
            <a:spLocks noGrp="1"/>
          </p:cNvSpPr>
          <p:nvPr>
            <p:ph type="ftr" sz="quarter" idx="11"/>
          </p:nvPr>
        </p:nvSpPr>
        <p:spPr/>
        <p:txBody>
          <a:bodyPr/>
          <a:lstStyle/>
          <a:p>
            <a:r>
              <a:rPr lang="en-US"/>
              <a:t>Academic Skills\   Harvard Referencing</a:t>
            </a:r>
          </a:p>
        </p:txBody>
      </p:sp>
      <p:sp>
        <p:nvSpPr>
          <p:cNvPr id="5" name="Slide Number Placeholder 4"/>
          <p:cNvSpPr>
            <a:spLocks noGrp="1"/>
          </p:cNvSpPr>
          <p:nvPr>
            <p:ph type="sldNum" sz="quarter" idx="12"/>
          </p:nvPr>
        </p:nvSpPr>
        <p:spPr/>
        <p:txBody>
          <a:bodyPr/>
          <a:lstStyle/>
          <a:p>
            <a:fld id="{FF401050-10C8-4B37-A1FB-0946E2A32E12}" type="slidenum">
              <a:rPr lang="en-US" smtClean="0"/>
              <a:t>‹#›</a:t>
            </a:fld>
            <a:endParaRPr lang="en-US"/>
          </a:p>
        </p:txBody>
      </p:sp>
    </p:spTree>
    <p:extLst>
      <p:ext uri="{BB962C8B-B14F-4D97-AF65-F5344CB8AC3E}">
        <p14:creationId xmlns:p14="http://schemas.microsoft.com/office/powerpoint/2010/main" val="2901109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77A8D-3659-48AB-B92D-C2FBDCF87ECE}" type="datetime1">
              <a:rPr lang="en-US" smtClean="0"/>
              <a:t>11/13/2022</a:t>
            </a:fld>
            <a:endParaRPr lang="en-US"/>
          </a:p>
        </p:txBody>
      </p:sp>
      <p:sp>
        <p:nvSpPr>
          <p:cNvPr id="3" name="Footer Placeholder 2"/>
          <p:cNvSpPr>
            <a:spLocks noGrp="1"/>
          </p:cNvSpPr>
          <p:nvPr>
            <p:ph type="ftr" sz="quarter" idx="11"/>
          </p:nvPr>
        </p:nvSpPr>
        <p:spPr/>
        <p:txBody>
          <a:bodyPr/>
          <a:lstStyle/>
          <a:p>
            <a:r>
              <a:rPr lang="en-US"/>
              <a:t>Academic Skills\   Harvard Referencing</a:t>
            </a:r>
          </a:p>
        </p:txBody>
      </p:sp>
      <p:sp>
        <p:nvSpPr>
          <p:cNvPr id="4" name="Slide Number Placeholder 3"/>
          <p:cNvSpPr>
            <a:spLocks noGrp="1"/>
          </p:cNvSpPr>
          <p:nvPr>
            <p:ph type="sldNum" sz="quarter" idx="12"/>
          </p:nvPr>
        </p:nvSpPr>
        <p:spPr/>
        <p:txBody>
          <a:bodyPr/>
          <a:lstStyle/>
          <a:p>
            <a:fld id="{FF401050-10C8-4B37-A1FB-0946E2A32E12}" type="slidenum">
              <a:rPr lang="en-US" smtClean="0"/>
              <a:t>‹#›</a:t>
            </a:fld>
            <a:endParaRPr lang="en-US"/>
          </a:p>
        </p:txBody>
      </p:sp>
    </p:spTree>
    <p:extLst>
      <p:ext uri="{BB962C8B-B14F-4D97-AF65-F5344CB8AC3E}">
        <p14:creationId xmlns:p14="http://schemas.microsoft.com/office/powerpoint/2010/main" val="1901275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D3D75C-A896-4A52-A2BA-BA85519B97A8}" type="datetime1">
              <a:rPr lang="en-US" smtClean="0"/>
              <a:t>11/13/2022</a:t>
            </a:fld>
            <a:endParaRPr lang="en-US"/>
          </a:p>
        </p:txBody>
      </p:sp>
      <p:sp>
        <p:nvSpPr>
          <p:cNvPr id="6" name="Footer Placeholder 5"/>
          <p:cNvSpPr>
            <a:spLocks noGrp="1"/>
          </p:cNvSpPr>
          <p:nvPr>
            <p:ph type="ftr" sz="quarter" idx="11"/>
          </p:nvPr>
        </p:nvSpPr>
        <p:spPr/>
        <p:txBody>
          <a:bodyPr/>
          <a:lstStyle/>
          <a:p>
            <a:r>
              <a:rPr lang="en-US"/>
              <a:t>Academic Skills\   Harvard Referencing</a:t>
            </a:r>
          </a:p>
        </p:txBody>
      </p:sp>
      <p:sp>
        <p:nvSpPr>
          <p:cNvPr id="7" name="Slide Number Placeholder 6"/>
          <p:cNvSpPr>
            <a:spLocks noGrp="1"/>
          </p:cNvSpPr>
          <p:nvPr>
            <p:ph type="sldNum" sz="quarter" idx="12"/>
          </p:nvPr>
        </p:nvSpPr>
        <p:spPr/>
        <p:txBody>
          <a:bodyPr/>
          <a:lstStyle/>
          <a:p>
            <a:fld id="{FF401050-10C8-4B37-A1FB-0946E2A32E12}" type="slidenum">
              <a:rPr lang="en-US" smtClean="0"/>
              <a:t>‹#›</a:t>
            </a:fld>
            <a:endParaRPr lang="en-US"/>
          </a:p>
        </p:txBody>
      </p:sp>
    </p:spTree>
    <p:extLst>
      <p:ext uri="{BB962C8B-B14F-4D97-AF65-F5344CB8AC3E}">
        <p14:creationId xmlns:p14="http://schemas.microsoft.com/office/powerpoint/2010/main" val="3858636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96A4958-C513-42EB-9929-45CA079F295D}" type="datetime1">
              <a:rPr lang="en-US" smtClean="0"/>
              <a:t>11/13/2022</a:t>
            </a:fld>
            <a:endParaRPr lang="en-US"/>
          </a:p>
        </p:txBody>
      </p:sp>
      <p:sp>
        <p:nvSpPr>
          <p:cNvPr id="6" name="Footer Placeholder 5"/>
          <p:cNvSpPr>
            <a:spLocks noGrp="1"/>
          </p:cNvSpPr>
          <p:nvPr>
            <p:ph type="ftr" sz="quarter" idx="11"/>
          </p:nvPr>
        </p:nvSpPr>
        <p:spPr/>
        <p:txBody>
          <a:bodyPr/>
          <a:lstStyle/>
          <a:p>
            <a:r>
              <a:rPr lang="en-US"/>
              <a:t>Academic Skills\   Harvard Referencing</a:t>
            </a:r>
          </a:p>
        </p:txBody>
      </p:sp>
      <p:sp>
        <p:nvSpPr>
          <p:cNvPr id="7" name="Slide Number Placeholder 6"/>
          <p:cNvSpPr>
            <a:spLocks noGrp="1"/>
          </p:cNvSpPr>
          <p:nvPr>
            <p:ph type="sldNum" sz="quarter" idx="12"/>
          </p:nvPr>
        </p:nvSpPr>
        <p:spPr/>
        <p:txBody>
          <a:bodyPr/>
          <a:lstStyle/>
          <a:p>
            <a:fld id="{FF401050-10C8-4B37-A1FB-0946E2A32E12}" type="slidenum">
              <a:rPr lang="en-US" smtClean="0"/>
              <a:t>‹#›</a:t>
            </a:fld>
            <a:endParaRPr lang="en-US"/>
          </a:p>
        </p:txBody>
      </p:sp>
    </p:spTree>
    <p:extLst>
      <p:ext uri="{BB962C8B-B14F-4D97-AF65-F5344CB8AC3E}">
        <p14:creationId xmlns:p14="http://schemas.microsoft.com/office/powerpoint/2010/main" val="1946451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2BDFB9-184A-4672-8D23-67E260FB1461}" type="datetime1">
              <a:rPr lang="en-US" smtClean="0"/>
              <a:t>11/13/2022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Academic Skills\   Harvard Referencing</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401050-10C8-4B37-A1FB-0946E2A32E12}" type="slidenum">
              <a:rPr lang="en-US" smtClean="0"/>
              <a:t>‹#›</a:t>
            </a:fld>
            <a:endParaRPr lang="en-US"/>
          </a:p>
        </p:txBody>
      </p:sp>
    </p:spTree>
    <p:extLst>
      <p:ext uri="{BB962C8B-B14F-4D97-AF65-F5344CB8AC3E}">
        <p14:creationId xmlns:p14="http://schemas.microsoft.com/office/powerpoint/2010/main" val="2381581052"/>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owll.massey.ac.nz/referencing/mla-style.php" TargetMode="External"/><Relationship Id="rId2" Type="http://schemas.openxmlformats.org/officeDocument/2006/relationships/hyperlink" Target="https://owll.massey.ac.nz/referencing/apa-style.php" TargetMode="External"/><Relationship Id="rId1" Type="http://schemas.openxmlformats.org/officeDocument/2006/relationships/slideLayout" Target="../slideLayouts/slideLayout1.xml"/><Relationship Id="rId6" Type="http://schemas.openxmlformats.org/officeDocument/2006/relationships/hyperlink" Target="https://owll.massey.ac.nz/referencing/chicago-style.php" TargetMode="External"/><Relationship Id="rId5" Type="http://schemas.openxmlformats.org/officeDocument/2006/relationships/hyperlink" Target="https://owll.massey.ac.nz/referencing/harvard-style.php" TargetMode="External"/><Relationship Id="rId4" Type="http://schemas.openxmlformats.org/officeDocument/2006/relationships/hyperlink" Target="https://owll.massey.ac.nz/referencing/oxford-style.ph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2" descr="http://www.thehistory2013.org/images/salahaddin_logo.gif">
            <a:extLst>
              <a:ext uri="{FF2B5EF4-FFF2-40B4-BE49-F238E27FC236}">
                <a16:creationId xmlns:a16="http://schemas.microsoft.com/office/drawing/2014/main" id="{507231A1-7E97-4430-8D5D-66FABEE91A52}"/>
              </a:ext>
            </a:extLst>
          </p:cNvPr>
          <p:cNvPicPr>
            <a:picLocks noChangeAspect="1" noChangeArrowheads="1"/>
          </p:cNvPicPr>
          <p:nvPr/>
        </p:nvPicPr>
        <p:blipFill>
          <a:blip r:embed="rId2" cstate="print"/>
          <a:srcRect/>
          <a:stretch>
            <a:fillRect/>
          </a:stretch>
        </p:blipFill>
        <p:spPr bwMode="auto">
          <a:xfrm>
            <a:off x="8367209" y="344867"/>
            <a:ext cx="1726146" cy="1701972"/>
          </a:xfrm>
          <a:prstGeom prst="rect">
            <a:avLst/>
          </a:prstGeom>
          <a:noFill/>
        </p:spPr>
      </p:pic>
      <p:sp>
        <p:nvSpPr>
          <p:cNvPr id="4" name="Rectangle 3">
            <a:extLst>
              <a:ext uri="{FF2B5EF4-FFF2-40B4-BE49-F238E27FC236}">
                <a16:creationId xmlns:a16="http://schemas.microsoft.com/office/drawing/2014/main" id="{A74BAA95-C29E-4280-933D-A7F3936DF0B2}"/>
              </a:ext>
            </a:extLst>
          </p:cNvPr>
          <p:cNvSpPr/>
          <p:nvPr/>
        </p:nvSpPr>
        <p:spPr>
          <a:xfrm>
            <a:off x="1395873" y="2367171"/>
            <a:ext cx="8136905" cy="2123658"/>
          </a:xfrm>
          <a:prstGeom prst="rect">
            <a:avLst/>
          </a:prstGeom>
          <a:effectLst>
            <a:innerShdw blurRad="63500" dist="50800" dir="81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6600" b="1" dirty="0">
                <a:ln>
                  <a:prstDash val="solid"/>
                </a:ln>
                <a:solidFill>
                  <a:schemeClr val="bg1">
                    <a:lumMod val="10000"/>
                  </a:schemeClr>
                </a:solidFill>
                <a:effectLst>
                  <a:outerShdw blurRad="88000" dist="50800" dir="5040000" algn="tl">
                    <a:schemeClr val="accent4">
                      <a:tint val="80000"/>
                      <a:satMod val="250000"/>
                      <a:alpha val="45000"/>
                    </a:schemeClr>
                  </a:outerShdw>
                </a:effectLst>
              </a:rPr>
              <a:t>Referencing using the Harvard Style</a:t>
            </a:r>
          </a:p>
        </p:txBody>
      </p:sp>
      <p:sp>
        <p:nvSpPr>
          <p:cNvPr id="5" name="TextBox 4">
            <a:extLst>
              <a:ext uri="{FF2B5EF4-FFF2-40B4-BE49-F238E27FC236}">
                <a16:creationId xmlns:a16="http://schemas.microsoft.com/office/drawing/2014/main" id="{39E1D607-9A36-45C6-BF58-0AA3F0AE02D2}"/>
              </a:ext>
            </a:extLst>
          </p:cNvPr>
          <p:cNvSpPr txBox="1"/>
          <p:nvPr/>
        </p:nvSpPr>
        <p:spPr>
          <a:xfrm>
            <a:off x="2573518" y="5165889"/>
            <a:ext cx="6501656" cy="1200329"/>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Prepared by: Dr. Awaz Kakamam Muhammad</a:t>
            </a:r>
          </a:p>
          <a:p>
            <a:pPr algn="ctr"/>
            <a:r>
              <a:rPr lang="en-US" sz="2400" dirty="0">
                <a:latin typeface="Calibri" panose="020F0502020204030204" pitchFamily="34" charset="0"/>
                <a:cs typeface="Calibri" panose="020F0502020204030204" pitchFamily="34" charset="0"/>
              </a:rPr>
              <a:t>Academic Skills</a:t>
            </a:r>
          </a:p>
          <a:p>
            <a:pPr algn="ctr"/>
            <a:r>
              <a:rPr lang="en-US" sz="2400" dirty="0">
                <a:latin typeface="Calibri" panose="020F0502020204030204" pitchFamily="34" charset="0"/>
                <a:cs typeface="Calibri" panose="020F0502020204030204" pitchFamily="34" charset="0"/>
              </a:rPr>
              <a:t>2022-2023</a:t>
            </a:r>
          </a:p>
        </p:txBody>
      </p:sp>
      <p:sp>
        <p:nvSpPr>
          <p:cNvPr id="6" name="TextBox 5">
            <a:extLst>
              <a:ext uri="{FF2B5EF4-FFF2-40B4-BE49-F238E27FC236}">
                <a16:creationId xmlns:a16="http://schemas.microsoft.com/office/drawing/2014/main" id="{24CE89E0-F941-4A91-9DEE-91250824D9C6}"/>
              </a:ext>
            </a:extLst>
          </p:cNvPr>
          <p:cNvSpPr txBox="1"/>
          <p:nvPr/>
        </p:nvSpPr>
        <p:spPr>
          <a:xfrm>
            <a:off x="951206" y="569511"/>
            <a:ext cx="4363757" cy="1477328"/>
          </a:xfrm>
          <a:prstGeom prst="rect">
            <a:avLst/>
          </a:prstGeom>
          <a:noFill/>
        </p:spPr>
        <p:txBody>
          <a:bodyPr wrap="square" rtlCol="0">
            <a:spAutoFit/>
          </a:bodyPr>
          <a:lstStyle/>
          <a:p>
            <a:pPr lvl="0" algn="ctr" fontAlgn="base">
              <a:spcBef>
                <a:spcPct val="0"/>
              </a:spcBef>
              <a:spcAft>
                <a:spcPct val="0"/>
              </a:spcAft>
            </a:pPr>
            <a:r>
              <a:rPr lang="en-GB" sz="2400" dirty="0">
                <a:latin typeface="Calibri" panose="020F0502020204030204" pitchFamily="34" charset="0"/>
                <a:ea typeface="Times New Roman" pitchFamily="18" charset="0"/>
                <a:cs typeface="Calibri" panose="020F0502020204030204" pitchFamily="34" charset="0"/>
              </a:rPr>
              <a:t>University of </a:t>
            </a:r>
            <a:r>
              <a:rPr lang="en-GB" sz="2400" dirty="0" err="1">
                <a:latin typeface="Calibri" panose="020F0502020204030204" pitchFamily="34" charset="0"/>
                <a:ea typeface="Times New Roman" pitchFamily="18" charset="0"/>
                <a:cs typeface="Calibri" panose="020F0502020204030204" pitchFamily="34" charset="0"/>
              </a:rPr>
              <a:t>Salahaddin</a:t>
            </a:r>
            <a:r>
              <a:rPr lang="en-GB" sz="2400" dirty="0">
                <a:latin typeface="Calibri" panose="020F0502020204030204" pitchFamily="34" charset="0"/>
                <a:ea typeface="Times New Roman" pitchFamily="18" charset="0"/>
                <a:cs typeface="Calibri" panose="020F0502020204030204" pitchFamily="34" charset="0"/>
              </a:rPr>
              <a:t>-Erbil</a:t>
            </a:r>
          </a:p>
          <a:p>
            <a:pPr lvl="0" algn="ctr"/>
            <a:r>
              <a:rPr lang="en-US" sz="2400" dirty="0">
                <a:latin typeface="Calibri" panose="020F0502020204030204" pitchFamily="34" charset="0"/>
                <a:ea typeface="Times New Roman" pitchFamily="18" charset="0"/>
                <a:cs typeface="Calibri" panose="020F0502020204030204" pitchFamily="34" charset="0"/>
              </a:rPr>
              <a:t>Education College</a:t>
            </a:r>
          </a:p>
          <a:p>
            <a:pPr lvl="0" algn="ctr"/>
            <a:r>
              <a:rPr lang="en-US" sz="2400" dirty="0">
                <a:latin typeface="Calibri" panose="020F0502020204030204" pitchFamily="34" charset="0"/>
                <a:ea typeface="Times New Roman" pitchFamily="18" charset="0"/>
                <a:cs typeface="Calibri" panose="020F0502020204030204" pitchFamily="34" charset="0"/>
              </a:rPr>
              <a:t>Mathematics  Department</a:t>
            </a:r>
            <a:endParaRPr lang="en-GB" sz="2400" dirty="0">
              <a:latin typeface="Calibri" panose="020F0502020204030204" pitchFamily="34" charset="0"/>
              <a:ea typeface="Times New Roman" pitchFamily="18" charset="0"/>
              <a:cs typeface="Calibri" panose="020F0502020204030204" pitchFamily="34" charset="0"/>
            </a:endParaRPr>
          </a:p>
          <a:p>
            <a:endParaRPr lang="en-US" dirty="0"/>
          </a:p>
        </p:txBody>
      </p:sp>
      <p:sp>
        <p:nvSpPr>
          <p:cNvPr id="11" name="Date Placeholder 10">
            <a:extLst>
              <a:ext uri="{FF2B5EF4-FFF2-40B4-BE49-F238E27FC236}">
                <a16:creationId xmlns:a16="http://schemas.microsoft.com/office/drawing/2014/main" id="{28EFE9B5-7E90-400D-81B3-52CCE524B511}"/>
              </a:ext>
            </a:extLst>
          </p:cNvPr>
          <p:cNvSpPr>
            <a:spLocks noGrp="1"/>
          </p:cNvSpPr>
          <p:nvPr>
            <p:ph type="dt" sz="half" idx="10"/>
          </p:nvPr>
        </p:nvSpPr>
        <p:spPr/>
        <p:txBody>
          <a:bodyPr/>
          <a:lstStyle/>
          <a:p>
            <a:fld id="{5F126ECC-9B5B-4CF4-A491-0E89900E419C}" type="datetime1">
              <a:rPr lang="en-US" smtClean="0"/>
              <a:t>11/13/2022</a:t>
            </a:fld>
            <a:endParaRPr lang="en-US"/>
          </a:p>
        </p:txBody>
      </p:sp>
      <p:sp>
        <p:nvSpPr>
          <p:cNvPr id="7" name="Footer Placeholder 6">
            <a:extLst>
              <a:ext uri="{FF2B5EF4-FFF2-40B4-BE49-F238E27FC236}">
                <a16:creationId xmlns:a16="http://schemas.microsoft.com/office/drawing/2014/main" id="{A5FF6360-4610-453D-B3F7-C68925A314B5}"/>
              </a:ext>
            </a:extLst>
          </p:cNvPr>
          <p:cNvSpPr>
            <a:spLocks noGrp="1"/>
          </p:cNvSpPr>
          <p:nvPr>
            <p:ph type="ftr" sz="quarter" idx="11"/>
          </p:nvPr>
        </p:nvSpPr>
        <p:spPr/>
        <p:txBody>
          <a:bodyPr/>
          <a:lstStyle/>
          <a:p>
            <a:r>
              <a:rPr lang="en-US"/>
              <a:t>Academic Skills\   Harvard Referencing</a:t>
            </a:r>
            <a:endParaRPr lang="en-US" dirty="0"/>
          </a:p>
        </p:txBody>
      </p:sp>
      <p:sp>
        <p:nvSpPr>
          <p:cNvPr id="10" name="Slide Number Placeholder 9">
            <a:extLst>
              <a:ext uri="{FF2B5EF4-FFF2-40B4-BE49-F238E27FC236}">
                <a16:creationId xmlns:a16="http://schemas.microsoft.com/office/drawing/2014/main" id="{6B8E438F-EEA5-4329-96F8-E1D3395B12AA}"/>
              </a:ext>
            </a:extLst>
          </p:cNvPr>
          <p:cNvSpPr>
            <a:spLocks noGrp="1"/>
          </p:cNvSpPr>
          <p:nvPr>
            <p:ph type="sldNum" sz="quarter" idx="12"/>
          </p:nvPr>
        </p:nvSpPr>
        <p:spPr/>
        <p:txBody>
          <a:bodyPr/>
          <a:lstStyle/>
          <a:p>
            <a:fld id="{FF401050-10C8-4B37-A1FB-0946E2A32E12}" type="slidenum">
              <a:rPr lang="en-US" smtClean="0"/>
              <a:t>1</a:t>
            </a:fld>
            <a:endParaRPr lang="en-US"/>
          </a:p>
        </p:txBody>
      </p:sp>
    </p:spTree>
    <p:extLst>
      <p:ext uri="{BB962C8B-B14F-4D97-AF65-F5344CB8AC3E}">
        <p14:creationId xmlns:p14="http://schemas.microsoft.com/office/powerpoint/2010/main" val="1529743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DC1B719C-D325-4D18-A368-BDF5E316552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6699" y="1048002"/>
            <a:ext cx="8784976" cy="5192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a:extLst>
              <a:ext uri="{FF2B5EF4-FFF2-40B4-BE49-F238E27FC236}">
                <a16:creationId xmlns:a16="http://schemas.microsoft.com/office/drawing/2014/main" id="{5A408E4F-55AB-4BB0-9E28-87241AE9D815}"/>
              </a:ext>
            </a:extLst>
          </p:cNvPr>
          <p:cNvSpPr/>
          <p:nvPr/>
        </p:nvSpPr>
        <p:spPr>
          <a:xfrm>
            <a:off x="2546801" y="232293"/>
            <a:ext cx="5827236" cy="646331"/>
          </a:xfrm>
          <a:prstGeom prst="rect">
            <a:avLst/>
          </a:prstGeom>
        </p:spPr>
        <p:txBody>
          <a:bodyPr wrap="none">
            <a:spAutoFit/>
          </a:bodyPr>
          <a:lstStyle/>
          <a:p>
            <a:r>
              <a:rPr lang="en-US" sz="3600" b="1" kern="0" dirty="0">
                <a:solidFill>
                  <a:srgbClr val="951D05"/>
                </a:solidFill>
                <a:latin typeface="Albertus Extra Bold" pitchFamily="34" charset="0"/>
                <a:ea typeface="+mj-ea"/>
                <a:cs typeface="+mj-cs"/>
              </a:rPr>
              <a:t>Printed Book (</a:t>
            </a:r>
            <a:r>
              <a:rPr lang="en-US" sz="3600" b="1" kern="0" dirty="0">
                <a:latin typeface="Albertus Extra Bold" pitchFamily="34" charset="0"/>
                <a:ea typeface="+mj-ea"/>
                <a:cs typeface="+mj-cs"/>
              </a:rPr>
              <a:t>Hard Copy</a:t>
            </a:r>
            <a:r>
              <a:rPr lang="en-US" sz="3600" b="1" kern="0" dirty="0">
                <a:solidFill>
                  <a:srgbClr val="951D05"/>
                </a:solidFill>
                <a:latin typeface="Albertus Extra Bold" pitchFamily="34" charset="0"/>
                <a:ea typeface="+mj-ea"/>
                <a:cs typeface="+mj-cs"/>
              </a:rPr>
              <a:t>)</a:t>
            </a:r>
          </a:p>
        </p:txBody>
      </p:sp>
      <p:sp>
        <p:nvSpPr>
          <p:cNvPr id="9" name="Date Placeholder 8">
            <a:extLst>
              <a:ext uri="{FF2B5EF4-FFF2-40B4-BE49-F238E27FC236}">
                <a16:creationId xmlns:a16="http://schemas.microsoft.com/office/drawing/2014/main" id="{57649587-2818-47C8-B834-7BA5706C5421}"/>
              </a:ext>
            </a:extLst>
          </p:cNvPr>
          <p:cNvSpPr>
            <a:spLocks noGrp="1"/>
          </p:cNvSpPr>
          <p:nvPr>
            <p:ph type="dt" sz="half" idx="10"/>
          </p:nvPr>
        </p:nvSpPr>
        <p:spPr/>
        <p:txBody>
          <a:bodyPr/>
          <a:lstStyle/>
          <a:p>
            <a:fld id="{F9D1E377-C918-481E-B065-44B58C3432EC}" type="datetime1">
              <a:rPr lang="en-US" smtClean="0"/>
              <a:t>11/13/2022</a:t>
            </a:fld>
            <a:endParaRPr lang="en-US"/>
          </a:p>
        </p:txBody>
      </p:sp>
      <p:sp>
        <p:nvSpPr>
          <p:cNvPr id="5" name="Footer Placeholder 4">
            <a:extLst>
              <a:ext uri="{FF2B5EF4-FFF2-40B4-BE49-F238E27FC236}">
                <a16:creationId xmlns:a16="http://schemas.microsoft.com/office/drawing/2014/main" id="{259E090A-2C63-4810-A5FA-D816F3923615}"/>
              </a:ext>
            </a:extLst>
          </p:cNvPr>
          <p:cNvSpPr>
            <a:spLocks noGrp="1"/>
          </p:cNvSpPr>
          <p:nvPr>
            <p:ph type="ftr" sz="quarter" idx="11"/>
          </p:nvPr>
        </p:nvSpPr>
        <p:spPr/>
        <p:txBody>
          <a:bodyPr/>
          <a:lstStyle/>
          <a:p>
            <a:r>
              <a:rPr lang="en-US"/>
              <a:t>Academic Skills\   Harvard Referencing</a:t>
            </a:r>
          </a:p>
        </p:txBody>
      </p:sp>
      <p:sp>
        <p:nvSpPr>
          <p:cNvPr id="8" name="Slide Number Placeholder 7">
            <a:extLst>
              <a:ext uri="{FF2B5EF4-FFF2-40B4-BE49-F238E27FC236}">
                <a16:creationId xmlns:a16="http://schemas.microsoft.com/office/drawing/2014/main" id="{9AD1D5AE-4504-40D6-B814-87075BBA44F5}"/>
              </a:ext>
            </a:extLst>
          </p:cNvPr>
          <p:cNvSpPr>
            <a:spLocks noGrp="1"/>
          </p:cNvSpPr>
          <p:nvPr>
            <p:ph type="sldNum" sz="quarter" idx="12"/>
          </p:nvPr>
        </p:nvSpPr>
        <p:spPr/>
        <p:txBody>
          <a:bodyPr/>
          <a:lstStyle/>
          <a:p>
            <a:fld id="{FF401050-10C8-4B37-A1FB-0946E2A32E12}" type="slidenum">
              <a:rPr lang="en-US" smtClean="0"/>
              <a:t>10</a:t>
            </a:fld>
            <a:endParaRPr lang="en-US"/>
          </a:p>
        </p:txBody>
      </p:sp>
    </p:spTree>
    <p:extLst>
      <p:ext uri="{BB962C8B-B14F-4D97-AF65-F5344CB8AC3E}">
        <p14:creationId xmlns:p14="http://schemas.microsoft.com/office/powerpoint/2010/main" val="583952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681F22-A6DE-4413-A67A-504F0C6D2CC1}"/>
              </a:ext>
            </a:extLst>
          </p:cNvPr>
          <p:cNvSpPr/>
          <p:nvPr/>
        </p:nvSpPr>
        <p:spPr>
          <a:xfrm>
            <a:off x="2498211" y="124139"/>
            <a:ext cx="6263253" cy="646331"/>
          </a:xfrm>
          <a:prstGeom prst="rect">
            <a:avLst/>
          </a:prstGeom>
        </p:spPr>
        <p:txBody>
          <a:bodyPr wrap="none">
            <a:spAutoFit/>
          </a:bodyPr>
          <a:lstStyle/>
          <a:p>
            <a:r>
              <a:rPr lang="en-US" sz="3600" b="1" kern="0" dirty="0">
                <a:solidFill>
                  <a:srgbClr val="951D05"/>
                </a:solidFill>
                <a:latin typeface="Albertus Extra Bold" pitchFamily="34" charset="0"/>
                <a:ea typeface="+mj-ea"/>
                <a:cs typeface="+mj-cs"/>
              </a:rPr>
              <a:t>Electronic Book (Soft Copy)</a:t>
            </a:r>
          </a:p>
        </p:txBody>
      </p:sp>
      <p:pic>
        <p:nvPicPr>
          <p:cNvPr id="3" name="Picture 4">
            <a:extLst>
              <a:ext uri="{FF2B5EF4-FFF2-40B4-BE49-F238E27FC236}">
                <a16:creationId xmlns:a16="http://schemas.microsoft.com/office/drawing/2014/main" id="{7B202520-73AF-44FC-A765-3FD0952F56F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0952" y="770470"/>
            <a:ext cx="8677769"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a:extLst>
              <a:ext uri="{FF2B5EF4-FFF2-40B4-BE49-F238E27FC236}">
                <a16:creationId xmlns:a16="http://schemas.microsoft.com/office/drawing/2014/main" id="{0C85EFB8-5146-4249-B60F-CCFC457FE208}"/>
              </a:ext>
            </a:extLst>
          </p:cNvPr>
          <p:cNvSpPr/>
          <p:nvPr/>
        </p:nvSpPr>
        <p:spPr>
          <a:xfrm>
            <a:off x="1120877" y="5595006"/>
            <a:ext cx="9281651" cy="369332"/>
          </a:xfrm>
          <a:prstGeom prst="rect">
            <a:avLst/>
          </a:prstGeom>
        </p:spPr>
        <p:txBody>
          <a:bodyPr wrap="square">
            <a:spAutoFit/>
          </a:bodyPr>
          <a:lstStyle/>
          <a:p>
            <a:r>
              <a:rPr lang="en-GB" b="1" dirty="0"/>
              <a:t>URL</a:t>
            </a:r>
            <a:r>
              <a:rPr lang="en-GB" dirty="0"/>
              <a:t> Computing uniform (or universal) resource locator, the address of a World Wide Web page.</a:t>
            </a:r>
          </a:p>
        </p:txBody>
      </p:sp>
      <p:sp>
        <p:nvSpPr>
          <p:cNvPr id="10" name="Date Placeholder 9">
            <a:extLst>
              <a:ext uri="{FF2B5EF4-FFF2-40B4-BE49-F238E27FC236}">
                <a16:creationId xmlns:a16="http://schemas.microsoft.com/office/drawing/2014/main" id="{C35589B0-8635-48FA-AF2A-6D3A26E0887E}"/>
              </a:ext>
            </a:extLst>
          </p:cNvPr>
          <p:cNvSpPr>
            <a:spLocks noGrp="1"/>
          </p:cNvSpPr>
          <p:nvPr>
            <p:ph type="dt" sz="half" idx="10"/>
          </p:nvPr>
        </p:nvSpPr>
        <p:spPr/>
        <p:txBody>
          <a:bodyPr/>
          <a:lstStyle/>
          <a:p>
            <a:fld id="{4EE3B896-C3AE-450D-B1A8-EF52D34235A8}" type="datetime1">
              <a:rPr lang="en-US" smtClean="0"/>
              <a:t>11/13/2022</a:t>
            </a:fld>
            <a:endParaRPr lang="en-US"/>
          </a:p>
        </p:txBody>
      </p:sp>
      <p:sp>
        <p:nvSpPr>
          <p:cNvPr id="6" name="Footer Placeholder 5">
            <a:extLst>
              <a:ext uri="{FF2B5EF4-FFF2-40B4-BE49-F238E27FC236}">
                <a16:creationId xmlns:a16="http://schemas.microsoft.com/office/drawing/2014/main" id="{4C631F4B-4635-47AE-9562-FCCD417A9F4F}"/>
              </a:ext>
            </a:extLst>
          </p:cNvPr>
          <p:cNvSpPr>
            <a:spLocks noGrp="1"/>
          </p:cNvSpPr>
          <p:nvPr>
            <p:ph type="ftr" sz="quarter" idx="11"/>
          </p:nvPr>
        </p:nvSpPr>
        <p:spPr/>
        <p:txBody>
          <a:bodyPr/>
          <a:lstStyle/>
          <a:p>
            <a:r>
              <a:rPr lang="en-US"/>
              <a:t>Academic Skills\   Harvard Referencing</a:t>
            </a:r>
          </a:p>
        </p:txBody>
      </p:sp>
      <p:sp>
        <p:nvSpPr>
          <p:cNvPr id="9" name="Slide Number Placeholder 8">
            <a:extLst>
              <a:ext uri="{FF2B5EF4-FFF2-40B4-BE49-F238E27FC236}">
                <a16:creationId xmlns:a16="http://schemas.microsoft.com/office/drawing/2014/main" id="{3E193995-1FD0-4B18-B48B-F342D8030431}"/>
              </a:ext>
            </a:extLst>
          </p:cNvPr>
          <p:cNvSpPr>
            <a:spLocks noGrp="1"/>
          </p:cNvSpPr>
          <p:nvPr>
            <p:ph type="sldNum" sz="quarter" idx="12"/>
          </p:nvPr>
        </p:nvSpPr>
        <p:spPr/>
        <p:txBody>
          <a:bodyPr/>
          <a:lstStyle/>
          <a:p>
            <a:fld id="{FF401050-10C8-4B37-A1FB-0946E2A32E12}" type="slidenum">
              <a:rPr lang="en-US" smtClean="0"/>
              <a:t>11</a:t>
            </a:fld>
            <a:endParaRPr lang="en-US"/>
          </a:p>
        </p:txBody>
      </p:sp>
    </p:spTree>
    <p:extLst>
      <p:ext uri="{BB962C8B-B14F-4D97-AF65-F5344CB8AC3E}">
        <p14:creationId xmlns:p14="http://schemas.microsoft.com/office/powerpoint/2010/main" val="13081135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791CB4-F4FD-48C1-B324-8678A358DE98}"/>
              </a:ext>
            </a:extLst>
          </p:cNvPr>
          <p:cNvSpPr/>
          <p:nvPr/>
        </p:nvSpPr>
        <p:spPr>
          <a:xfrm>
            <a:off x="2645695" y="124139"/>
            <a:ext cx="6263253" cy="646331"/>
          </a:xfrm>
          <a:prstGeom prst="rect">
            <a:avLst/>
          </a:prstGeom>
        </p:spPr>
        <p:txBody>
          <a:bodyPr wrap="none">
            <a:spAutoFit/>
          </a:bodyPr>
          <a:lstStyle/>
          <a:p>
            <a:r>
              <a:rPr lang="en-US" sz="3600" b="1" kern="0" dirty="0">
                <a:solidFill>
                  <a:srgbClr val="951D05"/>
                </a:solidFill>
                <a:latin typeface="Albertus Extra Bold" pitchFamily="34" charset="0"/>
                <a:ea typeface="+mj-ea"/>
                <a:cs typeface="+mj-cs"/>
              </a:rPr>
              <a:t>Electronic Book (Soft Copy)</a:t>
            </a:r>
          </a:p>
        </p:txBody>
      </p:sp>
      <p:pic>
        <p:nvPicPr>
          <p:cNvPr id="3" name="Picture 2">
            <a:extLst>
              <a:ext uri="{FF2B5EF4-FFF2-40B4-BE49-F238E27FC236}">
                <a16:creationId xmlns:a16="http://schemas.microsoft.com/office/drawing/2014/main" id="{C31F44F7-E916-4EA6-B843-0A4629DB9D4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84833" y="770470"/>
            <a:ext cx="8784976" cy="501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Date Placeholder 8">
            <a:extLst>
              <a:ext uri="{FF2B5EF4-FFF2-40B4-BE49-F238E27FC236}">
                <a16:creationId xmlns:a16="http://schemas.microsoft.com/office/drawing/2014/main" id="{7DC9A0C7-5F40-4A18-AB95-D05A2B2A2AB4}"/>
              </a:ext>
            </a:extLst>
          </p:cNvPr>
          <p:cNvSpPr>
            <a:spLocks noGrp="1"/>
          </p:cNvSpPr>
          <p:nvPr>
            <p:ph type="dt" sz="half" idx="10"/>
          </p:nvPr>
        </p:nvSpPr>
        <p:spPr/>
        <p:txBody>
          <a:bodyPr/>
          <a:lstStyle/>
          <a:p>
            <a:fld id="{ACFE8797-52D5-4E1B-A693-67A9EDEA7413}" type="datetime1">
              <a:rPr lang="en-US" smtClean="0"/>
              <a:t>11/13/2022</a:t>
            </a:fld>
            <a:endParaRPr lang="en-US"/>
          </a:p>
        </p:txBody>
      </p:sp>
      <p:sp>
        <p:nvSpPr>
          <p:cNvPr id="5" name="Footer Placeholder 4">
            <a:extLst>
              <a:ext uri="{FF2B5EF4-FFF2-40B4-BE49-F238E27FC236}">
                <a16:creationId xmlns:a16="http://schemas.microsoft.com/office/drawing/2014/main" id="{93723D85-5975-4CB9-AF13-655BE3B064F9}"/>
              </a:ext>
            </a:extLst>
          </p:cNvPr>
          <p:cNvSpPr>
            <a:spLocks noGrp="1"/>
          </p:cNvSpPr>
          <p:nvPr>
            <p:ph type="ftr" sz="quarter" idx="11"/>
          </p:nvPr>
        </p:nvSpPr>
        <p:spPr/>
        <p:txBody>
          <a:bodyPr/>
          <a:lstStyle/>
          <a:p>
            <a:r>
              <a:rPr lang="en-US"/>
              <a:t>Academic Skills\   Harvard Referencing</a:t>
            </a:r>
          </a:p>
        </p:txBody>
      </p:sp>
      <p:sp>
        <p:nvSpPr>
          <p:cNvPr id="8" name="Slide Number Placeholder 7">
            <a:extLst>
              <a:ext uri="{FF2B5EF4-FFF2-40B4-BE49-F238E27FC236}">
                <a16:creationId xmlns:a16="http://schemas.microsoft.com/office/drawing/2014/main" id="{EFF9C4F4-7F83-4AC2-8DDB-6A31DDC15E3E}"/>
              </a:ext>
            </a:extLst>
          </p:cNvPr>
          <p:cNvSpPr>
            <a:spLocks noGrp="1"/>
          </p:cNvSpPr>
          <p:nvPr>
            <p:ph type="sldNum" sz="quarter" idx="12"/>
          </p:nvPr>
        </p:nvSpPr>
        <p:spPr/>
        <p:txBody>
          <a:bodyPr/>
          <a:lstStyle/>
          <a:p>
            <a:fld id="{FF401050-10C8-4B37-A1FB-0946E2A32E12}" type="slidenum">
              <a:rPr lang="en-US" smtClean="0"/>
              <a:t>12</a:t>
            </a:fld>
            <a:endParaRPr lang="en-US"/>
          </a:p>
        </p:txBody>
      </p:sp>
    </p:spTree>
    <p:extLst>
      <p:ext uri="{BB962C8B-B14F-4D97-AF65-F5344CB8AC3E}">
        <p14:creationId xmlns:p14="http://schemas.microsoft.com/office/powerpoint/2010/main" val="3217350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2D2498B-41E1-4352-AE4F-8964F0A65D3B}"/>
              </a:ext>
            </a:extLst>
          </p:cNvPr>
          <p:cNvSpPr/>
          <p:nvPr/>
        </p:nvSpPr>
        <p:spPr>
          <a:xfrm>
            <a:off x="3111724" y="118373"/>
            <a:ext cx="5391219" cy="646331"/>
          </a:xfrm>
          <a:prstGeom prst="rect">
            <a:avLst/>
          </a:prstGeom>
        </p:spPr>
        <p:txBody>
          <a:bodyPr wrap="none">
            <a:spAutoFit/>
          </a:bodyPr>
          <a:lstStyle/>
          <a:p>
            <a:r>
              <a:rPr lang="en-US" sz="3600" b="1" kern="0" dirty="0">
                <a:solidFill>
                  <a:srgbClr val="951D05"/>
                </a:solidFill>
                <a:latin typeface="Albertus Extra Bold" pitchFamily="34" charset="0"/>
                <a:ea typeface="+mj-ea"/>
                <a:cs typeface="+mj-cs"/>
              </a:rPr>
              <a:t>Printed Journal Articles</a:t>
            </a:r>
          </a:p>
        </p:txBody>
      </p:sp>
      <p:pic>
        <p:nvPicPr>
          <p:cNvPr id="3" name="Picture 2">
            <a:extLst>
              <a:ext uri="{FF2B5EF4-FFF2-40B4-BE49-F238E27FC236}">
                <a16:creationId xmlns:a16="http://schemas.microsoft.com/office/drawing/2014/main" id="{6BF4C52E-9378-41C2-B188-3AF0823DA23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34246" y="924631"/>
            <a:ext cx="8787093"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Date Placeholder 8">
            <a:extLst>
              <a:ext uri="{FF2B5EF4-FFF2-40B4-BE49-F238E27FC236}">
                <a16:creationId xmlns:a16="http://schemas.microsoft.com/office/drawing/2014/main" id="{F7F6E455-C676-4947-972F-99038F301D43}"/>
              </a:ext>
            </a:extLst>
          </p:cNvPr>
          <p:cNvSpPr>
            <a:spLocks noGrp="1"/>
          </p:cNvSpPr>
          <p:nvPr>
            <p:ph type="dt" sz="half" idx="10"/>
          </p:nvPr>
        </p:nvSpPr>
        <p:spPr/>
        <p:txBody>
          <a:bodyPr/>
          <a:lstStyle/>
          <a:p>
            <a:fld id="{8CB86D5B-770A-43F9-936C-E108C23E141F}" type="datetime1">
              <a:rPr lang="en-US" smtClean="0"/>
              <a:t>11/13/2022</a:t>
            </a:fld>
            <a:endParaRPr lang="en-US"/>
          </a:p>
        </p:txBody>
      </p:sp>
      <p:sp>
        <p:nvSpPr>
          <p:cNvPr id="5" name="Footer Placeholder 4">
            <a:extLst>
              <a:ext uri="{FF2B5EF4-FFF2-40B4-BE49-F238E27FC236}">
                <a16:creationId xmlns:a16="http://schemas.microsoft.com/office/drawing/2014/main" id="{D8B43192-530E-4B55-B551-D350924871B7}"/>
              </a:ext>
            </a:extLst>
          </p:cNvPr>
          <p:cNvSpPr>
            <a:spLocks noGrp="1"/>
          </p:cNvSpPr>
          <p:nvPr>
            <p:ph type="ftr" sz="quarter" idx="11"/>
          </p:nvPr>
        </p:nvSpPr>
        <p:spPr/>
        <p:txBody>
          <a:bodyPr/>
          <a:lstStyle/>
          <a:p>
            <a:r>
              <a:rPr lang="en-US"/>
              <a:t>Academic Skills\   Harvard Referencing</a:t>
            </a:r>
          </a:p>
        </p:txBody>
      </p:sp>
      <p:sp>
        <p:nvSpPr>
          <p:cNvPr id="8" name="Slide Number Placeholder 7">
            <a:extLst>
              <a:ext uri="{FF2B5EF4-FFF2-40B4-BE49-F238E27FC236}">
                <a16:creationId xmlns:a16="http://schemas.microsoft.com/office/drawing/2014/main" id="{4494584F-0074-437B-933F-45AA45DD92DB}"/>
              </a:ext>
            </a:extLst>
          </p:cNvPr>
          <p:cNvSpPr>
            <a:spLocks noGrp="1"/>
          </p:cNvSpPr>
          <p:nvPr>
            <p:ph type="sldNum" sz="quarter" idx="12"/>
          </p:nvPr>
        </p:nvSpPr>
        <p:spPr/>
        <p:txBody>
          <a:bodyPr/>
          <a:lstStyle/>
          <a:p>
            <a:fld id="{FF401050-10C8-4B37-A1FB-0946E2A32E12}" type="slidenum">
              <a:rPr lang="en-US" smtClean="0"/>
              <a:t>13</a:t>
            </a:fld>
            <a:endParaRPr lang="en-US"/>
          </a:p>
        </p:txBody>
      </p:sp>
    </p:spTree>
    <p:extLst>
      <p:ext uri="{BB962C8B-B14F-4D97-AF65-F5344CB8AC3E}">
        <p14:creationId xmlns:p14="http://schemas.microsoft.com/office/powerpoint/2010/main" val="1391905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A98345-A8B5-4C7E-BDD9-B17396FEB445}"/>
              </a:ext>
            </a:extLst>
          </p:cNvPr>
          <p:cNvSpPr/>
          <p:nvPr/>
        </p:nvSpPr>
        <p:spPr>
          <a:xfrm>
            <a:off x="2846253" y="178808"/>
            <a:ext cx="5391219" cy="646331"/>
          </a:xfrm>
          <a:prstGeom prst="rect">
            <a:avLst/>
          </a:prstGeom>
        </p:spPr>
        <p:txBody>
          <a:bodyPr wrap="none">
            <a:spAutoFit/>
          </a:bodyPr>
          <a:lstStyle/>
          <a:p>
            <a:r>
              <a:rPr lang="en-US" sz="3600" b="1" kern="0" dirty="0">
                <a:solidFill>
                  <a:srgbClr val="951D05"/>
                </a:solidFill>
                <a:latin typeface="Albertus Extra Bold" pitchFamily="34" charset="0"/>
                <a:ea typeface="+mj-ea"/>
                <a:cs typeface="+mj-cs"/>
              </a:rPr>
              <a:t>Printed Journal Articles</a:t>
            </a:r>
          </a:p>
        </p:txBody>
      </p:sp>
      <p:pic>
        <p:nvPicPr>
          <p:cNvPr id="3" name="Picture 3">
            <a:extLst>
              <a:ext uri="{FF2B5EF4-FFF2-40B4-BE49-F238E27FC236}">
                <a16:creationId xmlns:a16="http://schemas.microsoft.com/office/drawing/2014/main" id="{627EF78A-D033-4067-94E1-4B228AAB2AA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23236" y="911616"/>
            <a:ext cx="8712968"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Date Placeholder 8">
            <a:extLst>
              <a:ext uri="{FF2B5EF4-FFF2-40B4-BE49-F238E27FC236}">
                <a16:creationId xmlns:a16="http://schemas.microsoft.com/office/drawing/2014/main" id="{D501AA06-297F-4A08-9F5F-35C71B31DB18}"/>
              </a:ext>
            </a:extLst>
          </p:cNvPr>
          <p:cNvSpPr>
            <a:spLocks noGrp="1"/>
          </p:cNvSpPr>
          <p:nvPr>
            <p:ph type="dt" sz="half" idx="10"/>
          </p:nvPr>
        </p:nvSpPr>
        <p:spPr/>
        <p:txBody>
          <a:bodyPr/>
          <a:lstStyle/>
          <a:p>
            <a:fld id="{62A8AF27-957D-4133-91C0-BA518717D330}" type="datetime1">
              <a:rPr lang="en-US" smtClean="0"/>
              <a:t>11/13/2022</a:t>
            </a:fld>
            <a:endParaRPr lang="en-US"/>
          </a:p>
        </p:txBody>
      </p:sp>
      <p:sp>
        <p:nvSpPr>
          <p:cNvPr id="5" name="Footer Placeholder 4">
            <a:extLst>
              <a:ext uri="{FF2B5EF4-FFF2-40B4-BE49-F238E27FC236}">
                <a16:creationId xmlns:a16="http://schemas.microsoft.com/office/drawing/2014/main" id="{13988D61-9AD5-49C7-B15D-F74625E5CABE}"/>
              </a:ext>
            </a:extLst>
          </p:cNvPr>
          <p:cNvSpPr>
            <a:spLocks noGrp="1"/>
          </p:cNvSpPr>
          <p:nvPr>
            <p:ph type="ftr" sz="quarter" idx="11"/>
          </p:nvPr>
        </p:nvSpPr>
        <p:spPr/>
        <p:txBody>
          <a:bodyPr/>
          <a:lstStyle/>
          <a:p>
            <a:r>
              <a:rPr lang="en-US"/>
              <a:t>Academic Skills\   Harvard Referencing</a:t>
            </a:r>
          </a:p>
        </p:txBody>
      </p:sp>
      <p:sp>
        <p:nvSpPr>
          <p:cNvPr id="8" name="Slide Number Placeholder 7">
            <a:extLst>
              <a:ext uri="{FF2B5EF4-FFF2-40B4-BE49-F238E27FC236}">
                <a16:creationId xmlns:a16="http://schemas.microsoft.com/office/drawing/2014/main" id="{D5318BCA-0224-4992-96FC-2D9E899018E5}"/>
              </a:ext>
            </a:extLst>
          </p:cNvPr>
          <p:cNvSpPr>
            <a:spLocks noGrp="1"/>
          </p:cNvSpPr>
          <p:nvPr>
            <p:ph type="sldNum" sz="quarter" idx="12"/>
          </p:nvPr>
        </p:nvSpPr>
        <p:spPr/>
        <p:txBody>
          <a:bodyPr/>
          <a:lstStyle/>
          <a:p>
            <a:fld id="{FF401050-10C8-4B37-A1FB-0946E2A32E12}" type="slidenum">
              <a:rPr lang="en-US" smtClean="0"/>
              <a:t>14</a:t>
            </a:fld>
            <a:endParaRPr lang="en-US"/>
          </a:p>
        </p:txBody>
      </p:sp>
    </p:spTree>
    <p:extLst>
      <p:ext uri="{BB962C8B-B14F-4D97-AF65-F5344CB8AC3E}">
        <p14:creationId xmlns:p14="http://schemas.microsoft.com/office/powerpoint/2010/main" val="3446145264"/>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7BF28E-BE93-4450-96A8-1B2C06B49BD1}"/>
              </a:ext>
            </a:extLst>
          </p:cNvPr>
          <p:cNvSpPr/>
          <p:nvPr/>
        </p:nvSpPr>
        <p:spPr>
          <a:xfrm>
            <a:off x="2925663" y="188640"/>
            <a:ext cx="6109365" cy="646331"/>
          </a:xfrm>
          <a:prstGeom prst="rect">
            <a:avLst/>
          </a:prstGeom>
        </p:spPr>
        <p:txBody>
          <a:bodyPr wrap="none">
            <a:spAutoFit/>
          </a:bodyPr>
          <a:lstStyle/>
          <a:p>
            <a:r>
              <a:rPr lang="en-US" sz="3600" b="1" kern="0" dirty="0">
                <a:solidFill>
                  <a:srgbClr val="951D05"/>
                </a:solidFill>
                <a:latin typeface="Albertus Extra Bold" pitchFamily="34" charset="0"/>
                <a:ea typeface="+mj-ea"/>
                <a:cs typeface="+mj-cs"/>
              </a:rPr>
              <a:t>Electronic Journal Articles</a:t>
            </a:r>
          </a:p>
        </p:txBody>
      </p:sp>
      <p:pic>
        <p:nvPicPr>
          <p:cNvPr id="3" name="Picture 4">
            <a:extLst>
              <a:ext uri="{FF2B5EF4-FFF2-40B4-BE49-F238E27FC236}">
                <a16:creationId xmlns:a16="http://schemas.microsoft.com/office/drawing/2014/main" id="{413B6757-6407-42FC-9665-7CCF238E504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7429" y="977631"/>
            <a:ext cx="8664218" cy="4902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Date Placeholder 8">
            <a:extLst>
              <a:ext uri="{FF2B5EF4-FFF2-40B4-BE49-F238E27FC236}">
                <a16:creationId xmlns:a16="http://schemas.microsoft.com/office/drawing/2014/main" id="{209ED67F-6B86-434E-8554-5A7FAD8CC025}"/>
              </a:ext>
            </a:extLst>
          </p:cNvPr>
          <p:cNvSpPr>
            <a:spLocks noGrp="1"/>
          </p:cNvSpPr>
          <p:nvPr>
            <p:ph type="dt" sz="half" idx="10"/>
          </p:nvPr>
        </p:nvSpPr>
        <p:spPr/>
        <p:txBody>
          <a:bodyPr/>
          <a:lstStyle/>
          <a:p>
            <a:fld id="{288269BF-51EF-4886-A055-3C295BA3B791}" type="datetime1">
              <a:rPr lang="en-US" smtClean="0"/>
              <a:t>11/13/2022</a:t>
            </a:fld>
            <a:endParaRPr lang="en-US"/>
          </a:p>
        </p:txBody>
      </p:sp>
      <p:sp>
        <p:nvSpPr>
          <p:cNvPr id="5" name="Footer Placeholder 4">
            <a:extLst>
              <a:ext uri="{FF2B5EF4-FFF2-40B4-BE49-F238E27FC236}">
                <a16:creationId xmlns:a16="http://schemas.microsoft.com/office/drawing/2014/main" id="{173EF5AF-F456-4649-A25D-42182612859A}"/>
              </a:ext>
            </a:extLst>
          </p:cNvPr>
          <p:cNvSpPr>
            <a:spLocks noGrp="1"/>
          </p:cNvSpPr>
          <p:nvPr>
            <p:ph type="ftr" sz="quarter" idx="11"/>
          </p:nvPr>
        </p:nvSpPr>
        <p:spPr/>
        <p:txBody>
          <a:bodyPr/>
          <a:lstStyle/>
          <a:p>
            <a:r>
              <a:rPr lang="en-US"/>
              <a:t>Academic Skills\   Harvard Referencing</a:t>
            </a:r>
          </a:p>
        </p:txBody>
      </p:sp>
      <p:sp>
        <p:nvSpPr>
          <p:cNvPr id="8" name="Slide Number Placeholder 7">
            <a:extLst>
              <a:ext uri="{FF2B5EF4-FFF2-40B4-BE49-F238E27FC236}">
                <a16:creationId xmlns:a16="http://schemas.microsoft.com/office/drawing/2014/main" id="{360311D1-F700-49EE-945C-6363DE67099A}"/>
              </a:ext>
            </a:extLst>
          </p:cNvPr>
          <p:cNvSpPr>
            <a:spLocks noGrp="1"/>
          </p:cNvSpPr>
          <p:nvPr>
            <p:ph type="sldNum" sz="quarter" idx="12"/>
          </p:nvPr>
        </p:nvSpPr>
        <p:spPr/>
        <p:txBody>
          <a:bodyPr/>
          <a:lstStyle/>
          <a:p>
            <a:fld id="{FF401050-10C8-4B37-A1FB-0946E2A32E12}" type="slidenum">
              <a:rPr lang="en-US" smtClean="0"/>
              <a:t>15</a:t>
            </a:fld>
            <a:endParaRPr lang="en-US"/>
          </a:p>
        </p:txBody>
      </p:sp>
    </p:spTree>
    <p:extLst>
      <p:ext uri="{BB962C8B-B14F-4D97-AF65-F5344CB8AC3E}">
        <p14:creationId xmlns:p14="http://schemas.microsoft.com/office/powerpoint/2010/main" val="364973221"/>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563234D-3D7D-4450-9C70-DC67935102C9}"/>
              </a:ext>
            </a:extLst>
          </p:cNvPr>
          <p:cNvSpPr/>
          <p:nvPr/>
        </p:nvSpPr>
        <p:spPr>
          <a:xfrm>
            <a:off x="2571701" y="168975"/>
            <a:ext cx="6109365" cy="646331"/>
          </a:xfrm>
          <a:prstGeom prst="rect">
            <a:avLst/>
          </a:prstGeom>
        </p:spPr>
        <p:txBody>
          <a:bodyPr wrap="none">
            <a:spAutoFit/>
          </a:bodyPr>
          <a:lstStyle/>
          <a:p>
            <a:r>
              <a:rPr lang="en-US" sz="3600" b="1" kern="0" dirty="0">
                <a:solidFill>
                  <a:srgbClr val="951D05"/>
                </a:solidFill>
                <a:latin typeface="Albertus Extra Bold" pitchFamily="34" charset="0"/>
                <a:ea typeface="+mj-ea"/>
                <a:cs typeface="+mj-cs"/>
              </a:rPr>
              <a:t>Electronic Journal Articles</a:t>
            </a:r>
          </a:p>
        </p:txBody>
      </p:sp>
      <p:pic>
        <p:nvPicPr>
          <p:cNvPr id="3" name="Picture 2">
            <a:extLst>
              <a:ext uri="{FF2B5EF4-FFF2-40B4-BE49-F238E27FC236}">
                <a16:creationId xmlns:a16="http://schemas.microsoft.com/office/drawing/2014/main" id="{29BE6FA4-6769-4141-960E-AF275A9430C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03512" y="933961"/>
            <a:ext cx="8784976" cy="4990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Date Placeholder 8">
            <a:extLst>
              <a:ext uri="{FF2B5EF4-FFF2-40B4-BE49-F238E27FC236}">
                <a16:creationId xmlns:a16="http://schemas.microsoft.com/office/drawing/2014/main" id="{730119B9-7FB6-4821-B69E-B603B1795F36}"/>
              </a:ext>
            </a:extLst>
          </p:cNvPr>
          <p:cNvSpPr>
            <a:spLocks noGrp="1"/>
          </p:cNvSpPr>
          <p:nvPr>
            <p:ph type="dt" sz="half" idx="10"/>
          </p:nvPr>
        </p:nvSpPr>
        <p:spPr/>
        <p:txBody>
          <a:bodyPr/>
          <a:lstStyle/>
          <a:p>
            <a:fld id="{6969ECE1-995B-4CB2-9418-3E99752D923A}" type="datetime1">
              <a:rPr lang="en-US" smtClean="0"/>
              <a:t>11/13/2022</a:t>
            </a:fld>
            <a:endParaRPr lang="en-US"/>
          </a:p>
        </p:txBody>
      </p:sp>
      <p:sp>
        <p:nvSpPr>
          <p:cNvPr id="5" name="Footer Placeholder 4">
            <a:extLst>
              <a:ext uri="{FF2B5EF4-FFF2-40B4-BE49-F238E27FC236}">
                <a16:creationId xmlns:a16="http://schemas.microsoft.com/office/drawing/2014/main" id="{C14707D1-1BA7-4171-A191-183A0D66BE9E}"/>
              </a:ext>
            </a:extLst>
          </p:cNvPr>
          <p:cNvSpPr>
            <a:spLocks noGrp="1"/>
          </p:cNvSpPr>
          <p:nvPr>
            <p:ph type="ftr" sz="quarter" idx="11"/>
          </p:nvPr>
        </p:nvSpPr>
        <p:spPr/>
        <p:txBody>
          <a:bodyPr/>
          <a:lstStyle/>
          <a:p>
            <a:r>
              <a:rPr lang="en-US"/>
              <a:t>Academic Skills\   Harvard Referencing</a:t>
            </a:r>
          </a:p>
        </p:txBody>
      </p:sp>
      <p:sp>
        <p:nvSpPr>
          <p:cNvPr id="8" name="Slide Number Placeholder 7">
            <a:extLst>
              <a:ext uri="{FF2B5EF4-FFF2-40B4-BE49-F238E27FC236}">
                <a16:creationId xmlns:a16="http://schemas.microsoft.com/office/drawing/2014/main" id="{AD1B15E7-14EE-4C1D-BDBF-819087250B2E}"/>
              </a:ext>
            </a:extLst>
          </p:cNvPr>
          <p:cNvSpPr>
            <a:spLocks noGrp="1"/>
          </p:cNvSpPr>
          <p:nvPr>
            <p:ph type="sldNum" sz="quarter" idx="12"/>
          </p:nvPr>
        </p:nvSpPr>
        <p:spPr/>
        <p:txBody>
          <a:bodyPr/>
          <a:lstStyle/>
          <a:p>
            <a:fld id="{FF401050-10C8-4B37-A1FB-0946E2A32E12}" type="slidenum">
              <a:rPr lang="en-US" smtClean="0"/>
              <a:t>16</a:t>
            </a:fld>
            <a:endParaRPr lang="en-US"/>
          </a:p>
        </p:txBody>
      </p:sp>
    </p:spTree>
    <p:extLst>
      <p:ext uri="{BB962C8B-B14F-4D97-AF65-F5344CB8AC3E}">
        <p14:creationId xmlns:p14="http://schemas.microsoft.com/office/powerpoint/2010/main" val="601975256"/>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85158FB-39D9-4096-AD33-3F891411125A}"/>
              </a:ext>
            </a:extLst>
          </p:cNvPr>
          <p:cNvSpPr/>
          <p:nvPr/>
        </p:nvSpPr>
        <p:spPr>
          <a:xfrm>
            <a:off x="3489723" y="188639"/>
            <a:ext cx="4878259" cy="646331"/>
          </a:xfrm>
          <a:prstGeom prst="rect">
            <a:avLst/>
          </a:prstGeom>
        </p:spPr>
        <p:txBody>
          <a:bodyPr wrap="none">
            <a:spAutoFit/>
          </a:bodyPr>
          <a:lstStyle/>
          <a:p>
            <a:r>
              <a:rPr lang="en-US" sz="3600" b="1" kern="0" dirty="0">
                <a:solidFill>
                  <a:srgbClr val="951D05"/>
                </a:solidFill>
                <a:latin typeface="Albertus Extra Bold" pitchFamily="34" charset="0"/>
                <a:ea typeface="+mj-ea"/>
                <a:cs typeface="+mj-cs"/>
              </a:rPr>
              <a:t>Websites Information</a:t>
            </a:r>
          </a:p>
        </p:txBody>
      </p:sp>
      <p:pic>
        <p:nvPicPr>
          <p:cNvPr id="3" name="Picture 2">
            <a:extLst>
              <a:ext uri="{FF2B5EF4-FFF2-40B4-BE49-F238E27FC236}">
                <a16:creationId xmlns:a16="http://schemas.microsoft.com/office/drawing/2014/main" id="{FA7F61DE-66DA-4B91-8DD3-DC99A5B255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5254" y="944724"/>
            <a:ext cx="8778302"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a:extLst>
              <a:ext uri="{FF2B5EF4-FFF2-40B4-BE49-F238E27FC236}">
                <a16:creationId xmlns:a16="http://schemas.microsoft.com/office/drawing/2014/main" id="{5CB47E3E-B668-41D3-A295-607751FB1EAE}"/>
              </a:ext>
            </a:extLst>
          </p:cNvPr>
          <p:cNvSpPr txBox="1"/>
          <p:nvPr/>
        </p:nvSpPr>
        <p:spPr>
          <a:xfrm>
            <a:off x="8367982" y="2320413"/>
            <a:ext cx="933334" cy="369332"/>
          </a:xfrm>
          <a:prstGeom prst="rect">
            <a:avLst/>
          </a:prstGeom>
          <a:noFill/>
        </p:spPr>
        <p:txBody>
          <a:bodyPr wrap="square" rtlCol="0">
            <a:spAutoFit/>
          </a:bodyPr>
          <a:lstStyle/>
          <a:p>
            <a:r>
              <a:rPr lang="en-US" dirty="0"/>
              <a:t>no date</a:t>
            </a:r>
          </a:p>
        </p:txBody>
      </p:sp>
      <p:cxnSp>
        <p:nvCxnSpPr>
          <p:cNvPr id="6" name="Straight Arrow Connector 5">
            <a:extLst>
              <a:ext uri="{FF2B5EF4-FFF2-40B4-BE49-F238E27FC236}">
                <a16:creationId xmlns:a16="http://schemas.microsoft.com/office/drawing/2014/main" id="{6EB318E0-BAB1-4DFF-BD87-3DD18B969092}"/>
              </a:ext>
            </a:extLst>
          </p:cNvPr>
          <p:cNvCxnSpPr/>
          <p:nvPr/>
        </p:nvCxnSpPr>
        <p:spPr>
          <a:xfrm flipV="1">
            <a:off x="8603226" y="2281084"/>
            <a:ext cx="108155" cy="1474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Date Placeholder 10">
            <a:extLst>
              <a:ext uri="{FF2B5EF4-FFF2-40B4-BE49-F238E27FC236}">
                <a16:creationId xmlns:a16="http://schemas.microsoft.com/office/drawing/2014/main" id="{A63E4F4D-37C3-4EEE-BD59-26C7FFEF72D0}"/>
              </a:ext>
            </a:extLst>
          </p:cNvPr>
          <p:cNvSpPr>
            <a:spLocks noGrp="1"/>
          </p:cNvSpPr>
          <p:nvPr>
            <p:ph type="dt" sz="half" idx="10"/>
          </p:nvPr>
        </p:nvSpPr>
        <p:spPr/>
        <p:txBody>
          <a:bodyPr/>
          <a:lstStyle/>
          <a:p>
            <a:fld id="{4E13E5C6-B829-49D8-A2AF-2DBAC2AFA676}" type="datetime1">
              <a:rPr lang="en-US" smtClean="0"/>
              <a:t>11/13/2022</a:t>
            </a:fld>
            <a:endParaRPr lang="en-US"/>
          </a:p>
        </p:txBody>
      </p:sp>
      <p:sp>
        <p:nvSpPr>
          <p:cNvPr id="7" name="Footer Placeholder 6">
            <a:extLst>
              <a:ext uri="{FF2B5EF4-FFF2-40B4-BE49-F238E27FC236}">
                <a16:creationId xmlns:a16="http://schemas.microsoft.com/office/drawing/2014/main" id="{F94601B4-C218-43FD-AD4E-AC350C511975}"/>
              </a:ext>
            </a:extLst>
          </p:cNvPr>
          <p:cNvSpPr>
            <a:spLocks noGrp="1"/>
          </p:cNvSpPr>
          <p:nvPr>
            <p:ph type="ftr" sz="quarter" idx="11"/>
          </p:nvPr>
        </p:nvSpPr>
        <p:spPr/>
        <p:txBody>
          <a:bodyPr/>
          <a:lstStyle/>
          <a:p>
            <a:r>
              <a:rPr lang="en-US"/>
              <a:t>Academic Skills\   Harvard Referencing</a:t>
            </a:r>
          </a:p>
        </p:txBody>
      </p:sp>
      <p:sp>
        <p:nvSpPr>
          <p:cNvPr id="10" name="Slide Number Placeholder 9">
            <a:extLst>
              <a:ext uri="{FF2B5EF4-FFF2-40B4-BE49-F238E27FC236}">
                <a16:creationId xmlns:a16="http://schemas.microsoft.com/office/drawing/2014/main" id="{A8553EDA-F591-46F7-80BA-A331F3ACDDA5}"/>
              </a:ext>
            </a:extLst>
          </p:cNvPr>
          <p:cNvSpPr>
            <a:spLocks noGrp="1"/>
          </p:cNvSpPr>
          <p:nvPr>
            <p:ph type="sldNum" sz="quarter" idx="12"/>
          </p:nvPr>
        </p:nvSpPr>
        <p:spPr/>
        <p:txBody>
          <a:bodyPr/>
          <a:lstStyle/>
          <a:p>
            <a:fld id="{FF401050-10C8-4B37-A1FB-0946E2A32E12}" type="slidenum">
              <a:rPr lang="en-US" smtClean="0"/>
              <a:t>17</a:t>
            </a:fld>
            <a:endParaRPr lang="en-US"/>
          </a:p>
        </p:txBody>
      </p:sp>
    </p:spTree>
    <p:extLst>
      <p:ext uri="{BB962C8B-B14F-4D97-AF65-F5344CB8AC3E}">
        <p14:creationId xmlns:p14="http://schemas.microsoft.com/office/powerpoint/2010/main" val="850112658"/>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A5DF1CA-1F3B-41C3-971B-D94705FC6988}"/>
              </a:ext>
            </a:extLst>
          </p:cNvPr>
          <p:cNvSpPr/>
          <p:nvPr/>
        </p:nvSpPr>
        <p:spPr>
          <a:xfrm>
            <a:off x="3106264" y="208303"/>
            <a:ext cx="4878259" cy="646331"/>
          </a:xfrm>
          <a:prstGeom prst="rect">
            <a:avLst/>
          </a:prstGeom>
        </p:spPr>
        <p:txBody>
          <a:bodyPr wrap="none">
            <a:spAutoFit/>
          </a:bodyPr>
          <a:lstStyle/>
          <a:p>
            <a:r>
              <a:rPr lang="en-US" sz="3600" b="1" kern="0" dirty="0">
                <a:solidFill>
                  <a:srgbClr val="951D05"/>
                </a:solidFill>
                <a:latin typeface="Albertus Extra Bold" pitchFamily="34" charset="0"/>
                <a:ea typeface="+mj-ea"/>
                <a:cs typeface="+mj-cs"/>
              </a:rPr>
              <a:t>Websites Information</a:t>
            </a:r>
          </a:p>
        </p:txBody>
      </p:sp>
      <p:pic>
        <p:nvPicPr>
          <p:cNvPr id="3" name="Picture 2">
            <a:extLst>
              <a:ext uri="{FF2B5EF4-FFF2-40B4-BE49-F238E27FC236}">
                <a16:creationId xmlns:a16="http://schemas.microsoft.com/office/drawing/2014/main" id="{2153ADCC-5514-49C4-AF9F-D1D27DA8AAD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2691" y="980728"/>
            <a:ext cx="8707750"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Date Placeholder 8">
            <a:extLst>
              <a:ext uri="{FF2B5EF4-FFF2-40B4-BE49-F238E27FC236}">
                <a16:creationId xmlns:a16="http://schemas.microsoft.com/office/drawing/2014/main" id="{30A15E92-882D-494F-B4EC-78B0F5B7F850}"/>
              </a:ext>
            </a:extLst>
          </p:cNvPr>
          <p:cNvSpPr>
            <a:spLocks noGrp="1"/>
          </p:cNvSpPr>
          <p:nvPr>
            <p:ph type="dt" sz="half" idx="10"/>
          </p:nvPr>
        </p:nvSpPr>
        <p:spPr/>
        <p:txBody>
          <a:bodyPr/>
          <a:lstStyle/>
          <a:p>
            <a:fld id="{7A72EF51-EFC9-4028-BA1F-09243E8B9736}" type="datetime1">
              <a:rPr lang="en-US" smtClean="0"/>
              <a:t>11/13/2022</a:t>
            </a:fld>
            <a:endParaRPr lang="en-US"/>
          </a:p>
        </p:txBody>
      </p:sp>
      <p:sp>
        <p:nvSpPr>
          <p:cNvPr id="5" name="Footer Placeholder 4">
            <a:extLst>
              <a:ext uri="{FF2B5EF4-FFF2-40B4-BE49-F238E27FC236}">
                <a16:creationId xmlns:a16="http://schemas.microsoft.com/office/drawing/2014/main" id="{259B2E4F-228D-443B-98D8-EFCBF2C646EF}"/>
              </a:ext>
            </a:extLst>
          </p:cNvPr>
          <p:cNvSpPr>
            <a:spLocks noGrp="1"/>
          </p:cNvSpPr>
          <p:nvPr>
            <p:ph type="ftr" sz="quarter" idx="11"/>
          </p:nvPr>
        </p:nvSpPr>
        <p:spPr/>
        <p:txBody>
          <a:bodyPr/>
          <a:lstStyle/>
          <a:p>
            <a:r>
              <a:rPr lang="en-US"/>
              <a:t>Academic Skills\   Harvard Referencing</a:t>
            </a:r>
          </a:p>
        </p:txBody>
      </p:sp>
      <p:sp>
        <p:nvSpPr>
          <p:cNvPr id="8" name="Slide Number Placeholder 7">
            <a:extLst>
              <a:ext uri="{FF2B5EF4-FFF2-40B4-BE49-F238E27FC236}">
                <a16:creationId xmlns:a16="http://schemas.microsoft.com/office/drawing/2014/main" id="{303E7261-9247-477D-A7C6-937DEE3C9E30}"/>
              </a:ext>
            </a:extLst>
          </p:cNvPr>
          <p:cNvSpPr>
            <a:spLocks noGrp="1"/>
          </p:cNvSpPr>
          <p:nvPr>
            <p:ph type="sldNum" sz="quarter" idx="12"/>
          </p:nvPr>
        </p:nvSpPr>
        <p:spPr/>
        <p:txBody>
          <a:bodyPr/>
          <a:lstStyle/>
          <a:p>
            <a:fld id="{FF401050-10C8-4B37-A1FB-0946E2A32E12}" type="slidenum">
              <a:rPr lang="en-US" smtClean="0"/>
              <a:t>18</a:t>
            </a:fld>
            <a:endParaRPr lang="en-US"/>
          </a:p>
        </p:txBody>
      </p:sp>
    </p:spTree>
    <p:extLst>
      <p:ext uri="{BB962C8B-B14F-4D97-AF65-F5344CB8AC3E}">
        <p14:creationId xmlns:p14="http://schemas.microsoft.com/office/powerpoint/2010/main" val="3112241842"/>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C8485F-99AF-4D0A-924E-D09B89F4E166}"/>
              </a:ext>
            </a:extLst>
          </p:cNvPr>
          <p:cNvSpPr txBox="1"/>
          <p:nvPr/>
        </p:nvSpPr>
        <p:spPr>
          <a:xfrm>
            <a:off x="3068320" y="2672080"/>
            <a:ext cx="3649291" cy="830997"/>
          </a:xfrm>
          <a:prstGeom prst="rect">
            <a:avLst/>
          </a:prstGeom>
          <a:noFill/>
        </p:spPr>
        <p:txBody>
          <a:bodyPr wrap="square" rtlCol="0">
            <a:spAutoFit/>
          </a:bodyPr>
          <a:lstStyle/>
          <a:p>
            <a:r>
              <a:rPr lang="en-US" sz="4800" dirty="0"/>
              <a:t>THANKS !</a:t>
            </a:r>
          </a:p>
        </p:txBody>
      </p:sp>
      <p:sp>
        <p:nvSpPr>
          <p:cNvPr id="8" name="Date Placeholder 7">
            <a:extLst>
              <a:ext uri="{FF2B5EF4-FFF2-40B4-BE49-F238E27FC236}">
                <a16:creationId xmlns:a16="http://schemas.microsoft.com/office/drawing/2014/main" id="{F8E75134-8C43-4AC7-A444-14FDC3D5CDAF}"/>
              </a:ext>
            </a:extLst>
          </p:cNvPr>
          <p:cNvSpPr>
            <a:spLocks noGrp="1"/>
          </p:cNvSpPr>
          <p:nvPr>
            <p:ph type="dt" sz="half" idx="10"/>
          </p:nvPr>
        </p:nvSpPr>
        <p:spPr/>
        <p:txBody>
          <a:bodyPr/>
          <a:lstStyle/>
          <a:p>
            <a:fld id="{6507C46A-967F-4CE3-9CFC-FCBB8B735A53}" type="datetime1">
              <a:rPr lang="en-US" smtClean="0"/>
              <a:t>11/13/2022</a:t>
            </a:fld>
            <a:endParaRPr lang="en-US"/>
          </a:p>
        </p:txBody>
      </p:sp>
      <p:sp>
        <p:nvSpPr>
          <p:cNvPr id="4" name="Footer Placeholder 3">
            <a:extLst>
              <a:ext uri="{FF2B5EF4-FFF2-40B4-BE49-F238E27FC236}">
                <a16:creationId xmlns:a16="http://schemas.microsoft.com/office/drawing/2014/main" id="{7DE05B8E-8AF9-4CEA-AC64-68B2378F87AE}"/>
              </a:ext>
            </a:extLst>
          </p:cNvPr>
          <p:cNvSpPr>
            <a:spLocks noGrp="1"/>
          </p:cNvSpPr>
          <p:nvPr>
            <p:ph type="ftr" sz="quarter" idx="11"/>
          </p:nvPr>
        </p:nvSpPr>
        <p:spPr/>
        <p:txBody>
          <a:bodyPr/>
          <a:lstStyle/>
          <a:p>
            <a:r>
              <a:rPr lang="en-US"/>
              <a:t>Academic Skills\   Harvard Referencing</a:t>
            </a:r>
          </a:p>
        </p:txBody>
      </p:sp>
      <p:sp>
        <p:nvSpPr>
          <p:cNvPr id="7" name="Slide Number Placeholder 6">
            <a:extLst>
              <a:ext uri="{FF2B5EF4-FFF2-40B4-BE49-F238E27FC236}">
                <a16:creationId xmlns:a16="http://schemas.microsoft.com/office/drawing/2014/main" id="{C80855CC-DBD6-4E70-A9A0-72C1B831BAC7}"/>
              </a:ext>
            </a:extLst>
          </p:cNvPr>
          <p:cNvSpPr>
            <a:spLocks noGrp="1"/>
          </p:cNvSpPr>
          <p:nvPr>
            <p:ph type="sldNum" sz="quarter" idx="12"/>
          </p:nvPr>
        </p:nvSpPr>
        <p:spPr/>
        <p:txBody>
          <a:bodyPr/>
          <a:lstStyle/>
          <a:p>
            <a:fld id="{FF401050-10C8-4B37-A1FB-0946E2A32E12}" type="slidenum">
              <a:rPr lang="en-US" smtClean="0"/>
              <a:t>19</a:t>
            </a:fld>
            <a:endParaRPr lang="en-US"/>
          </a:p>
        </p:txBody>
      </p:sp>
    </p:spTree>
    <p:extLst>
      <p:ext uri="{BB962C8B-B14F-4D97-AF65-F5344CB8AC3E}">
        <p14:creationId xmlns:p14="http://schemas.microsoft.com/office/powerpoint/2010/main" val="283015541"/>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2475AE3-8AF7-4C5E-9924-E8C0762F628D}"/>
              </a:ext>
            </a:extLst>
          </p:cNvPr>
          <p:cNvPicPr>
            <a:picLocks noChangeAspect="1"/>
          </p:cNvPicPr>
          <p:nvPr/>
        </p:nvPicPr>
        <p:blipFill>
          <a:blip r:embed="rId2"/>
          <a:stretch>
            <a:fillRect/>
          </a:stretch>
        </p:blipFill>
        <p:spPr>
          <a:xfrm>
            <a:off x="695325" y="1343087"/>
            <a:ext cx="10801350" cy="4895850"/>
          </a:xfrm>
          <a:prstGeom prst="rect">
            <a:avLst/>
          </a:prstGeom>
        </p:spPr>
      </p:pic>
      <p:sp>
        <p:nvSpPr>
          <p:cNvPr id="3" name="TextBox 2">
            <a:extLst>
              <a:ext uri="{FF2B5EF4-FFF2-40B4-BE49-F238E27FC236}">
                <a16:creationId xmlns:a16="http://schemas.microsoft.com/office/drawing/2014/main" id="{F908B886-0300-46AE-A553-AFF4C432CCD1}"/>
              </a:ext>
            </a:extLst>
          </p:cNvPr>
          <p:cNvSpPr txBox="1"/>
          <p:nvPr/>
        </p:nvSpPr>
        <p:spPr>
          <a:xfrm>
            <a:off x="4038600" y="302345"/>
            <a:ext cx="5228734" cy="923330"/>
          </a:xfrm>
          <a:prstGeom prst="rect">
            <a:avLst/>
          </a:prstGeom>
          <a:noFill/>
        </p:spPr>
        <p:txBody>
          <a:bodyPr wrap="square" rtlCol="0">
            <a:spAutoFit/>
          </a:bodyPr>
          <a:lstStyle/>
          <a:p>
            <a:r>
              <a:rPr lang="en-US" sz="5400" dirty="0">
                <a:solidFill>
                  <a:srgbClr val="C00000"/>
                </a:solidFill>
              </a:rPr>
              <a:t>Referencing</a:t>
            </a:r>
          </a:p>
        </p:txBody>
      </p:sp>
      <p:sp>
        <p:nvSpPr>
          <p:cNvPr id="9" name="Date Placeholder 8">
            <a:extLst>
              <a:ext uri="{FF2B5EF4-FFF2-40B4-BE49-F238E27FC236}">
                <a16:creationId xmlns:a16="http://schemas.microsoft.com/office/drawing/2014/main" id="{5C936AE4-C6AA-4536-A783-4080ACAF8FE6}"/>
              </a:ext>
            </a:extLst>
          </p:cNvPr>
          <p:cNvSpPr>
            <a:spLocks noGrp="1"/>
          </p:cNvSpPr>
          <p:nvPr>
            <p:ph type="dt" sz="half" idx="10"/>
          </p:nvPr>
        </p:nvSpPr>
        <p:spPr/>
        <p:txBody>
          <a:bodyPr/>
          <a:lstStyle/>
          <a:p>
            <a:fld id="{39B425F1-6816-4F7A-B7DE-0A6676EB21B4}" type="datetime1">
              <a:rPr lang="en-US" smtClean="0"/>
              <a:t>11/13/2022</a:t>
            </a:fld>
            <a:endParaRPr lang="en-US"/>
          </a:p>
        </p:txBody>
      </p:sp>
      <p:sp>
        <p:nvSpPr>
          <p:cNvPr id="5" name="Footer Placeholder 4">
            <a:extLst>
              <a:ext uri="{FF2B5EF4-FFF2-40B4-BE49-F238E27FC236}">
                <a16:creationId xmlns:a16="http://schemas.microsoft.com/office/drawing/2014/main" id="{B6F504BD-9FDC-4999-928D-FB115E013E90}"/>
              </a:ext>
            </a:extLst>
          </p:cNvPr>
          <p:cNvSpPr>
            <a:spLocks noGrp="1"/>
          </p:cNvSpPr>
          <p:nvPr>
            <p:ph type="ftr" sz="quarter" idx="11"/>
          </p:nvPr>
        </p:nvSpPr>
        <p:spPr/>
        <p:txBody>
          <a:bodyPr/>
          <a:lstStyle/>
          <a:p>
            <a:r>
              <a:rPr lang="en-US"/>
              <a:t>Academic Skills\   Harvard Referencing</a:t>
            </a:r>
          </a:p>
        </p:txBody>
      </p:sp>
      <p:sp>
        <p:nvSpPr>
          <p:cNvPr id="8" name="Slide Number Placeholder 7">
            <a:extLst>
              <a:ext uri="{FF2B5EF4-FFF2-40B4-BE49-F238E27FC236}">
                <a16:creationId xmlns:a16="http://schemas.microsoft.com/office/drawing/2014/main" id="{4FE17BAE-5392-47FF-AD22-2D1E87E2EDD2}"/>
              </a:ext>
            </a:extLst>
          </p:cNvPr>
          <p:cNvSpPr>
            <a:spLocks noGrp="1"/>
          </p:cNvSpPr>
          <p:nvPr>
            <p:ph type="sldNum" sz="quarter" idx="12"/>
          </p:nvPr>
        </p:nvSpPr>
        <p:spPr/>
        <p:txBody>
          <a:bodyPr/>
          <a:lstStyle/>
          <a:p>
            <a:fld id="{FF401050-10C8-4B37-A1FB-0946E2A32E12}" type="slidenum">
              <a:rPr lang="en-US" smtClean="0"/>
              <a:t>2</a:t>
            </a:fld>
            <a:endParaRPr lang="en-US"/>
          </a:p>
        </p:txBody>
      </p:sp>
    </p:spTree>
    <p:extLst>
      <p:ext uri="{BB962C8B-B14F-4D97-AF65-F5344CB8AC3E}">
        <p14:creationId xmlns:p14="http://schemas.microsoft.com/office/powerpoint/2010/main" val="612463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C8720-1E5B-4AFE-8D07-92924819AEF4}"/>
              </a:ext>
            </a:extLst>
          </p:cNvPr>
          <p:cNvSpPr>
            <a:spLocks noGrp="1"/>
          </p:cNvSpPr>
          <p:nvPr>
            <p:ph type="ctrTitle"/>
          </p:nvPr>
        </p:nvSpPr>
        <p:spPr>
          <a:xfrm>
            <a:off x="682920" y="28736"/>
            <a:ext cx="9144000" cy="1106739"/>
          </a:xfrm>
        </p:spPr>
        <p:txBody>
          <a:bodyPr>
            <a:normAutofit/>
          </a:bodyPr>
          <a:lstStyle/>
          <a:p>
            <a:pPr algn="ctr"/>
            <a:r>
              <a:rPr lang="en-US" sz="5400" b="1" dirty="0">
                <a:solidFill>
                  <a:srgbClr val="C00000"/>
                </a:solidFill>
              </a:rPr>
              <a:t>Referencing styles</a:t>
            </a:r>
          </a:p>
        </p:txBody>
      </p:sp>
      <p:sp>
        <p:nvSpPr>
          <p:cNvPr id="5" name="Subtitle 4">
            <a:extLst>
              <a:ext uri="{FF2B5EF4-FFF2-40B4-BE49-F238E27FC236}">
                <a16:creationId xmlns:a16="http://schemas.microsoft.com/office/drawing/2014/main" id="{B9A07520-8533-4086-8D7C-A08BBE35EC88}"/>
              </a:ext>
            </a:extLst>
          </p:cNvPr>
          <p:cNvSpPr>
            <a:spLocks noGrp="1"/>
          </p:cNvSpPr>
          <p:nvPr>
            <p:ph type="subTitle" idx="1"/>
          </p:nvPr>
        </p:nvSpPr>
        <p:spPr>
          <a:xfrm>
            <a:off x="847190" y="1135475"/>
            <a:ext cx="9143999" cy="4891849"/>
          </a:xfrm>
        </p:spPr>
        <p:txBody>
          <a:bodyPr>
            <a:normAutofit fontScale="85000" lnSpcReduction="20000"/>
          </a:bodyPr>
          <a:lstStyle/>
          <a:p>
            <a:pPr algn="l"/>
            <a:r>
              <a:rPr lang="en-US" sz="3300" dirty="0">
                <a:latin typeface="Times New Roman" panose="02020603050405020304" pitchFamily="18" charset="0"/>
                <a:cs typeface="Times New Roman" panose="02020603050405020304" pitchFamily="18" charset="0"/>
              </a:rPr>
              <a:t>There are several different styles of referencing:</a:t>
            </a:r>
          </a:p>
          <a:p>
            <a:pPr marL="457200" indent="-457200" algn="l">
              <a:buFont typeface="Wingdings" panose="05000000000000000000" pitchFamily="2" charset="2"/>
              <a:buChar char="Ø"/>
            </a:pPr>
            <a:r>
              <a:rPr lang="en-US" sz="3200" dirty="0">
                <a:solidFill>
                  <a:srgbClr val="00B050"/>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APA</a:t>
            </a:r>
            <a:r>
              <a:rPr lang="en-US" sz="3200" dirty="0">
                <a:latin typeface="Times New Roman" panose="02020603050405020304" pitchFamily="18" charset="0"/>
                <a:cs typeface="Times New Roman" panose="02020603050405020304" pitchFamily="18" charset="0"/>
              </a:rPr>
              <a:t> (American Psychological Association)</a:t>
            </a:r>
          </a:p>
          <a:p>
            <a:pPr marL="457200" indent="-457200" algn="l">
              <a:buFont typeface="Wingdings" panose="05000000000000000000" pitchFamily="2" charset="2"/>
              <a:buChar char="Ø"/>
            </a:pPr>
            <a:r>
              <a:rPr lang="en-US" sz="3200" dirty="0">
                <a:solidFill>
                  <a:srgbClr val="00B050"/>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MLA</a:t>
            </a:r>
            <a:r>
              <a:rPr lang="en-US" sz="3200" dirty="0">
                <a:solidFill>
                  <a:srgbClr val="00B050"/>
                </a:solidFill>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(Modern Language Association)</a:t>
            </a:r>
          </a:p>
          <a:p>
            <a:pPr marL="457200" indent="-457200" algn="l">
              <a:buFont typeface="Wingdings" panose="05000000000000000000" pitchFamily="2" charset="2"/>
              <a:buChar char="Ø"/>
            </a:pPr>
            <a:r>
              <a:rPr lang="en-US" sz="3200" dirty="0">
                <a:solidFill>
                  <a:srgbClr val="00B050"/>
                </a:solidFill>
                <a:latin typeface="Times New Roman" panose="02020603050405020304" pitchFamily="18" charset="0"/>
                <a:cs typeface="Times New Roman" panose="02020603050405020304" pitchFamily="18" charset="0"/>
              </a:rPr>
              <a:t>ACS </a:t>
            </a:r>
            <a:r>
              <a:rPr lang="en-US" sz="3200" dirty="0">
                <a:latin typeface="Times New Roman" panose="02020603050405020304" pitchFamily="18" charset="0"/>
                <a:cs typeface="Times New Roman" panose="02020603050405020304" pitchFamily="18" charset="0"/>
              </a:rPr>
              <a:t>(American Chemical Society)</a:t>
            </a:r>
          </a:p>
          <a:p>
            <a:pPr marL="457200" indent="-457200" algn="l">
              <a:buFont typeface="Wingdings" panose="05000000000000000000" pitchFamily="2" charset="2"/>
              <a:buChar char="Ø"/>
            </a:pPr>
            <a:r>
              <a:rPr lang="en-US" sz="3200" dirty="0">
                <a:solidFill>
                  <a:srgbClr val="00B050"/>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Oxford</a:t>
            </a:r>
            <a:endParaRPr lang="en-US" sz="3200" dirty="0">
              <a:solidFill>
                <a:srgbClr val="00B050"/>
              </a:solidFill>
              <a:latin typeface="Times New Roman" panose="02020603050405020304" pitchFamily="18" charset="0"/>
              <a:cs typeface="Times New Roman" panose="02020603050405020304" pitchFamily="18" charset="0"/>
            </a:endParaRPr>
          </a:p>
          <a:p>
            <a:pPr marL="514350" indent="-514350" algn="l">
              <a:buFont typeface="Wingdings" panose="05000000000000000000" pitchFamily="2" charset="2"/>
              <a:buChar char="Ø"/>
            </a:pPr>
            <a:r>
              <a:rPr lang="en-US" sz="3200" dirty="0">
                <a:solidFill>
                  <a:srgbClr val="00B050"/>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Harvard</a:t>
            </a:r>
            <a:endParaRPr lang="en-US" sz="3200" dirty="0">
              <a:solidFill>
                <a:srgbClr val="00B050"/>
              </a:solidFill>
              <a:latin typeface="Times New Roman" panose="02020603050405020304" pitchFamily="18" charset="0"/>
              <a:cs typeface="Times New Roman" panose="02020603050405020304" pitchFamily="18" charset="0"/>
            </a:endParaRPr>
          </a:p>
          <a:p>
            <a:pPr marL="457200" indent="-457200" algn="l">
              <a:buFont typeface="Wingdings" panose="05000000000000000000" pitchFamily="2" charset="2"/>
              <a:buChar char="Ø"/>
            </a:pPr>
            <a:r>
              <a:rPr lang="en-US" sz="3200" dirty="0">
                <a:solidFill>
                  <a:srgbClr val="00B050"/>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Chicago</a:t>
            </a:r>
            <a:endParaRPr lang="en-US" sz="3200" dirty="0">
              <a:solidFill>
                <a:srgbClr val="00B050"/>
              </a:solidFill>
              <a:latin typeface="Times New Roman" panose="02020603050405020304" pitchFamily="18" charset="0"/>
              <a:cs typeface="Times New Roman" panose="02020603050405020304" pitchFamily="18" charset="0"/>
            </a:endParaRPr>
          </a:p>
          <a:p>
            <a:pPr marL="457200" indent="-457200" algn="l">
              <a:buFont typeface="Wingdings" panose="05000000000000000000" pitchFamily="2" charset="2"/>
              <a:buChar char="Ø"/>
            </a:pPr>
            <a:r>
              <a:rPr lang="en-US" sz="3200" u="sng" dirty="0">
                <a:solidFill>
                  <a:srgbClr val="00B050"/>
                </a:solidFill>
                <a:latin typeface="Times New Roman" panose="02020603050405020304" pitchFamily="18" charset="0"/>
                <a:cs typeface="Times New Roman" panose="02020603050405020304" pitchFamily="18" charset="0"/>
              </a:rPr>
              <a:t>Vancouver</a:t>
            </a:r>
            <a:r>
              <a:rPr lang="en-US" sz="3200" dirty="0">
                <a:solidFill>
                  <a:srgbClr val="00B050"/>
                </a:solidFill>
                <a:latin typeface="Times New Roman" panose="02020603050405020304" pitchFamily="18" charset="0"/>
                <a:cs typeface="Times New Roman" panose="02020603050405020304" pitchFamily="18" charset="0"/>
              </a:rPr>
              <a:t> </a:t>
            </a:r>
          </a:p>
          <a:p>
            <a:pPr marL="457200" indent="-457200" algn="l">
              <a:buFont typeface="Wingdings" panose="05000000000000000000" pitchFamily="2" charset="2"/>
              <a:buChar char="Ø"/>
            </a:pPr>
            <a:r>
              <a:rPr lang="en-US" sz="3200" dirty="0">
                <a:solidFill>
                  <a:srgbClr val="00B050"/>
                </a:solidFill>
                <a:latin typeface="Times New Roman" panose="02020603050405020304" pitchFamily="18" charset="0"/>
                <a:cs typeface="Times New Roman" panose="02020603050405020304" pitchFamily="18" charset="0"/>
              </a:rPr>
              <a:t>IEEE</a:t>
            </a:r>
          </a:p>
          <a:p>
            <a:pPr marL="457200" indent="-457200" algn="l">
              <a:buFont typeface="Wingdings" panose="05000000000000000000" pitchFamily="2" charset="2"/>
              <a:buChar char="Ø"/>
            </a:pPr>
            <a:r>
              <a:rPr lang="en-US" sz="3200" dirty="0">
                <a:solidFill>
                  <a:srgbClr val="00B050"/>
                </a:solidFill>
                <a:latin typeface="Times New Roman" panose="02020603050405020304" pitchFamily="18" charset="0"/>
                <a:cs typeface="Times New Roman" panose="02020603050405020304" pitchFamily="18" charset="0"/>
              </a:rPr>
              <a:t>JAMA</a:t>
            </a:r>
          </a:p>
          <a:p>
            <a:pPr algn="l"/>
            <a:br>
              <a:rPr lang="en-US" sz="3300" dirty="0"/>
            </a:br>
            <a:r>
              <a:rPr lang="en-US" sz="3300" dirty="0">
                <a:latin typeface="Times New Roman" panose="02020603050405020304" pitchFamily="18" charset="0"/>
                <a:cs typeface="Times New Roman" panose="02020603050405020304" pitchFamily="18" charset="0"/>
              </a:rPr>
              <a:t>Each style has its own rules for properly citing sources.</a:t>
            </a:r>
          </a:p>
        </p:txBody>
      </p:sp>
      <p:sp>
        <p:nvSpPr>
          <p:cNvPr id="11" name="Date Placeholder 10">
            <a:extLst>
              <a:ext uri="{FF2B5EF4-FFF2-40B4-BE49-F238E27FC236}">
                <a16:creationId xmlns:a16="http://schemas.microsoft.com/office/drawing/2014/main" id="{E4748BA2-F8F7-4D20-9653-135906EFC260}"/>
              </a:ext>
            </a:extLst>
          </p:cNvPr>
          <p:cNvSpPr>
            <a:spLocks noGrp="1"/>
          </p:cNvSpPr>
          <p:nvPr>
            <p:ph type="dt" sz="half" idx="10"/>
          </p:nvPr>
        </p:nvSpPr>
        <p:spPr/>
        <p:txBody>
          <a:bodyPr/>
          <a:lstStyle/>
          <a:p>
            <a:fld id="{A6BC84B1-59F1-4E0D-828C-A21D45B97A41}" type="datetime1">
              <a:rPr lang="en-US" smtClean="0"/>
              <a:t>11/13/2022</a:t>
            </a:fld>
            <a:endParaRPr lang="en-US"/>
          </a:p>
        </p:txBody>
      </p:sp>
      <p:sp>
        <p:nvSpPr>
          <p:cNvPr id="9" name="Footer Placeholder 8">
            <a:extLst>
              <a:ext uri="{FF2B5EF4-FFF2-40B4-BE49-F238E27FC236}">
                <a16:creationId xmlns:a16="http://schemas.microsoft.com/office/drawing/2014/main" id="{13704952-CAD3-4C2E-BE57-1167FD1973A9}"/>
              </a:ext>
            </a:extLst>
          </p:cNvPr>
          <p:cNvSpPr>
            <a:spLocks noGrp="1"/>
          </p:cNvSpPr>
          <p:nvPr>
            <p:ph type="ftr" sz="quarter" idx="11"/>
          </p:nvPr>
        </p:nvSpPr>
        <p:spPr/>
        <p:txBody>
          <a:bodyPr/>
          <a:lstStyle/>
          <a:p>
            <a:r>
              <a:rPr lang="en-US"/>
              <a:t>Academic Skills\   Harvard Referencing</a:t>
            </a:r>
          </a:p>
        </p:txBody>
      </p:sp>
      <p:sp>
        <p:nvSpPr>
          <p:cNvPr id="10" name="Slide Number Placeholder 9">
            <a:extLst>
              <a:ext uri="{FF2B5EF4-FFF2-40B4-BE49-F238E27FC236}">
                <a16:creationId xmlns:a16="http://schemas.microsoft.com/office/drawing/2014/main" id="{A9E9017E-1A4F-419A-B5FE-3B93411558DB}"/>
              </a:ext>
            </a:extLst>
          </p:cNvPr>
          <p:cNvSpPr>
            <a:spLocks noGrp="1"/>
          </p:cNvSpPr>
          <p:nvPr>
            <p:ph type="sldNum" sz="quarter" idx="12"/>
          </p:nvPr>
        </p:nvSpPr>
        <p:spPr/>
        <p:txBody>
          <a:bodyPr/>
          <a:lstStyle/>
          <a:p>
            <a:fld id="{FF401050-10C8-4B37-A1FB-0946E2A32E12}" type="slidenum">
              <a:rPr lang="en-US" smtClean="0"/>
              <a:t>3</a:t>
            </a:fld>
            <a:endParaRPr lang="en-US"/>
          </a:p>
        </p:txBody>
      </p:sp>
    </p:spTree>
    <p:extLst>
      <p:ext uri="{BB962C8B-B14F-4D97-AF65-F5344CB8AC3E}">
        <p14:creationId xmlns:p14="http://schemas.microsoft.com/office/powerpoint/2010/main" val="28123039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D5DC4D6-9BB5-4100-81E4-C89FE6A0521D}"/>
              </a:ext>
            </a:extLst>
          </p:cNvPr>
          <p:cNvSpPr/>
          <p:nvPr/>
        </p:nvSpPr>
        <p:spPr>
          <a:xfrm>
            <a:off x="1594186" y="355439"/>
            <a:ext cx="8530153" cy="707886"/>
          </a:xfrm>
          <a:prstGeom prst="rect">
            <a:avLst/>
          </a:prstGeom>
        </p:spPr>
        <p:txBody>
          <a:bodyPr wrap="square">
            <a:spAutoFit/>
          </a:bodyPr>
          <a:lstStyle/>
          <a:p>
            <a:pPr algn="ctr"/>
            <a:r>
              <a:rPr lang="en-US" sz="4000" b="1" kern="0" dirty="0">
                <a:solidFill>
                  <a:srgbClr val="C00000"/>
                </a:solidFill>
                <a:latin typeface="+mj-lt"/>
                <a:ea typeface="+mj-ea"/>
                <a:cs typeface="+mj-cs"/>
              </a:rPr>
              <a:t>Referencing -The Harvard System </a:t>
            </a:r>
          </a:p>
        </p:txBody>
      </p:sp>
      <p:sp>
        <p:nvSpPr>
          <p:cNvPr id="3" name="Rectangle 2">
            <a:extLst>
              <a:ext uri="{FF2B5EF4-FFF2-40B4-BE49-F238E27FC236}">
                <a16:creationId xmlns:a16="http://schemas.microsoft.com/office/drawing/2014/main" id="{9ECFBF18-B5C5-4473-BBC0-A588D08B2E15}"/>
              </a:ext>
            </a:extLst>
          </p:cNvPr>
          <p:cNvSpPr/>
          <p:nvPr/>
        </p:nvSpPr>
        <p:spPr>
          <a:xfrm>
            <a:off x="567266" y="1001770"/>
            <a:ext cx="11057467" cy="5186676"/>
          </a:xfrm>
          <a:prstGeom prst="rect">
            <a:avLst/>
          </a:prstGeom>
        </p:spPr>
        <p:txBody>
          <a:bodyPr wrap="square">
            <a:spAutoFit/>
          </a:bodyPr>
          <a:lstStyle/>
          <a:p>
            <a:pPr algn="just">
              <a:lnSpc>
                <a:spcPct val="150000"/>
              </a:lnSpc>
            </a:pPr>
            <a:r>
              <a:rPr lang="en-US" sz="3200" dirty="0">
                <a:latin typeface="Calibri" panose="020F0502020204030204" pitchFamily="34" charset="0"/>
                <a:cs typeface="Calibri" panose="020F0502020204030204" pitchFamily="34" charset="0"/>
              </a:rPr>
              <a:t>The Harvard System is one of many available methods of referencing and is the preferred choice of most departments in the University. It is also called the </a:t>
            </a:r>
            <a:r>
              <a:rPr lang="en-US" sz="3200" b="1" dirty="0">
                <a:latin typeface="Calibri" panose="020F0502020204030204" pitchFamily="34" charset="0"/>
                <a:cs typeface="Calibri" panose="020F0502020204030204" pitchFamily="34" charset="0"/>
              </a:rPr>
              <a:t>Author - Date </a:t>
            </a:r>
            <a:r>
              <a:rPr lang="en-US" sz="3200" dirty="0">
                <a:latin typeface="Calibri" panose="020F0502020204030204" pitchFamily="34" charset="0"/>
                <a:cs typeface="Calibri" panose="020F0502020204030204" pitchFamily="34" charset="0"/>
              </a:rPr>
              <a:t>System.</a:t>
            </a:r>
          </a:p>
          <a:p>
            <a:pPr algn="just">
              <a:lnSpc>
                <a:spcPct val="150000"/>
              </a:lnSpc>
            </a:pPr>
            <a:endParaRPr lang="en-US" sz="3200" dirty="0">
              <a:latin typeface="Calibri" panose="020F0502020204030204" pitchFamily="34" charset="0"/>
              <a:cs typeface="Calibri" panose="020F0502020204030204" pitchFamily="34" charset="0"/>
            </a:endParaRPr>
          </a:p>
          <a:p>
            <a:pPr algn="just">
              <a:lnSpc>
                <a:spcPct val="150000"/>
              </a:lnSpc>
            </a:pPr>
            <a:r>
              <a:rPr lang="en-US" sz="3200" i="1" dirty="0">
                <a:latin typeface="Calibri" panose="020F0502020204030204" pitchFamily="34" charset="0"/>
                <a:cs typeface="Calibri" panose="020F0502020204030204" pitchFamily="34" charset="0"/>
              </a:rPr>
              <a:t>However</a:t>
            </a:r>
            <a:r>
              <a:rPr lang="en-US" sz="3200" dirty="0">
                <a:latin typeface="Calibri" panose="020F0502020204030204" pitchFamily="34" charset="0"/>
                <a:cs typeface="Calibri" panose="020F0502020204030204" pitchFamily="34" charset="0"/>
              </a:rPr>
              <a:t>, students should check with their lecturers which system their course requires before they do their first assignments, reports and projects.</a:t>
            </a:r>
          </a:p>
        </p:txBody>
      </p:sp>
      <p:sp>
        <p:nvSpPr>
          <p:cNvPr id="9" name="Date Placeholder 8">
            <a:extLst>
              <a:ext uri="{FF2B5EF4-FFF2-40B4-BE49-F238E27FC236}">
                <a16:creationId xmlns:a16="http://schemas.microsoft.com/office/drawing/2014/main" id="{FE5F8250-0456-46AF-BC8D-6452B485828D}"/>
              </a:ext>
            </a:extLst>
          </p:cNvPr>
          <p:cNvSpPr>
            <a:spLocks noGrp="1"/>
          </p:cNvSpPr>
          <p:nvPr>
            <p:ph type="dt" sz="half" idx="10"/>
          </p:nvPr>
        </p:nvSpPr>
        <p:spPr/>
        <p:txBody>
          <a:bodyPr/>
          <a:lstStyle/>
          <a:p>
            <a:fld id="{75D54DB4-EC74-4994-9D48-E2A732DA4813}" type="datetime1">
              <a:rPr lang="en-US" smtClean="0"/>
              <a:t>11/13/2022</a:t>
            </a:fld>
            <a:endParaRPr lang="en-US"/>
          </a:p>
        </p:txBody>
      </p:sp>
      <p:sp>
        <p:nvSpPr>
          <p:cNvPr id="5" name="Footer Placeholder 4">
            <a:extLst>
              <a:ext uri="{FF2B5EF4-FFF2-40B4-BE49-F238E27FC236}">
                <a16:creationId xmlns:a16="http://schemas.microsoft.com/office/drawing/2014/main" id="{729859D8-0A7E-4052-83F9-743231090CE0}"/>
              </a:ext>
            </a:extLst>
          </p:cNvPr>
          <p:cNvSpPr>
            <a:spLocks noGrp="1"/>
          </p:cNvSpPr>
          <p:nvPr>
            <p:ph type="ftr" sz="quarter" idx="11"/>
          </p:nvPr>
        </p:nvSpPr>
        <p:spPr/>
        <p:txBody>
          <a:bodyPr/>
          <a:lstStyle/>
          <a:p>
            <a:r>
              <a:rPr lang="en-US"/>
              <a:t>Academic Skills\   Harvard Referencing</a:t>
            </a:r>
          </a:p>
        </p:txBody>
      </p:sp>
      <p:sp>
        <p:nvSpPr>
          <p:cNvPr id="8" name="Slide Number Placeholder 7">
            <a:extLst>
              <a:ext uri="{FF2B5EF4-FFF2-40B4-BE49-F238E27FC236}">
                <a16:creationId xmlns:a16="http://schemas.microsoft.com/office/drawing/2014/main" id="{23EDF409-8C5F-4ACE-AC9C-E38832390A6A}"/>
              </a:ext>
            </a:extLst>
          </p:cNvPr>
          <p:cNvSpPr>
            <a:spLocks noGrp="1"/>
          </p:cNvSpPr>
          <p:nvPr>
            <p:ph type="sldNum" sz="quarter" idx="12"/>
          </p:nvPr>
        </p:nvSpPr>
        <p:spPr/>
        <p:txBody>
          <a:bodyPr/>
          <a:lstStyle/>
          <a:p>
            <a:fld id="{FF401050-10C8-4B37-A1FB-0946E2A32E12}" type="slidenum">
              <a:rPr lang="en-US" smtClean="0"/>
              <a:t>4</a:t>
            </a:fld>
            <a:endParaRPr lang="en-US"/>
          </a:p>
        </p:txBody>
      </p:sp>
    </p:spTree>
    <p:extLst>
      <p:ext uri="{BB962C8B-B14F-4D97-AF65-F5344CB8AC3E}">
        <p14:creationId xmlns:p14="http://schemas.microsoft.com/office/powerpoint/2010/main" val="2387629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4FC1EC2-1334-4D20-9FD3-EF774EDCB667}"/>
              </a:ext>
            </a:extLst>
          </p:cNvPr>
          <p:cNvSpPr/>
          <p:nvPr/>
        </p:nvSpPr>
        <p:spPr>
          <a:xfrm>
            <a:off x="229383" y="2359199"/>
            <a:ext cx="11422145" cy="4524315"/>
          </a:xfrm>
          <a:prstGeom prst="rect">
            <a:avLst/>
          </a:prstGeom>
        </p:spPr>
        <p:txBody>
          <a:bodyPr wrap="square">
            <a:spAutoFit/>
          </a:bodyPr>
          <a:lstStyle/>
          <a:p>
            <a:r>
              <a:rPr lang="en-US" sz="2800" b="1" dirty="0"/>
              <a:t>In-text citation</a:t>
            </a:r>
            <a:r>
              <a:rPr lang="en-US" sz="2800" dirty="0"/>
              <a:t>:</a:t>
            </a:r>
          </a:p>
          <a:p>
            <a:r>
              <a:rPr lang="en-US" sz="2800" dirty="0"/>
              <a:t>It consists mainly of the authors' last name and the year of publication (and page numbers if it is directly quoted) in round brackets placed within the text. If there is no discernable author, the title and date are used.</a:t>
            </a:r>
          </a:p>
          <a:p>
            <a:endParaRPr lang="en-US" sz="3200" b="0" i="0" dirty="0">
              <a:solidFill>
                <a:srgbClr val="4C4C4C"/>
              </a:solidFill>
              <a:effectLst/>
              <a:latin typeface="Arial" panose="020B0604020202020204" pitchFamily="34" charset="0"/>
            </a:endParaRPr>
          </a:p>
          <a:p>
            <a:r>
              <a:rPr lang="en-US" sz="2800" b="1" dirty="0"/>
              <a:t>Reference list:</a:t>
            </a:r>
          </a:p>
          <a:p>
            <a:r>
              <a:rPr lang="en-US" sz="2800" dirty="0"/>
              <a:t>The reference list should be ordered alphabetically by the last name of the first author of each work. References with no author are ordered alphabetically by the first significant word of the title.</a:t>
            </a:r>
          </a:p>
          <a:p>
            <a:endParaRPr lang="en-US" sz="3200" b="0" i="0" dirty="0">
              <a:solidFill>
                <a:srgbClr val="4C4C4C"/>
              </a:solidFill>
              <a:effectLst/>
              <a:latin typeface="Arial" panose="020B0604020202020204" pitchFamily="34" charset="0"/>
            </a:endParaRPr>
          </a:p>
        </p:txBody>
      </p:sp>
      <p:sp>
        <p:nvSpPr>
          <p:cNvPr id="3" name="Rectangle 2">
            <a:extLst>
              <a:ext uri="{FF2B5EF4-FFF2-40B4-BE49-F238E27FC236}">
                <a16:creationId xmlns:a16="http://schemas.microsoft.com/office/drawing/2014/main" id="{3E21C31C-599F-4858-9747-605B87DB4F25}"/>
              </a:ext>
            </a:extLst>
          </p:cNvPr>
          <p:cNvSpPr/>
          <p:nvPr/>
        </p:nvSpPr>
        <p:spPr>
          <a:xfrm>
            <a:off x="229384" y="1177767"/>
            <a:ext cx="11733232" cy="1077218"/>
          </a:xfrm>
          <a:prstGeom prst="rect">
            <a:avLst/>
          </a:prstGeom>
        </p:spPr>
        <p:txBody>
          <a:bodyPr wrap="square">
            <a:spAutoFit/>
          </a:bodyPr>
          <a:lstStyle/>
          <a:p>
            <a:r>
              <a:rPr lang="en-US" sz="3200" dirty="0"/>
              <a:t>When you have included information from published sources in your work, you must acknowledge this information fully and accurately by:</a:t>
            </a:r>
          </a:p>
        </p:txBody>
      </p:sp>
      <p:sp>
        <p:nvSpPr>
          <p:cNvPr id="4" name="Rectangle 3">
            <a:extLst>
              <a:ext uri="{FF2B5EF4-FFF2-40B4-BE49-F238E27FC236}">
                <a16:creationId xmlns:a16="http://schemas.microsoft.com/office/drawing/2014/main" id="{BB83CA62-C751-4A5A-99E7-66B6196BE4F4}"/>
              </a:ext>
            </a:extLst>
          </p:cNvPr>
          <p:cNvSpPr/>
          <p:nvPr/>
        </p:nvSpPr>
        <p:spPr>
          <a:xfrm>
            <a:off x="2244572" y="365667"/>
            <a:ext cx="7391768" cy="707886"/>
          </a:xfrm>
          <a:prstGeom prst="rect">
            <a:avLst/>
          </a:prstGeom>
        </p:spPr>
        <p:txBody>
          <a:bodyPr wrap="none">
            <a:spAutoFit/>
          </a:bodyPr>
          <a:lstStyle/>
          <a:p>
            <a:pPr algn="ctr"/>
            <a:r>
              <a:rPr lang="en-US" sz="4000" b="1" kern="0" dirty="0">
                <a:solidFill>
                  <a:srgbClr val="C00000"/>
                </a:solidFill>
              </a:rPr>
              <a:t>Referencing -The Harvard System </a:t>
            </a:r>
          </a:p>
        </p:txBody>
      </p:sp>
      <p:sp>
        <p:nvSpPr>
          <p:cNvPr id="10" name="Date Placeholder 9">
            <a:extLst>
              <a:ext uri="{FF2B5EF4-FFF2-40B4-BE49-F238E27FC236}">
                <a16:creationId xmlns:a16="http://schemas.microsoft.com/office/drawing/2014/main" id="{556EB61A-E1AF-497D-8464-7037666BB618}"/>
              </a:ext>
            </a:extLst>
          </p:cNvPr>
          <p:cNvSpPr>
            <a:spLocks noGrp="1"/>
          </p:cNvSpPr>
          <p:nvPr>
            <p:ph type="dt" sz="half" idx="10"/>
          </p:nvPr>
        </p:nvSpPr>
        <p:spPr/>
        <p:txBody>
          <a:bodyPr/>
          <a:lstStyle/>
          <a:p>
            <a:fld id="{EDF1AEB9-B359-4AC8-85D7-649291957F44}" type="datetime1">
              <a:rPr lang="en-US" smtClean="0"/>
              <a:t>11/13/2022</a:t>
            </a:fld>
            <a:endParaRPr lang="en-US"/>
          </a:p>
        </p:txBody>
      </p:sp>
      <p:sp>
        <p:nvSpPr>
          <p:cNvPr id="6" name="Footer Placeholder 5">
            <a:extLst>
              <a:ext uri="{FF2B5EF4-FFF2-40B4-BE49-F238E27FC236}">
                <a16:creationId xmlns:a16="http://schemas.microsoft.com/office/drawing/2014/main" id="{FEB92BC7-2C5A-49F9-A599-E3D3324D8862}"/>
              </a:ext>
            </a:extLst>
          </p:cNvPr>
          <p:cNvSpPr>
            <a:spLocks noGrp="1"/>
          </p:cNvSpPr>
          <p:nvPr>
            <p:ph type="ftr" sz="quarter" idx="11"/>
          </p:nvPr>
        </p:nvSpPr>
        <p:spPr/>
        <p:txBody>
          <a:bodyPr/>
          <a:lstStyle/>
          <a:p>
            <a:r>
              <a:rPr lang="en-US"/>
              <a:t>Academic Skills\   Harvard Referencing</a:t>
            </a:r>
          </a:p>
        </p:txBody>
      </p:sp>
      <p:sp>
        <p:nvSpPr>
          <p:cNvPr id="9" name="Slide Number Placeholder 8">
            <a:extLst>
              <a:ext uri="{FF2B5EF4-FFF2-40B4-BE49-F238E27FC236}">
                <a16:creationId xmlns:a16="http://schemas.microsoft.com/office/drawing/2014/main" id="{EC6B5513-F8E8-4414-A693-33F4063F6BC3}"/>
              </a:ext>
            </a:extLst>
          </p:cNvPr>
          <p:cNvSpPr>
            <a:spLocks noGrp="1"/>
          </p:cNvSpPr>
          <p:nvPr>
            <p:ph type="sldNum" sz="quarter" idx="12"/>
          </p:nvPr>
        </p:nvSpPr>
        <p:spPr/>
        <p:txBody>
          <a:bodyPr/>
          <a:lstStyle/>
          <a:p>
            <a:fld id="{FF401050-10C8-4B37-A1FB-0946E2A32E12}" type="slidenum">
              <a:rPr lang="en-US" smtClean="0"/>
              <a:t>5</a:t>
            </a:fld>
            <a:endParaRPr lang="en-US"/>
          </a:p>
        </p:txBody>
      </p:sp>
    </p:spTree>
    <p:extLst>
      <p:ext uri="{BB962C8B-B14F-4D97-AF65-F5344CB8AC3E}">
        <p14:creationId xmlns:p14="http://schemas.microsoft.com/office/powerpoint/2010/main" val="327911610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0B0BA62-9EDE-4EB5-8DDD-CAE9D1FB008F}"/>
              </a:ext>
            </a:extLst>
          </p:cNvPr>
          <p:cNvSpPr/>
          <p:nvPr/>
        </p:nvSpPr>
        <p:spPr>
          <a:xfrm>
            <a:off x="444629" y="1721461"/>
            <a:ext cx="11302740" cy="954107"/>
          </a:xfrm>
          <a:prstGeom prst="rect">
            <a:avLst/>
          </a:prstGeom>
        </p:spPr>
        <p:txBody>
          <a:bodyPr wrap="square">
            <a:spAutoFit/>
          </a:bodyPr>
          <a:lstStyle/>
          <a:p>
            <a:r>
              <a:rPr lang="en-US" sz="2800" dirty="0">
                <a:solidFill>
                  <a:srgbClr val="333333"/>
                </a:solidFill>
                <a:latin typeface="arial" panose="020B0604020202020204" pitchFamily="34" charset="0"/>
              </a:rPr>
              <a:t>Here is an example that cites a book with one author using Harvard style.</a:t>
            </a:r>
            <a:endParaRPr lang="en-US" sz="2800" dirty="0"/>
          </a:p>
        </p:txBody>
      </p:sp>
      <p:pic>
        <p:nvPicPr>
          <p:cNvPr id="3" name="Picture 2">
            <a:extLst>
              <a:ext uri="{FF2B5EF4-FFF2-40B4-BE49-F238E27FC236}">
                <a16:creationId xmlns:a16="http://schemas.microsoft.com/office/drawing/2014/main" id="{CBC4A52F-44BB-4846-8304-8FD25396EF84}"/>
              </a:ext>
            </a:extLst>
          </p:cNvPr>
          <p:cNvPicPr>
            <a:picLocks noChangeAspect="1"/>
          </p:cNvPicPr>
          <p:nvPr/>
        </p:nvPicPr>
        <p:blipFill>
          <a:blip r:embed="rId2"/>
          <a:stretch>
            <a:fillRect/>
          </a:stretch>
        </p:blipFill>
        <p:spPr>
          <a:xfrm>
            <a:off x="1008456" y="3242732"/>
            <a:ext cx="10580942" cy="2590991"/>
          </a:xfrm>
          <a:prstGeom prst="rect">
            <a:avLst/>
          </a:prstGeom>
        </p:spPr>
      </p:pic>
      <p:sp>
        <p:nvSpPr>
          <p:cNvPr id="4" name="Rectangle 3">
            <a:extLst>
              <a:ext uri="{FF2B5EF4-FFF2-40B4-BE49-F238E27FC236}">
                <a16:creationId xmlns:a16="http://schemas.microsoft.com/office/drawing/2014/main" id="{8AF46F1B-77CC-4DEC-AC43-661FECDAD60A}"/>
              </a:ext>
            </a:extLst>
          </p:cNvPr>
          <p:cNvSpPr/>
          <p:nvPr/>
        </p:nvSpPr>
        <p:spPr>
          <a:xfrm>
            <a:off x="2078383" y="827365"/>
            <a:ext cx="7391767" cy="707886"/>
          </a:xfrm>
          <a:prstGeom prst="rect">
            <a:avLst/>
          </a:prstGeom>
        </p:spPr>
        <p:txBody>
          <a:bodyPr wrap="none">
            <a:spAutoFit/>
          </a:bodyPr>
          <a:lstStyle/>
          <a:p>
            <a:pPr algn="ctr"/>
            <a:r>
              <a:rPr lang="en-US" sz="4000" b="1" kern="0" dirty="0">
                <a:solidFill>
                  <a:srgbClr val="C00000"/>
                </a:solidFill>
              </a:rPr>
              <a:t>Referencing -The Harvard System </a:t>
            </a:r>
          </a:p>
        </p:txBody>
      </p:sp>
      <p:sp>
        <p:nvSpPr>
          <p:cNvPr id="10" name="Date Placeholder 9">
            <a:extLst>
              <a:ext uri="{FF2B5EF4-FFF2-40B4-BE49-F238E27FC236}">
                <a16:creationId xmlns:a16="http://schemas.microsoft.com/office/drawing/2014/main" id="{FEE71BC9-4D9D-4E9F-B883-66E39CA8AC66}"/>
              </a:ext>
            </a:extLst>
          </p:cNvPr>
          <p:cNvSpPr>
            <a:spLocks noGrp="1"/>
          </p:cNvSpPr>
          <p:nvPr>
            <p:ph type="dt" sz="half" idx="10"/>
          </p:nvPr>
        </p:nvSpPr>
        <p:spPr/>
        <p:txBody>
          <a:bodyPr/>
          <a:lstStyle/>
          <a:p>
            <a:fld id="{B56379D4-2265-449F-A426-E73AA7D50656}" type="datetime1">
              <a:rPr lang="en-US" smtClean="0"/>
              <a:t>11/13/2022</a:t>
            </a:fld>
            <a:endParaRPr lang="en-US"/>
          </a:p>
        </p:txBody>
      </p:sp>
      <p:sp>
        <p:nvSpPr>
          <p:cNvPr id="6" name="Footer Placeholder 5">
            <a:extLst>
              <a:ext uri="{FF2B5EF4-FFF2-40B4-BE49-F238E27FC236}">
                <a16:creationId xmlns:a16="http://schemas.microsoft.com/office/drawing/2014/main" id="{B2CF4CE1-E11F-4CC3-83FE-F8D6F2621811}"/>
              </a:ext>
            </a:extLst>
          </p:cNvPr>
          <p:cNvSpPr>
            <a:spLocks noGrp="1"/>
          </p:cNvSpPr>
          <p:nvPr>
            <p:ph type="ftr" sz="quarter" idx="11"/>
          </p:nvPr>
        </p:nvSpPr>
        <p:spPr/>
        <p:txBody>
          <a:bodyPr/>
          <a:lstStyle/>
          <a:p>
            <a:r>
              <a:rPr lang="en-US"/>
              <a:t>Academic Skills\   Harvard Referencing</a:t>
            </a:r>
          </a:p>
        </p:txBody>
      </p:sp>
      <p:sp>
        <p:nvSpPr>
          <p:cNvPr id="9" name="Slide Number Placeholder 8">
            <a:extLst>
              <a:ext uri="{FF2B5EF4-FFF2-40B4-BE49-F238E27FC236}">
                <a16:creationId xmlns:a16="http://schemas.microsoft.com/office/drawing/2014/main" id="{2ABE06E1-EF73-4D21-B4CA-C9CD2E785AA3}"/>
              </a:ext>
            </a:extLst>
          </p:cNvPr>
          <p:cNvSpPr>
            <a:spLocks noGrp="1"/>
          </p:cNvSpPr>
          <p:nvPr>
            <p:ph type="sldNum" sz="quarter" idx="12"/>
          </p:nvPr>
        </p:nvSpPr>
        <p:spPr/>
        <p:txBody>
          <a:bodyPr/>
          <a:lstStyle/>
          <a:p>
            <a:fld id="{FF401050-10C8-4B37-A1FB-0946E2A32E12}" type="slidenum">
              <a:rPr lang="en-US" smtClean="0"/>
              <a:t>6</a:t>
            </a:fld>
            <a:endParaRPr lang="en-US"/>
          </a:p>
        </p:txBody>
      </p:sp>
    </p:spTree>
    <p:extLst>
      <p:ext uri="{BB962C8B-B14F-4D97-AF65-F5344CB8AC3E}">
        <p14:creationId xmlns:p14="http://schemas.microsoft.com/office/powerpoint/2010/main" val="37001892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60813ED-6A3A-4487-9A4B-4DFD7733647F}"/>
              </a:ext>
            </a:extLst>
          </p:cNvPr>
          <p:cNvPicPr>
            <a:picLocks noChangeAspect="1"/>
          </p:cNvPicPr>
          <p:nvPr/>
        </p:nvPicPr>
        <p:blipFill>
          <a:blip r:embed="rId2"/>
          <a:stretch>
            <a:fillRect/>
          </a:stretch>
        </p:blipFill>
        <p:spPr>
          <a:xfrm>
            <a:off x="643468" y="1242888"/>
            <a:ext cx="10278532" cy="5416054"/>
          </a:xfrm>
          <a:prstGeom prst="rect">
            <a:avLst/>
          </a:prstGeom>
        </p:spPr>
      </p:pic>
      <p:sp>
        <p:nvSpPr>
          <p:cNvPr id="3" name="Rectangle 2">
            <a:extLst>
              <a:ext uri="{FF2B5EF4-FFF2-40B4-BE49-F238E27FC236}">
                <a16:creationId xmlns:a16="http://schemas.microsoft.com/office/drawing/2014/main" id="{7F1CC693-E49B-4B14-AA1C-824D1E4688BE}"/>
              </a:ext>
            </a:extLst>
          </p:cNvPr>
          <p:cNvSpPr/>
          <p:nvPr/>
        </p:nvSpPr>
        <p:spPr>
          <a:xfrm>
            <a:off x="1671983" y="535001"/>
            <a:ext cx="7391767" cy="707886"/>
          </a:xfrm>
          <a:prstGeom prst="rect">
            <a:avLst/>
          </a:prstGeom>
        </p:spPr>
        <p:txBody>
          <a:bodyPr wrap="none">
            <a:spAutoFit/>
          </a:bodyPr>
          <a:lstStyle/>
          <a:p>
            <a:pPr algn="ctr"/>
            <a:r>
              <a:rPr lang="en-US" sz="4000" b="1" kern="0" dirty="0">
                <a:solidFill>
                  <a:srgbClr val="C00000"/>
                </a:solidFill>
              </a:rPr>
              <a:t>Referencing -The Harvard System </a:t>
            </a:r>
          </a:p>
        </p:txBody>
      </p:sp>
      <p:sp>
        <p:nvSpPr>
          <p:cNvPr id="9" name="Date Placeholder 8">
            <a:extLst>
              <a:ext uri="{FF2B5EF4-FFF2-40B4-BE49-F238E27FC236}">
                <a16:creationId xmlns:a16="http://schemas.microsoft.com/office/drawing/2014/main" id="{7B17D5C6-90B0-4633-BFCE-2EC5DF848CF9}"/>
              </a:ext>
            </a:extLst>
          </p:cNvPr>
          <p:cNvSpPr>
            <a:spLocks noGrp="1"/>
          </p:cNvSpPr>
          <p:nvPr>
            <p:ph type="dt" sz="half" idx="10"/>
          </p:nvPr>
        </p:nvSpPr>
        <p:spPr/>
        <p:txBody>
          <a:bodyPr/>
          <a:lstStyle/>
          <a:p>
            <a:fld id="{C25D2899-938A-405E-A671-FD4D3EC5B29A}" type="datetime1">
              <a:rPr lang="en-US" smtClean="0"/>
              <a:t>11/13/2022</a:t>
            </a:fld>
            <a:endParaRPr lang="en-US"/>
          </a:p>
        </p:txBody>
      </p:sp>
      <p:sp>
        <p:nvSpPr>
          <p:cNvPr id="5" name="Footer Placeholder 4">
            <a:extLst>
              <a:ext uri="{FF2B5EF4-FFF2-40B4-BE49-F238E27FC236}">
                <a16:creationId xmlns:a16="http://schemas.microsoft.com/office/drawing/2014/main" id="{CE2DEF75-8435-4730-9CD8-B4723CA86948}"/>
              </a:ext>
            </a:extLst>
          </p:cNvPr>
          <p:cNvSpPr>
            <a:spLocks noGrp="1"/>
          </p:cNvSpPr>
          <p:nvPr>
            <p:ph type="ftr" sz="quarter" idx="11"/>
          </p:nvPr>
        </p:nvSpPr>
        <p:spPr/>
        <p:txBody>
          <a:bodyPr/>
          <a:lstStyle/>
          <a:p>
            <a:r>
              <a:rPr lang="en-US"/>
              <a:t>Academic Skills\   Harvard Referencing</a:t>
            </a:r>
          </a:p>
        </p:txBody>
      </p:sp>
      <p:sp>
        <p:nvSpPr>
          <p:cNvPr id="8" name="Slide Number Placeholder 7">
            <a:extLst>
              <a:ext uri="{FF2B5EF4-FFF2-40B4-BE49-F238E27FC236}">
                <a16:creationId xmlns:a16="http://schemas.microsoft.com/office/drawing/2014/main" id="{AE5F7B4F-4CE0-40C8-9C3F-8936C12C148C}"/>
              </a:ext>
            </a:extLst>
          </p:cNvPr>
          <p:cNvSpPr>
            <a:spLocks noGrp="1"/>
          </p:cNvSpPr>
          <p:nvPr>
            <p:ph type="sldNum" sz="quarter" idx="12"/>
          </p:nvPr>
        </p:nvSpPr>
        <p:spPr/>
        <p:txBody>
          <a:bodyPr/>
          <a:lstStyle/>
          <a:p>
            <a:fld id="{FF401050-10C8-4B37-A1FB-0946E2A32E12}" type="slidenum">
              <a:rPr lang="en-US" smtClean="0"/>
              <a:t>7</a:t>
            </a:fld>
            <a:endParaRPr lang="en-US"/>
          </a:p>
        </p:txBody>
      </p:sp>
    </p:spTree>
    <p:extLst>
      <p:ext uri="{BB962C8B-B14F-4D97-AF65-F5344CB8AC3E}">
        <p14:creationId xmlns:p14="http://schemas.microsoft.com/office/powerpoint/2010/main" val="2977356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BF3F19C-29AD-4252-9B58-74DABD4EFB20}"/>
              </a:ext>
            </a:extLst>
          </p:cNvPr>
          <p:cNvSpPr/>
          <p:nvPr/>
        </p:nvSpPr>
        <p:spPr>
          <a:xfrm>
            <a:off x="2068318" y="287867"/>
            <a:ext cx="8458145" cy="646331"/>
          </a:xfrm>
          <a:prstGeom prst="rect">
            <a:avLst/>
          </a:prstGeom>
        </p:spPr>
        <p:txBody>
          <a:bodyPr wrap="square">
            <a:spAutoFit/>
          </a:bodyPr>
          <a:lstStyle/>
          <a:p>
            <a:pPr algn="ctr"/>
            <a:r>
              <a:rPr lang="en-US" sz="3600" b="1" kern="0" dirty="0">
                <a:solidFill>
                  <a:srgbClr val="0070C0"/>
                </a:solidFill>
                <a:latin typeface="+mj-lt"/>
                <a:ea typeface="+mj-ea"/>
                <a:cs typeface="AF_El Kharj Kurdi" pitchFamily="2" charset="-78"/>
              </a:rPr>
              <a:t>When do you need to reference?</a:t>
            </a:r>
          </a:p>
        </p:txBody>
      </p:sp>
      <p:sp>
        <p:nvSpPr>
          <p:cNvPr id="3" name="Rectangle 2">
            <a:extLst>
              <a:ext uri="{FF2B5EF4-FFF2-40B4-BE49-F238E27FC236}">
                <a16:creationId xmlns:a16="http://schemas.microsoft.com/office/drawing/2014/main" id="{A4DCAC16-93E8-42B4-BDB1-88F5987F393F}"/>
              </a:ext>
            </a:extLst>
          </p:cNvPr>
          <p:cNvSpPr/>
          <p:nvPr/>
        </p:nvSpPr>
        <p:spPr>
          <a:xfrm>
            <a:off x="229824" y="934198"/>
            <a:ext cx="11732351" cy="5269456"/>
          </a:xfrm>
          <a:prstGeom prst="rect">
            <a:avLst/>
          </a:prstGeom>
        </p:spPr>
        <p:txBody>
          <a:bodyPr wrap="square">
            <a:spAutoFit/>
          </a:bodyPr>
          <a:lstStyle/>
          <a:p>
            <a:r>
              <a:rPr lang="en-US" sz="3600" b="1" dirty="0">
                <a:latin typeface="Calibri" panose="020F0502020204030204" pitchFamily="34" charset="0"/>
                <a:cs typeface="Calibri" panose="020F0502020204030204" pitchFamily="34" charset="0"/>
              </a:rPr>
              <a:t>You should acknowledge your source with a reference whenever you include:</a:t>
            </a:r>
          </a:p>
          <a:p>
            <a:pPr marL="342900" indent="-342900">
              <a:lnSpc>
                <a:spcPct val="150000"/>
              </a:lnSpc>
              <a:buFont typeface="+mj-lt"/>
              <a:buAutoNum type="arabicParenR"/>
            </a:pPr>
            <a:r>
              <a:rPr lang="en-US" sz="3600" dirty="0">
                <a:latin typeface="Calibri" panose="020F0502020204030204" pitchFamily="34" charset="0"/>
                <a:cs typeface="Calibri" panose="020F0502020204030204" pitchFamily="34" charset="0"/>
              </a:rPr>
              <a:t> Mention of a theory, fact, argument or viewpoint attributable to a specific person.</a:t>
            </a:r>
          </a:p>
          <a:p>
            <a:pPr marL="342900" indent="-342900">
              <a:lnSpc>
                <a:spcPct val="150000"/>
              </a:lnSpc>
              <a:buFont typeface="+mj-lt"/>
              <a:buAutoNum type="arabicParenR"/>
            </a:pPr>
            <a:r>
              <a:rPr lang="en-US" sz="3600" dirty="0">
                <a:latin typeface="Calibri" panose="020F0502020204030204" pitchFamily="34" charset="0"/>
                <a:cs typeface="Calibri" panose="020F0502020204030204" pitchFamily="34" charset="0"/>
              </a:rPr>
              <a:t> Statistics, examples and case studies.</a:t>
            </a:r>
          </a:p>
          <a:p>
            <a:pPr marL="342900" indent="-342900">
              <a:lnSpc>
                <a:spcPct val="150000"/>
              </a:lnSpc>
              <a:buFont typeface="+mj-lt"/>
              <a:buAutoNum type="arabicParenR"/>
            </a:pPr>
            <a:r>
              <a:rPr lang="en-US" sz="3600" dirty="0">
                <a:latin typeface="Calibri" panose="020F0502020204030204" pitchFamily="34" charset="0"/>
                <a:cs typeface="Calibri" panose="020F0502020204030204" pitchFamily="34" charset="0"/>
              </a:rPr>
              <a:t> Illustrations examples from another source.</a:t>
            </a:r>
          </a:p>
          <a:p>
            <a:pPr marL="342900" indent="-342900">
              <a:lnSpc>
                <a:spcPct val="150000"/>
              </a:lnSpc>
              <a:buFont typeface="+mj-lt"/>
              <a:buAutoNum type="arabicParenR"/>
            </a:pPr>
            <a:r>
              <a:rPr lang="en-US" sz="3600" dirty="0">
                <a:latin typeface="Calibri" panose="020F0502020204030204" pitchFamily="34" charset="0"/>
                <a:cs typeface="Calibri" panose="020F0502020204030204" pitchFamily="34" charset="0"/>
              </a:rPr>
              <a:t> Direct quotations from another source</a:t>
            </a:r>
            <a:r>
              <a:rPr lang="en-US" sz="3600" dirty="0"/>
              <a:t>.</a:t>
            </a:r>
          </a:p>
        </p:txBody>
      </p:sp>
      <p:sp>
        <p:nvSpPr>
          <p:cNvPr id="9" name="Date Placeholder 8">
            <a:extLst>
              <a:ext uri="{FF2B5EF4-FFF2-40B4-BE49-F238E27FC236}">
                <a16:creationId xmlns:a16="http://schemas.microsoft.com/office/drawing/2014/main" id="{E524C094-EB14-402C-BD08-6F133678186A}"/>
              </a:ext>
            </a:extLst>
          </p:cNvPr>
          <p:cNvSpPr>
            <a:spLocks noGrp="1"/>
          </p:cNvSpPr>
          <p:nvPr>
            <p:ph type="dt" sz="half" idx="10"/>
          </p:nvPr>
        </p:nvSpPr>
        <p:spPr/>
        <p:txBody>
          <a:bodyPr/>
          <a:lstStyle/>
          <a:p>
            <a:fld id="{B6DCC97B-6DC1-460B-B45E-256D25EC904D}" type="datetime1">
              <a:rPr lang="en-US" smtClean="0"/>
              <a:t>11/13/2022</a:t>
            </a:fld>
            <a:endParaRPr lang="en-US"/>
          </a:p>
        </p:txBody>
      </p:sp>
      <p:sp>
        <p:nvSpPr>
          <p:cNvPr id="5" name="Footer Placeholder 4">
            <a:extLst>
              <a:ext uri="{FF2B5EF4-FFF2-40B4-BE49-F238E27FC236}">
                <a16:creationId xmlns:a16="http://schemas.microsoft.com/office/drawing/2014/main" id="{7EDDE342-D214-46C1-8A0B-D3AC8E4E2433}"/>
              </a:ext>
            </a:extLst>
          </p:cNvPr>
          <p:cNvSpPr>
            <a:spLocks noGrp="1"/>
          </p:cNvSpPr>
          <p:nvPr>
            <p:ph type="ftr" sz="quarter" idx="11"/>
          </p:nvPr>
        </p:nvSpPr>
        <p:spPr/>
        <p:txBody>
          <a:bodyPr/>
          <a:lstStyle/>
          <a:p>
            <a:r>
              <a:rPr lang="en-US"/>
              <a:t>Academic Skills\   Harvard Referencing</a:t>
            </a:r>
          </a:p>
        </p:txBody>
      </p:sp>
      <p:sp>
        <p:nvSpPr>
          <p:cNvPr id="8" name="Slide Number Placeholder 7">
            <a:extLst>
              <a:ext uri="{FF2B5EF4-FFF2-40B4-BE49-F238E27FC236}">
                <a16:creationId xmlns:a16="http://schemas.microsoft.com/office/drawing/2014/main" id="{0F8810B7-E9E5-4C5A-9339-6C38DF03E6E7}"/>
              </a:ext>
            </a:extLst>
          </p:cNvPr>
          <p:cNvSpPr>
            <a:spLocks noGrp="1"/>
          </p:cNvSpPr>
          <p:nvPr>
            <p:ph type="sldNum" sz="quarter" idx="12"/>
          </p:nvPr>
        </p:nvSpPr>
        <p:spPr/>
        <p:txBody>
          <a:bodyPr/>
          <a:lstStyle/>
          <a:p>
            <a:fld id="{FF401050-10C8-4B37-A1FB-0946E2A32E12}" type="slidenum">
              <a:rPr lang="en-US" smtClean="0"/>
              <a:t>8</a:t>
            </a:fld>
            <a:endParaRPr lang="en-US"/>
          </a:p>
        </p:txBody>
      </p:sp>
    </p:spTree>
    <p:extLst>
      <p:ext uri="{BB962C8B-B14F-4D97-AF65-F5344CB8AC3E}">
        <p14:creationId xmlns:p14="http://schemas.microsoft.com/office/powerpoint/2010/main" val="439664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B857BA-EAD5-4513-9A5F-58998C35CBB4}"/>
              </a:ext>
            </a:extLst>
          </p:cNvPr>
          <p:cNvSpPr/>
          <p:nvPr/>
        </p:nvSpPr>
        <p:spPr>
          <a:xfrm>
            <a:off x="2163343" y="222461"/>
            <a:ext cx="5827236" cy="646331"/>
          </a:xfrm>
          <a:prstGeom prst="rect">
            <a:avLst/>
          </a:prstGeom>
        </p:spPr>
        <p:txBody>
          <a:bodyPr wrap="none">
            <a:spAutoFit/>
          </a:bodyPr>
          <a:lstStyle/>
          <a:p>
            <a:r>
              <a:rPr lang="en-US" sz="3600" b="1" kern="0" dirty="0">
                <a:solidFill>
                  <a:srgbClr val="951D05"/>
                </a:solidFill>
                <a:latin typeface="Albertus Extra Bold" pitchFamily="34" charset="0"/>
                <a:ea typeface="+mj-ea"/>
                <a:cs typeface="+mj-cs"/>
              </a:rPr>
              <a:t>Printed Book (</a:t>
            </a:r>
            <a:r>
              <a:rPr lang="en-US" sz="3600" b="1" kern="0" dirty="0">
                <a:latin typeface="Albertus Extra Bold" pitchFamily="34" charset="0"/>
                <a:ea typeface="+mj-ea"/>
                <a:cs typeface="+mj-cs"/>
              </a:rPr>
              <a:t>Hard Copy</a:t>
            </a:r>
            <a:r>
              <a:rPr lang="en-US" sz="3600" b="1" kern="0" dirty="0">
                <a:solidFill>
                  <a:srgbClr val="951D05"/>
                </a:solidFill>
                <a:latin typeface="Albertus Extra Bold" pitchFamily="34" charset="0"/>
                <a:ea typeface="+mj-ea"/>
                <a:cs typeface="+mj-cs"/>
              </a:rPr>
              <a:t>)</a:t>
            </a:r>
          </a:p>
        </p:txBody>
      </p:sp>
      <p:pic>
        <p:nvPicPr>
          <p:cNvPr id="3" name="Picture 2">
            <a:extLst>
              <a:ext uri="{FF2B5EF4-FFF2-40B4-BE49-F238E27FC236}">
                <a16:creationId xmlns:a16="http://schemas.microsoft.com/office/drawing/2014/main" id="{CCAE2F34-0CC3-4673-ACF2-113363F142B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38041" y="957595"/>
            <a:ext cx="8712968"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Date Placeholder 8">
            <a:extLst>
              <a:ext uri="{FF2B5EF4-FFF2-40B4-BE49-F238E27FC236}">
                <a16:creationId xmlns:a16="http://schemas.microsoft.com/office/drawing/2014/main" id="{29808B53-D2E6-4F97-ADD8-8DFCDBBC33FE}"/>
              </a:ext>
            </a:extLst>
          </p:cNvPr>
          <p:cNvSpPr>
            <a:spLocks noGrp="1"/>
          </p:cNvSpPr>
          <p:nvPr>
            <p:ph type="dt" sz="half" idx="10"/>
          </p:nvPr>
        </p:nvSpPr>
        <p:spPr/>
        <p:txBody>
          <a:bodyPr/>
          <a:lstStyle/>
          <a:p>
            <a:fld id="{52B0E52E-0CD3-4611-897C-E7646EBB9925}" type="datetime1">
              <a:rPr lang="en-US" smtClean="0"/>
              <a:t>11/13/2022</a:t>
            </a:fld>
            <a:endParaRPr lang="en-US"/>
          </a:p>
        </p:txBody>
      </p:sp>
      <p:sp>
        <p:nvSpPr>
          <p:cNvPr id="5" name="Footer Placeholder 4">
            <a:extLst>
              <a:ext uri="{FF2B5EF4-FFF2-40B4-BE49-F238E27FC236}">
                <a16:creationId xmlns:a16="http://schemas.microsoft.com/office/drawing/2014/main" id="{30A1D523-F37E-4B0A-A67C-BEC24F6520D8}"/>
              </a:ext>
            </a:extLst>
          </p:cNvPr>
          <p:cNvSpPr>
            <a:spLocks noGrp="1"/>
          </p:cNvSpPr>
          <p:nvPr>
            <p:ph type="ftr" sz="quarter" idx="11"/>
          </p:nvPr>
        </p:nvSpPr>
        <p:spPr/>
        <p:txBody>
          <a:bodyPr/>
          <a:lstStyle/>
          <a:p>
            <a:r>
              <a:rPr lang="en-US"/>
              <a:t>Academic Skills\   Harvard Referencing</a:t>
            </a:r>
          </a:p>
        </p:txBody>
      </p:sp>
      <p:sp>
        <p:nvSpPr>
          <p:cNvPr id="8" name="Slide Number Placeholder 7">
            <a:extLst>
              <a:ext uri="{FF2B5EF4-FFF2-40B4-BE49-F238E27FC236}">
                <a16:creationId xmlns:a16="http://schemas.microsoft.com/office/drawing/2014/main" id="{0A27469C-1C9C-42E5-8E69-46C0E7DDB948}"/>
              </a:ext>
            </a:extLst>
          </p:cNvPr>
          <p:cNvSpPr>
            <a:spLocks noGrp="1"/>
          </p:cNvSpPr>
          <p:nvPr>
            <p:ph type="sldNum" sz="quarter" idx="12"/>
          </p:nvPr>
        </p:nvSpPr>
        <p:spPr/>
        <p:txBody>
          <a:bodyPr/>
          <a:lstStyle/>
          <a:p>
            <a:fld id="{FF401050-10C8-4B37-A1FB-0946E2A32E12}" type="slidenum">
              <a:rPr lang="en-US" smtClean="0"/>
              <a:t>9</a:t>
            </a:fld>
            <a:endParaRPr lang="en-US"/>
          </a:p>
        </p:txBody>
      </p:sp>
    </p:spTree>
    <p:extLst>
      <p:ext uri="{BB962C8B-B14F-4D97-AF65-F5344CB8AC3E}">
        <p14:creationId xmlns:p14="http://schemas.microsoft.com/office/powerpoint/2010/main" val="39145954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365</TotalTime>
  <Words>525</Words>
  <Application>Microsoft Office PowerPoint</Application>
  <PresentationFormat>Widescreen</PresentationFormat>
  <Paragraphs>110</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Albertus Extra Bold</vt:lpstr>
      <vt:lpstr>Arial</vt:lpstr>
      <vt:lpstr>Arial</vt:lpstr>
      <vt:lpstr>Calibri</vt:lpstr>
      <vt:lpstr>Calibri Light</vt:lpstr>
      <vt:lpstr>Times New Roman</vt:lpstr>
      <vt:lpstr>Wingdings</vt:lpstr>
      <vt:lpstr>Office Theme</vt:lpstr>
      <vt:lpstr>PowerPoint Presentation</vt:lpstr>
      <vt:lpstr>PowerPoint Presentation</vt:lpstr>
      <vt:lpstr>Referencing styles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Mathematics</dc:title>
  <dc:creator>dzhwar mustafa</dc:creator>
  <cp:lastModifiedBy>dzhwar mustafa</cp:lastModifiedBy>
  <cp:revision>36</cp:revision>
  <cp:lastPrinted>2021-12-06T17:32:21Z</cp:lastPrinted>
  <dcterms:created xsi:type="dcterms:W3CDTF">2021-01-16T20:15:55Z</dcterms:created>
  <dcterms:modified xsi:type="dcterms:W3CDTF">2022-11-13T20:02:53Z</dcterms:modified>
</cp:coreProperties>
</file>