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7"/>
  </p:notesMasterIdLst>
  <p:sldIdLst>
    <p:sldId id="315" r:id="rId3"/>
    <p:sldId id="257" r:id="rId4"/>
    <p:sldId id="269" r:id="rId5"/>
    <p:sldId id="273" r:id="rId6"/>
    <p:sldId id="317" r:id="rId7"/>
    <p:sldId id="314" r:id="rId8"/>
    <p:sldId id="277" r:id="rId9"/>
    <p:sldId id="274" r:id="rId10"/>
    <p:sldId id="307" r:id="rId11"/>
    <p:sldId id="309" r:id="rId12"/>
    <p:sldId id="311" r:id="rId13"/>
    <p:sldId id="312" r:id="rId14"/>
    <p:sldId id="281" r:id="rId15"/>
    <p:sldId id="30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33CC33"/>
    <a:srgbClr val="CC0099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2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D4E3F-1DF6-49A1-A0A8-493E8AD5C99F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BB64D-519E-4A77-B3BC-8A4365913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57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BB64D-519E-4A77-B3BC-8A4365913D3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0500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BB64D-519E-4A77-B3BC-8A4365913D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332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BB64D-519E-4A77-B3BC-8A4365913D3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05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B28E-44B1-4544-862B-F33E6892258E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377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09E3-3D7C-4511-89F5-671441E895DA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46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9886-B42D-40E9-85D7-DB34191E169C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36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2695-9D6E-49A2-AAA4-A117BC5221FE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3777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F097-33A3-4470-BFAB-3585F73B2B69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0362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FF34-1A84-4F46-85EE-919DAEBA13E8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93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9D79-F27A-444B-9739-B4DB5D7D6DD2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764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4090-F235-4E43-9568-C92A2F14F710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7504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B35B-6239-46FC-BEAB-2C5118B1B318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9395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EFDE-FAAF-4166-956D-6F1B22D1A394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8408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A749-F258-4D3A-902F-B3CAB1490C59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371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E115-B031-44C1-8996-7BA77862CDCE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0362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F01A-5B44-4555-B649-ECFC3494274A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6128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966D-53CF-4787-B580-73161697F679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461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A4AD-7DF7-4326-A8B8-ED00AC6A326B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36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3ABC-603A-4944-865B-E99E022249C2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936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D181-7DC5-49FD-9364-B076BBBC9DAE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76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0CD8-3680-4892-B1C5-17C75739E176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750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4E1B0-20EC-42EB-904F-EE3D6A25CE3B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939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B76F-8269-4930-95A6-80D9A3C408F7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840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00C8-B5C4-4FCA-850A-CC8576F2CA50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371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576A-A562-42E7-9B0A-0CB75D175B3C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612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21E89-8C2C-428C-B6CA-FDD4741B952A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30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D8567-D506-4EE9-B1D3-00C1CF0A34D9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30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3998" cy="495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/>
          <p:cNvSpPr/>
          <p:nvPr/>
        </p:nvSpPr>
        <p:spPr>
          <a:xfrm rot="10800000">
            <a:off x="-3" y="0"/>
            <a:ext cx="9143999" cy="3810000"/>
          </a:xfrm>
          <a:prstGeom prst="round1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4214818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cs typeface="+mj-cs"/>
              </a:rPr>
              <a:t>Chapter 1</a:t>
            </a:r>
            <a:r>
              <a:rPr lang="en-US" sz="4400" b="1" dirty="0" smtClean="0">
                <a:latin typeface="TitilliumText25L" pitchFamily="50" charset="0"/>
              </a:rPr>
              <a:t> </a:t>
            </a:r>
          </a:p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tilliumText25L" pitchFamily="50" charset="0"/>
              </a:rPr>
              <a:t>    </a:t>
            </a:r>
            <a:r>
              <a:rPr lang="en-US" sz="4400" b="1" dirty="0" smtClean="0">
                <a:solidFill>
                  <a:srgbClr val="0070C0"/>
                </a:solidFill>
                <a:cs typeface="+mj-cs"/>
              </a:rPr>
              <a:t>STARTING WITH MATLAB</a:t>
            </a:r>
            <a:endParaRPr lang="en-US" sz="4400" b="1" dirty="0">
              <a:solidFill>
                <a:srgbClr val="0070C0"/>
              </a:solidFill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352" y="1143000"/>
            <a:ext cx="3561730" cy="32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298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39000" y="93489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itilliumMaps29L" pitchFamily="50" charset="0"/>
              </a:rPr>
              <a:t>CHAPTER ONE</a:t>
            </a:r>
            <a:endParaRPr lang="en-US" sz="2000" dirty="0">
              <a:solidFill>
                <a:schemeClr val="bg1"/>
              </a:solidFill>
              <a:latin typeface="TitilliumMaps29L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75753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1.6 Elementary Math Built-in Functions</a:t>
            </a:r>
            <a:endParaRPr lang="en-US" sz="2400" b="1" dirty="0">
              <a:solidFill>
                <a:srgbClr val="0070C0"/>
              </a:solidFill>
              <a:latin typeface="+mj-lt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39619"/>
            <a:ext cx="7467600" cy="485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92" y="6072310"/>
            <a:ext cx="7373815" cy="666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236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75753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1.6 Elementary Math Built-in Functions</a:t>
            </a:r>
            <a:endParaRPr lang="en-US" sz="2400" b="1" dirty="0">
              <a:solidFill>
                <a:srgbClr val="0070C0"/>
              </a:solidFill>
              <a:latin typeface="+mj-lt"/>
              <a:cs typeface="+mj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90704"/>
            <a:ext cx="7115088" cy="338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507272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+mj-lt"/>
              </a:rPr>
              <a:t>The inverse trigonometric functions are </a:t>
            </a:r>
            <a:r>
              <a:rPr lang="en-US" dirty="0" err="1">
                <a:latin typeface="+mj-lt"/>
              </a:rPr>
              <a:t>asin</a:t>
            </a:r>
            <a:r>
              <a:rPr lang="en-US" dirty="0">
                <a:latin typeface="+mj-lt"/>
              </a:rPr>
              <a:t>(x), </a:t>
            </a:r>
            <a:r>
              <a:rPr lang="en-US" dirty="0" err="1">
                <a:latin typeface="+mj-lt"/>
              </a:rPr>
              <a:t>acos</a:t>
            </a:r>
            <a:r>
              <a:rPr lang="en-US" dirty="0">
                <a:latin typeface="+mj-lt"/>
              </a:rPr>
              <a:t>(x), </a:t>
            </a:r>
            <a:r>
              <a:rPr lang="en-US" dirty="0" err="1">
                <a:latin typeface="+mj-lt"/>
              </a:rPr>
              <a:t>atan</a:t>
            </a:r>
            <a:r>
              <a:rPr lang="en-US" dirty="0">
                <a:latin typeface="+mj-lt"/>
              </a:rPr>
              <a:t>(x</a:t>
            </a:r>
            <a:r>
              <a:rPr lang="en-US" dirty="0" smtClean="0">
                <a:latin typeface="+mj-lt"/>
              </a:rPr>
              <a:t>), </a:t>
            </a:r>
            <a:r>
              <a:rPr lang="en-US" dirty="0" err="1" smtClean="0">
                <a:latin typeface="+mj-lt"/>
              </a:rPr>
              <a:t>acot</a:t>
            </a:r>
            <a:r>
              <a:rPr lang="en-US" dirty="0" smtClean="0">
                <a:latin typeface="+mj-lt"/>
              </a:rPr>
              <a:t>(x</a:t>
            </a:r>
            <a:r>
              <a:rPr lang="en-US" dirty="0">
                <a:latin typeface="+mj-lt"/>
              </a:rPr>
              <a:t>) for </a:t>
            </a:r>
            <a:r>
              <a:rPr lang="en-US" dirty="0" smtClean="0">
                <a:latin typeface="+mj-lt"/>
              </a:rPr>
              <a:t>the angle </a:t>
            </a:r>
            <a:r>
              <a:rPr lang="en-US" dirty="0">
                <a:latin typeface="+mj-lt"/>
              </a:rPr>
              <a:t>in radians; and </a:t>
            </a:r>
            <a:r>
              <a:rPr lang="en-US" dirty="0" err="1">
                <a:latin typeface="+mj-lt"/>
              </a:rPr>
              <a:t>asind</a:t>
            </a:r>
            <a:r>
              <a:rPr lang="en-US" dirty="0">
                <a:latin typeface="+mj-lt"/>
              </a:rPr>
              <a:t>(x), </a:t>
            </a:r>
            <a:r>
              <a:rPr lang="en-US" dirty="0" err="1">
                <a:latin typeface="+mj-lt"/>
              </a:rPr>
              <a:t>acosd</a:t>
            </a:r>
            <a:r>
              <a:rPr lang="en-US" dirty="0">
                <a:latin typeface="+mj-lt"/>
              </a:rPr>
              <a:t>(x), </a:t>
            </a:r>
            <a:r>
              <a:rPr lang="en-US" dirty="0" err="1">
                <a:latin typeface="+mj-lt"/>
              </a:rPr>
              <a:t>atand</a:t>
            </a:r>
            <a:r>
              <a:rPr lang="en-US" dirty="0">
                <a:latin typeface="+mj-lt"/>
              </a:rPr>
              <a:t>(x</a:t>
            </a:r>
            <a:r>
              <a:rPr lang="en-US" dirty="0" smtClean="0">
                <a:latin typeface="+mj-lt"/>
              </a:rPr>
              <a:t>), </a:t>
            </a:r>
            <a:r>
              <a:rPr lang="en-US" dirty="0" err="1" smtClean="0">
                <a:latin typeface="+mj-lt"/>
              </a:rPr>
              <a:t>acotd</a:t>
            </a:r>
            <a:r>
              <a:rPr lang="en-US" dirty="0" smtClean="0">
                <a:latin typeface="+mj-lt"/>
              </a:rPr>
              <a:t>(x</a:t>
            </a:r>
            <a:r>
              <a:rPr lang="en-US" dirty="0">
                <a:latin typeface="+mj-lt"/>
              </a:rPr>
              <a:t>) for the angle in </a:t>
            </a:r>
            <a:r>
              <a:rPr lang="en-US" dirty="0" smtClean="0">
                <a:latin typeface="+mj-lt"/>
              </a:rPr>
              <a:t>degrees</a:t>
            </a:r>
            <a:r>
              <a:rPr lang="en-US" dirty="0">
                <a:latin typeface="+mj-lt"/>
              </a:rPr>
              <a:t>. The hyperbolic trigonometric functions </a:t>
            </a:r>
            <a:r>
              <a:rPr lang="en-US" dirty="0" smtClean="0">
                <a:latin typeface="+mj-lt"/>
              </a:rPr>
              <a:t>are </a:t>
            </a:r>
            <a:r>
              <a:rPr lang="en-US" dirty="0" err="1" smtClean="0">
                <a:latin typeface="+mj-lt"/>
              </a:rPr>
              <a:t>sinh</a:t>
            </a:r>
            <a:r>
              <a:rPr lang="en-US" dirty="0" smtClean="0">
                <a:latin typeface="+mj-lt"/>
              </a:rPr>
              <a:t>(x</a:t>
            </a:r>
            <a:r>
              <a:rPr lang="en-US" dirty="0">
                <a:latin typeface="+mj-lt"/>
              </a:rPr>
              <a:t>), </a:t>
            </a:r>
            <a:r>
              <a:rPr lang="en-US" dirty="0" err="1">
                <a:latin typeface="+mj-lt"/>
              </a:rPr>
              <a:t>cosh</a:t>
            </a:r>
            <a:r>
              <a:rPr lang="en-US" dirty="0">
                <a:latin typeface="+mj-lt"/>
              </a:rPr>
              <a:t>(x), </a:t>
            </a:r>
            <a:r>
              <a:rPr lang="en-US" dirty="0" err="1">
                <a:latin typeface="+mj-lt"/>
              </a:rPr>
              <a:t>tanh</a:t>
            </a:r>
            <a:r>
              <a:rPr lang="en-US" dirty="0">
                <a:latin typeface="+mj-lt"/>
              </a:rPr>
              <a:t>(x), and </a:t>
            </a:r>
            <a:r>
              <a:rPr lang="en-US" dirty="0" err="1" smtClean="0">
                <a:latin typeface="+mj-lt"/>
              </a:rPr>
              <a:t>coth</a:t>
            </a:r>
            <a:r>
              <a:rPr lang="en-US" dirty="0" smtClean="0">
                <a:latin typeface="+mj-lt"/>
              </a:rPr>
              <a:t>(x) and their inverses are </a:t>
            </a:r>
            <a:r>
              <a:rPr lang="en-US" dirty="0" err="1" smtClean="0">
                <a:latin typeface="+mj-lt"/>
              </a:rPr>
              <a:t>asinh</a:t>
            </a:r>
            <a:r>
              <a:rPr lang="en-US" dirty="0" smtClean="0">
                <a:latin typeface="+mj-lt"/>
              </a:rPr>
              <a:t>(x</a:t>
            </a:r>
            <a:r>
              <a:rPr lang="en-US" dirty="0">
                <a:latin typeface="+mj-lt"/>
              </a:rPr>
              <a:t>), </a:t>
            </a:r>
            <a:r>
              <a:rPr lang="en-US" dirty="0" err="1" smtClean="0">
                <a:latin typeface="+mj-lt"/>
              </a:rPr>
              <a:t>acosh</a:t>
            </a:r>
            <a:r>
              <a:rPr lang="en-US" dirty="0" smtClean="0">
                <a:latin typeface="+mj-lt"/>
              </a:rPr>
              <a:t>(x</a:t>
            </a:r>
            <a:r>
              <a:rPr lang="en-US" dirty="0">
                <a:latin typeface="+mj-lt"/>
              </a:rPr>
              <a:t>), </a:t>
            </a:r>
            <a:r>
              <a:rPr lang="en-US" dirty="0" err="1" smtClean="0">
                <a:latin typeface="+mj-lt"/>
              </a:rPr>
              <a:t>atanh</a:t>
            </a:r>
            <a:r>
              <a:rPr lang="en-US" dirty="0" smtClean="0">
                <a:latin typeface="+mj-lt"/>
              </a:rPr>
              <a:t>(x</a:t>
            </a:r>
            <a:r>
              <a:rPr lang="en-US" dirty="0">
                <a:latin typeface="+mj-lt"/>
              </a:rPr>
              <a:t>), and </a:t>
            </a:r>
            <a:r>
              <a:rPr lang="en-US" dirty="0" err="1" smtClean="0">
                <a:latin typeface="+mj-lt"/>
              </a:rPr>
              <a:t>acoth</a:t>
            </a:r>
            <a:r>
              <a:rPr lang="en-US" dirty="0" smtClean="0">
                <a:latin typeface="+mj-lt"/>
              </a:rPr>
              <a:t>(x</a:t>
            </a:r>
            <a:r>
              <a:rPr lang="en-US" dirty="0">
                <a:latin typeface="+mj-lt"/>
              </a:rPr>
              <a:t>)</a:t>
            </a:r>
            <a:r>
              <a:rPr lang="en-US" dirty="0" smtClean="0">
                <a:latin typeface="+mj-lt"/>
              </a:rPr>
              <a:t> 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256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39000" y="93489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itilliumMaps29L" pitchFamily="50" charset="0"/>
              </a:rPr>
              <a:t>CHAPTER ONE</a:t>
            </a:r>
            <a:endParaRPr lang="en-US" sz="2000" dirty="0">
              <a:solidFill>
                <a:schemeClr val="bg1"/>
              </a:solidFill>
              <a:latin typeface="TitilliumMaps29L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75753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1.6 ELEMENTARY MATH BUILT-IN FUNCTIONS</a:t>
            </a:r>
            <a:endParaRPr lang="en-US" sz="2400" b="1" dirty="0">
              <a:solidFill>
                <a:srgbClr val="0070C0"/>
              </a:solidFill>
              <a:latin typeface="+mj-lt"/>
              <a:cs typeface="+mj-cs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0" y="1494353"/>
            <a:ext cx="797242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33" y="5687477"/>
            <a:ext cx="7884318" cy="7715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6050" y="3500438"/>
            <a:ext cx="32147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dirty="0" smtClean="0"/>
              <a:t>Round towards Plus infinity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3291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39000" y="93489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itilliumMaps29L" pitchFamily="50" charset="0"/>
              </a:rPr>
              <a:t>CHAPTER ONE</a:t>
            </a:r>
            <a:endParaRPr lang="en-US" sz="2000" dirty="0">
              <a:solidFill>
                <a:schemeClr val="bg1"/>
              </a:solidFill>
              <a:latin typeface="TitilliumMaps29L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757539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1.6 Elementary Math Built-in Functions</a:t>
            </a:r>
            <a:endParaRPr lang="en-US" sz="2400" b="1" dirty="0">
              <a:solidFill>
                <a:srgbClr val="0070C0"/>
              </a:solidFill>
              <a:latin typeface="+mj-lt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21" y="1676400"/>
            <a:ext cx="8129559" cy="42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125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308" y="703777"/>
            <a:ext cx="8686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tilliumText22L Rg" pitchFamily="50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3" y="1600200"/>
            <a:ext cx="87629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trigonometric identity is given by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verify the identity is correct by calculating each side of equation,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let,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use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Command window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362200"/>
            <a:ext cx="3276600" cy="6096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038600"/>
            <a:ext cx="1905000" cy="762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9166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52400" y="75753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1.1 Starting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  <a:cs typeface="+mj-cs"/>
              </a:rPr>
              <a:t>Matlab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  <a:cs typeface="+mj-cs"/>
              </a:rPr>
              <a:t>Matlab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  Windows </a:t>
            </a:r>
            <a:endParaRPr lang="en-US" sz="2400" b="1" dirty="0">
              <a:solidFill>
                <a:srgbClr val="0070C0"/>
              </a:solidFill>
              <a:latin typeface="+mj-lt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5" y="1371600"/>
            <a:ext cx="7144626" cy="43891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2503320" y="5804014"/>
            <a:ext cx="4572000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latin typeface="+mj-lt"/>
              </a:rPr>
              <a:t>Figure 1-1: </a:t>
            </a:r>
            <a:r>
              <a:rPr lang="en-US" sz="1400" b="1" dirty="0" smtClean="0">
                <a:latin typeface="+mj-lt"/>
              </a:rPr>
              <a:t>The default view of MATLAB Desktop</a:t>
            </a:r>
            <a:endParaRPr lang="en-US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7988" y="2895601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Command Window, enters variables, runs programs.</a:t>
            </a:r>
            <a:endParaRPr lang="en-US" sz="20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4414" y="2857496"/>
            <a:ext cx="1347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Shows the files in the current directory</a:t>
            </a:r>
            <a:endParaRPr lang="en-US" sz="20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5140" y="2428868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Provides information about variables that are used.</a:t>
            </a:r>
            <a:endParaRPr lang="en-US" sz="16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4267204"/>
            <a:ext cx="1581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Logs commands entered in the command window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57" y="1371604"/>
            <a:ext cx="7350487" cy="4525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5482"/>
            <a:ext cx="2133600" cy="365125"/>
          </a:xfrm>
        </p:spPr>
        <p:txBody>
          <a:bodyPr/>
          <a:lstStyle/>
          <a:p>
            <a:fld id="{7EE2C116-C07A-4BAE-8913-B46E6E91507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757539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1.1 Starting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  <a:cs typeface="+mj-cs"/>
              </a:rPr>
              <a:t>Matlab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  <a:cs typeface="+mj-cs"/>
              </a:rPr>
              <a:t>Matlab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 Windows</a:t>
            </a:r>
            <a:endParaRPr lang="en-US" sz="2400" b="1" dirty="0">
              <a:solidFill>
                <a:srgbClr val="0070C0"/>
              </a:solidFill>
              <a:latin typeface="+mj-lt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3320" y="5921722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+mj-lt"/>
              </a:rPr>
              <a:t>Figure 1-2: </a:t>
            </a:r>
            <a:r>
              <a:rPr lang="en-US" sz="1600" b="1" dirty="0" smtClean="0">
                <a:latin typeface="+mj-lt"/>
              </a:rPr>
              <a:t>Controlling MATLAB Windows</a:t>
            </a:r>
            <a:endParaRPr lang="en-US" sz="1600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91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341657"/>
            <a:ext cx="2133600" cy="365125"/>
          </a:xfrm>
        </p:spPr>
        <p:txBody>
          <a:bodyPr/>
          <a:lstStyle/>
          <a:p>
            <a:fld id="{7EE2C116-C07A-4BAE-8913-B46E6E91507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57538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1.2 Working In The Command Window</a:t>
            </a:r>
            <a:endParaRPr lang="en-US" sz="2400" b="1" dirty="0">
              <a:solidFill>
                <a:srgbClr val="0070C0"/>
              </a:solidFill>
              <a:latin typeface="+mj-lt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75" y="1552700"/>
            <a:ext cx="8049720" cy="4662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714612" y="6305156"/>
            <a:ext cx="3263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+mj-lt"/>
              </a:rPr>
              <a:t>Figure 1-3: </a:t>
            </a:r>
            <a:r>
              <a:rPr lang="en-US" sz="1600" b="1" dirty="0" smtClean="0">
                <a:latin typeface="+mj-lt"/>
              </a:rPr>
              <a:t>The Command Window</a:t>
            </a:r>
            <a:endParaRPr lang="en-US" sz="16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2400" y="2286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57950" y="477685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2202" y="3048000"/>
            <a:ext cx="617220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>
                <a:solidFill>
                  <a:srgbClr val="C00000"/>
                </a:solidFill>
                <a:latin typeface="TitilliumText22L Rg" pitchFamily="50" charset="0"/>
              </a:rPr>
              <a:t>Notes for working in the Command Window: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smtClean="0">
                <a:latin typeface="TitilliumText22L Rg" pitchFamily="50" charset="0"/>
              </a:rPr>
              <a:t>To type the cursor must be placed next to ( &gt;&gt; 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smtClean="0">
                <a:latin typeface="TitilliumText22L Rg" pitchFamily="50" charset="0"/>
              </a:rPr>
              <a:t>The command is executed by pressing the ENTER key.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smtClean="0">
                <a:latin typeface="TitilliumText22L Rg" pitchFamily="50" charset="0"/>
              </a:rPr>
              <a:t>Everything Executed previously is remain unchanged.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smtClean="0">
                <a:latin typeface="TitilliumText22L Rg" pitchFamily="50" charset="0"/>
              </a:rPr>
              <a:t>Several Commands can be typed in the same line by typing COMMA ( , ) between and when ENTER key is pressed the commands run from left to right.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smtClean="0">
                <a:latin typeface="TitilliumText22L Rg" pitchFamily="50" charset="0"/>
              </a:rPr>
              <a:t>A previously typed command can be recalled with up-arrow key and down-arrow key.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smtClean="0">
                <a:latin typeface="TitilliumText22L Rg" pitchFamily="50" charset="0"/>
              </a:rPr>
              <a:t>If a command is too long to fit one line, it can be continued by typing ( … ) called an ellipsis after pressing ENTER key and then typing it in the new line.</a:t>
            </a:r>
            <a:endParaRPr lang="en-US" sz="1400" dirty="0">
              <a:latin typeface="TitilliumText22L Rg" pitchFamily="50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492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6255" y="486519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1.3 Defining Scalar Variables</a:t>
            </a:r>
          </a:p>
          <a:p>
            <a:r>
              <a:rPr lang="en-US" sz="2400" b="1" dirty="0">
                <a:solidFill>
                  <a:srgbClr val="0070C0"/>
                </a:solidFill>
                <a:latin typeface="+mj-lt"/>
                <a:cs typeface="+mj-cs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Predefined Keywords and Variables</a:t>
            </a:r>
            <a:endParaRPr lang="en-US" sz="2400" b="1" dirty="0">
              <a:solidFill>
                <a:srgbClr val="0070C0"/>
              </a:solidFill>
              <a:latin typeface="+mj-lt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+mj-lt"/>
              </a:rPr>
              <a:t>There are 20 words, called keywords, that are reserved by MATLAB for </a:t>
            </a:r>
            <a:r>
              <a:rPr lang="en-US" sz="2000" dirty="0" smtClean="0">
                <a:latin typeface="+mj-lt"/>
              </a:rPr>
              <a:t>various purposes </a:t>
            </a:r>
            <a:r>
              <a:rPr lang="en-US" sz="2000" dirty="0">
                <a:latin typeface="+mj-lt"/>
              </a:rPr>
              <a:t>and cannot be used as variable names. These words are</a:t>
            </a:r>
            <a:r>
              <a:rPr lang="en-US" sz="2000" dirty="0" smtClean="0">
                <a:latin typeface="+mj-lt"/>
              </a:rPr>
              <a:t>: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just">
              <a:buNone/>
            </a:pPr>
            <a:r>
              <a:rPr lang="en-US" sz="1800" dirty="0" smtClean="0">
                <a:solidFill>
                  <a:srgbClr val="0000FF"/>
                </a:solidFill>
                <a:latin typeface="TitilliumText22L Rg" pitchFamily="50" charset="0"/>
              </a:rPr>
              <a:t>break	case	catch	</a:t>
            </a:r>
            <a:r>
              <a:rPr lang="en-US" sz="1800" dirty="0" err="1" smtClean="0">
                <a:solidFill>
                  <a:srgbClr val="0000FF"/>
                </a:solidFill>
                <a:latin typeface="TitilliumText22L Rg" pitchFamily="50" charset="0"/>
              </a:rPr>
              <a:t>classdef</a:t>
            </a:r>
            <a:r>
              <a:rPr lang="en-US" sz="1800" dirty="0" smtClean="0">
                <a:solidFill>
                  <a:srgbClr val="0000FF"/>
                </a:solidFill>
                <a:latin typeface="TitilliumText22L Rg" pitchFamily="50" charset="0"/>
              </a:rPr>
              <a:t>	continue	else	</a:t>
            </a:r>
            <a:r>
              <a:rPr lang="en-US" sz="1800" dirty="0" err="1" smtClean="0">
                <a:solidFill>
                  <a:srgbClr val="0000FF"/>
                </a:solidFill>
                <a:latin typeface="TitilliumText22L Rg" pitchFamily="50" charset="0"/>
              </a:rPr>
              <a:t>elseif</a:t>
            </a:r>
            <a:r>
              <a:rPr lang="en-US" sz="1800" dirty="0">
                <a:solidFill>
                  <a:srgbClr val="0000FF"/>
                </a:solidFill>
                <a:latin typeface="TitilliumText22L Rg" pitchFamily="50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TitilliumText22L Rg" pitchFamily="50" charset="0"/>
              </a:rPr>
              <a:t>end	for function	global	if	otherwise	</a:t>
            </a:r>
            <a:r>
              <a:rPr lang="en-US" sz="1800" dirty="0" err="1" smtClean="0">
                <a:solidFill>
                  <a:srgbClr val="0000FF"/>
                </a:solidFill>
                <a:latin typeface="TitilliumText22L Rg" pitchFamily="50" charset="0"/>
              </a:rPr>
              <a:t>parfor</a:t>
            </a:r>
            <a:r>
              <a:rPr lang="en-US" sz="1800" dirty="0">
                <a:solidFill>
                  <a:srgbClr val="0000FF"/>
                </a:solidFill>
                <a:latin typeface="TitilliumText22L Rg" pitchFamily="50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TitilliumText22L Rg" pitchFamily="50" charset="0"/>
              </a:rPr>
              <a:t>persistent	return </a:t>
            </a:r>
            <a:r>
              <a:rPr lang="en-US" sz="1800" dirty="0" err="1" smtClean="0">
                <a:solidFill>
                  <a:srgbClr val="0000FF"/>
                </a:solidFill>
                <a:latin typeface="TitilliumText22L Rg" pitchFamily="50" charset="0"/>
              </a:rPr>
              <a:t>spmd</a:t>
            </a:r>
            <a:r>
              <a:rPr lang="en-US" sz="1800" dirty="0">
                <a:solidFill>
                  <a:srgbClr val="0000FF"/>
                </a:solidFill>
                <a:latin typeface="TitilliumText22L Rg" pitchFamily="50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TitilliumText22L Rg" pitchFamily="50" charset="0"/>
              </a:rPr>
              <a:t>switch	try	while.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FF"/>
              </a:solidFill>
              <a:latin typeface="TitilliumText22L Rg" pitchFamily="50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tilliumText22L Rg" pitchFamily="50" charset="0"/>
              </a:rPr>
              <a:t>The keywords can be displayed by typing the command </a:t>
            </a:r>
            <a:r>
              <a:rPr lang="en-US" sz="1800" dirty="0" err="1" smtClean="0">
                <a:solidFill>
                  <a:srgbClr val="C00000"/>
                </a:solidFill>
                <a:latin typeface="TitilliumText22L Rg" pitchFamily="50" charset="0"/>
              </a:rPr>
              <a:t>iskeyword</a:t>
            </a:r>
            <a:r>
              <a:rPr lang="en-US" sz="1800" dirty="0" smtClean="0">
                <a:latin typeface="TitilliumText22L Rg" pitchFamily="50" charset="0"/>
              </a:rPr>
              <a:t>.</a:t>
            </a:r>
            <a:endParaRPr lang="en-US" sz="1800" dirty="0">
              <a:latin typeface="TitilliumText22L Rg" pitchFamily="50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FF"/>
              </a:solidFill>
              <a:latin typeface="TitilliumText22L Rg" pitchFamily="50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  <a:latin typeface="TitilliumText22L Rg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4191000"/>
            <a:ext cx="7924800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tilliumText22L Rg" pitchFamily="50" charset="0"/>
                <a:ea typeface="Tahoma" pitchFamily="34" charset="0"/>
                <a:cs typeface="Tahoma" pitchFamily="34" charset="0"/>
              </a:rPr>
              <a:t>&gt;&gt; </a:t>
            </a:r>
            <a:r>
              <a:rPr lang="en-US" dirty="0">
                <a:solidFill>
                  <a:srgbClr val="0000FF"/>
                </a:solidFill>
                <a:latin typeface="TitilliumText22L Rg" pitchFamily="50" charset="0"/>
                <a:ea typeface="Tahoma" pitchFamily="34" charset="0"/>
                <a:cs typeface="Tahoma" pitchFamily="34" charset="0"/>
              </a:rPr>
              <a:t>break</a:t>
            </a:r>
            <a:r>
              <a:rPr lang="en-US" dirty="0">
                <a:latin typeface="TitilliumText22L Rg" pitchFamily="50" charset="0"/>
                <a:ea typeface="Tahoma" pitchFamily="34" charset="0"/>
                <a:cs typeface="Tahoma" pitchFamily="34" charset="0"/>
              </a:rPr>
              <a:t>=71;</a:t>
            </a:r>
          </a:p>
          <a:p>
            <a:r>
              <a:rPr lang="en-US" dirty="0">
                <a:solidFill>
                  <a:srgbClr val="C00000"/>
                </a:solidFill>
                <a:latin typeface="TitilliumText22L Rg" pitchFamily="50" charset="0"/>
                <a:ea typeface="Tahoma" pitchFamily="34" charset="0"/>
                <a:cs typeface="Tahoma" pitchFamily="34" charset="0"/>
              </a:rPr>
              <a:t>??? break=71;</a:t>
            </a:r>
          </a:p>
          <a:p>
            <a:r>
              <a:rPr lang="en-US" dirty="0">
                <a:solidFill>
                  <a:srgbClr val="C00000"/>
                </a:solidFill>
                <a:latin typeface="TitilliumText22L Rg" pitchFamily="50" charset="0"/>
                <a:ea typeface="Tahoma" pitchFamily="34" charset="0"/>
                <a:cs typeface="Tahoma" pitchFamily="34" charset="0"/>
              </a:rPr>
              <a:t>         |</a:t>
            </a:r>
          </a:p>
          <a:p>
            <a:pPr algn="just"/>
            <a:r>
              <a:rPr lang="en-US" dirty="0">
                <a:solidFill>
                  <a:srgbClr val="C00000"/>
                </a:solidFill>
                <a:latin typeface="TitilliumText22L Rg" pitchFamily="50" charset="0"/>
                <a:ea typeface="Tahoma" pitchFamily="34" charset="0"/>
                <a:cs typeface="Tahoma" pitchFamily="34" charset="0"/>
              </a:rPr>
              <a:t>Error: The expression to the left of the equals sign is not </a:t>
            </a:r>
            <a:r>
              <a:rPr lang="en-US" dirty="0" smtClean="0">
                <a:solidFill>
                  <a:srgbClr val="C00000"/>
                </a:solidFill>
                <a:latin typeface="TitilliumText22L Rg" pitchFamily="50" charset="0"/>
                <a:ea typeface="Tahoma" pitchFamily="34" charset="0"/>
                <a:cs typeface="Tahoma" pitchFamily="34" charset="0"/>
              </a:rPr>
              <a:t>a valid </a:t>
            </a:r>
            <a:r>
              <a:rPr lang="en-US" dirty="0">
                <a:solidFill>
                  <a:srgbClr val="C00000"/>
                </a:solidFill>
                <a:latin typeface="TitilliumText22L Rg" pitchFamily="50" charset="0"/>
                <a:ea typeface="Tahoma" pitchFamily="34" charset="0"/>
                <a:cs typeface="Tahoma" pitchFamily="34" charset="0"/>
              </a:rPr>
              <a:t>target for an assignment.</a:t>
            </a:r>
          </a:p>
        </p:txBody>
      </p:sp>
    </p:spTree>
    <p:extLst>
      <p:ext uri="{BB962C8B-B14F-4D97-AF65-F5344CB8AC3E}">
        <p14:creationId xmlns="" xmlns:p14="http://schemas.microsoft.com/office/powerpoint/2010/main" val="373119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+mj-lt"/>
              </a:rPr>
              <a:t>The symbols for arithmetic </a:t>
            </a:r>
            <a:r>
              <a:rPr lang="en-US" sz="2000" dirty="0" smtClean="0">
                <a:latin typeface="+mj-lt"/>
              </a:rPr>
              <a:t>operations </a:t>
            </a:r>
            <a:r>
              <a:rPr lang="en-US" sz="2000" dirty="0">
                <a:latin typeface="+mj-lt"/>
              </a:rPr>
              <a:t>with scalars are summarized </a:t>
            </a:r>
            <a:r>
              <a:rPr lang="en-US" sz="2000" dirty="0" smtClean="0">
                <a:latin typeface="+mj-lt"/>
              </a:rPr>
              <a:t>below:</a:t>
            </a:r>
          </a:p>
          <a:p>
            <a:pPr marL="0" indent="0">
              <a:buNone/>
            </a:pPr>
            <a:endParaRPr lang="en-US" sz="1800" dirty="0" smtClean="0">
              <a:latin typeface="TitilliumText22L Rg" pitchFamily="50" charset="0"/>
            </a:endParaRPr>
          </a:p>
          <a:p>
            <a:pPr marL="0" indent="0">
              <a:buNone/>
            </a:pPr>
            <a:endParaRPr lang="en-US" sz="1800" dirty="0">
              <a:latin typeface="TitilliumText22L Rg" pitchFamily="50" charset="0"/>
            </a:endParaRPr>
          </a:p>
          <a:p>
            <a:pPr marL="0" indent="0">
              <a:buNone/>
            </a:pPr>
            <a:endParaRPr lang="en-US" sz="1800" dirty="0" smtClean="0">
              <a:latin typeface="TitilliumText22L Rg" pitchFamily="50" charset="0"/>
            </a:endParaRPr>
          </a:p>
          <a:p>
            <a:pPr marL="0" indent="0">
              <a:buNone/>
            </a:pPr>
            <a:endParaRPr lang="en-US" sz="1800" dirty="0">
              <a:latin typeface="TitilliumText22L Rg" pitchFamily="50" charset="0"/>
            </a:endParaRPr>
          </a:p>
          <a:p>
            <a:pPr marL="0" indent="0">
              <a:buNone/>
            </a:pPr>
            <a:endParaRPr lang="en-US" sz="1800" dirty="0" smtClean="0">
              <a:latin typeface="TitilliumText22L Rg" pitchFamily="50" charset="0"/>
            </a:endParaRPr>
          </a:p>
          <a:p>
            <a:pPr marL="0" indent="0">
              <a:buNone/>
            </a:pPr>
            <a:endParaRPr lang="en-US" sz="1800" dirty="0">
              <a:latin typeface="TitilliumText22L Rg" pitchFamily="50" charset="0"/>
            </a:endParaRPr>
          </a:p>
          <a:p>
            <a:pPr marL="0" indent="0">
              <a:buNone/>
            </a:pPr>
            <a:endParaRPr lang="en-US" sz="1800" dirty="0" smtClean="0">
              <a:latin typeface="TitilliumText22L Rg" pitchFamily="50" charset="0"/>
            </a:endParaRPr>
          </a:p>
          <a:p>
            <a:pPr marL="0" indent="0">
              <a:buNone/>
            </a:pPr>
            <a:endParaRPr lang="en-US" sz="1800" dirty="0" smtClean="0">
              <a:latin typeface="TitilliumText22L Rg" pitchFamily="50" charset="0"/>
            </a:endParaRPr>
          </a:p>
          <a:p>
            <a:pPr marL="0" indent="0">
              <a:buNone/>
            </a:pPr>
            <a:endParaRPr lang="en-US" sz="24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The left division is mostly used for operations with arrays. For scalars, the left division is the inverse of the right division.</a:t>
            </a:r>
            <a:endParaRPr lang="en-US" sz="24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252" y="2196450"/>
            <a:ext cx="525531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52400" y="757539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1.4 Arithmetic Operations With Scalars</a:t>
            </a:r>
            <a:endParaRPr lang="en-US" sz="2400" b="1" dirty="0">
              <a:solidFill>
                <a:srgbClr val="0070C0"/>
              </a:solidFill>
              <a:latin typeface="+mj-lt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04900" y="4253853"/>
            <a:ext cx="1024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2"/>
                </a:solidFill>
                <a:latin typeface="+mj-lt"/>
              </a:rPr>
              <a:t>Table 1-1</a:t>
            </a:r>
            <a:endParaRPr lang="en-US" sz="1600" b="1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19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6255" y="486521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1.4 Arithmetic Operations With Scalars</a:t>
            </a:r>
          </a:p>
          <a:p>
            <a:r>
              <a:rPr lang="en-US" sz="2400" b="1" dirty="0">
                <a:solidFill>
                  <a:srgbClr val="0070C0"/>
                </a:solidFill>
                <a:latin typeface="+mj-lt"/>
                <a:cs typeface="+mj-cs"/>
              </a:rPr>
              <a:t>	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338" y="1291585"/>
            <a:ext cx="689643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352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757538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1.5 Some Useful Commands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49530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clc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clears the command window.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lists the names of all created variables.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whos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lists the names of all created variables and some information about each variable.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clear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removes all variables and functions from memory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shows help topics.</a:t>
            </a:r>
          </a:p>
        </p:txBody>
      </p:sp>
    </p:spTree>
    <p:extLst>
      <p:ext uri="{BB962C8B-B14F-4D97-AF65-F5344CB8AC3E}">
        <p14:creationId xmlns="" xmlns:p14="http://schemas.microsoft.com/office/powerpoint/2010/main" val="37103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75753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  <a:cs typeface="+mj-cs"/>
              </a:rPr>
              <a:t>1.6 Display Formats</a:t>
            </a:r>
            <a:endParaRPr lang="en-US" sz="2400" b="1" dirty="0">
              <a:solidFill>
                <a:srgbClr val="0070C0"/>
              </a:solidFill>
              <a:latin typeface="+mj-lt"/>
              <a:cs typeface="+mj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17" y="1278575"/>
            <a:ext cx="738857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336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3923</TotalTime>
  <Words>497</Words>
  <Application>Microsoft Office PowerPoint</Application>
  <PresentationFormat>On-screen Show (4:3)</PresentationFormat>
  <Paragraphs>91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MATLAB</dc:title>
  <dc:creator>MRT</dc:creator>
  <cp:lastModifiedBy>MR.DLAWAR</cp:lastModifiedBy>
  <cp:revision>214</cp:revision>
  <dcterms:created xsi:type="dcterms:W3CDTF">2011-09-30T11:40:56Z</dcterms:created>
  <dcterms:modified xsi:type="dcterms:W3CDTF">2016-10-30T05:11:32Z</dcterms:modified>
</cp:coreProperties>
</file>