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0" r:id="rId2"/>
    <p:sldId id="278" r:id="rId3"/>
    <p:sldId id="282" r:id="rId4"/>
    <p:sldId id="283" r:id="rId5"/>
    <p:sldId id="284" r:id="rId6"/>
    <p:sldId id="280" r:id="rId7"/>
    <p:sldId id="285" r:id="rId8"/>
    <p:sldId id="286" r:id="rId9"/>
    <p:sldId id="287" r:id="rId10"/>
    <p:sldId id="319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33"/>
    <a:srgbClr val="0000FF"/>
    <a:srgbClr val="CC009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71" autoAdjust="0"/>
  </p:normalViewPr>
  <p:slideViewPr>
    <p:cSldViewPr>
      <p:cViewPr>
        <p:scale>
          <a:sx n="73" d="100"/>
          <a:sy n="73" d="100"/>
        </p:scale>
        <p:origin x="-133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4E3F-1DF6-49A1-A0A8-493E8AD5C99F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B64D-519E-4A77-B3BC-8A4365913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57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64D-519E-4A77-B3BC-8A4365913D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Append: to add something to the end of a piece of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64D-519E-4A77-B3BC-8A4365913D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15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 = add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64D-519E-4A77-B3BC-8A4365913D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5CB3-9F02-4BF7-A61F-3DEA7B12E44D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77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B6FE-DC67-487F-94C9-37B93A7D5C72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24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7CE-6C8E-448A-8FA8-0DD395D6CB88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3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7C8-E773-49F5-87EE-C71DCCD31D54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3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EBCE-6D24-4145-8940-44B3471B83E1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3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7C3-0072-4EA4-B88E-E3DC986F5773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7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749-EEE3-4D88-8B4D-6670E2894A13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750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1AB-9CF2-452A-9A3F-EAF33CE6B2AB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39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47F-F8E9-47DA-A89B-F1917A7F802A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4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0B83-30D1-4499-B499-AC4959A31828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7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94C8-42ED-4C13-9255-9A6B3512F731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12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8131-7DC1-4BE8-92B7-AB34AE0430FB}" type="datetime4">
              <a:rPr lang="en-US" smtClean="0"/>
              <a:pPr/>
              <a:t>November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Faculty of Electrical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C116-C07A-4BAE-8913-B46E6E91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0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/>
          <p:cNvSpPr/>
          <p:nvPr/>
        </p:nvSpPr>
        <p:spPr>
          <a:xfrm rot="10800000">
            <a:off x="-2" y="0"/>
            <a:ext cx="9143999" cy="3810000"/>
          </a:xfrm>
          <a:prstGeom prst="round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4183559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cs typeface="+mj-cs"/>
              </a:rPr>
              <a:t>Chapter 2 </a:t>
            </a:r>
          </a:p>
          <a:p>
            <a:r>
              <a:rPr lang="en-US" sz="4400" b="1" dirty="0" smtClean="0">
                <a:cs typeface="+mj-cs"/>
              </a:rPr>
              <a:t>                    </a:t>
            </a:r>
            <a:r>
              <a:rPr lang="en-US" sz="5400" b="1" dirty="0" smtClean="0">
                <a:solidFill>
                  <a:srgbClr val="0070C0"/>
                </a:solidFill>
                <a:cs typeface="+mj-cs"/>
              </a:rPr>
              <a:t>ARRAYS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52" y="1143000"/>
            <a:ext cx="3561731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6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066800"/>
            <a:ext cx="7772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Elements in an array (either vector or matrix) can be addressed individually or in subgroups. This is useful when there is a need to redefine only some of the  elements, when specific elements are to be used in calculations, or when a subgroup of the elements is used to define a new variable.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Vector</a:t>
            </a:r>
          </a:p>
          <a:p>
            <a:r>
              <a:rPr lang="en-US" dirty="0" smtClean="0"/>
              <a:t>The address of an element in a vector is its position in the row (or column). For a</a:t>
            </a:r>
          </a:p>
          <a:p>
            <a:r>
              <a:rPr lang="en-US" dirty="0" smtClean="0"/>
              <a:t>vector named </a:t>
            </a:r>
            <a:r>
              <a:rPr lang="en-US" dirty="0" err="1" smtClean="0"/>
              <a:t>ve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(k) refers to the element in position k. The first position is</a:t>
            </a:r>
          </a:p>
          <a:p>
            <a:r>
              <a:rPr lang="en-US" dirty="0" smtClean="0"/>
              <a:t>1. For example, if the vector </a:t>
            </a:r>
            <a:r>
              <a:rPr lang="en-US" dirty="0" err="1" smtClean="0"/>
              <a:t>ve</a:t>
            </a:r>
            <a:r>
              <a:rPr lang="en-US" dirty="0" smtClean="0"/>
              <a:t> has nine elements:</a:t>
            </a:r>
          </a:p>
          <a:p>
            <a:r>
              <a:rPr lang="en-US" dirty="0" err="1" smtClean="0"/>
              <a:t>ve</a:t>
            </a:r>
            <a:r>
              <a:rPr lang="en-US" dirty="0" smtClean="0"/>
              <a:t> = 35 46 78 23 5 14 81 3 55</a:t>
            </a:r>
          </a:p>
          <a:p>
            <a:r>
              <a:rPr lang="en-US" dirty="0" smtClean="0"/>
              <a:t>then</a:t>
            </a:r>
          </a:p>
          <a:p>
            <a:r>
              <a:rPr lang="en-US" dirty="0" err="1" smtClean="0"/>
              <a:t>ve</a:t>
            </a:r>
            <a:r>
              <a:rPr lang="en-US" dirty="0" smtClean="0"/>
              <a:t>(4) = 23, </a:t>
            </a:r>
            <a:r>
              <a:rPr lang="en-US" dirty="0" err="1" smtClean="0"/>
              <a:t>ve</a:t>
            </a:r>
            <a:r>
              <a:rPr lang="en-US" dirty="0" smtClean="0"/>
              <a:t>(7) = 81, and </a:t>
            </a:r>
            <a:r>
              <a:rPr lang="en-US" dirty="0" err="1" smtClean="0"/>
              <a:t>ve</a:t>
            </a:r>
            <a:r>
              <a:rPr lang="en-US" dirty="0" smtClean="0"/>
              <a:t>( l ) = 35.</a:t>
            </a:r>
          </a:p>
          <a:p>
            <a:r>
              <a:rPr lang="en-US" dirty="0" smtClean="0"/>
              <a:t>A single vector element, v(k), can be used just as a variable. For example, it</a:t>
            </a:r>
          </a:p>
          <a:p>
            <a:r>
              <a:rPr lang="en-US" dirty="0" smtClean="0"/>
              <a:t>is possible to change the value of only one element of a vector by assigning a new</a:t>
            </a:r>
          </a:p>
          <a:p>
            <a:r>
              <a:rPr lang="en-US" dirty="0" smtClean="0"/>
              <a:t>value to a specific address. This is done by typing: v(k) = value. A single element</a:t>
            </a:r>
          </a:p>
          <a:p>
            <a:r>
              <a:rPr lang="en-US" dirty="0" smtClean="0"/>
              <a:t>can also be used as a variable in a mathematical expression. Examples are: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00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1"/>
            <a:ext cx="8953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4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1"/>
            <a:ext cx="7589520" cy="132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8" y="2512329"/>
            <a:ext cx="7589520" cy="396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953000" y="1676400"/>
            <a:ext cx="381000" cy="53340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657600"/>
            <a:ext cx="533400" cy="38100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953000" y="2133600"/>
            <a:ext cx="152400" cy="152400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1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5" y="757536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80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" y="1600200"/>
            <a:ext cx="89630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2971800"/>
            <a:ext cx="457200" cy="38100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4572000"/>
            <a:ext cx="381000" cy="45720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4343400"/>
            <a:ext cx="457200" cy="304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4038600"/>
            <a:ext cx="457200" cy="304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06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5" y="757536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80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89154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91001"/>
            <a:ext cx="82296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u="sng" dirty="0" smtClean="0">
                <a:solidFill>
                  <a:schemeClr val="accent2"/>
                </a:solidFill>
                <a:latin typeface="+mj-lt"/>
              </a:rPr>
              <a:t>For a Vector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: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  <a:latin typeface="+mj-lt"/>
              </a:rPr>
              <a:t>va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(:) </a:t>
            </a:r>
            <a:r>
              <a:rPr lang="en-US" sz="2400" dirty="0">
                <a:latin typeface="+mj-lt"/>
              </a:rPr>
              <a:t>Refers to all the elements of the vector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va</a:t>
            </a:r>
            <a:r>
              <a:rPr lang="en-US" sz="2400" dirty="0">
                <a:latin typeface="+mj-lt"/>
              </a:rPr>
              <a:t> (either a row or a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……….</a:t>
            </a:r>
            <a:r>
              <a:rPr lang="en-US" sz="2400" dirty="0" smtClean="0">
                <a:latin typeface="+mj-lt"/>
              </a:rPr>
              <a:t>column </a:t>
            </a:r>
            <a:r>
              <a:rPr lang="en-US" sz="2400" dirty="0">
                <a:latin typeface="+mj-lt"/>
              </a:rPr>
              <a:t>vector).</a:t>
            </a:r>
          </a:p>
          <a:p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va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(m:n) </a:t>
            </a:r>
            <a:r>
              <a:rPr lang="en-US" sz="2400" dirty="0">
                <a:latin typeface="+mj-lt"/>
              </a:rPr>
              <a:t>Refers to elements m through n of the vector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va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7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5" y="238780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356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104" y="3843279"/>
            <a:ext cx="8813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For a Matrix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(:,n) </a:t>
            </a:r>
            <a:r>
              <a:rPr lang="en-US" sz="2000" dirty="0">
                <a:latin typeface="+mj-lt"/>
                <a:cs typeface="Times New Roman" pitchFamily="18" charset="0"/>
              </a:rPr>
              <a:t>Refers to the elements in all the rows of column n of the matrix A.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A(n,:) </a:t>
            </a:r>
            <a:r>
              <a:rPr lang="en-US" sz="2000" dirty="0">
                <a:latin typeface="+mj-lt"/>
                <a:cs typeface="Times New Roman" pitchFamily="18" charset="0"/>
              </a:rPr>
              <a:t>Refers to the elements in all the columns of row n of the matrix A.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A(:,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m:n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Refers to the elements in all the rows between columns m and n of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matrix </a:t>
            </a:r>
            <a:r>
              <a:rPr lang="en-US" sz="2000" dirty="0">
                <a:latin typeface="+mj-lt"/>
                <a:cs typeface="Times New Roman" pitchFamily="18" charset="0"/>
              </a:rPr>
              <a:t>A.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A(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m:n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,:)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Refers to the elements in all the columns between rows m and n of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matrix </a:t>
            </a:r>
            <a:r>
              <a:rPr lang="en-US" sz="2000" dirty="0">
                <a:latin typeface="+mj-lt"/>
                <a:cs typeface="Times New Roman" pitchFamily="18" charset="0"/>
              </a:rPr>
              <a:t>A.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A(m:n,p:q)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Refers to the elements in rows m through n and columns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 through q </a:t>
            </a:r>
            <a:r>
              <a:rPr lang="en-US" sz="2000" dirty="0">
                <a:latin typeface="+mj-lt"/>
                <a:cs typeface="Times New Roman" pitchFamily="18" charset="0"/>
              </a:rPr>
              <a:t>of the matrix 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438400"/>
            <a:ext cx="4191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2743200" y="2057400"/>
            <a:ext cx="457200" cy="152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6"/>
            <a:ext cx="2133600" cy="365125"/>
          </a:xfrm>
        </p:spPr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5" y="467380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74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z="1800" b="1" smtClean="0">
                <a:solidFill>
                  <a:schemeClr val="tx1"/>
                </a:solidFill>
              </a:rPr>
              <a:pPr/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5" y="533401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③</a:t>
            </a:r>
            <a:r>
              <a:rPr lang="en-US" sz="2800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Array Addressing  &amp; Using a Colon  (Vector &amp; Matrix)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5" y="5448872"/>
            <a:ext cx="749808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220346"/>
            <a:ext cx="7498080" cy="43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8229600" y="5486400"/>
            <a:ext cx="533400" cy="8382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1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5" y="381001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④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Adding &amp; Deleting Elements To/From  Existing Variables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9" y="1224886"/>
            <a:ext cx="8005483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37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3625"/>
            <a:ext cx="8595360" cy="49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531"/>
            <a:ext cx="8595360" cy="480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55" y="381001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④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Adding &amp; Deleting Elements To/From  Existing Variables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6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5" y="381001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④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Adding &amp; Deleting Elements To/From  Existing Variables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733800" y="4953000"/>
            <a:ext cx="152400" cy="2286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8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9348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tilliumMaps29L" pitchFamily="50" charset="0"/>
              </a:rPr>
              <a:t>CAPTER TWO</a:t>
            </a:r>
            <a:endParaRPr lang="en-US" sz="2000" dirty="0">
              <a:solidFill>
                <a:schemeClr val="bg1"/>
              </a:solidFill>
              <a:latin typeface="TitilliumMaps29L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5753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200" dirty="0" smtClean="0">
                <a:solidFill>
                  <a:schemeClr val="accent1"/>
                </a:solidFill>
                <a:latin typeface="+mj-lt"/>
              </a:rPr>
              <a:t>Creating Arrays</a:t>
            </a:r>
            <a:endParaRPr lang="en-US" sz="4000" spc="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752600"/>
            <a:ext cx="8153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  <a:cs typeface="Calibri"/>
              </a:rPr>
              <a:t> </a:t>
            </a:r>
            <a:r>
              <a:rPr lang="en-US" sz="2400" dirty="0" smtClean="0">
                <a:latin typeface="+mj-lt"/>
              </a:rPr>
              <a:t>Creating a One-dimensional Array (Vector) &amp; Creating a Two-dimensional Array (Matrix)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The Zeros, Ones and, Eye Commands &amp; The Transpose Operator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Array Addressing  &amp; Using a Colon  (Vector &amp; Matrix)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Adding &amp; Deleting Elements To/From  Existing Variables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Built-in Functions For Handling Array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Mathematical Operations With Arrays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Built-in Function For Analyzing Array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0886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301088"/>
            <a:ext cx="89439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5" y="543580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④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Adding &amp; Deleting Elements To/From  Existing Variables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9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4650"/>
            <a:ext cx="8077200" cy="331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8077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55" y="543580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④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Adding &amp; Deleting Elements To/From  Existing Variables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1600200"/>
            <a:ext cx="38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2743200"/>
            <a:ext cx="1905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52600" y="4572000"/>
            <a:ext cx="2209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7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9348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tilliumMaps29L" pitchFamily="50" charset="0"/>
              </a:rPr>
              <a:t>CHAPTER T</a:t>
            </a:r>
            <a:endParaRPr lang="en-US" sz="2000" dirty="0">
              <a:solidFill>
                <a:schemeClr val="bg1"/>
              </a:solidFill>
              <a:latin typeface="TitilliumMaps29L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24" y="493599"/>
            <a:ext cx="727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①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Calibri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Creating a Vector and a Matrix</a:t>
            </a:r>
          </a:p>
          <a:p>
            <a:r>
              <a:rPr lang="en-US" sz="2400" b="1" dirty="0" smtClean="0">
                <a:latin typeface="+mj-lt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I. </a:t>
            </a:r>
            <a:r>
              <a:rPr lang="en-US" sz="2400" b="1" dirty="0" smtClean="0">
                <a:latin typeface="+mj-lt"/>
              </a:rPr>
              <a:t>Creating a vector from a known list of numbers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428736"/>
            <a:ext cx="584670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9" y="2057857"/>
            <a:ext cx="8081183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01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1"/>
            <a:ext cx="8641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①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Calibri"/>
              </a:rPr>
              <a:t> Creating a Vector and a Matrix</a:t>
            </a:r>
          </a:p>
          <a:p>
            <a:pPr algn="just"/>
            <a:r>
              <a:rPr lang="en-US" sz="2400" b="1" dirty="0" smtClean="0">
                <a:latin typeface="+mj-lt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II. </a:t>
            </a:r>
            <a:r>
              <a:rPr lang="en-US" sz="2400" b="1" dirty="0" smtClean="0">
                <a:latin typeface="+mj-lt"/>
              </a:rPr>
              <a:t>Creating a vector with constant spacing by specifying the first term,  the  spacing,  and the last term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4" y="1600200"/>
            <a:ext cx="774991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31" y="2579882"/>
            <a:ext cx="720066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88" y="5867401"/>
            <a:ext cx="7071360" cy="49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685800" y="44958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6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524" y="304801"/>
            <a:ext cx="8870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①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Calibri"/>
              </a:rPr>
              <a:t> Creating a Vector and a Matrix</a:t>
            </a:r>
          </a:p>
          <a:p>
            <a:pPr algn="just"/>
            <a:r>
              <a:rPr lang="en-US" b="1" dirty="0" smtClean="0">
                <a:latin typeface="TitilliumText22L Rg" pitchFamily="50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III. </a:t>
            </a:r>
            <a:r>
              <a:rPr lang="en-US" sz="2400" b="1" dirty="0" smtClean="0">
                <a:latin typeface="+mj-lt"/>
              </a:rPr>
              <a:t>Creating a vector with constant spacing by specifying the first term and last terms, and the number of terms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1" y="2630765"/>
            <a:ext cx="8229600" cy="40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00201"/>
            <a:ext cx="8391525" cy="104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52400" y="42672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46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757535"/>
            <a:ext cx="727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①</a:t>
            </a:r>
            <a:r>
              <a:rPr lang="en-US" sz="3200" b="1" dirty="0" smtClean="0">
                <a:solidFill>
                  <a:schemeClr val="accent1"/>
                </a:solidFill>
                <a:cs typeface="Calibri"/>
              </a:rPr>
              <a:t> Creating a Vector and a Matrix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8414"/>
            <a:ext cx="8229600" cy="8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229600" cy="24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59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9600"/>
            <a:ext cx="727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①</a:t>
            </a:r>
            <a:r>
              <a:rPr lang="en-US" sz="3200" b="1" dirty="0" smtClean="0">
                <a:solidFill>
                  <a:schemeClr val="accent1"/>
                </a:solidFill>
                <a:cs typeface="Calibri"/>
              </a:rPr>
              <a:t> Creating a Vector and a Matrix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3545"/>
            <a:ext cx="8229600" cy="30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1"/>
            <a:ext cx="8229600" cy="210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85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99" y="304801"/>
            <a:ext cx="895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/>
              </a:rPr>
              <a:t>②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Calibri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The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Zeros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Ones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and,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Eye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Commands &amp;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The Transpose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……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Operator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0328"/>
            <a:ext cx="8229600" cy="35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4" y="1219201"/>
            <a:ext cx="8229600" cy="173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5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1"/>
            <a:ext cx="2133600" cy="365125"/>
          </a:xfrm>
        </p:spPr>
        <p:txBody>
          <a:bodyPr/>
          <a:lstStyle/>
          <a:p>
            <a:fld id="{7EE2C116-C07A-4BAE-8913-B46E6E915078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99" y="304801"/>
            <a:ext cx="895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②</a:t>
            </a:r>
            <a:r>
              <a:rPr lang="en-US" sz="2800" b="1" dirty="0" smtClean="0">
                <a:solidFill>
                  <a:schemeClr val="accent1"/>
                </a:solidFill>
                <a:cs typeface="Calibri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The Zeros, Ones and, Eye Commands &amp; The Transpose   </a:t>
            </a:r>
            <a:r>
              <a:rPr lang="en-US" sz="2800" b="1" dirty="0" smtClean="0">
                <a:solidFill>
                  <a:schemeClr val="bg1"/>
                </a:solidFill>
              </a:rPr>
              <a:t>……</a:t>
            </a:r>
            <a:r>
              <a:rPr lang="en-US" sz="2800" b="1" dirty="0" smtClean="0">
                <a:solidFill>
                  <a:schemeClr val="accent1"/>
                </a:solidFill>
              </a:rPr>
              <a:t>Operator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1" y="1305635"/>
            <a:ext cx="7961659" cy="130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5" y="2612408"/>
            <a:ext cx="7961659" cy="384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78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5622</TotalTime>
  <Words>710</Words>
  <Application>Microsoft Office PowerPoint</Application>
  <PresentationFormat>On-screen Show (4:3)</PresentationFormat>
  <Paragraphs>85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MATLAB</dc:title>
  <dc:creator>MRT</dc:creator>
  <cp:lastModifiedBy>MR.DLAWAR</cp:lastModifiedBy>
  <cp:revision>304</cp:revision>
  <dcterms:created xsi:type="dcterms:W3CDTF">2011-09-30T11:40:56Z</dcterms:created>
  <dcterms:modified xsi:type="dcterms:W3CDTF">2019-11-13T07:33:25Z</dcterms:modified>
</cp:coreProperties>
</file>