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68" r:id="rId2"/>
    <p:sldId id="297" r:id="rId3"/>
    <p:sldId id="257" r:id="rId4"/>
    <p:sldId id="273" r:id="rId5"/>
    <p:sldId id="274" r:id="rId6"/>
    <p:sldId id="275" r:id="rId7"/>
    <p:sldId id="276" r:id="rId8"/>
    <p:sldId id="277" r:id="rId9"/>
    <p:sldId id="291" r:id="rId10"/>
    <p:sldId id="284" r:id="rId11"/>
    <p:sldId id="292" r:id="rId12"/>
    <p:sldId id="293" r:id="rId13"/>
    <p:sldId id="294" r:id="rId14"/>
    <p:sldId id="287" r:id="rId15"/>
    <p:sldId id="295" r:id="rId16"/>
    <p:sldId id="296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009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B459E-41E5-4301-9903-24CC190CB412}" type="datetimeFigureOut">
              <a:rPr lang="en-US" smtClean="0"/>
              <a:pPr/>
              <a:t>06-Nov-16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110C0-0376-4AC0-A705-1B9092BD3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60D0-1A47-48B6-9A78-90495F404D14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7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21B5-0074-4E1B-8677-FE9BA55D410E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46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3D1B-76C3-43CF-ADCD-34F03155F2BA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3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0FAB-4C0B-4D11-BF60-40B701D842C5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3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A288-B409-42D3-A5D2-84F4B719092B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3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EA36-C1C1-41BF-9098-9B4E6ED1DC0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6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812D-1FBD-469A-A459-E9E3C98FAD90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750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58FB-0503-45D4-9B6D-7FCB7C672B25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39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C3D-C35C-470C-8475-86E97D533EB7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4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73DB-11C4-4D70-8153-84D192F97224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71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3A84-2C9D-4816-B4CD-AE6290EF3A98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12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158E-0D87-4346-8620-D1E92284C2E8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0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8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/>
          <p:cNvSpPr/>
          <p:nvPr/>
        </p:nvSpPr>
        <p:spPr>
          <a:xfrm rot="10800000">
            <a:off x="-3" y="0"/>
            <a:ext cx="9143999" cy="3810000"/>
          </a:xfrm>
          <a:prstGeom prst="round1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4183559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TitilliumText25L" pitchFamily="50" charset="0"/>
              </a:rPr>
              <a:t>Chapter 4 </a:t>
            </a: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tilliumText25L" pitchFamily="50" charset="0"/>
              </a:rPr>
              <a:t>Two-Dimensional Plots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352" y="1143000"/>
            <a:ext cx="3561730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89604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630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4.2 THE </a:t>
            </a:r>
            <a:r>
              <a:rPr lang="en-US" sz="3200" b="1" dirty="0" err="1" smtClean="0">
                <a:solidFill>
                  <a:srgbClr val="FF0000"/>
                </a:solidFill>
                <a:latin typeface="TitilliumText22L Rg" pitchFamily="50" charset="0"/>
              </a:rPr>
              <a:t>fplot</a:t>
            </a:r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 COMMAND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430693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81200"/>
            <a:ext cx="5239131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895600"/>
            <a:ext cx="3768943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457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3822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tilliumText22L Rg" pitchFamily="50" charset="0"/>
              </a:rPr>
              <a:t>4.3 PLOTTING MULTIPLE GRAPHS IN THE SAME PLOT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4.3.1 Using the </a:t>
            </a:r>
            <a:r>
              <a:rPr lang="en-US" sz="3200" b="1" dirty="0" smtClean="0">
                <a:solidFill>
                  <a:srgbClr val="FF0000"/>
                </a:solidFill>
              </a:rPr>
              <a:t>plot</a:t>
            </a:r>
            <a:r>
              <a:rPr lang="en-US" sz="3200" dirty="0" smtClean="0">
                <a:solidFill>
                  <a:srgbClr val="0070C0"/>
                </a:solidFill>
              </a:rPr>
              <a:t> Command</a:t>
            </a: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304800" y="19812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Two or more graphs can be created in the same plot by typing pairs of vectors inside the plot command.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905125"/>
            <a:ext cx="257556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0420" y="3290888"/>
            <a:ext cx="496958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 Single Corner Rectangle 9"/>
          <p:cNvSpPr/>
          <p:nvPr/>
        </p:nvSpPr>
        <p:spPr>
          <a:xfrm flipH="1">
            <a:off x="6283035" y="0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8" y="0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6784926" y="28545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304800"/>
            <a:ext cx="91440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3822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tilliumText22L Rg" pitchFamily="50" charset="0"/>
              </a:rPr>
              <a:t>4.3 PLOTTING MULTIPLE GRAPHS IN THE SAME PLOT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4.3.1 Using the </a:t>
            </a:r>
            <a:r>
              <a:rPr lang="en-US" sz="3200" b="1" dirty="0" smtClean="0">
                <a:solidFill>
                  <a:srgbClr val="FF0000"/>
                </a:solidFill>
              </a:rPr>
              <a:t>plot</a:t>
            </a:r>
            <a:r>
              <a:rPr lang="en-US" sz="3200" dirty="0" smtClean="0">
                <a:solidFill>
                  <a:srgbClr val="0070C0"/>
                </a:solidFill>
              </a:rPr>
              <a:t> Command</a:t>
            </a: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7929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590800"/>
            <a:ext cx="53157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57625"/>
            <a:ext cx="198397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076825"/>
            <a:ext cx="4582391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3505200"/>
            <a:ext cx="33718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ound Single Corner Rectangle 14"/>
          <p:cNvSpPr/>
          <p:nvPr/>
        </p:nvSpPr>
        <p:spPr>
          <a:xfrm flipH="1">
            <a:off x="6359233" y="0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0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6861124" y="28545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817418"/>
            <a:ext cx="9144000" cy="12399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tilliumText22L Rg" pitchFamily="50" charset="0"/>
              </a:rPr>
              <a:t>4.3 PLOTTING MULTIPLE GRAPHS IN THE SAME PLOT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4.3.2 Using the </a:t>
            </a:r>
            <a:r>
              <a:rPr lang="en-US" sz="3200" b="1" dirty="0" smtClean="0">
                <a:solidFill>
                  <a:srgbClr val="FF0000"/>
                </a:solidFill>
              </a:rPr>
              <a:t>hold on </a:t>
            </a:r>
            <a:r>
              <a:rPr lang="en-US" sz="3200" dirty="0" smtClean="0">
                <a:solidFill>
                  <a:srgbClr val="0070C0"/>
                </a:solidFill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hold off </a:t>
            </a:r>
            <a:r>
              <a:rPr lang="en-US" sz="3200" dirty="0" smtClean="0">
                <a:solidFill>
                  <a:srgbClr val="0070C0"/>
                </a:solidFill>
              </a:rPr>
              <a:t>Commands</a:t>
            </a: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381000" y="19812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 plot several graphs using the </a:t>
            </a:r>
            <a:r>
              <a:rPr lang="en-US" dirty="0" smtClean="0">
                <a:solidFill>
                  <a:srgbClr val="FF0000"/>
                </a:solidFill>
              </a:rPr>
              <a:t>hold 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hold off </a:t>
            </a:r>
            <a:r>
              <a:rPr lang="en-US" dirty="0" smtClean="0"/>
              <a:t>commands, one graph is plotted first with the </a:t>
            </a:r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 command.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the </a:t>
            </a:r>
            <a:r>
              <a:rPr lang="en-US" dirty="0" smtClean="0">
                <a:solidFill>
                  <a:srgbClr val="FF0000"/>
                </a:solidFill>
              </a:rPr>
              <a:t>hold on </a:t>
            </a:r>
            <a:r>
              <a:rPr lang="en-US" dirty="0" smtClean="0"/>
              <a:t>command is typed. This keeps the Figure Window with the first plot open, including the axis properties and formatting if  any was done.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Additional graphs can be added with </a:t>
            </a:r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 commands that are typed next.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hold off </a:t>
            </a:r>
            <a:r>
              <a:rPr lang="en-US" dirty="0" smtClean="0"/>
              <a:t>command stops this process.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429000"/>
            <a:ext cx="2209800" cy="296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810000"/>
            <a:ext cx="34385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817418"/>
            <a:ext cx="9144000" cy="12399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tilliumText22L Rg" pitchFamily="50" charset="0"/>
              </a:rPr>
              <a:t>4.3 PLOTTING MULTIPLE GRAPHS IN THE SAME PLOT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4.3.2 Using the </a:t>
            </a:r>
            <a:r>
              <a:rPr lang="en-US" sz="3200" b="1" dirty="0" smtClean="0">
                <a:solidFill>
                  <a:srgbClr val="FF0000"/>
                </a:solidFill>
              </a:rPr>
              <a:t>hold on </a:t>
            </a:r>
            <a:r>
              <a:rPr lang="en-US" sz="3200" dirty="0" smtClean="0">
                <a:solidFill>
                  <a:srgbClr val="0070C0"/>
                </a:solidFill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hold off </a:t>
            </a:r>
            <a:r>
              <a:rPr lang="en-US" sz="3200" dirty="0" smtClean="0">
                <a:solidFill>
                  <a:srgbClr val="0070C0"/>
                </a:solidFill>
              </a:rPr>
              <a:t>Commands</a:t>
            </a: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381000" y="19812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 plot several graphs using the </a:t>
            </a:r>
            <a:r>
              <a:rPr lang="en-US" dirty="0" smtClean="0">
                <a:solidFill>
                  <a:srgbClr val="FF0000"/>
                </a:solidFill>
              </a:rPr>
              <a:t>hold on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hold off </a:t>
            </a:r>
            <a:r>
              <a:rPr lang="en-US" dirty="0" smtClean="0"/>
              <a:t>commands, one graph is plotted first with the </a:t>
            </a:r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 command.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the </a:t>
            </a:r>
            <a:r>
              <a:rPr lang="en-US" dirty="0" smtClean="0">
                <a:solidFill>
                  <a:srgbClr val="FF0000"/>
                </a:solidFill>
              </a:rPr>
              <a:t>hold on </a:t>
            </a:r>
            <a:r>
              <a:rPr lang="en-US" dirty="0" smtClean="0"/>
              <a:t>command is typed. This keeps the Figure Window with the first plot open, including the axis properties and formatting if  any was done.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Additional graphs can be added with </a:t>
            </a:r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 commands that are typed next.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hold off </a:t>
            </a:r>
            <a:r>
              <a:rPr lang="en-US" dirty="0" smtClean="0"/>
              <a:t>command stops this process.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429000"/>
            <a:ext cx="2209800" cy="296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810000"/>
            <a:ext cx="34385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75511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85800"/>
            <a:ext cx="9144000" cy="1066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tilliumText22L Rg" pitchFamily="50" charset="0"/>
              </a:rPr>
              <a:t>4.4 PLOTTING MULTIPLE Plots IN THE SAME Figure </a:t>
            </a:r>
            <a:r>
              <a:rPr lang="en-US" sz="3200" dirty="0" smtClean="0">
                <a:solidFill>
                  <a:srgbClr val="0070C0"/>
                </a:solidFill>
              </a:rPr>
              <a:t>by Using the </a:t>
            </a:r>
            <a:r>
              <a:rPr lang="en-US" sz="3200" b="1" dirty="0" smtClean="0">
                <a:solidFill>
                  <a:srgbClr val="FF0000"/>
                </a:solidFill>
              </a:rPr>
              <a:t>subplot </a:t>
            </a:r>
            <a:r>
              <a:rPr lang="en-US" sz="3200" dirty="0" smtClean="0">
                <a:solidFill>
                  <a:srgbClr val="0070C0"/>
                </a:solidFill>
              </a:rPr>
              <a:t>Command</a:t>
            </a: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" y="1981200"/>
            <a:ext cx="8915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It can sometimes be useful to display multiple plots on the same  figure for comparison.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can be done using the subplot function, that takes arguments for number of rows of plots, number of columns of plots, and plot number currently being plotted: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subplot (</a:t>
            </a:r>
            <a:r>
              <a:rPr lang="en-US" sz="2800" b="1" dirty="0" err="1" smtClean="0">
                <a:solidFill>
                  <a:srgbClr val="C00000"/>
                </a:solidFill>
              </a:rPr>
              <a:t>nrows,ncols,plot_number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152400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09600"/>
            <a:ext cx="9144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133290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5334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tilliumText22L Rg" pitchFamily="50" charset="0"/>
              </a:rPr>
              <a:t>4.4 PLOTTING MULTIPLE Plots IN THE SAME Figure </a:t>
            </a:r>
            <a:r>
              <a:rPr lang="en-US" sz="3200" dirty="0" smtClean="0">
                <a:solidFill>
                  <a:srgbClr val="0070C0"/>
                </a:solidFill>
              </a:rPr>
              <a:t>by Using the </a:t>
            </a:r>
            <a:r>
              <a:rPr lang="en-US" sz="3200" b="1" dirty="0" smtClean="0">
                <a:solidFill>
                  <a:srgbClr val="FF0000"/>
                </a:solidFill>
              </a:rPr>
              <a:t>subplot </a:t>
            </a:r>
            <a:r>
              <a:rPr lang="en-US" sz="3200" dirty="0" smtClean="0">
                <a:solidFill>
                  <a:srgbClr val="0070C0"/>
                </a:solidFill>
              </a:rPr>
              <a:t>Command</a:t>
            </a: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47875"/>
            <a:ext cx="26574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0" y="1534180"/>
            <a:ext cx="1549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</a:rPr>
              <a:t>Example: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981200"/>
            <a:ext cx="5486400" cy="436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1011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tilliumText22L Rg" pitchFamily="50" charset="0"/>
              </a:rPr>
              <a:t>4.5 FORMATTING A PLOT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    Formatting a Plot Using Commands</a:t>
            </a: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770" y="1768760"/>
            <a:ext cx="703683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72013"/>
            <a:ext cx="4287653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953000"/>
            <a:ext cx="427797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371600"/>
            <a:ext cx="8534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Introduction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plot</a:t>
            </a:r>
            <a:r>
              <a:rPr lang="en-US" sz="2400" dirty="0" smtClean="0">
                <a:solidFill>
                  <a:srgbClr val="0070C0"/>
                </a:solidFill>
              </a:rPr>
              <a:t> Command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fplot</a:t>
            </a:r>
            <a:r>
              <a:rPr lang="en-US" sz="2400" dirty="0" smtClean="0">
                <a:solidFill>
                  <a:srgbClr val="0070C0"/>
                </a:solidFill>
              </a:rPr>
              <a:t> Command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Plotting Multiple Graphs In The Same Plot:</a:t>
            </a:r>
          </a:p>
          <a:p>
            <a:pPr marL="1657350" lvl="3" indent="-285750"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</a:rPr>
              <a:t> Using the </a:t>
            </a:r>
            <a:r>
              <a:rPr lang="en-US" sz="2400" b="1" dirty="0" smtClean="0">
                <a:solidFill>
                  <a:srgbClr val="FF0000"/>
                </a:solidFill>
              </a:rPr>
              <a:t>plot</a:t>
            </a:r>
            <a:r>
              <a:rPr lang="en-US" sz="2400" dirty="0" smtClean="0">
                <a:solidFill>
                  <a:srgbClr val="0070C0"/>
                </a:solidFill>
              </a:rPr>
              <a:t> Command</a:t>
            </a:r>
          </a:p>
          <a:p>
            <a:pPr marL="1657350" lvl="3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</a:rPr>
              <a:t> Using the </a:t>
            </a:r>
            <a:r>
              <a:rPr lang="en-US" sz="2400" b="1" dirty="0" smtClean="0">
                <a:solidFill>
                  <a:srgbClr val="FF0000"/>
                </a:solidFill>
              </a:rPr>
              <a:t>hold on </a:t>
            </a:r>
            <a:r>
              <a:rPr lang="en-US" sz="2400" dirty="0" smtClean="0">
                <a:solidFill>
                  <a:srgbClr val="0070C0"/>
                </a:solidFill>
              </a:rPr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hold off </a:t>
            </a:r>
            <a:r>
              <a:rPr lang="en-US" sz="2400" dirty="0" smtClean="0">
                <a:solidFill>
                  <a:srgbClr val="0070C0"/>
                </a:solidFill>
              </a:rPr>
              <a:t>Commands        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Plotting Multiple Plots In The Same Figure </a:t>
            </a:r>
            <a:r>
              <a:rPr lang="en-US" sz="2800" dirty="0" smtClean="0">
                <a:solidFill>
                  <a:srgbClr val="0070C0"/>
                </a:solidFill>
              </a:rPr>
              <a:t>By Using The </a:t>
            </a:r>
            <a:r>
              <a:rPr lang="en-US" sz="2800" b="1" dirty="0" smtClean="0">
                <a:solidFill>
                  <a:srgbClr val="FF0000"/>
                </a:solidFill>
              </a:rPr>
              <a:t>subplot </a:t>
            </a:r>
            <a:r>
              <a:rPr lang="en-US" sz="2800" dirty="0" smtClean="0">
                <a:solidFill>
                  <a:srgbClr val="0070C0"/>
                </a:solidFill>
              </a:rPr>
              <a:t>Command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Formatting a Plot</a:t>
            </a:r>
            <a:endParaRPr lang="en-US" sz="2400" dirty="0" smtClean="0"/>
          </a:p>
        </p:txBody>
      </p:sp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630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tilliumText22L Rg" pitchFamily="50" charset="0"/>
              </a:rPr>
              <a:t>             Outline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371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itilliumText22L Rg" pitchFamily="50" charset="0"/>
              </a:rPr>
              <a:t>Plots are a very useful tool for presenting information.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itilliumText22L Rg" pitchFamily="50" charset="0"/>
              </a:rPr>
              <a:t>MATLAB has many commands that can be used for creating different types of plots.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itilliumText22L Rg" pitchFamily="50" charset="0"/>
              </a:rPr>
              <a:t>In this chapter we will describe how MATLAB  can be used to create and format many types of two-dimensional plots. </a:t>
            </a:r>
          </a:p>
        </p:txBody>
      </p:sp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630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Introduction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197" y="2667000"/>
            <a:ext cx="5850803" cy="403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1011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878321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4.1 THE </a:t>
            </a:r>
            <a:r>
              <a:rPr lang="en-US" sz="3200" b="1" dirty="0" smtClean="0">
                <a:solidFill>
                  <a:srgbClr val="FF0000"/>
                </a:solidFill>
                <a:latin typeface="TitilliumText22L Rg" pitchFamily="50" charset="0"/>
              </a:rPr>
              <a:t>plot</a:t>
            </a:r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 COMMAND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5FA4-7871-41F0-B1E4-A69E6368565B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14" name="TextBox 8"/>
          <p:cNvSpPr txBox="1"/>
          <p:nvPr/>
        </p:nvSpPr>
        <p:spPr>
          <a:xfrm>
            <a:off x="304800" y="1752600"/>
            <a:ext cx="853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latin typeface="TitilliumText22L Rg" pitchFamily="50" charset="0"/>
              </a:rPr>
              <a:t>The plot command is used to create two-dimensional plots.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TitilliumText22L Rg" pitchFamily="50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TitilliumText22L Rg" pitchFamily="50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TitilliumText22L Rg" pitchFamily="50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TitilliumText22L Rg" pitchFamily="50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TitilliumText22L Rg" pitchFamily="50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latin typeface="TitilliumText22L Rg" pitchFamily="50" charset="0"/>
              </a:rPr>
              <a:t>The arguments x and y are each a vector (one-dimensional array).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latin typeface="TitilliumText22L Rg" pitchFamily="50" charset="0"/>
              </a:rPr>
              <a:t>The two vectors must have the same number of elements.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latin typeface="TitilliumText22L Rg" pitchFamily="50" charset="0"/>
              </a:rPr>
              <a:t>When the  plot command is executed, a figure is created in the Figure Window.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133600"/>
            <a:ext cx="21812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1011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878321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4.1 THE </a:t>
            </a:r>
            <a:r>
              <a:rPr lang="en-US" sz="3200" b="1" dirty="0" smtClean="0">
                <a:solidFill>
                  <a:srgbClr val="FF0000"/>
                </a:solidFill>
                <a:latin typeface="TitilliumText22L Rg" pitchFamily="50" charset="0"/>
              </a:rPr>
              <a:t>plot</a:t>
            </a:r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 COMMAND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5FA4-7871-41F0-B1E4-A69E6368565B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150" y="1752600"/>
            <a:ext cx="80708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0"/>
            <a:ext cx="5334000" cy="318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630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4.1 THE </a:t>
            </a:r>
            <a:r>
              <a:rPr lang="en-US" sz="3200" b="1" dirty="0" smtClean="0">
                <a:solidFill>
                  <a:srgbClr val="FF0000"/>
                </a:solidFill>
                <a:latin typeface="TitilliumText22L Rg" pitchFamily="50" charset="0"/>
              </a:rPr>
              <a:t>plot</a:t>
            </a:r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 COMMAND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79244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630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58000" y="285690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4.1 THE </a:t>
            </a:r>
            <a:r>
              <a:rPr lang="en-US" sz="3200" b="1" dirty="0" smtClean="0">
                <a:solidFill>
                  <a:srgbClr val="FF0000"/>
                </a:solidFill>
                <a:latin typeface="TitilliumText22L Rg" pitchFamily="50" charset="0"/>
              </a:rPr>
              <a:t>plot</a:t>
            </a:r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 COMMAND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822776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مستطيل 14"/>
          <p:cNvSpPr/>
          <p:nvPr/>
        </p:nvSpPr>
        <p:spPr>
          <a:xfrm>
            <a:off x="533400" y="1828800"/>
            <a:ext cx="1610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Line Specifiers:</a:t>
            </a:r>
            <a:endParaRPr lang="en-US" b="1" u="sng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143125"/>
            <a:ext cx="26289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667125"/>
            <a:ext cx="26384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28950" y="2133600"/>
            <a:ext cx="6019800" cy="237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1011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878321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4.1 THE </a:t>
            </a:r>
            <a:r>
              <a:rPr lang="en-US" sz="3200" b="1" dirty="0" smtClean="0">
                <a:solidFill>
                  <a:srgbClr val="FF0000"/>
                </a:solidFill>
                <a:latin typeface="TitilliumText22L Rg" pitchFamily="50" charset="0"/>
              </a:rPr>
              <a:t>plot</a:t>
            </a:r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 COMMAND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5FA4-7871-41F0-B1E4-A69E6368565B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13" name="مستطيل 12"/>
          <p:cNvSpPr/>
          <p:nvPr/>
        </p:nvSpPr>
        <p:spPr>
          <a:xfrm>
            <a:off x="381000" y="1828800"/>
            <a:ext cx="8458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Notes about using the specifiers:</a:t>
            </a:r>
          </a:p>
          <a:p>
            <a:r>
              <a:rPr lang="en-US" sz="2000" dirty="0" smtClean="0"/>
              <a:t>• The specifiers are typed inside the plot command as strings.</a:t>
            </a:r>
          </a:p>
          <a:p>
            <a:r>
              <a:rPr lang="en-US" sz="2000" dirty="0" smtClean="0"/>
              <a:t>• Within the string the specifiers can be typed in any order.</a:t>
            </a:r>
          </a:p>
          <a:p>
            <a:r>
              <a:rPr lang="en-US" sz="2000" dirty="0" smtClean="0"/>
              <a:t>• The specifiers are optional. This means that none, one, two, or all three types can be included in a command.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600"/>
            <a:ext cx="804319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 Single Corner Rectangle 19"/>
          <p:cNvSpPr/>
          <p:nvPr/>
        </p:nvSpPr>
        <p:spPr>
          <a:xfrm flipH="1">
            <a:off x="6359233" y="284019"/>
            <a:ext cx="2784765" cy="410289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665018"/>
            <a:ext cx="9144000" cy="6303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2306" y="284019"/>
            <a:ext cx="508818" cy="45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6861124" y="312564"/>
            <a:ext cx="1825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oper Black" pitchFamily="18" charset="0"/>
                <a:cs typeface="Narkisim" pitchFamily="34" charset="-79"/>
              </a:rPr>
              <a:t>CHAPTER 4</a:t>
            </a:r>
            <a:endParaRPr lang="en-US" sz="2000" dirty="0">
              <a:solidFill>
                <a:schemeClr val="bg1"/>
              </a:solidFill>
              <a:latin typeface="Cooper Black" pitchFamily="18" charset="0"/>
              <a:cs typeface="Narkisim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6858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4.2 THE </a:t>
            </a:r>
            <a:r>
              <a:rPr lang="en-US" sz="3200" b="1" dirty="0" smtClean="0">
                <a:solidFill>
                  <a:srgbClr val="FF0000"/>
                </a:solidFill>
                <a:latin typeface="TitilliumText22L Rg" pitchFamily="50" charset="0"/>
              </a:rPr>
              <a:t>fplot</a:t>
            </a:r>
            <a:r>
              <a:rPr lang="en-US" sz="3200" dirty="0" smtClean="0">
                <a:solidFill>
                  <a:srgbClr val="0070C0"/>
                </a:solidFill>
                <a:latin typeface="TitilliumText22L Rg" pitchFamily="50" charset="0"/>
              </a:rPr>
              <a:t> COMMAND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BE3B-7B74-4C7F-AA4B-F91C8B4639F9}" type="datetime2">
              <a:rPr lang="en-US" smtClean="0"/>
              <a:pPr/>
              <a:t>Sunday, November 06, 2016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Matlab Lab</a:t>
            </a:r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304800" y="14478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FF0000"/>
                </a:solidFill>
              </a:rPr>
              <a:t>fplot</a:t>
            </a:r>
            <a:r>
              <a:rPr lang="en-US" sz="2000" dirty="0" smtClean="0"/>
              <a:t> command plots a function with the form  </a:t>
            </a:r>
            <a:r>
              <a:rPr lang="en-US" sz="2000" i="1" dirty="0" smtClean="0">
                <a:solidFill>
                  <a:srgbClr val="FF0000"/>
                </a:solidFill>
                <a:latin typeface="Californian FB" pitchFamily="18" charset="0"/>
                <a:ea typeface="FangSong" pitchFamily="49" charset="-122"/>
              </a:rPr>
              <a:t>y=f(x)</a:t>
            </a:r>
            <a:r>
              <a:rPr lang="en-US" sz="2000" i="1" dirty="0" smtClean="0"/>
              <a:t>  </a:t>
            </a:r>
            <a:r>
              <a:rPr lang="en-US" sz="2000" dirty="0" smtClean="0"/>
              <a:t>between specified limits.</a:t>
            </a: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0663" y="1905000"/>
            <a:ext cx="61626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مستطيل 17"/>
          <p:cNvSpPr/>
          <p:nvPr/>
        </p:nvSpPr>
        <p:spPr>
          <a:xfrm>
            <a:off x="457200" y="334387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:   The function can be typed directly as a string inside the command and can be typed as a function of any letter.</a:t>
            </a:r>
          </a:p>
          <a:p>
            <a:r>
              <a:rPr lang="en-US" dirty="0" smtClean="0"/>
              <a:t>	Example:  8*x^2+5*</a:t>
            </a:r>
            <a:r>
              <a:rPr lang="en-US" dirty="0" err="1" smtClean="0"/>
              <a:t>cos</a:t>
            </a:r>
            <a:r>
              <a:rPr lang="en-US" dirty="0" smtClean="0"/>
              <a:t>(x)  </a:t>
            </a:r>
            <a:endParaRPr lang="en-US" dirty="0"/>
          </a:p>
        </p:txBody>
      </p:sp>
      <p:sp>
        <p:nvSpPr>
          <p:cNvPr id="19" name="مستطيل 18"/>
          <p:cNvSpPr/>
          <p:nvPr/>
        </p:nvSpPr>
        <p:spPr>
          <a:xfrm>
            <a:off x="457200" y="4390072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limits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The limits argument is a vector  with two elements that specify the domain of x [</a:t>
            </a:r>
            <a:r>
              <a:rPr lang="en-US" dirty="0" err="1" smtClean="0"/>
              <a:t>xmin,xmax</a:t>
            </a:r>
            <a:r>
              <a:rPr lang="en-US" dirty="0" smtClean="0"/>
              <a:t>], or a vector with four elements that specifies the domain of x and the limits of the y-axis [xmin,xmax,ymin,ymax].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line </a:t>
            </a:r>
            <a:r>
              <a:rPr lang="en-US" b="1" u="sng" dirty="0" err="1" smtClean="0">
                <a:solidFill>
                  <a:srgbClr val="FF0000"/>
                </a:solidFill>
              </a:rPr>
              <a:t>specifiers</a:t>
            </a:r>
            <a:r>
              <a:rPr lang="en-US" dirty="0" smtClean="0"/>
              <a:t>:   The line </a:t>
            </a:r>
            <a:r>
              <a:rPr lang="en-US" dirty="0" err="1" smtClean="0"/>
              <a:t>specifiers</a:t>
            </a:r>
            <a:r>
              <a:rPr lang="en-US" dirty="0" smtClean="0"/>
              <a:t> are the same as in the  plot command.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91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747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MATLAB</dc:title>
  <dc:creator>MRT</dc:creator>
  <cp:lastModifiedBy>MR.DLAWAR</cp:lastModifiedBy>
  <cp:revision>139</cp:revision>
  <dcterms:created xsi:type="dcterms:W3CDTF">2011-09-30T11:40:56Z</dcterms:created>
  <dcterms:modified xsi:type="dcterms:W3CDTF">2016-11-06T09:20:30Z</dcterms:modified>
</cp:coreProperties>
</file>