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84" r:id="rId2"/>
    <p:sldId id="257" r:id="rId3"/>
    <p:sldId id="269" r:id="rId4"/>
    <p:sldId id="271" r:id="rId5"/>
    <p:sldId id="272" r:id="rId6"/>
    <p:sldId id="274" r:id="rId7"/>
    <p:sldId id="277" r:id="rId8"/>
    <p:sldId id="279" r:id="rId9"/>
    <p:sldId id="280" r:id="rId10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CC0099"/>
    <a:srgbClr val="000099"/>
    <a:srgbClr val="800000"/>
    <a:srgbClr val="CC0000"/>
    <a:srgbClr val="FF00FF"/>
    <a:srgbClr val="33CC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32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284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92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0D4E3F-1DF6-49A1-A0A8-493E8AD5C99F}" type="datetimeFigureOut">
              <a:rPr lang="en-US" smtClean="0"/>
              <a:pPr/>
              <a:t>12-Nov-19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2ABB64D-519E-4A77-B3BC-8A4365913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570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57275" y="720725"/>
            <a:ext cx="520065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BB64D-519E-4A77-B3BC-8A4365913D3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9223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57275" y="720725"/>
            <a:ext cx="520065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BB64D-519E-4A77-B3BC-8A4365913D3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9223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6688-DDBD-4E87-871D-7F2434A4D3EE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377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36E4-F77B-494D-B4B2-71E5076CA130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246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4B0D-236B-41E4-A87B-33B040317A37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236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4898-04D6-4022-A629-355A8A6E8301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036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1992-B761-4546-AE93-24018FF2EDBD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936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F8D8-981C-45F5-8BDF-19F0C03401A7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376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EAE-8CBA-4E93-94B6-AC9D006E59E8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750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9676B-178E-4A3C-9FE6-78C40D8BB94C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939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8AC-0026-4D25-A0C1-339FCCED077B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840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6226-3C53-450A-83B6-C5BFD543CEE2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371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F044-3F47-4386-90B5-A9A9EB758A78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612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2AEE6-43E7-4CA1-82DF-2835608A8C10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303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1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0"/>
            <a:ext cx="9143998" cy="4953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 Single Corner Rectangle 1"/>
          <p:cNvSpPr/>
          <p:nvPr/>
        </p:nvSpPr>
        <p:spPr>
          <a:xfrm rot="10800000">
            <a:off x="380998" y="0"/>
            <a:ext cx="9143999" cy="3810000"/>
          </a:xfrm>
          <a:prstGeom prst="round1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418356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latin typeface="+mj-lt"/>
              </a:rPr>
              <a:t>Chapter </a:t>
            </a:r>
            <a:r>
              <a:rPr lang="en-US" sz="4400" b="1" dirty="0" smtClean="0">
                <a:latin typeface="+mj-lt"/>
              </a:rPr>
              <a:t>5 </a:t>
            </a:r>
            <a:endParaRPr lang="en-US" sz="4400" b="1" dirty="0">
              <a:latin typeface="+mj-lt"/>
            </a:endParaRPr>
          </a:p>
          <a:p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USER-DEFINED FUNCTIONS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352" y="1143000"/>
            <a:ext cx="3561730" cy="3200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F994-EBAF-4D19-865D-5F5F7DBCDBCE}" type="datetime4">
              <a:rPr lang="en-US" smtClean="0"/>
              <a:pPr/>
              <a:t>November 12, 2019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5629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541193"/>
            <a:ext cx="9906000" cy="7542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58939" y="689295"/>
            <a:ext cx="9410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5.1</a:t>
            </a:r>
            <a:r>
              <a:rPr lang="en-US" sz="2800" b="1" dirty="0" smtClean="0">
                <a:solidFill>
                  <a:srgbClr val="C00000"/>
                </a:solidFill>
                <a:latin typeface="TitilliumText22L Rg" pitchFamily="50" charset="0"/>
              </a:rPr>
              <a:t> </a:t>
            </a:r>
            <a:r>
              <a:rPr lang="en-US" sz="3200" b="1" dirty="0" smtClean="0">
                <a:latin typeface="+mj-lt"/>
              </a:rPr>
              <a:t>Introduction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67CD-3C6E-4205-8FE8-2600565D2710}" type="datetime4">
              <a:rPr lang="en-US" smtClean="0"/>
              <a:pPr/>
              <a:t>November 12, 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62400" y="1466034"/>
            <a:ext cx="1857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tilliumText22L Rg" pitchFamily="50" charset="0"/>
              </a:rPr>
              <a:t>Functions</a:t>
            </a:r>
            <a:endParaRPr lang="en-US" sz="2400" b="1" dirty="0">
              <a:latin typeface="TitilliumText22L Rg" pitchFamily="50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428668">
            <a:off x="3624796" y="1282554"/>
            <a:ext cx="2296681" cy="841237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664525" y="1360051"/>
            <a:ext cx="4003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Is a </a:t>
            </a:r>
            <a:r>
              <a:rPr lang="en-US" sz="2400" dirty="0">
                <a:latin typeface="+mj-lt"/>
              </a:rPr>
              <a:t>mathematical expression in terms </a:t>
            </a:r>
            <a:r>
              <a:rPr lang="en-US" sz="2400" dirty="0" smtClean="0">
                <a:latin typeface="+mj-lt"/>
              </a:rPr>
              <a:t>of variables.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90600" y="2964132"/>
            <a:ext cx="2559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Built-in Functions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193211" y="2964132"/>
            <a:ext cx="3165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User-Defined </a:t>
            </a:r>
            <a:r>
              <a:rPr lang="en-US" sz="2400" dirty="0">
                <a:latin typeface="+mj-lt"/>
              </a:rPr>
              <a:t>Functions</a:t>
            </a:r>
          </a:p>
        </p:txBody>
      </p:sp>
      <p:sp>
        <p:nvSpPr>
          <p:cNvPr id="1024" name="Rectangle 1023"/>
          <p:cNvSpPr/>
          <p:nvPr/>
        </p:nvSpPr>
        <p:spPr>
          <a:xfrm>
            <a:off x="412751" y="3347112"/>
            <a:ext cx="41274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used in </a:t>
            </a:r>
            <a:r>
              <a:rPr lang="en-US" sz="2000" dirty="0" smtClean="0">
                <a:latin typeface="+mj-lt"/>
              </a:rPr>
              <a:t>mathematical expressions </a:t>
            </a:r>
            <a:r>
              <a:rPr lang="en-US" sz="2000" dirty="0">
                <a:latin typeface="+mj-lt"/>
              </a:rPr>
              <a:t>simply by typing their name with an </a:t>
            </a:r>
            <a:r>
              <a:rPr lang="en-US" sz="2000" dirty="0" smtClean="0">
                <a:latin typeface="+mj-lt"/>
              </a:rPr>
              <a:t>argument. </a:t>
            </a:r>
            <a:r>
              <a:rPr lang="en-US" sz="2000" dirty="0">
                <a:latin typeface="+mj-lt"/>
              </a:rPr>
              <a:t>E</a:t>
            </a:r>
            <a:r>
              <a:rPr lang="en-US" sz="2000" dirty="0" smtClean="0">
                <a:latin typeface="+mj-lt"/>
              </a:rPr>
              <a:t>xamples </a:t>
            </a:r>
            <a:r>
              <a:rPr lang="en-US" sz="2000" dirty="0">
                <a:latin typeface="+mj-lt"/>
              </a:rPr>
              <a:t>are sin(x), </a:t>
            </a:r>
            <a:r>
              <a:rPr lang="en-US" sz="2000" dirty="0" err="1">
                <a:latin typeface="+mj-lt"/>
              </a:rPr>
              <a:t>cos</a:t>
            </a:r>
            <a:r>
              <a:rPr lang="en-US" sz="2000" dirty="0">
                <a:latin typeface="+mj-lt"/>
              </a:rPr>
              <a:t>(x), </a:t>
            </a:r>
            <a:r>
              <a:rPr lang="en-US" sz="2000" dirty="0" err="1">
                <a:latin typeface="+mj-lt"/>
              </a:rPr>
              <a:t>sqrt</a:t>
            </a:r>
            <a:r>
              <a:rPr lang="en-US" sz="2000" dirty="0">
                <a:latin typeface="+mj-lt"/>
              </a:rPr>
              <a:t>(x), </a:t>
            </a:r>
            <a:r>
              <a:rPr lang="en-US" sz="2000" dirty="0" err="1" smtClean="0">
                <a:latin typeface="+mj-lt"/>
              </a:rPr>
              <a:t>exp</a:t>
            </a:r>
            <a:r>
              <a:rPr lang="en-US" sz="2000" dirty="0" smtClean="0">
                <a:latin typeface="+mj-lt"/>
              </a:rPr>
              <a:t>(x)….etc.</a:t>
            </a:r>
            <a:endParaRPr lang="en-US" sz="2000" dirty="0">
              <a:latin typeface="+mj-lt"/>
            </a:endParaRPr>
          </a:p>
        </p:txBody>
      </p:sp>
      <p:pic>
        <p:nvPicPr>
          <p:cNvPr id="1025" name="Picture 10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10675">
            <a:off x="6398786" y="1482834"/>
            <a:ext cx="454875" cy="179483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3478938">
            <a:off x="3225125" y="1626951"/>
            <a:ext cx="454875" cy="1794836"/>
          </a:xfrm>
          <a:prstGeom prst="rect">
            <a:avLst/>
          </a:prstGeom>
        </p:spPr>
      </p:pic>
      <p:pic>
        <p:nvPicPr>
          <p:cNvPr id="1027" name="Picture 10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281" y="3352800"/>
            <a:ext cx="2662519" cy="6667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36" y="3359697"/>
            <a:ext cx="2938778" cy="69303"/>
          </a:xfrm>
          <a:prstGeom prst="rect">
            <a:avLst/>
          </a:prstGeom>
        </p:spPr>
      </p:pic>
      <p:sp>
        <p:nvSpPr>
          <p:cNvPr id="1028" name="Rectangle 1027"/>
          <p:cNvSpPr/>
          <p:nvPr/>
        </p:nvSpPr>
        <p:spPr>
          <a:xfrm>
            <a:off x="5374507" y="3381585"/>
            <a:ext cx="41977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MATLAB program that is created by the user</a:t>
            </a:r>
            <a:r>
              <a:rPr lang="en-US" sz="2000" dirty="0" smtClean="0">
                <a:latin typeface="+mj-lt"/>
              </a:rPr>
              <a:t>, saved </a:t>
            </a:r>
            <a:r>
              <a:rPr lang="en-US" sz="2000" dirty="0">
                <a:latin typeface="+mj-lt"/>
              </a:rPr>
              <a:t>as a function file, and then can be used like a built-in function.</a:t>
            </a:r>
          </a:p>
        </p:txBody>
      </p:sp>
      <p:sp>
        <p:nvSpPr>
          <p:cNvPr id="1029" name="TextBox 1028"/>
          <p:cNvSpPr txBox="1"/>
          <p:nvPr/>
        </p:nvSpPr>
        <p:spPr>
          <a:xfrm>
            <a:off x="362811" y="4982983"/>
            <a:ext cx="91568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 algn="ctr">
              <a:buFont typeface="Wingdings" pitchFamily="2" charset="2"/>
              <a:buChar char="q"/>
            </a:pPr>
            <a:r>
              <a:rPr lang="en-US" dirty="0" smtClean="0">
                <a:latin typeface="+mj-lt"/>
              </a:rPr>
              <a:t>when </a:t>
            </a:r>
            <a:r>
              <a:rPr lang="en-US" dirty="0">
                <a:latin typeface="+mj-lt"/>
              </a:rPr>
              <a:t>a function needs to be </a:t>
            </a:r>
            <a:r>
              <a:rPr lang="en-US" dirty="0" smtClean="0">
                <a:latin typeface="+mj-lt"/>
              </a:rPr>
              <a:t>evaluated many </a:t>
            </a:r>
            <a:r>
              <a:rPr lang="en-US" dirty="0">
                <a:latin typeface="+mj-lt"/>
              </a:rPr>
              <a:t>times for different values of arguments, it </a:t>
            </a:r>
            <a:r>
              <a:rPr lang="en-US" dirty="0" smtClean="0">
                <a:latin typeface="+mj-lt"/>
              </a:rPr>
              <a:t>is   convenient </a:t>
            </a:r>
            <a:r>
              <a:rPr lang="en-US" dirty="0">
                <a:latin typeface="+mj-lt"/>
              </a:rPr>
              <a:t>to create a “</a:t>
            </a:r>
            <a:r>
              <a:rPr lang="en-US" dirty="0" smtClean="0">
                <a:latin typeface="+mj-lt"/>
              </a:rPr>
              <a:t>user-defined” function.</a:t>
            </a:r>
          </a:p>
          <a:p>
            <a:pPr indent="-285750" algn="ctr">
              <a:buFont typeface="Wingdings" pitchFamily="2" charset="2"/>
              <a:buChar char="q"/>
            </a:pPr>
            <a:r>
              <a:rPr lang="en-US" dirty="0">
                <a:latin typeface="+mj-lt"/>
              </a:rPr>
              <a:t>user-defined functions can </a:t>
            </a:r>
            <a:r>
              <a:rPr lang="en-US" dirty="0" smtClean="0">
                <a:latin typeface="+mj-lt"/>
              </a:rPr>
              <a:t>be used </a:t>
            </a:r>
            <a:r>
              <a:rPr lang="en-US" dirty="0">
                <a:latin typeface="+mj-lt"/>
              </a:rPr>
              <a:t>as subprograms in large programs. In this way large computer programs </a:t>
            </a:r>
            <a:r>
              <a:rPr lang="en-US" dirty="0" smtClean="0">
                <a:latin typeface="+mj-lt"/>
              </a:rPr>
              <a:t>can be </a:t>
            </a:r>
            <a:r>
              <a:rPr lang="en-US" dirty="0">
                <a:latin typeface="+mj-lt"/>
              </a:rPr>
              <a:t>made up of smaller “building blocks” that can be tested independently.</a:t>
            </a:r>
          </a:p>
        </p:txBody>
      </p:sp>
      <p:pic>
        <p:nvPicPr>
          <p:cNvPr id="1035" name="Picture 10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34" y="4916344"/>
            <a:ext cx="1454808" cy="66638"/>
          </a:xfrm>
          <a:prstGeom prst="rect">
            <a:avLst/>
          </a:prstGeom>
        </p:spPr>
      </p:pic>
      <p:sp>
        <p:nvSpPr>
          <p:cNvPr id="1036" name="TextBox 1035"/>
          <p:cNvSpPr txBox="1"/>
          <p:nvPr/>
        </p:nvSpPr>
        <p:spPr>
          <a:xfrm>
            <a:off x="448481" y="4613650"/>
            <a:ext cx="1454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 algn="ctr">
              <a:buFont typeface="Wingdings" pitchFamily="2" charset="2"/>
              <a:buChar char="q"/>
            </a:pP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Objective: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91846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457200"/>
            <a:ext cx="9906000" cy="7542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58939" y="558225"/>
            <a:ext cx="9410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5.2</a:t>
            </a:r>
            <a:r>
              <a:rPr lang="en-US" sz="2800" dirty="0" smtClean="0">
                <a:solidFill>
                  <a:srgbClr val="C00000"/>
                </a:solidFill>
                <a:latin typeface="TitilliumText22L Rg" pitchFamily="50" charset="0"/>
              </a:rPr>
              <a:t> </a:t>
            </a:r>
            <a:r>
              <a:rPr lang="en-US" sz="3200" b="1" dirty="0" smtClean="0">
                <a:latin typeface="+mj-lt"/>
              </a:rPr>
              <a:t>User-Defined Functions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E1F3-422F-454E-B211-62777E08CAB9}" type="datetime4">
              <a:rPr lang="en-US" smtClean="0"/>
              <a:pPr/>
              <a:t>November 12, 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88260" y="3035788"/>
            <a:ext cx="2559050" cy="91940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USER-DEFINED FUNCTION</a:t>
            </a:r>
            <a:endParaRPr lang="en-US" sz="24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6764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j-lt"/>
              </a:rPr>
              <a:t>Creating a Function File</a:t>
            </a:r>
          </a:p>
          <a:p>
            <a:pPr algn="ctr"/>
            <a:r>
              <a:rPr lang="en-US" sz="2000" b="1" dirty="0" smtClean="0">
                <a:latin typeface="+mj-lt"/>
              </a:rPr>
              <a:t>File      New     Function</a:t>
            </a:r>
            <a:endParaRPr lang="en-US" sz="20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938" y="4145512"/>
            <a:ext cx="3384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j-lt"/>
              </a:rPr>
              <a:t>Structure of a Function File</a:t>
            </a:r>
            <a:endParaRPr lang="en-US" sz="2000" b="1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04414" y="4354611"/>
            <a:ext cx="2734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j-lt"/>
              </a:rPr>
              <a:t>Saving a Function File</a:t>
            </a:r>
            <a:endParaRPr lang="en-US" sz="2000" b="1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78305" y="1922902"/>
            <a:ext cx="3624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j-lt"/>
              </a:rPr>
              <a:t>Using a User-Defined Function</a:t>
            </a:r>
            <a:endParaRPr lang="en-US" sz="2000" b="1" dirty="0"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61241">
            <a:off x="6060183" y="2488722"/>
            <a:ext cx="1060670" cy="35442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52977">
            <a:off x="2907768" y="2361323"/>
            <a:ext cx="1107845" cy="48048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784658">
            <a:off x="6154004" y="3929002"/>
            <a:ext cx="869358" cy="36351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8481348">
            <a:off x="2839909" y="3723020"/>
            <a:ext cx="941805" cy="3355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44" y="4470313"/>
            <a:ext cx="2827338" cy="6896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25" y="1976768"/>
            <a:ext cx="2601713" cy="63462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016" y="4703986"/>
            <a:ext cx="2551195" cy="6222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351" y="2226908"/>
            <a:ext cx="3213289" cy="7837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469429" y="2350861"/>
            <a:ext cx="288925" cy="36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Becky" pitchFamily="2" charset="0"/>
              </a:rPr>
              <a:t>1</a:t>
            </a:r>
            <a:endParaRPr lang="en-US" dirty="0">
              <a:solidFill>
                <a:srgbClr val="C00000"/>
              </a:solidFill>
              <a:latin typeface="Becky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42369" y="3540198"/>
            <a:ext cx="288925" cy="36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Becky" pitchFamily="2" charset="0"/>
              </a:rPr>
              <a:t>2</a:t>
            </a:r>
            <a:endParaRPr lang="en-US" dirty="0">
              <a:solidFill>
                <a:srgbClr val="C00000"/>
              </a:solidFill>
              <a:latin typeface="Becky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77000" y="3821146"/>
            <a:ext cx="288925" cy="36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Becky" pitchFamily="2" charset="0"/>
              </a:rPr>
              <a:t>3</a:t>
            </a:r>
            <a:endParaRPr lang="en-US" dirty="0">
              <a:solidFill>
                <a:srgbClr val="C00000"/>
              </a:solidFill>
              <a:latin typeface="Becky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24600" y="2514600"/>
            <a:ext cx="288925" cy="36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Becky" pitchFamily="2" charset="0"/>
              </a:rPr>
              <a:t>4</a:t>
            </a:r>
            <a:endParaRPr lang="en-US" dirty="0">
              <a:solidFill>
                <a:srgbClr val="C00000"/>
              </a:solidFill>
              <a:latin typeface="Becky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176" y="2209800"/>
            <a:ext cx="454024" cy="50179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879" y="3474228"/>
            <a:ext cx="454024" cy="50179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776" y="3689206"/>
            <a:ext cx="454024" cy="501794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362200"/>
            <a:ext cx="454024" cy="501794"/>
          </a:xfrm>
          <a:prstGeom prst="rect">
            <a:avLst/>
          </a:prstGeom>
        </p:spPr>
      </p:pic>
      <p:cxnSp>
        <p:nvCxnSpPr>
          <p:cNvPr id="52" name="Straight Arrow Connector 51"/>
          <p:cNvCxnSpPr/>
          <p:nvPr/>
        </p:nvCxnSpPr>
        <p:spPr>
          <a:xfrm>
            <a:off x="1143000" y="2209800"/>
            <a:ext cx="228600" cy="1588"/>
          </a:xfrm>
          <a:prstGeom prst="straightConnector1">
            <a:avLst/>
          </a:prstGeom>
          <a:ln w="1587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905000" y="2209800"/>
            <a:ext cx="228600" cy="1588"/>
          </a:xfrm>
          <a:prstGeom prst="straightConnector1">
            <a:avLst/>
          </a:prstGeom>
          <a:ln w="1587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938323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CCEF-EBA2-43D0-B4BF-527EF1B1ECBD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28600"/>
            <a:ext cx="9906000" cy="7542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8939" y="253425"/>
            <a:ext cx="9410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5.3</a:t>
            </a:r>
            <a:r>
              <a:rPr lang="en-US" sz="2800" b="1" dirty="0" smtClean="0">
                <a:solidFill>
                  <a:srgbClr val="C00000"/>
                </a:solidFill>
                <a:latin typeface="TitilliumText22L Rg" pitchFamily="50" charset="0"/>
              </a:rPr>
              <a:t> </a:t>
            </a:r>
            <a:r>
              <a:rPr lang="en-US" sz="3200" b="1" dirty="0" smtClean="0">
                <a:latin typeface="+mj-lt"/>
              </a:rPr>
              <a:t>Structure of a Function </a:t>
            </a:r>
            <a:r>
              <a:rPr lang="en-US" sz="3200" b="1" dirty="0">
                <a:latin typeface="+mj-lt"/>
              </a:rPr>
              <a:t>F</a:t>
            </a:r>
            <a:r>
              <a:rPr lang="en-US" sz="3200" b="1" dirty="0" smtClean="0">
                <a:latin typeface="+mj-lt"/>
              </a:rPr>
              <a:t>ile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9220200" cy="5013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907440" y="6107668"/>
            <a:ext cx="4163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Figure </a:t>
            </a:r>
            <a:r>
              <a:rPr lang="en-US" b="1" dirty="0" smtClean="0">
                <a:solidFill>
                  <a:srgbClr val="C00000"/>
                </a:solidFill>
              </a:rPr>
              <a:t>4-1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/>
              <a:t>The Editor/Debugger Window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793866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A55E-F710-40E5-9AC2-441112104124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533400"/>
            <a:ext cx="9906000" cy="7542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35327" y="691031"/>
            <a:ext cx="9410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5.3.1</a:t>
            </a:r>
            <a:r>
              <a:rPr lang="en-US" sz="2800" b="1" dirty="0" smtClean="0">
                <a:solidFill>
                  <a:srgbClr val="C00000"/>
                </a:solidFill>
                <a:latin typeface="TitilliumText22L Rg" pitchFamily="50" charset="0"/>
              </a:rPr>
              <a:t> </a:t>
            </a:r>
            <a:r>
              <a:rPr lang="en-US" sz="3600" b="1" dirty="0" smtClean="0">
                <a:latin typeface="+mj-lt"/>
              </a:rPr>
              <a:t>Function Definition Line</a:t>
            </a:r>
            <a:endParaRPr lang="en-US" sz="2800" dirty="0" smtClean="0">
              <a:latin typeface="TitilliumText22L Rg" pitchFamily="50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10" y="2895600"/>
            <a:ext cx="7637881" cy="1894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5326" y="1371601"/>
            <a:ext cx="94932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+mj-lt"/>
              </a:rPr>
              <a:t>The first executable line in a function file </a:t>
            </a:r>
            <a:r>
              <a:rPr lang="en-US" sz="2000" b="1" i="1" dirty="0">
                <a:solidFill>
                  <a:srgbClr val="C00000"/>
                </a:solidFill>
                <a:latin typeface="+mj-lt"/>
              </a:rPr>
              <a:t>must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be the function definition line</a:t>
            </a:r>
            <a:r>
              <a:rPr lang="en-US" sz="2000" dirty="0" smtClean="0">
                <a:latin typeface="+mj-lt"/>
              </a:rPr>
              <a:t>. Otherwise </a:t>
            </a:r>
            <a:r>
              <a:rPr lang="en-US" sz="2000" dirty="0">
                <a:latin typeface="+mj-lt"/>
              </a:rPr>
              <a:t>the file is considered a script file. The </a:t>
            </a:r>
            <a:r>
              <a:rPr lang="en-US" sz="2000" b="1" dirty="0">
                <a:latin typeface="+mj-lt"/>
              </a:rPr>
              <a:t>function definition line</a:t>
            </a:r>
            <a:r>
              <a:rPr lang="en-US" sz="2000" dirty="0">
                <a:latin typeface="+mj-lt"/>
              </a:rPr>
              <a:t>:</a:t>
            </a:r>
          </a:p>
          <a:p>
            <a:pPr marL="285750" indent="-285750">
              <a:buBlip>
                <a:blip r:embed="rId3"/>
              </a:buBlip>
            </a:pPr>
            <a:r>
              <a:rPr lang="en-US" sz="2000" dirty="0" smtClean="0">
                <a:latin typeface="+mj-lt"/>
              </a:rPr>
              <a:t>Defines </a:t>
            </a:r>
            <a:r>
              <a:rPr lang="en-US" sz="2000" dirty="0">
                <a:latin typeface="+mj-lt"/>
              </a:rPr>
              <a:t>the file as a function file.</a:t>
            </a:r>
          </a:p>
          <a:p>
            <a:pPr marL="285750" indent="-285750">
              <a:buBlip>
                <a:blip r:embed="rId3"/>
              </a:buBlip>
            </a:pPr>
            <a:r>
              <a:rPr lang="en-US" sz="2000" dirty="0" smtClean="0">
                <a:latin typeface="+mj-lt"/>
              </a:rPr>
              <a:t>Defines </a:t>
            </a:r>
            <a:r>
              <a:rPr lang="en-US" sz="2000" dirty="0">
                <a:latin typeface="+mj-lt"/>
              </a:rPr>
              <a:t>the name of the function.</a:t>
            </a:r>
          </a:p>
          <a:p>
            <a:pPr marL="285750" indent="-285750">
              <a:buBlip>
                <a:blip r:embed="rId3"/>
              </a:buBlip>
            </a:pPr>
            <a:r>
              <a:rPr lang="en-US" sz="2000" dirty="0" smtClean="0">
                <a:latin typeface="+mj-lt"/>
              </a:rPr>
              <a:t>Defines </a:t>
            </a:r>
            <a:r>
              <a:rPr lang="en-US" sz="2000" dirty="0">
                <a:latin typeface="+mj-lt"/>
              </a:rPr>
              <a:t>the number and order of the</a:t>
            </a:r>
            <a:r>
              <a:rPr lang="en-US" sz="2000" b="1" dirty="0">
                <a:solidFill>
                  <a:srgbClr val="C00000"/>
                </a:solidFill>
                <a:latin typeface="+mj-lt"/>
              </a:rPr>
              <a:t> input </a:t>
            </a:r>
            <a:r>
              <a:rPr lang="en-US" sz="2000" dirty="0">
                <a:latin typeface="+mj-lt"/>
              </a:rPr>
              <a:t>and </a:t>
            </a:r>
            <a:r>
              <a:rPr lang="en-US" sz="2000" b="1" dirty="0">
                <a:solidFill>
                  <a:srgbClr val="C00000"/>
                </a:solidFill>
                <a:latin typeface="+mj-lt"/>
              </a:rPr>
              <a:t>output</a:t>
            </a:r>
            <a:r>
              <a:rPr lang="en-US" sz="2000" dirty="0">
                <a:latin typeface="+mj-lt"/>
              </a:rPr>
              <a:t> arguments.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0" y="4876800"/>
            <a:ext cx="6982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mpay,tpay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 = loan(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amount,rate,years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[A] 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RectArea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RectArea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[V, S] 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SphereVolArea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(r)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97939" y="5503803"/>
            <a:ext cx="1371600" cy="5180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 rot="16200000">
            <a:off x="295142" y="5310955"/>
            <a:ext cx="1436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+mj-lt"/>
              </a:rPr>
              <a:t>EXAMPLES</a:t>
            </a:r>
            <a:endParaRPr lang="en-US" sz="20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19166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74D6-63E6-4CD0-BE1E-7E0637786E7E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17393"/>
            <a:ext cx="9906000" cy="7542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35327" y="691031"/>
            <a:ext cx="9410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+mj-lt"/>
              </a:rPr>
              <a:t>5.4</a:t>
            </a:r>
            <a:r>
              <a:rPr lang="en-US" sz="2800" b="1" dirty="0" smtClean="0">
                <a:solidFill>
                  <a:srgbClr val="C00000"/>
                </a:solidFill>
                <a:latin typeface="TitilliumText22L Rg" pitchFamily="50" charset="0"/>
              </a:rPr>
              <a:t> </a:t>
            </a:r>
            <a:r>
              <a:rPr lang="en-US" sz="4000" b="1" dirty="0" smtClean="0">
                <a:latin typeface="+mj-lt"/>
              </a:rPr>
              <a:t>Saving a Function File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5324" y="1752600"/>
            <a:ext cx="9410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en-US" sz="2400" dirty="0">
                <a:latin typeface="+mj-lt"/>
              </a:rPr>
              <a:t>A function file must be saved before it can be used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285750" indent="-285750">
              <a:buBlip>
                <a:blip r:embed="rId2"/>
              </a:buBlip>
            </a:pPr>
            <a:r>
              <a:rPr lang="en-US" sz="2400" dirty="0">
                <a:latin typeface="+mj-lt"/>
              </a:rPr>
              <a:t>It is highly </a:t>
            </a:r>
            <a:r>
              <a:rPr lang="en-US" sz="2400" dirty="0" smtClean="0">
                <a:latin typeface="+mj-lt"/>
              </a:rPr>
              <a:t>recommended that </a:t>
            </a:r>
            <a:r>
              <a:rPr lang="en-US" sz="2400" dirty="0">
                <a:latin typeface="+mj-lt"/>
              </a:rPr>
              <a:t>the file be saved with a name that is identical to the function name in the </a:t>
            </a:r>
            <a:r>
              <a:rPr lang="en-US" sz="2400" dirty="0" smtClean="0">
                <a:latin typeface="+mj-lt"/>
              </a:rPr>
              <a:t>function definition </a:t>
            </a:r>
            <a:r>
              <a:rPr lang="en-US" sz="2400" dirty="0">
                <a:latin typeface="+mj-lt"/>
              </a:rPr>
              <a:t>line.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1" y="2971801"/>
            <a:ext cx="7741026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solidFill>
                  <a:srgbClr val="000099"/>
                </a:solidFill>
                <a:latin typeface="+mj-lt"/>
              </a:rPr>
              <a:t>Function definition line</a:t>
            </a:r>
            <a:r>
              <a:rPr lang="en-US" sz="3200" b="1" dirty="0" smtClean="0">
                <a:solidFill>
                  <a:srgbClr val="000099"/>
                </a:solidFill>
                <a:latin typeface="+mj-lt"/>
              </a:rPr>
              <a:t>                                        </a:t>
            </a:r>
            <a:r>
              <a:rPr lang="en-US" sz="3200" b="1" u="sng" dirty="0" smtClean="0">
                <a:solidFill>
                  <a:srgbClr val="000099"/>
                </a:solidFill>
                <a:latin typeface="+mj-lt"/>
              </a:rPr>
              <a:t>File name</a:t>
            </a:r>
          </a:p>
          <a:p>
            <a:endParaRPr lang="en-US" sz="500" b="1" u="sng" dirty="0">
              <a:solidFill>
                <a:srgbClr val="000099"/>
              </a:solidFill>
            </a:endParaRPr>
          </a:p>
          <a:p>
            <a:r>
              <a:rPr lang="en-US" dirty="0">
                <a:latin typeface="TitilliumText22L Rg" pitchFamily="50" charset="0"/>
              </a:rPr>
              <a:t>function [</a:t>
            </a:r>
            <a:r>
              <a:rPr lang="en-US" dirty="0" err="1">
                <a:latin typeface="TitilliumText22L Rg" pitchFamily="50" charset="0"/>
              </a:rPr>
              <a:t>mpay,tpay</a:t>
            </a:r>
            <a:r>
              <a:rPr lang="en-US" dirty="0">
                <a:latin typeface="TitilliumText22L Rg" pitchFamily="50" charset="0"/>
              </a:rPr>
              <a:t>] = </a:t>
            </a:r>
            <a:r>
              <a:rPr lang="en-US" dirty="0">
                <a:solidFill>
                  <a:srgbClr val="C00000"/>
                </a:solidFill>
                <a:latin typeface="TitilliumText22L Rg" pitchFamily="50" charset="0"/>
              </a:rPr>
              <a:t>loan</a:t>
            </a:r>
            <a:r>
              <a:rPr lang="en-US" dirty="0">
                <a:latin typeface="TitilliumText22L Rg" pitchFamily="50" charset="0"/>
              </a:rPr>
              <a:t>(</a:t>
            </a:r>
            <a:r>
              <a:rPr lang="en-US" dirty="0" err="1">
                <a:latin typeface="TitilliumText22L Rg" pitchFamily="50" charset="0"/>
              </a:rPr>
              <a:t>amount,rate,years</a:t>
            </a:r>
            <a:r>
              <a:rPr lang="en-US" dirty="0">
                <a:latin typeface="TitilliumText22L Rg" pitchFamily="50" charset="0"/>
              </a:rPr>
              <a:t>) </a:t>
            </a:r>
            <a:r>
              <a:rPr lang="en-US" dirty="0" smtClean="0">
                <a:latin typeface="TitilliumText22L Rg" pitchFamily="50" charset="0"/>
              </a:rPr>
              <a:t>      </a:t>
            </a:r>
            <a:r>
              <a:rPr lang="en-US" dirty="0" err="1" smtClean="0">
                <a:latin typeface="TitilliumText22L Rg" pitchFamily="50" charset="0"/>
              </a:rPr>
              <a:t>loan.m</a:t>
            </a:r>
            <a:endParaRPr lang="en-US" dirty="0">
              <a:latin typeface="TitilliumText22L Rg" pitchFamily="50" charset="0"/>
            </a:endParaRPr>
          </a:p>
          <a:p>
            <a:r>
              <a:rPr lang="en-US" dirty="0">
                <a:latin typeface="TitilliumText22L Rg" pitchFamily="50" charset="0"/>
              </a:rPr>
              <a:t>function [A] = </a:t>
            </a:r>
            <a:r>
              <a:rPr lang="en-US" dirty="0" err="1">
                <a:solidFill>
                  <a:srgbClr val="C00000"/>
                </a:solidFill>
                <a:latin typeface="TitilliumText22L Rg" pitchFamily="50" charset="0"/>
              </a:rPr>
              <a:t>RectArea</a:t>
            </a:r>
            <a:r>
              <a:rPr lang="en-US" dirty="0">
                <a:latin typeface="TitilliumText22L Rg" pitchFamily="50" charset="0"/>
              </a:rPr>
              <a:t>(</a:t>
            </a:r>
            <a:r>
              <a:rPr lang="en-US" dirty="0" err="1">
                <a:latin typeface="TitilliumText22L Rg" pitchFamily="50" charset="0"/>
              </a:rPr>
              <a:t>a,b</a:t>
            </a:r>
            <a:r>
              <a:rPr lang="en-US" dirty="0">
                <a:latin typeface="TitilliumText22L Rg" pitchFamily="50" charset="0"/>
              </a:rPr>
              <a:t>) </a:t>
            </a:r>
            <a:r>
              <a:rPr lang="en-US" dirty="0" smtClean="0">
                <a:latin typeface="TitilliumText22L Rg" pitchFamily="50" charset="0"/>
              </a:rPr>
              <a:t>                                          </a:t>
            </a:r>
            <a:r>
              <a:rPr lang="en-US" dirty="0" err="1" smtClean="0">
                <a:latin typeface="TitilliumText22L Rg" pitchFamily="50" charset="0"/>
              </a:rPr>
              <a:t>RectArea.m</a:t>
            </a:r>
            <a:endParaRPr lang="en-US" dirty="0">
              <a:latin typeface="TitilliumText22L Rg" pitchFamily="50" charset="0"/>
            </a:endParaRPr>
          </a:p>
          <a:p>
            <a:r>
              <a:rPr lang="en-US" dirty="0">
                <a:latin typeface="TitilliumText22L Rg" pitchFamily="50" charset="0"/>
              </a:rPr>
              <a:t>function [V, S] = </a:t>
            </a:r>
            <a:r>
              <a:rPr lang="en-US" dirty="0" err="1">
                <a:solidFill>
                  <a:srgbClr val="C00000"/>
                </a:solidFill>
                <a:latin typeface="TitilliumText22L Rg" pitchFamily="50" charset="0"/>
              </a:rPr>
              <a:t>SphereVolArea</a:t>
            </a:r>
            <a:r>
              <a:rPr lang="en-US" dirty="0">
                <a:latin typeface="TitilliumText22L Rg" pitchFamily="50" charset="0"/>
              </a:rPr>
              <a:t>(r) </a:t>
            </a:r>
            <a:r>
              <a:rPr lang="en-US" dirty="0" smtClean="0">
                <a:latin typeface="TitilliumText22L Rg" pitchFamily="50" charset="0"/>
              </a:rPr>
              <a:t>                               </a:t>
            </a:r>
            <a:r>
              <a:rPr lang="en-US" dirty="0" err="1" smtClean="0">
                <a:latin typeface="TitilliumText22L Rg" pitchFamily="50" charset="0"/>
              </a:rPr>
              <a:t>SphereVolArea.m</a:t>
            </a:r>
            <a:endParaRPr lang="en-US" dirty="0">
              <a:latin typeface="TitilliumText22L Rg" pitchFamily="50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191000" y="4343400"/>
            <a:ext cx="5334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90600" y="4646612"/>
            <a:ext cx="5334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48000" y="4953000"/>
            <a:ext cx="11430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90600" y="5181600"/>
            <a:ext cx="11430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429000" y="5486400"/>
            <a:ext cx="19050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90600" y="5715000"/>
            <a:ext cx="19050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558081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C6F2-BA2B-43ED-B22F-FD2F6E18F682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64993"/>
            <a:ext cx="9906000" cy="7542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35327" y="533400"/>
            <a:ext cx="9410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+mj-lt"/>
              </a:rPr>
              <a:t>5.4.1 </a:t>
            </a:r>
            <a:r>
              <a:rPr lang="en-US" sz="2800" b="1" dirty="0" smtClean="0">
                <a:solidFill>
                  <a:srgbClr val="C00000"/>
                </a:solidFill>
                <a:latin typeface="TitilliumText22L Rg" pitchFamily="50" charset="0"/>
              </a:rPr>
              <a:t> </a:t>
            </a:r>
            <a:r>
              <a:rPr lang="en-US" sz="4000" b="1" dirty="0" smtClean="0">
                <a:latin typeface="+mj-lt"/>
              </a:rPr>
              <a:t>Example #1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90601" y="1524000"/>
            <a:ext cx="81054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+mj-lt"/>
              </a:rPr>
              <a:t>Write a function file (name it </a:t>
            </a:r>
            <a:r>
              <a:rPr lang="en-US" sz="2000" dirty="0">
                <a:solidFill>
                  <a:srgbClr val="000099"/>
                </a:solidFill>
                <a:latin typeface="+mj-lt"/>
              </a:rPr>
              <a:t>chp7one</a:t>
            </a:r>
            <a:r>
              <a:rPr lang="en-US" sz="2000" dirty="0">
                <a:latin typeface="+mj-lt"/>
              </a:rPr>
              <a:t>) for the </a:t>
            </a:r>
            <a:r>
              <a:rPr lang="en-US" sz="2000" dirty="0" smtClean="0">
                <a:latin typeface="+mj-lt"/>
              </a:rPr>
              <a:t>function y. The input </a:t>
            </a:r>
            <a:r>
              <a:rPr lang="en-US" sz="2000" dirty="0">
                <a:latin typeface="+mj-lt"/>
              </a:rPr>
              <a:t>to the function is </a:t>
            </a:r>
            <a:r>
              <a:rPr lang="en-US" sz="2000" i="1" dirty="0">
                <a:latin typeface="+mj-lt"/>
              </a:rPr>
              <a:t>x </a:t>
            </a:r>
            <a:r>
              <a:rPr lang="en-US" sz="2000" dirty="0">
                <a:latin typeface="+mj-lt"/>
              </a:rPr>
              <a:t>and the output </a:t>
            </a:r>
            <a:r>
              <a:rPr lang="en-US" sz="2000" dirty="0" smtClean="0">
                <a:latin typeface="+mj-lt"/>
              </a:rPr>
              <a:t>is y </a:t>
            </a:r>
            <a:r>
              <a:rPr lang="en-US" sz="2000" dirty="0">
                <a:latin typeface="+mj-lt"/>
              </a:rPr>
              <a:t>. Write </a:t>
            </a:r>
            <a:r>
              <a:rPr lang="en-US" sz="2000" dirty="0" smtClean="0">
                <a:latin typeface="+mj-lt"/>
              </a:rPr>
              <a:t>a </a:t>
            </a:r>
            <a:r>
              <a:rPr lang="en-US" sz="2000" dirty="0">
                <a:latin typeface="+mj-lt"/>
              </a:rPr>
              <a:t>function such that </a:t>
            </a:r>
            <a:r>
              <a:rPr lang="en-US" sz="2000" i="1" dirty="0">
                <a:latin typeface="+mj-lt"/>
              </a:rPr>
              <a:t>x </a:t>
            </a:r>
            <a:r>
              <a:rPr lang="en-US" sz="2000" dirty="0" smtClean="0">
                <a:latin typeface="+mj-lt"/>
              </a:rPr>
              <a:t>can be </a:t>
            </a:r>
            <a:r>
              <a:rPr lang="en-US" sz="2000" dirty="0">
                <a:latin typeface="+mj-lt"/>
              </a:rPr>
              <a:t>a vector. Use the function to calculate: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000" dirty="0" smtClean="0">
                <a:latin typeface="+mj-lt"/>
              </a:rPr>
              <a:t>y for </a:t>
            </a:r>
            <a:r>
              <a:rPr lang="en-US" sz="2000" i="1" dirty="0">
                <a:latin typeface="+mj-lt"/>
              </a:rPr>
              <a:t>x </a:t>
            </a:r>
            <a:r>
              <a:rPr lang="en-US" sz="2000" dirty="0">
                <a:latin typeface="+mj-lt"/>
              </a:rPr>
              <a:t>= </a:t>
            </a:r>
            <a:r>
              <a:rPr lang="en-US" sz="2000" dirty="0" smtClean="0">
                <a:latin typeface="+mj-lt"/>
              </a:rPr>
              <a:t>6.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000" dirty="0" smtClean="0">
                <a:latin typeface="+mj-lt"/>
              </a:rPr>
              <a:t>y for </a:t>
            </a:r>
            <a:r>
              <a:rPr lang="en-US" sz="2000" i="1" dirty="0">
                <a:latin typeface="+mj-lt"/>
              </a:rPr>
              <a:t>x </a:t>
            </a:r>
            <a:r>
              <a:rPr lang="en-US" sz="2000" dirty="0">
                <a:latin typeface="+mj-lt"/>
              </a:rPr>
              <a:t>= 1, 3, 5, 7, 9, and 11.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7095" y="2171773"/>
            <a:ext cx="1266011" cy="7619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660" y="3367707"/>
            <a:ext cx="1640681" cy="80962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238250" y="3449352"/>
            <a:ext cx="2559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j-lt"/>
              </a:rPr>
              <a:t>INPUT</a:t>
            </a:r>
          </a:p>
          <a:p>
            <a:pPr algn="ctr"/>
            <a:r>
              <a:rPr lang="en-US" b="1" dirty="0" smtClean="0">
                <a:latin typeface="TitilliumText22L Rg" pitchFamily="50" charset="0"/>
              </a:rPr>
              <a:t>x (Scalar OR Vector)</a:t>
            </a:r>
            <a:endParaRPr lang="en-US" b="1" dirty="0">
              <a:latin typeface="TitilliumText22L Rg" pitchFamily="5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73800" y="3449352"/>
            <a:ext cx="24675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j-lt"/>
              </a:rPr>
              <a:t>OUTPUT</a:t>
            </a:r>
          </a:p>
          <a:p>
            <a:pPr algn="ctr"/>
            <a:r>
              <a:rPr lang="en-US" b="1" dirty="0" smtClean="0">
                <a:latin typeface="TitilliumText22L Rg" pitchFamily="50" charset="0"/>
              </a:rPr>
              <a:t>y (Scalar OR Vector)</a:t>
            </a:r>
            <a:endParaRPr lang="en-US" b="1" dirty="0">
              <a:latin typeface="TitilliumText22L Rg" pitchFamily="50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351" y="3239118"/>
            <a:ext cx="1898650" cy="10668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22" y="4800600"/>
            <a:ext cx="8162131" cy="990600"/>
          </a:xfrm>
          <a:prstGeom prst="rect">
            <a:avLst/>
          </a:prstGeom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946646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9FDC-86C8-46AA-8C6A-BD2EB98EB491}" type="datetime4">
              <a:rPr lang="en-US" smtClean="0"/>
              <a:pPr/>
              <a:t>November 12, 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464993"/>
            <a:ext cx="9906000" cy="7542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35327" y="533400"/>
            <a:ext cx="9410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+mj-lt"/>
              </a:rPr>
              <a:t>5.5</a:t>
            </a:r>
            <a:r>
              <a:rPr lang="en-US" sz="2800" b="1" dirty="0" smtClean="0">
                <a:solidFill>
                  <a:srgbClr val="C00000"/>
                </a:solidFill>
                <a:latin typeface="TitilliumText22L Rg" pitchFamily="50" charset="0"/>
              </a:rPr>
              <a:t> </a:t>
            </a:r>
            <a:r>
              <a:rPr lang="en-US" sz="3600" b="1" dirty="0" smtClean="0">
                <a:latin typeface="+mj-lt"/>
              </a:rPr>
              <a:t>Anonymous Function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5326" y="1371600"/>
            <a:ext cx="9410701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n-US" sz="2000" dirty="0">
                <a:latin typeface="+mj-lt"/>
              </a:rPr>
              <a:t>In cases when </a:t>
            </a:r>
            <a:r>
              <a:rPr lang="en-US" sz="2000" dirty="0" smtClean="0">
                <a:latin typeface="+mj-lt"/>
              </a:rPr>
              <a:t>the value </a:t>
            </a:r>
            <a:r>
              <a:rPr lang="en-US" sz="2000" dirty="0">
                <a:latin typeface="+mj-lt"/>
              </a:rPr>
              <a:t>of a relatively simple mathematical expression has to be determined 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</a:rPr>
              <a:t>many times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within a program, MATLAB provides the option of using </a:t>
            </a:r>
            <a:r>
              <a:rPr lang="en-US" sz="2000" b="1" dirty="0">
                <a:latin typeface="+mj-lt"/>
              </a:rPr>
              <a:t>anonymous functions</a:t>
            </a:r>
            <a:r>
              <a:rPr lang="en-US" sz="2000" dirty="0" smtClean="0">
                <a:latin typeface="+mj-lt"/>
              </a:rPr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>
                <a:latin typeface="+mj-lt"/>
              </a:rPr>
              <a:t>An anonymous function is a simple (one-line) </a:t>
            </a:r>
            <a:r>
              <a:rPr lang="en-US" sz="2000" b="1" dirty="0">
                <a:latin typeface="+mj-lt"/>
              </a:rPr>
              <a:t>user-defined function </a:t>
            </a:r>
            <a:r>
              <a:rPr lang="en-US" sz="2000" dirty="0">
                <a:latin typeface="+mj-lt"/>
              </a:rPr>
              <a:t>that </a:t>
            </a:r>
            <a:r>
              <a:rPr lang="en-US" sz="2000" dirty="0" smtClean="0">
                <a:latin typeface="+mj-lt"/>
              </a:rPr>
              <a:t>is defined </a:t>
            </a:r>
            <a:r>
              <a:rPr lang="en-US" sz="2000" dirty="0">
                <a:latin typeface="+mj-lt"/>
              </a:rPr>
              <a:t>without creating a separate function file (M-file</a:t>
            </a:r>
            <a:r>
              <a:rPr lang="en-US" sz="2000" dirty="0" smtClean="0">
                <a:latin typeface="+mj-lt"/>
              </a:rPr>
              <a:t>).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>
                <a:latin typeface="+mj-lt"/>
              </a:rPr>
              <a:t>Anonymous functions can be constructed in the Command Window, within a script file, or inside a regular user-defined function.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n-US" dirty="0">
              <a:latin typeface="TitilliumText22L Rg" pitchFamily="50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94" y="3733800"/>
            <a:ext cx="8151813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235325" y="5434901"/>
            <a:ext cx="94107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n-US" sz="2000" dirty="0">
                <a:latin typeface="+mj-lt"/>
              </a:rPr>
              <a:t>A simple example is: </a:t>
            </a:r>
            <a:r>
              <a:rPr lang="en-US" sz="2000" dirty="0">
                <a:solidFill>
                  <a:srgbClr val="C00000"/>
                </a:solidFill>
                <a:latin typeface="+mj-lt"/>
              </a:rPr>
              <a:t>cube = @ (x) x^3</a:t>
            </a:r>
            <a:r>
              <a:rPr lang="en-US" sz="2000" dirty="0">
                <a:latin typeface="+mj-lt"/>
              </a:rPr>
              <a:t>, which calculates the cube of the </a:t>
            </a:r>
            <a:r>
              <a:rPr lang="en-US" sz="2000" dirty="0" smtClean="0">
                <a:latin typeface="+mj-lt"/>
              </a:rPr>
              <a:t>input argument</a:t>
            </a:r>
            <a:r>
              <a:rPr lang="en-US" sz="2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6885987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C8C3-7C4B-40E9-A0B8-30FE803CDF65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9906000" cy="7542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35327" y="381000"/>
            <a:ext cx="9410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+mj-lt"/>
              </a:rPr>
              <a:t>5.5.1</a:t>
            </a:r>
            <a:r>
              <a:rPr lang="en-US" sz="2800" b="1" dirty="0" smtClean="0">
                <a:solidFill>
                  <a:srgbClr val="C00000"/>
                </a:solidFill>
                <a:latin typeface="TitilliumText22L Rg" pitchFamily="50" charset="0"/>
              </a:rPr>
              <a:t> </a:t>
            </a:r>
            <a:r>
              <a:rPr lang="en-US" sz="3600" b="1" dirty="0" smtClean="0">
                <a:latin typeface="+mj-lt"/>
              </a:rPr>
              <a:t>Examples of an Anonymous Function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93" y="1143000"/>
            <a:ext cx="8145307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90" y="1905000"/>
            <a:ext cx="811651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573" y="3200400"/>
            <a:ext cx="809902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5" y="4572000"/>
            <a:ext cx="81311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741" y="5486401"/>
            <a:ext cx="8141494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-734366" y="2848240"/>
            <a:ext cx="3169382" cy="495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511338" y="5456871"/>
            <a:ext cx="1819275" cy="4952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 rot="16200000">
            <a:off x="-735434" y="2703726"/>
            <a:ext cx="2730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+mj-lt"/>
              </a:rPr>
              <a:t>one </a:t>
            </a:r>
            <a:r>
              <a:rPr lang="en-US" sz="1600" b="1" dirty="0">
                <a:solidFill>
                  <a:schemeClr val="tx2"/>
                </a:solidFill>
                <a:latin typeface="+mj-lt"/>
              </a:rPr>
              <a:t>independent variable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-99448" y="4956602"/>
            <a:ext cx="20574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+mj-lt"/>
              </a:rPr>
              <a:t>with several independent variables:</a:t>
            </a:r>
          </a:p>
        </p:txBody>
      </p:sp>
    </p:spTree>
    <p:extLst>
      <p:ext uri="{BB962C8B-B14F-4D97-AF65-F5344CB8AC3E}">
        <p14:creationId xmlns="" xmlns:p14="http://schemas.microsoft.com/office/powerpoint/2010/main" val="36623871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7494</TotalTime>
  <Words>554</Words>
  <Application>Microsoft Office PowerPoint</Application>
  <PresentationFormat>A4 Paper (210x297 mm)</PresentationFormat>
  <Paragraphs>79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MATLAB</dc:title>
  <dc:creator>MRT</dc:creator>
  <cp:lastModifiedBy>MR.DLAWAR</cp:lastModifiedBy>
  <cp:revision>386</cp:revision>
  <cp:lastPrinted>2012-02-09T15:17:49Z</cp:lastPrinted>
  <dcterms:created xsi:type="dcterms:W3CDTF">2011-09-30T11:40:56Z</dcterms:created>
  <dcterms:modified xsi:type="dcterms:W3CDTF">2019-11-12T06:58:37Z</dcterms:modified>
</cp:coreProperties>
</file>