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84" r:id="rId2"/>
    <p:sldId id="288" r:id="rId3"/>
    <p:sldId id="290" r:id="rId4"/>
    <p:sldId id="291" r:id="rId5"/>
    <p:sldId id="292" r:id="rId6"/>
    <p:sldId id="293" r:id="rId7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99"/>
    <a:srgbClr val="000099"/>
    <a:srgbClr val="800000"/>
    <a:srgbClr val="CC0000"/>
    <a:srgbClr val="FF00FF"/>
    <a:srgbClr val="33CC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32" autoAdjust="0"/>
    <p:restoredTop sz="94671" autoAdjust="0"/>
  </p:normalViewPr>
  <p:slideViewPr>
    <p:cSldViewPr>
      <p:cViewPr>
        <p:scale>
          <a:sx n="75" d="100"/>
          <a:sy n="75" d="100"/>
        </p:scale>
        <p:origin x="-1086" y="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92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40D4E3F-1DF6-49A1-A0A8-493E8AD5C99F}" type="datetimeFigureOut">
              <a:rPr lang="en-US" smtClean="0"/>
              <a:pPr/>
              <a:t>12-Nov-19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2ABB64D-519E-4A77-B3BC-8A4365913D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57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6688-DDBD-4E87-871D-7F2434A4D3EE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77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36E4-F77B-494D-B4B2-71E5076CA130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46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4B0D-236B-41E4-A87B-33B040317A37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36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4898-04D6-4022-A629-355A8A6E8301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036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1992-B761-4546-AE93-24018FF2EDBD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936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8D8-981C-45F5-8BDF-19F0C03401A7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376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EAE-8CBA-4E93-94B6-AC9D006E59E8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750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9676B-178E-4A3C-9FE6-78C40D8BB94C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939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8AC-0026-4D25-A0C1-339FCCED077B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840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6226-3C53-450A-83B6-C5BFD543CEE2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371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F044-3F47-4386-90B5-A9A9EB758A78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612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2AEE6-43E7-4CA1-82DF-2835608A8C10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Faculty of Electrical Engineering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C116-C07A-4BAE-8913-B46E6E9150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0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0"/>
            <a:ext cx="9143998" cy="4953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 Single Corner Rectangle 1"/>
          <p:cNvSpPr/>
          <p:nvPr/>
        </p:nvSpPr>
        <p:spPr>
          <a:xfrm rot="10800000">
            <a:off x="380998" y="0"/>
            <a:ext cx="9143999" cy="3810000"/>
          </a:xfrm>
          <a:prstGeom prst="round1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418356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+mj-lt"/>
              </a:rPr>
              <a:t>Session One</a:t>
            </a:r>
            <a:endParaRPr lang="en-US" sz="4400" b="1" dirty="0">
              <a:latin typeface="+mj-lt"/>
            </a:endParaRPr>
          </a:p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METHODS OF SOLUTIONS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352" y="1143000"/>
            <a:ext cx="3561730" cy="32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F994-EBAF-4D19-865D-5F5F7DBCDBCE}" type="datetime4">
              <a:rPr lang="en-US" smtClean="0"/>
              <a:pPr/>
              <a:t>November 12, 2019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629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Methods of Solutions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9154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600" dirty="0" smtClean="0"/>
              <a:t>There are two groups of methods to solve the functions:                        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1- </a:t>
            </a:r>
            <a:r>
              <a:rPr lang="en-US" b="1" dirty="0" smtClean="0">
                <a:solidFill>
                  <a:srgbClr val="C00000"/>
                </a:solidFill>
              </a:rPr>
              <a:t>Bracketing methods</a:t>
            </a:r>
            <a:r>
              <a:rPr lang="en-US" sz="2600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en-US" sz="2600" dirty="0" smtClean="0"/>
              <a:t>      It is named because all the methods used within a certain interval (or range) of the function. It includes: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/>
              <a:t>-  Graphical method</a:t>
            </a:r>
          </a:p>
          <a:p>
            <a:pPr>
              <a:buNone/>
            </a:pPr>
            <a:r>
              <a:rPr lang="en-US" dirty="0" smtClean="0"/>
              <a:t>			-  </a:t>
            </a:r>
            <a:r>
              <a:rPr lang="en-US" b="1" dirty="0" smtClean="0"/>
              <a:t>Bisection method</a:t>
            </a:r>
          </a:p>
          <a:p>
            <a:pPr>
              <a:buNone/>
            </a:pPr>
            <a:r>
              <a:rPr lang="en-US" dirty="0" smtClean="0"/>
              <a:t>			-  </a:t>
            </a:r>
            <a:r>
              <a:rPr lang="en-US" b="1" dirty="0" smtClean="0"/>
              <a:t>False position method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2- Open methods:  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dirty="0" smtClean="0"/>
              <a:t>There are other methods that is called "Open Methods" that require a single starting value or two values that are not necessary bracket a root. We shall study three of them:</a:t>
            </a:r>
          </a:p>
          <a:p>
            <a:pPr lvl="0">
              <a:buNone/>
            </a:pPr>
            <a:r>
              <a:rPr lang="en-US" dirty="0" smtClean="0"/>
              <a:t>                           -  </a:t>
            </a:r>
            <a:r>
              <a:rPr lang="en-US" b="1" dirty="0" smtClean="0"/>
              <a:t>Simple One-Point Iteration</a:t>
            </a:r>
          </a:p>
          <a:p>
            <a:pPr lvl="0">
              <a:buNone/>
            </a:pPr>
            <a:r>
              <a:rPr lang="en-US" dirty="0" smtClean="0"/>
              <a:t>                           -  </a:t>
            </a:r>
            <a:r>
              <a:rPr lang="en-US" b="1" dirty="0" smtClean="0"/>
              <a:t>Newton-</a:t>
            </a:r>
            <a:r>
              <a:rPr lang="en-US" b="1" dirty="0" err="1" smtClean="0"/>
              <a:t>Raphson</a:t>
            </a:r>
            <a:r>
              <a:rPr lang="en-US" b="1" dirty="0" smtClean="0"/>
              <a:t> method</a:t>
            </a:r>
          </a:p>
          <a:p>
            <a:pPr lvl="0">
              <a:buNone/>
            </a:pPr>
            <a:r>
              <a:rPr lang="en-US" dirty="0" smtClean="0"/>
              <a:t>                           -  </a:t>
            </a:r>
            <a:r>
              <a:rPr lang="en-US" b="1" dirty="0" smtClean="0"/>
              <a:t>Secant method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4898-04D6-4022-A629-355A8A6E8301}" type="datetime4">
              <a:rPr lang="en-US" smtClean="0"/>
              <a:pPr/>
              <a:t>November 12,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2C116-C07A-4BAE-8913-B46E6E91507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CBDA-3776-4071-AABB-3D11FA10F2EE}" type="datetime1">
              <a:rPr lang="en-US" smtClean="0"/>
              <a:pPr/>
              <a:t>12-Nov-19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9018-8DDC-4B79-99B0-AC74E68751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32139" y="1500174"/>
            <a:ext cx="9348794" cy="450059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</a:rPr>
              <a:t> Algorithm</a:t>
            </a:r>
          </a:p>
          <a:p>
            <a:pPr>
              <a:buNone/>
            </a:pPr>
            <a:r>
              <a:rPr lang="en-US" dirty="0" smtClean="0"/>
              <a:t>    To find a solution to f(x) = 0 given the continuous function on the interval [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</a:t>
            </a:r>
            <a:r>
              <a:rPr lang="en-US" dirty="0" err="1" smtClean="0"/>
              <a:t>,x</a:t>
            </a:r>
            <a:r>
              <a:rPr lang="en-US" baseline="-25000" dirty="0" err="1" smtClean="0"/>
              <a:t>u</a:t>
            </a:r>
            <a:r>
              <a:rPr lang="en-US" dirty="0" smtClean="0"/>
              <a:t>] where f(x</a:t>
            </a:r>
            <a:r>
              <a:rPr lang="en-US" baseline="-25000" dirty="0" smtClean="0"/>
              <a:t>l</a:t>
            </a:r>
            <a:r>
              <a:rPr lang="en-US" dirty="0" smtClean="0"/>
              <a:t>) and f(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u</a:t>
            </a:r>
            <a:r>
              <a:rPr lang="en-US" dirty="0" smtClean="0"/>
              <a:t>) have opposite signs.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</a:t>
            </a:r>
            <a:r>
              <a:rPr lang="en-US" sz="2000" dirty="0" smtClean="0"/>
              <a:t>           </a:t>
            </a:r>
            <a:r>
              <a:rPr lang="en-US" sz="2800" dirty="0" smtClean="0"/>
              <a:t>endpoints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l</a:t>
            </a:r>
            <a:r>
              <a:rPr lang="en-US" sz="2800" dirty="0" err="1" smtClean="0"/>
              <a:t>,x</a:t>
            </a:r>
            <a:r>
              <a:rPr lang="en-US" sz="2800" baseline="-25000" dirty="0" err="1" smtClean="0"/>
              <a:t>u</a:t>
            </a:r>
            <a:r>
              <a:rPr lang="en-US" sz="2800" dirty="0" smtClean="0"/>
              <a:t>;  (</a:t>
            </a:r>
            <a:r>
              <a:rPr lang="en-US" sz="2800" dirty="0" err="1" smtClean="0"/>
              <a:t>εs</a:t>
            </a:r>
            <a:r>
              <a:rPr lang="en-US" sz="2800" dirty="0" smtClean="0"/>
              <a:t>); maximum number of iteration (</a:t>
            </a:r>
            <a:r>
              <a:rPr lang="en-US" sz="2800" dirty="0" err="1" smtClean="0"/>
              <a:t>i</a:t>
            </a:r>
            <a:r>
              <a:rPr lang="en-US" sz="2800" baseline="-25000" dirty="0" err="1" smtClean="0"/>
              <a:t>max</a:t>
            </a:r>
            <a:r>
              <a:rPr lang="en-US" sz="2800" dirty="0" smtClean="0"/>
              <a:t>).</a:t>
            </a:r>
          </a:p>
          <a:p>
            <a:pPr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400" dirty="0" smtClean="0"/>
              <a:t>approximate solution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(root) or message of failure.</a:t>
            </a:r>
            <a:endParaRPr lang="en-US" sz="2000" dirty="0" smtClean="0"/>
          </a:p>
          <a:p>
            <a:pPr>
              <a:buNone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</a:p>
          <a:p>
            <a:pPr>
              <a:buNone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</a:t>
            </a:r>
            <a:r>
              <a:rPr lang="en-US" sz="2000" dirty="0" smtClean="0"/>
              <a:t>  </a:t>
            </a:r>
            <a:r>
              <a:rPr lang="en-US" sz="2400" dirty="0" smtClean="0"/>
              <a:t>find f(x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) , f(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u</a:t>
            </a:r>
            <a:r>
              <a:rPr lang="en-US" sz="2400" dirty="0" smtClean="0"/>
              <a:t>) and Set </a:t>
            </a:r>
            <a:r>
              <a:rPr lang="en-US" sz="2400" dirty="0" err="1" smtClean="0"/>
              <a:t>i</a:t>
            </a:r>
            <a:r>
              <a:rPr lang="en-US" sz="2400" dirty="0" smtClean="0"/>
              <a:t> = 1 for the first iteration;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2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/>
              <a:t>for  </a:t>
            </a:r>
            <a:r>
              <a:rPr lang="en-US" sz="2400" dirty="0" err="1" smtClean="0"/>
              <a:t>i</a:t>
            </a:r>
            <a:r>
              <a:rPr lang="en-US" sz="2400" dirty="0" smtClean="0"/>
              <a:t> &lt;= </a:t>
            </a:r>
            <a:r>
              <a:rPr lang="en-US" sz="2400" dirty="0" err="1" smtClean="0"/>
              <a:t>i</a:t>
            </a:r>
            <a:r>
              <a:rPr lang="en-US" sz="2400" baseline="-25000" dirty="0" err="1" smtClean="0"/>
              <a:t>max</a:t>
            </a:r>
            <a:r>
              <a:rPr lang="en-US" sz="2400" dirty="0" smtClean="0"/>
              <a:t> do steps 3-6.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Content Placeholder 4"/>
          <p:cNvSpPr txBox="1">
            <a:spLocks/>
          </p:cNvSpPr>
          <p:nvPr/>
        </p:nvSpPr>
        <p:spPr>
          <a:xfrm>
            <a:off x="1238224" y="3357562"/>
            <a:ext cx="3327820" cy="6000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40119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59959" y="5357827"/>
            <a:ext cx="317303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Bisection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CBDA-3776-4071-AABB-3D11FA10F2EE}" type="datetime1">
              <a:rPr lang="en-US" smtClean="0"/>
              <a:pPr/>
              <a:t>12-Nov-19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9018-8DDC-4B79-99B0-AC74E68751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41703" y="1447800"/>
            <a:ext cx="8868997" cy="491015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3 </a:t>
            </a:r>
            <a:r>
              <a:rPr lang="en-US" sz="2400" dirty="0" smtClean="0"/>
              <a:t>Set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= (x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+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u</a:t>
            </a:r>
            <a:r>
              <a:rPr lang="en-US" sz="2400" dirty="0" smtClean="0"/>
              <a:t>)/2 (compute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 for each iteration)</a:t>
            </a:r>
          </a:p>
          <a:p>
            <a:pPr>
              <a:buNone/>
            </a:pPr>
            <a:r>
              <a:rPr lang="en-US" sz="2400" dirty="0" smtClean="0"/>
              <a:t>                       find f(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) and </a:t>
            </a:r>
            <a:r>
              <a:rPr lang="en-US" sz="2400" dirty="0" err="1" smtClean="0"/>
              <a:t>tol</a:t>
            </a:r>
            <a:r>
              <a:rPr lang="en-US" sz="2400" dirty="0" smtClean="0"/>
              <a:t> = b-a/2 .</a:t>
            </a:r>
          </a:p>
          <a:p>
            <a:pPr>
              <a:buNone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4 </a:t>
            </a:r>
            <a:r>
              <a:rPr lang="en-US" sz="2400" u="sng" dirty="0" smtClean="0"/>
              <a:t> </a:t>
            </a:r>
            <a:r>
              <a:rPr lang="en-US" sz="2400" b="1" i="1" dirty="0" smtClean="0"/>
              <a:t>if</a:t>
            </a:r>
            <a:r>
              <a:rPr lang="en-US" sz="2400" dirty="0" smtClean="0"/>
              <a:t>  f(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) = 0 or </a:t>
            </a:r>
            <a:r>
              <a:rPr lang="en-US" sz="2400" dirty="0" err="1" smtClean="0"/>
              <a:t>tol</a:t>
            </a:r>
            <a:r>
              <a:rPr lang="en-US" sz="2400" dirty="0" smtClean="0"/>
              <a:t>&lt; ε then output(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</a:p>
          <a:p>
            <a:pPr>
              <a:buNone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5  </a:t>
            </a:r>
            <a:r>
              <a:rPr lang="en-US" sz="2400" b="1" i="1" dirty="0" smtClean="0"/>
              <a:t>if  </a:t>
            </a:r>
            <a:r>
              <a:rPr lang="en-US" sz="2400" dirty="0" smtClean="0"/>
              <a:t>f(x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) . f(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)</a:t>
            </a:r>
            <a:r>
              <a:rPr lang="en-US" sz="2400" b="1" i="1" dirty="0" smtClean="0"/>
              <a:t> &gt; </a:t>
            </a:r>
            <a:r>
              <a:rPr lang="en-US" sz="2400" dirty="0" smtClean="0"/>
              <a:t>0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2400" dirty="0" smtClean="0"/>
              <a:t>set x</a:t>
            </a:r>
            <a:r>
              <a:rPr lang="en-US" sz="2400" baseline="-25000" dirty="0" smtClean="0"/>
              <a:t>l</a:t>
            </a:r>
            <a:r>
              <a:rPr lang="en-US" sz="2400" dirty="0" smtClean="0"/>
              <a:t> =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; else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u</a:t>
            </a:r>
            <a:r>
              <a:rPr lang="en-US" sz="2400" dirty="0" smtClean="0"/>
              <a:t> =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                         </a:t>
            </a:r>
          </a:p>
          <a:p>
            <a:pPr>
              <a:buNone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6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output(‘method failed after </a:t>
            </a:r>
            <a:r>
              <a:rPr lang="en-US" sz="2400" dirty="0" err="1" smtClean="0"/>
              <a:t>i</a:t>
            </a:r>
            <a:r>
              <a:rPr lang="en-US" sz="2400" baseline="-25000" dirty="0" err="1" smtClean="0"/>
              <a:t>max</a:t>
            </a:r>
            <a:r>
              <a:rPr lang="en-US" sz="2400" dirty="0" smtClean="0"/>
              <a:t> iterations’)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Bisection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CBDA-3776-4071-AABB-3D11FA10F2EE}" type="datetime1">
              <a:rPr lang="en-US" smtClean="0"/>
              <a:pPr/>
              <a:t>12-Nov-19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9018-8DDC-4B79-99B0-AC74E68751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Bisection method – MATLAB code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9067800" cy="552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CBDA-3776-4071-AABB-3D11FA10F2EE}" type="datetime1">
              <a:rPr lang="en-US" smtClean="0"/>
              <a:pPr/>
              <a:t>12-Nov-19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C9018-8DDC-4B79-99B0-AC74E68751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Bisection method – MATLAB code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762000"/>
            <a:ext cx="8839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7856</TotalTime>
  <Words>209</Words>
  <Application>Microsoft Office PowerPoint</Application>
  <PresentationFormat>A4 Paper (210x297 mm)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Methods of Solutions</vt:lpstr>
      <vt:lpstr>Bisection method</vt:lpstr>
      <vt:lpstr>Bisection method</vt:lpstr>
      <vt:lpstr>Bisection method – MATLAB code</vt:lpstr>
      <vt:lpstr>Bisection method – MATLAB code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MATLAB</dc:title>
  <dc:creator>MRT</dc:creator>
  <cp:lastModifiedBy>MR.DLAWAR</cp:lastModifiedBy>
  <cp:revision>397</cp:revision>
  <cp:lastPrinted>2012-02-09T15:17:49Z</cp:lastPrinted>
  <dcterms:created xsi:type="dcterms:W3CDTF">2011-09-30T11:40:56Z</dcterms:created>
  <dcterms:modified xsi:type="dcterms:W3CDTF">2019-11-12T06:55:29Z</dcterms:modified>
</cp:coreProperties>
</file>