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69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9E87-E35D-46C5-89C7-0B3549D684F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A6180-92FE-4624-8A0F-45C66426B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9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6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5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6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3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5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0A6C-EE0D-4766-A7DF-C3AEA9F3076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42A2-49CB-423C-B066-6619E96CD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6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Forest economic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Ekhlass</a:t>
            </a:r>
            <a:r>
              <a:rPr lang="en-US" dirty="0"/>
              <a:t> </a:t>
            </a:r>
            <a:r>
              <a:rPr lang="en-US" dirty="0" err="1"/>
              <a:t>mamand</a:t>
            </a:r>
            <a:r>
              <a:rPr lang="en-US" dirty="0"/>
              <a:t> </a:t>
            </a:r>
            <a:r>
              <a:rPr lang="en-US" dirty="0" err="1"/>
              <a:t>hamad</a:t>
            </a:r>
            <a:r>
              <a:rPr lang="en-US" dirty="0"/>
              <a:t> </a:t>
            </a:r>
          </a:p>
          <a:p>
            <a:r>
              <a:rPr lang="en-US"/>
              <a:t>2022-2023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31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Resources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the gifts of nature that can turn into wealth the gas, water, vegetation and land cover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7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natural resources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 is the cornerstone from which the importance of other aspects of human resources and civilization</a:t>
            </a:r>
          </a:p>
          <a:p>
            <a:pPr marL="0" indent="0">
              <a:buNone/>
            </a:pPr>
            <a:r>
              <a:rPr lang="en-US" dirty="0"/>
              <a:t>2 No economic planning can achieve its objectives without assimilation and full knowledge of resources signed</a:t>
            </a:r>
          </a:p>
          <a:p>
            <a:pPr marL="0" indent="0">
              <a:buNone/>
            </a:pPr>
            <a:r>
              <a:rPr lang="en-US" dirty="0"/>
              <a:t>3 Human progress and development depends mainly on natural resources</a:t>
            </a:r>
          </a:p>
          <a:p>
            <a:pPr marL="0" indent="0">
              <a:buNone/>
            </a:pPr>
            <a:r>
              <a:rPr lang="en-US" dirty="0"/>
              <a:t>4 The per capita income and living standards of countries and territories depend to a large extent on their own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study economic resources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Scarcity of resources and multiple needs</a:t>
            </a:r>
          </a:p>
          <a:p>
            <a:pPr marL="0" indent="0">
              <a:buNone/>
            </a:pPr>
            <a:r>
              <a:rPr lang="en-US" dirty="0"/>
              <a:t>economical development</a:t>
            </a:r>
          </a:p>
          <a:p>
            <a:pPr marL="0" indent="0">
              <a:buNone/>
            </a:pPr>
            <a:r>
              <a:rPr lang="en-US" dirty="0"/>
              <a:t>2 Protection and preservation of resources</a:t>
            </a:r>
          </a:p>
          <a:p>
            <a:pPr marL="0" indent="0">
              <a:buNone/>
            </a:pPr>
            <a:r>
              <a:rPr lang="en-US" dirty="0"/>
              <a:t>3 The effects of wars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division criteria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of geographical distribution</a:t>
            </a:r>
          </a:p>
          <a:p>
            <a:pPr marL="0" indent="0">
              <a:buNone/>
            </a:pPr>
            <a:r>
              <a:rPr lang="en-US" dirty="0"/>
              <a:t>Standard regenerative capacity</a:t>
            </a:r>
          </a:p>
          <a:p>
            <a:pPr marL="0" indent="0">
              <a:buNone/>
            </a:pPr>
            <a:r>
              <a:rPr lang="en-US" dirty="0"/>
              <a:t>Standard Original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7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to convert cash wealth into kind</a:t>
            </a:r>
          </a:p>
          <a:p>
            <a:pPr marL="0" indent="0">
              <a:buNone/>
            </a:pPr>
            <a:r>
              <a:rPr lang="en-US" dirty="0"/>
              <a:t>Forest investment</a:t>
            </a:r>
          </a:p>
          <a:p>
            <a:pPr marL="0" indent="0">
              <a:buNone/>
            </a:pPr>
            <a:r>
              <a:rPr lang="en-US" dirty="0"/>
              <a:t>Utilization harvesting A metaphorical term is intended to cut down trees and convert them from one form to another, with more benefit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7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Depends on forest investment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Depends on forest investment</a:t>
            </a:r>
          </a:p>
          <a:p>
            <a:pPr marL="0" indent="0">
              <a:buNone/>
            </a:pPr>
            <a:r>
              <a:rPr lang="en-US" dirty="0"/>
              <a:t>1 Is there a request for wood material .</a:t>
            </a:r>
          </a:p>
          <a:p>
            <a:pPr marL="0" indent="0">
              <a:buNone/>
            </a:pPr>
            <a:r>
              <a:rPr lang="en-US" dirty="0"/>
              <a:t>2 There is a market for wood that can be converted from a forest to a market.</a:t>
            </a:r>
          </a:p>
          <a:p>
            <a:pPr marL="0" indent="0">
              <a:buNone/>
            </a:pPr>
            <a:r>
              <a:rPr lang="en-US" dirty="0"/>
              <a:t>3 Are there any material possibilities for replanting a broken forest?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7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firm desire to buy, boosted by actual purchasing power to obtain quantities of the commodity at different prices and within a specified time period with the rest of the other factors affecting the fixed</a:t>
            </a:r>
          </a:p>
        </p:txBody>
      </p:sp>
    </p:spTree>
    <p:extLst>
      <p:ext uri="{BB962C8B-B14F-4D97-AF65-F5344CB8AC3E}">
        <p14:creationId xmlns:p14="http://schemas.microsoft.com/office/powerpoint/2010/main" val="1428827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price demand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required quantity of a commodity is inversely proportional to its price in a given market and a specific time, while the factors affecting demand remain constant</a:t>
            </a:r>
          </a:p>
          <a:p>
            <a:pPr marL="0" indent="0">
              <a:buNone/>
            </a:pPr>
            <a:r>
              <a:rPr lang="en-US" dirty="0"/>
              <a:t>Where the price is the independent variable and the required quantity is the constant variable</a:t>
            </a:r>
          </a:p>
          <a:p>
            <a:pPr marL="0" indent="0">
              <a:buNone/>
            </a:pPr>
            <a:r>
              <a:rPr lang="en-US" dirty="0"/>
              <a:t>This means that when the price of a commodity rises, the quantity required is reduced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253740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influencing demand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1Income</a:t>
            </a:r>
          </a:p>
          <a:p>
            <a:pPr marL="0" indent="0">
              <a:buNone/>
            </a:pPr>
            <a:r>
              <a:rPr lang="en-US" dirty="0"/>
              <a:t>2Number of consumers</a:t>
            </a:r>
          </a:p>
          <a:p>
            <a:pPr marL="0" indent="0">
              <a:buNone/>
            </a:pPr>
            <a:r>
              <a:rPr lang="en-US" dirty="0"/>
              <a:t>3 Alternative and complementary commodity prices</a:t>
            </a:r>
          </a:p>
          <a:p>
            <a:pPr marL="0" indent="0">
              <a:buNone/>
            </a:pPr>
            <a:r>
              <a:rPr lang="en-US" dirty="0"/>
              <a:t>4Consumers' tastes and preferences</a:t>
            </a:r>
          </a:p>
          <a:p>
            <a:pPr marL="0" indent="0">
              <a:buNone/>
            </a:pPr>
            <a:r>
              <a:rPr lang="en-US" dirty="0"/>
              <a:t>5Consumer expectations</a:t>
            </a:r>
          </a:p>
          <a:p>
            <a:pPr marL="0" indent="0">
              <a:buNone/>
            </a:pPr>
            <a:r>
              <a:rPr lang="en-US" dirty="0"/>
              <a:t>- Expecting a rise in the price of the commodity leads to increased demand at the current price</a:t>
            </a:r>
          </a:p>
          <a:p>
            <a:pPr marL="0" indent="0">
              <a:buNone/>
            </a:pPr>
            <a:r>
              <a:rPr lang="en-US" dirty="0"/>
              <a:t>- Expecting a decline in the price of the commodity leads to a drop in demand at the current price</a:t>
            </a:r>
          </a:p>
          <a:p>
            <a:pPr marL="0" indent="0">
              <a:buNone/>
            </a:pPr>
            <a:r>
              <a:rPr lang="en-US" dirty="0"/>
              <a:t>- Predicting price stability leads to the demand remaining as it is</a:t>
            </a:r>
          </a:p>
        </p:txBody>
      </p:sp>
    </p:spTree>
    <p:extLst>
      <p:ext uri="{BB962C8B-B14F-4D97-AF65-F5344CB8AC3E}">
        <p14:creationId xmlns:p14="http://schemas.microsoft.com/office/powerpoint/2010/main" val="218366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Qd</a:t>
            </a:r>
            <a:r>
              <a:rPr lang="en-US" dirty="0"/>
              <a:t>= F ( p )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272333"/>
              </p:ext>
            </p:extLst>
          </p:nvPr>
        </p:nvGraphicFramePr>
        <p:xfrm>
          <a:off x="611561" y="1628800"/>
          <a:ext cx="785921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00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Q 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3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3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Economic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science that studies all the activities carried out by the members of the human society in a balanced attempt between their needs and their resources in order to live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2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 of demand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 elasticity: The extent of the quantity required for the change in price</a:t>
            </a:r>
          </a:p>
          <a:p>
            <a:pPr marL="0" indent="0">
              <a:buNone/>
            </a:pPr>
            <a:r>
              <a:rPr lang="en-US" dirty="0"/>
              <a:t>Income elasticity: The extent to which the quantity required for income change is affected</a:t>
            </a:r>
          </a:p>
        </p:txBody>
      </p:sp>
    </p:spTree>
    <p:extLst>
      <p:ext uri="{BB962C8B-B14F-4D97-AF65-F5344CB8AC3E}">
        <p14:creationId xmlns:p14="http://schemas.microsoft.com/office/powerpoint/2010/main" val="409765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>
                <a:solidFill>
                  <a:prstClr val="black"/>
                </a:solidFill>
              </a:rPr>
              <a:t>Elasticity of demand</a:t>
            </a:r>
            <a:r>
              <a:rPr lang="en-US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</a:t>
            </a:r>
            <a:r>
              <a:rPr lang="en-US" dirty="0">
                <a:latin typeface="TimesNewRomanPSMT"/>
              </a:rPr>
              <a:t>Perfectly Inelastic demand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A-The change in price does not result in any change in the quantity required</a:t>
            </a:r>
          </a:p>
          <a:p>
            <a:pPr marL="0" indent="0">
              <a:buNone/>
            </a:pPr>
            <a:r>
              <a:rPr lang="en-US" dirty="0"/>
              <a:t>B-The numerical coefficient of demand elasticity is zero</a:t>
            </a:r>
          </a:p>
          <a:p>
            <a:pPr marL="0" indent="0">
              <a:buNone/>
            </a:pPr>
            <a:r>
              <a:rPr lang="en-US" dirty="0"/>
              <a:t>C-The demand curve takes the shape of the vertical straight line on the horizontal axis</a:t>
            </a:r>
          </a:p>
        </p:txBody>
      </p:sp>
    </p:spTree>
    <p:extLst>
      <p:ext uri="{BB962C8B-B14F-4D97-AF65-F5344CB8AC3E}">
        <p14:creationId xmlns:p14="http://schemas.microsoft.com/office/powerpoint/2010/main" val="479509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Elasticity of demand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2-Inelastic demand</a:t>
            </a:r>
          </a:p>
          <a:p>
            <a:pPr marL="0" indent="0">
              <a:buNone/>
            </a:pPr>
            <a:r>
              <a:rPr lang="en-US" dirty="0"/>
              <a:t>A-The relative change in price is greater than the relative change in the quantity required</a:t>
            </a:r>
          </a:p>
          <a:p>
            <a:pPr marL="0" indent="0">
              <a:buNone/>
            </a:pPr>
            <a:r>
              <a:rPr lang="en-US" dirty="0"/>
              <a:t>B-The degree of elasticity of demand is less than the correct one</a:t>
            </a:r>
          </a:p>
          <a:p>
            <a:pPr marL="0" indent="0">
              <a:buNone/>
            </a:pPr>
            <a:r>
              <a:rPr lang="en-US" dirty="0"/>
              <a:t>C-The demand curve is very steep</a:t>
            </a:r>
          </a:p>
        </p:txBody>
      </p:sp>
    </p:spTree>
    <p:extLst>
      <p:ext uri="{BB962C8B-B14F-4D97-AF65-F5344CB8AC3E}">
        <p14:creationId xmlns:p14="http://schemas.microsoft.com/office/powerpoint/2010/main" val="263767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Elasticity of demand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3-Unitary Elastic demand</a:t>
            </a:r>
          </a:p>
          <a:p>
            <a:pPr marL="0" indent="0">
              <a:buNone/>
            </a:pPr>
            <a:r>
              <a:rPr lang="en-US" dirty="0"/>
              <a:t>A-The relative change in price leads to the relative change in the quantity required</a:t>
            </a:r>
          </a:p>
          <a:p>
            <a:pPr marL="0" indent="0">
              <a:buNone/>
            </a:pPr>
            <a:r>
              <a:rPr lang="en-US" dirty="0"/>
              <a:t>B-The degree of elasticity of demand is equal to the one</a:t>
            </a:r>
          </a:p>
          <a:p>
            <a:pPr marL="0" indent="0">
              <a:buNone/>
            </a:pPr>
            <a:r>
              <a:rPr lang="en-US" dirty="0"/>
              <a:t>C-The demand curve takes the shape of the middle of the slope between the horizontal and vertical axis</a:t>
            </a:r>
          </a:p>
        </p:txBody>
      </p:sp>
    </p:spTree>
    <p:extLst>
      <p:ext uri="{BB962C8B-B14F-4D97-AF65-F5344CB8AC3E}">
        <p14:creationId xmlns:p14="http://schemas.microsoft.com/office/powerpoint/2010/main" val="402315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Elasticity of demand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4- Elastic demand</a:t>
            </a:r>
          </a:p>
          <a:p>
            <a:pPr marL="0" indent="0">
              <a:buNone/>
            </a:pPr>
            <a:r>
              <a:rPr lang="en-US" dirty="0"/>
              <a:t>A-The relative change in the quantity required is greater than the relative change in price</a:t>
            </a:r>
          </a:p>
          <a:p>
            <a:pPr marL="0" indent="0">
              <a:buNone/>
            </a:pPr>
            <a:r>
              <a:rPr lang="en-US" dirty="0"/>
              <a:t>B-The degree of elasticity of demand is greater than the one</a:t>
            </a:r>
          </a:p>
          <a:p>
            <a:pPr marL="0" indent="0">
              <a:buNone/>
            </a:pPr>
            <a:r>
              <a:rPr lang="en-US" dirty="0"/>
              <a:t>C-Low demand curve</a:t>
            </a:r>
          </a:p>
        </p:txBody>
      </p:sp>
    </p:spTree>
    <p:extLst>
      <p:ext uri="{BB962C8B-B14F-4D97-AF65-F5344CB8AC3E}">
        <p14:creationId xmlns:p14="http://schemas.microsoft.com/office/powerpoint/2010/main" val="19164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Elasticity of demand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5-Perfectly Elastic demand</a:t>
            </a:r>
          </a:p>
          <a:p>
            <a:pPr marL="0" indent="0">
              <a:buNone/>
            </a:pPr>
            <a:r>
              <a:rPr lang="en-US" dirty="0"/>
              <a:t>A-The fixed price is not changed but the quantity required is changing</a:t>
            </a:r>
          </a:p>
          <a:p>
            <a:pPr marL="0" indent="0">
              <a:buNone/>
            </a:pPr>
            <a:r>
              <a:rPr lang="en-US" dirty="0"/>
              <a:t>B-Numerical coefficient of elasticity is infinity</a:t>
            </a:r>
          </a:p>
          <a:p>
            <a:pPr marL="0" indent="0">
              <a:buNone/>
            </a:pPr>
            <a:r>
              <a:rPr lang="en-US" dirty="0"/>
              <a:t>C-The demand curve takes the shape of a straight cline parallel to the horizontal axis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35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 different quantities of the product or service that producers and sellers wish and can offer for sale at various prices within a certain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3498408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Qs= F (p)   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29743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P$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Qs 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8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69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influencing supply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9588"/>
            <a:ext cx="8229600" cy="4636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1-Number of producers</a:t>
            </a:r>
          </a:p>
          <a:p>
            <a:pPr marL="0" indent="0">
              <a:buNone/>
            </a:pPr>
            <a:r>
              <a:rPr lang="en-US" sz="4400" dirty="0"/>
              <a:t>2-Technology used</a:t>
            </a:r>
          </a:p>
          <a:p>
            <a:pPr marL="0" indent="0">
              <a:buNone/>
            </a:pPr>
            <a:r>
              <a:rPr lang="en-US" sz="4400" dirty="0"/>
              <a:t>3-Prices of production items</a:t>
            </a:r>
          </a:p>
          <a:p>
            <a:pPr marL="0" indent="0">
              <a:buNone/>
            </a:pPr>
            <a:r>
              <a:rPr lang="en-US" sz="4400" dirty="0"/>
              <a:t>4-Government taxes and subsidies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33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table showing the direction of the market</a:t>
            </a:r>
            <a:br>
              <a:rPr lang="en-US" sz="3200" dirty="0"/>
            </a:br>
            <a:r>
              <a:rPr lang="en-US" sz="3200" dirty="0"/>
              <a:t>Due to changing factors affecting supply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556"/>
              </p:ext>
            </p:extLst>
          </p:nvPr>
        </p:nvGraphicFramePr>
        <p:xfrm>
          <a:off x="395536" y="1340768"/>
          <a:ext cx="8229600" cy="533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138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Factors Affecting Supply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Increase in supply</a:t>
                      </a:r>
                    </a:p>
                    <a:p>
                      <a:r>
                        <a:rPr lang="en-US" sz="2000" dirty="0"/>
                        <a:t>  Or shift the </a:t>
                      </a:r>
                      <a:r>
                        <a:rPr lang="en-US" sz="2000" dirty="0" err="1"/>
                        <a:t>supplay</a:t>
                      </a:r>
                      <a:r>
                        <a:rPr lang="en-US" sz="2000" dirty="0"/>
                        <a:t> curve to the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Decrease in supply</a:t>
                      </a:r>
                    </a:p>
                    <a:p>
                      <a:r>
                        <a:rPr lang="en-US" sz="2000" dirty="0"/>
                        <a:t>  Or shift the </a:t>
                      </a:r>
                      <a:r>
                        <a:rPr lang="en-US" sz="2000" dirty="0" err="1"/>
                        <a:t>supplay</a:t>
                      </a:r>
                      <a:r>
                        <a:rPr lang="en-US" sz="2000" dirty="0"/>
                        <a:t> curve to the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281">
                <a:tc>
                  <a:txBody>
                    <a:bodyPr/>
                    <a:lstStyle/>
                    <a:p>
                      <a:r>
                        <a:rPr lang="en-US" sz="4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 of producers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Increase in the number of producers and sellers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Decrease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number of producers and sellers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67">
                <a:tc>
                  <a:txBody>
                    <a:bodyPr/>
                    <a:lstStyle/>
                    <a:p>
                      <a:r>
                        <a:rPr lang="en-US" sz="4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Technology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High technology and advanced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Primitive or old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280">
                <a:tc>
                  <a:txBody>
                    <a:bodyPr/>
                    <a:lstStyle/>
                    <a:p>
                      <a:r>
                        <a:rPr lang="en-US" sz="4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Prices of production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Lower prices of production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elements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High in production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163">
                <a:tc rowSpan="2">
                  <a:txBody>
                    <a:bodyPr/>
                    <a:lstStyle/>
                    <a:p>
                      <a:r>
                        <a:rPr lang="en-US" sz="5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Reduction in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Increase in taxes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1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Subsidies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Increase in subsidies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Reduction in subsidies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65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Forestry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Forestry is the science of creating, managing, using, conserving, and repairing forests and associated resources to meet desired goals, needs, and values for human and environment benefits</a:t>
            </a:r>
            <a:r>
              <a:rPr lang="ar-IQ" dirty="0"/>
              <a:t> </a:t>
            </a:r>
            <a:r>
              <a:rPr lang="en-US" dirty="0"/>
              <a:t>.</a:t>
            </a:r>
            <a:r>
              <a:rPr lang="ar-IQ" dirty="0"/>
              <a:t> </a:t>
            </a:r>
            <a:r>
              <a:rPr lang="en-US" dirty="0"/>
              <a:t>Forestry is practiced in plantations and natural stands. The science of forestry has elements that belong to the biological, physical, social, political and managerial sciences.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9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NewRomanPSMT"/>
              </a:rPr>
              <a:t>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 relative change in the quantity offered by a good or service as a result of a change in the price of this commodity or service by one per cent</a:t>
            </a:r>
          </a:p>
        </p:txBody>
      </p:sp>
    </p:spTree>
    <p:extLst>
      <p:ext uri="{BB962C8B-B14F-4D97-AF65-F5344CB8AC3E}">
        <p14:creationId xmlns:p14="http://schemas.microsoft.com/office/powerpoint/2010/main" val="3478713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NewRomanPSMT"/>
              </a:rPr>
              <a:t>Types of Price 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1- Elastic Supply</a:t>
            </a:r>
          </a:p>
          <a:p>
            <a:pPr marL="0" indent="0">
              <a:buNone/>
            </a:pPr>
            <a:r>
              <a:rPr lang="en-US" sz="4000" dirty="0"/>
              <a:t>-If the percentage change in the quantity offered is greater than the percentage change in price</a:t>
            </a:r>
          </a:p>
          <a:p>
            <a:pPr marL="0" indent="0">
              <a:buNone/>
            </a:pPr>
            <a:r>
              <a:rPr lang="en-US" sz="4000" dirty="0"/>
              <a:t>-The coefficient of elasticity is greater than one</a:t>
            </a:r>
          </a:p>
        </p:txBody>
      </p:sp>
    </p:spTree>
    <p:extLst>
      <p:ext uri="{BB962C8B-B14F-4D97-AF65-F5344CB8AC3E}">
        <p14:creationId xmlns:p14="http://schemas.microsoft.com/office/powerpoint/2010/main" val="3823707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latin typeface="TimesNewRomanPSMT"/>
              </a:rPr>
              <a:t>Types of Price 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X9CB99C92"/>
              </a:rPr>
              <a:t>2-</a:t>
            </a:r>
            <a:r>
              <a:rPr lang="en-US" sz="4400" dirty="0">
                <a:latin typeface="TimesNewRomanPSMT"/>
              </a:rPr>
              <a:t>Inelastic Supply</a:t>
            </a:r>
          </a:p>
          <a:p>
            <a:pPr marL="0" indent="0">
              <a:buNone/>
            </a:pPr>
            <a:r>
              <a:rPr lang="en-US" sz="4400" dirty="0"/>
              <a:t>-If the percentage change in the quantity offered is less than the percentage change in price</a:t>
            </a:r>
          </a:p>
          <a:p>
            <a:pPr marL="0" indent="0">
              <a:buNone/>
            </a:pPr>
            <a:r>
              <a:rPr lang="en-US" sz="4400" dirty="0"/>
              <a:t>-The coefficient of elasticity is less than one</a:t>
            </a:r>
          </a:p>
        </p:txBody>
      </p:sp>
    </p:spTree>
    <p:extLst>
      <p:ext uri="{BB962C8B-B14F-4D97-AF65-F5344CB8AC3E}">
        <p14:creationId xmlns:p14="http://schemas.microsoft.com/office/powerpoint/2010/main" val="226976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latin typeface="TimesNewRomanPSMT"/>
              </a:rPr>
              <a:t>Types of Price 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3-Unitary Elastic Supply</a:t>
            </a:r>
          </a:p>
          <a:p>
            <a:pPr marL="0" indent="0">
              <a:buNone/>
            </a:pPr>
            <a:r>
              <a:rPr lang="en-US" sz="4000" dirty="0"/>
              <a:t>-If the percentage change in the quantity offered is equal to the percentage change in price</a:t>
            </a:r>
          </a:p>
          <a:p>
            <a:pPr marL="0" indent="0">
              <a:buNone/>
            </a:pPr>
            <a:r>
              <a:rPr lang="en-US" sz="4000" dirty="0"/>
              <a:t>-The coefficient of elasticity is equal to one</a:t>
            </a:r>
          </a:p>
        </p:txBody>
      </p:sp>
    </p:spTree>
    <p:extLst>
      <p:ext uri="{BB962C8B-B14F-4D97-AF65-F5344CB8AC3E}">
        <p14:creationId xmlns:p14="http://schemas.microsoft.com/office/powerpoint/2010/main" val="797057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latin typeface="TimesNewRomanPSMT"/>
              </a:rPr>
              <a:t>Types of Price 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4-</a:t>
            </a:r>
            <a:r>
              <a:rPr lang="en-US" sz="4000" dirty="0">
                <a:latin typeface="TimesNewRomanPSMT"/>
              </a:rPr>
              <a:t>Perfectly Inelastic Supply</a:t>
            </a:r>
          </a:p>
          <a:p>
            <a:pPr marL="0" indent="0">
              <a:buNone/>
            </a:pPr>
            <a:r>
              <a:rPr lang="en-US" sz="4000" dirty="0"/>
              <a:t>-If the percentage change in the quantity displayed for the change does not respond to any change in price</a:t>
            </a:r>
          </a:p>
          <a:p>
            <a:pPr marL="0" indent="0">
              <a:buNone/>
            </a:pPr>
            <a:r>
              <a:rPr lang="en-US" sz="4000" dirty="0"/>
              <a:t>-The elasticity coefficient is zero</a:t>
            </a:r>
          </a:p>
        </p:txBody>
      </p:sp>
    </p:spTree>
    <p:extLst>
      <p:ext uri="{BB962C8B-B14F-4D97-AF65-F5344CB8AC3E}">
        <p14:creationId xmlns:p14="http://schemas.microsoft.com/office/powerpoint/2010/main" val="3151615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latin typeface="TimesNewRomanPSMT"/>
              </a:rPr>
              <a:t>Types of Price Elasticity of Supply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5-Perfectly Elastic Supply</a:t>
            </a:r>
          </a:p>
          <a:p>
            <a:pPr marL="0" indent="0">
              <a:buNone/>
            </a:pPr>
            <a:r>
              <a:rPr lang="en-US" sz="4000" dirty="0"/>
              <a:t>-If the percentage change in price does not respond to any change in the quantity required</a:t>
            </a:r>
          </a:p>
          <a:p>
            <a:pPr marL="0" indent="0">
              <a:buNone/>
            </a:pPr>
            <a:r>
              <a:rPr lang="en-US" sz="4000" dirty="0"/>
              <a:t>-The coefficient of elasticity equals infinity</a:t>
            </a:r>
          </a:p>
        </p:txBody>
      </p:sp>
    </p:spTree>
    <p:extLst>
      <p:ext uri="{BB962C8B-B14F-4D97-AF65-F5344CB8AC3E}">
        <p14:creationId xmlns:p14="http://schemas.microsoft.com/office/powerpoint/2010/main" val="2619121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Balance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</a:t>
            </a:r>
            <a:r>
              <a:rPr lang="ar-IQ" dirty="0"/>
              <a:t> </a:t>
            </a:r>
            <a:r>
              <a:rPr lang="en-US" dirty="0"/>
              <a:t>Balance</a:t>
            </a:r>
            <a:r>
              <a:rPr lang="ar-IQ" dirty="0"/>
              <a:t> </a:t>
            </a:r>
            <a:r>
              <a:rPr lang="en-US" dirty="0"/>
              <a:t>in the market is achieved as a result of the interaction between demand and supply, and thus the balance</a:t>
            </a:r>
            <a:r>
              <a:rPr lang="ar-IQ" dirty="0"/>
              <a:t> </a:t>
            </a:r>
            <a:r>
              <a:rPr lang="en-US" dirty="0"/>
              <a:t>price and balance</a:t>
            </a:r>
            <a:r>
              <a:rPr lang="ar-IQ" dirty="0"/>
              <a:t> </a:t>
            </a:r>
            <a:r>
              <a:rPr lang="en-US" dirty="0"/>
              <a:t>quantity are determined. This is the result of the point of intersection of the supply curve with a given commodity</a:t>
            </a:r>
          </a:p>
        </p:txBody>
      </p:sp>
    </p:spTree>
    <p:extLst>
      <p:ext uri="{BB962C8B-B14F-4D97-AF65-F5344CB8AC3E}">
        <p14:creationId xmlns:p14="http://schemas.microsoft.com/office/powerpoint/2010/main" val="2181444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Production</a:t>
            </a:r>
          </a:p>
          <a:p>
            <a:pPr marL="0" indent="0">
              <a:buNone/>
            </a:pPr>
            <a:r>
              <a:rPr lang="en-US" dirty="0"/>
              <a:t>Conversion of production elements into goods and services Which lead to satisfying human needs.</a:t>
            </a:r>
          </a:p>
        </p:txBody>
      </p:sp>
    </p:spTree>
    <p:extLst>
      <p:ext uri="{BB962C8B-B14F-4D97-AF65-F5344CB8AC3E}">
        <p14:creationId xmlns:p14="http://schemas.microsoft.com/office/powerpoint/2010/main" val="3774696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Production activities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1-Create a formal benefit</a:t>
            </a:r>
          </a:p>
          <a:p>
            <a:pPr marL="0" indent="0">
              <a:buNone/>
            </a:pPr>
            <a:r>
              <a:rPr lang="en-US" dirty="0"/>
              <a:t>2-Creation of spatial benefit</a:t>
            </a:r>
          </a:p>
          <a:p>
            <a:pPr marL="0" indent="0">
              <a:buNone/>
            </a:pPr>
            <a:r>
              <a:rPr lang="en-US" dirty="0"/>
              <a:t>3-Creation of temporal benefit</a:t>
            </a:r>
          </a:p>
          <a:p>
            <a:pPr marL="0" indent="0">
              <a:buNone/>
            </a:pPr>
            <a:r>
              <a:rPr lang="en-US" dirty="0"/>
              <a:t>4-Create an ownership benefit</a:t>
            </a:r>
          </a:p>
          <a:p>
            <a:pPr marL="0" indent="0">
              <a:buNone/>
            </a:pPr>
            <a:r>
              <a:rPr lang="en-US" dirty="0"/>
              <a:t>5-Create  service benefit</a:t>
            </a:r>
          </a:p>
        </p:txBody>
      </p:sp>
    </p:spTree>
    <p:extLst>
      <p:ext uri="{BB962C8B-B14F-4D97-AF65-F5344CB8AC3E}">
        <p14:creationId xmlns:p14="http://schemas.microsoft.com/office/powerpoint/2010/main" val="796060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Production elements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1-Earth</a:t>
            </a:r>
          </a:p>
          <a:p>
            <a:pPr marL="0" indent="0">
              <a:buNone/>
            </a:pPr>
            <a:r>
              <a:rPr lang="en-US" dirty="0"/>
              <a:t>2-Work</a:t>
            </a:r>
          </a:p>
          <a:p>
            <a:pPr marL="0" indent="0">
              <a:buNone/>
            </a:pPr>
            <a:r>
              <a:rPr lang="en-US" dirty="0"/>
              <a:t>3-Equity capital</a:t>
            </a:r>
          </a:p>
          <a:p>
            <a:pPr marL="0" indent="0">
              <a:buNone/>
            </a:pPr>
            <a:r>
              <a:rPr lang="en-US" dirty="0"/>
              <a:t>4-Management:</a:t>
            </a:r>
          </a:p>
          <a:p>
            <a:pPr marL="0" indent="0">
              <a:buNone/>
            </a:pPr>
            <a:r>
              <a:rPr lang="en-US" dirty="0"/>
              <a:t>a- Planning</a:t>
            </a:r>
          </a:p>
          <a:p>
            <a:pPr marL="0" indent="0">
              <a:buNone/>
            </a:pPr>
            <a:r>
              <a:rPr lang="en-US" dirty="0"/>
              <a:t>b-Organization</a:t>
            </a:r>
          </a:p>
          <a:p>
            <a:pPr marL="0" indent="0">
              <a:buNone/>
            </a:pPr>
            <a:r>
              <a:rPr lang="en-US" dirty="0"/>
              <a:t>C-Orientation</a:t>
            </a:r>
          </a:p>
          <a:p>
            <a:pPr marL="0" indent="0">
              <a:buNone/>
            </a:pPr>
            <a:r>
              <a:rPr lang="en-US" dirty="0"/>
              <a:t>d-Coordinate</a:t>
            </a:r>
          </a:p>
          <a:p>
            <a:pPr marL="0" indent="0">
              <a:buNone/>
            </a:pPr>
            <a:r>
              <a:rPr lang="en-US" dirty="0"/>
              <a:t>e-Censorship</a:t>
            </a:r>
          </a:p>
        </p:txBody>
      </p:sp>
    </p:spTree>
    <p:extLst>
      <p:ext uri="{BB962C8B-B14F-4D97-AF65-F5344CB8AC3E}">
        <p14:creationId xmlns:p14="http://schemas.microsoft.com/office/powerpoint/2010/main" val="289353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economy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set of special sciences that examines the economic factors that determine the use of forest and the value of wood and non-wood.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09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</a:t>
            </a:r>
            <a:r>
              <a:rPr lang="en-US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Value of materials and efforts used</a:t>
            </a:r>
            <a:r>
              <a:rPr lang="ar-IQ" sz="4000" dirty="0"/>
              <a:t> </a:t>
            </a:r>
            <a:r>
              <a:rPr lang="en-US" sz="4000" dirty="0"/>
              <a:t>in the forest project</a:t>
            </a:r>
            <a:r>
              <a:rPr lang="ar-IQ" sz="4000" dirty="0"/>
              <a:t> </a:t>
            </a:r>
            <a:r>
              <a:rPr lang="en-US" sz="4000" dirty="0"/>
              <a:t>to carry out the production process whether physical or non.</a:t>
            </a:r>
          </a:p>
        </p:txBody>
      </p:sp>
    </p:spTree>
    <p:extLst>
      <p:ext uri="{BB962C8B-B14F-4D97-AF65-F5344CB8AC3E}">
        <p14:creationId xmlns:p14="http://schemas.microsoft.com/office/powerpoint/2010/main" val="1844463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 classification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1-Labor costs</a:t>
            </a:r>
          </a:p>
          <a:p>
            <a:pPr marL="0" indent="0">
              <a:buNone/>
            </a:pPr>
            <a:r>
              <a:rPr lang="en-US" dirty="0"/>
              <a:t>2-Costs of fixed materials - extinction</a:t>
            </a:r>
          </a:p>
          <a:p>
            <a:pPr marL="0" indent="0">
              <a:buNone/>
            </a:pPr>
            <a:r>
              <a:rPr lang="en-US" dirty="0"/>
              <a:t>3-Costs of non - fixed materials</a:t>
            </a:r>
          </a:p>
          <a:p>
            <a:pPr marL="0" indent="0">
              <a:buNone/>
            </a:pPr>
            <a:r>
              <a:rPr lang="en-US" dirty="0"/>
              <a:t>4-Costs of contractors</a:t>
            </a:r>
          </a:p>
          <a:p>
            <a:pPr marL="0" indent="0">
              <a:buNone/>
            </a:pPr>
            <a:r>
              <a:rPr lang="en-US" dirty="0"/>
              <a:t>5-Capital costs</a:t>
            </a:r>
          </a:p>
          <a:p>
            <a:pPr marL="0" indent="0">
              <a:buNone/>
            </a:pPr>
            <a:r>
              <a:rPr lang="en-US" dirty="0"/>
              <a:t>6-Costs of social services</a:t>
            </a:r>
          </a:p>
        </p:txBody>
      </p:sp>
    </p:spTree>
    <p:extLst>
      <p:ext uri="{BB962C8B-B14F-4D97-AF65-F5344CB8AC3E}">
        <p14:creationId xmlns:p14="http://schemas.microsoft.com/office/powerpoint/2010/main" val="8703484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First - Labor costs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1- Workers' wages; </a:t>
            </a:r>
            <a:r>
              <a:rPr lang="en-US" dirty="0"/>
              <a:t>A major part of total costs</a:t>
            </a:r>
          </a:p>
          <a:p>
            <a:pPr marL="0" indent="0">
              <a:buNone/>
            </a:pPr>
            <a:r>
              <a:rPr lang="en-US" dirty="0"/>
              <a:t>A-Pay-based time 8 hours Good quality and little quantity</a:t>
            </a:r>
          </a:p>
          <a:p>
            <a:pPr marL="0" indent="0">
              <a:buNone/>
            </a:pPr>
            <a:r>
              <a:rPr lang="en-US" dirty="0"/>
              <a:t>B-Pay based on the amount of work done</a:t>
            </a:r>
          </a:p>
          <a:p>
            <a:pPr marL="0" indent="0">
              <a:buNone/>
            </a:pPr>
            <a:r>
              <a:rPr lang="en-US" dirty="0"/>
              <a:t>Poor quality and large quantity</a:t>
            </a:r>
          </a:p>
          <a:p>
            <a:pPr marL="0" indent="0">
              <a:buNone/>
            </a:pPr>
            <a:r>
              <a:rPr lang="en-US" dirty="0"/>
              <a:t>C-Pay based on time and amount of work done</a:t>
            </a:r>
          </a:p>
          <a:p>
            <a:pPr marL="0" indent="0">
              <a:buNone/>
            </a:pPr>
            <a:r>
              <a:rPr lang="en-US" dirty="0"/>
              <a:t>Good quality and good quantity</a:t>
            </a:r>
          </a:p>
        </p:txBody>
      </p:sp>
    </p:spTree>
    <p:extLst>
      <p:ext uri="{BB962C8B-B14F-4D97-AF65-F5344CB8AC3E}">
        <p14:creationId xmlns:p14="http://schemas.microsoft.com/office/powerpoint/2010/main" val="4221892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D-Wages working with reward</a:t>
            </a:r>
          </a:p>
          <a:p>
            <a:pPr marL="0" indent="0">
              <a:buNone/>
            </a:pPr>
            <a:r>
              <a:rPr lang="en-US" dirty="0"/>
              <a:t>The quality is poor and the quantity is good</a:t>
            </a:r>
          </a:p>
          <a:p>
            <a:pPr marL="0" indent="0">
              <a:buNone/>
            </a:pPr>
            <a:r>
              <a:rPr lang="en-US" dirty="0"/>
              <a:t>E-Paying wages on the basis of the amount of work done during a certain time with an equivalent to a certain percentage so as not to affect the health of the worker</a:t>
            </a:r>
          </a:p>
        </p:txBody>
      </p:sp>
    </p:spTree>
    <p:extLst>
      <p:ext uri="{BB962C8B-B14F-4D97-AF65-F5344CB8AC3E}">
        <p14:creationId xmlns:p14="http://schemas.microsoft.com/office/powerpoint/2010/main" val="25982895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2-Staff salaries 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; The percentage has been low in the past and has increased over time increase in the number of staff salaries and forest specialties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80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3-Wages of social services</a:t>
            </a:r>
          </a:p>
          <a:p>
            <a:pPr marL="0" indent="0">
              <a:buNone/>
            </a:pPr>
            <a:r>
              <a:rPr lang="en-US" dirty="0"/>
              <a:t>A-Amounts borne by the project to ensure the worker's life</a:t>
            </a:r>
          </a:p>
          <a:p>
            <a:pPr marL="0" indent="0">
              <a:buNone/>
            </a:pPr>
            <a:r>
              <a:rPr lang="en-US" dirty="0"/>
              <a:t>B-Amounts to raise the standard of living such as granting a piece of land</a:t>
            </a:r>
          </a:p>
          <a:p>
            <a:pPr marL="0" indent="0">
              <a:buNone/>
            </a:pPr>
            <a:r>
              <a:rPr lang="en-US" dirty="0"/>
              <a:t>C-Payments to relieve the hard work carried out by the worker such as buying a machine</a:t>
            </a:r>
          </a:p>
          <a:p>
            <a:pPr marL="0" indent="0">
              <a:buNone/>
            </a:pPr>
            <a:r>
              <a:rPr lang="en-US" dirty="0"/>
              <a:t>D-Payments to increase the working factor such as reward</a:t>
            </a:r>
          </a:p>
        </p:txBody>
      </p:sp>
    </p:spTree>
    <p:extLst>
      <p:ext uri="{BB962C8B-B14F-4D97-AF65-F5344CB8AC3E}">
        <p14:creationId xmlns:p14="http://schemas.microsoft.com/office/powerpoint/2010/main" val="13806494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Factors that lead to higher and lower wages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1-Location </a:t>
            </a:r>
            <a:r>
              <a:rPr lang="en-US" dirty="0"/>
              <a:t>;If the location is rugged and in a mountainous area wages are rising</a:t>
            </a:r>
          </a:p>
          <a:p>
            <a:pPr marL="0" indent="0">
              <a:buNone/>
            </a:pPr>
            <a:r>
              <a:rPr lang="en-US" b="1" dirty="0"/>
              <a:t>2-the climate</a:t>
            </a:r>
            <a:r>
              <a:rPr lang="en-US" dirty="0"/>
              <a:t>; If the climate is cold</a:t>
            </a:r>
          </a:p>
          <a:p>
            <a:pPr marL="0" indent="0">
              <a:buNone/>
            </a:pPr>
            <a:r>
              <a:rPr lang="en-US" dirty="0"/>
              <a:t>wages are rising</a:t>
            </a:r>
          </a:p>
          <a:p>
            <a:pPr marL="0" indent="0">
              <a:buNone/>
            </a:pPr>
            <a:r>
              <a:rPr lang="en-US" b="1" dirty="0"/>
              <a:t>3-work nature </a:t>
            </a:r>
            <a:r>
              <a:rPr lang="en-US" dirty="0"/>
              <a:t>;If the business is highly skilled and technical wages are rising</a:t>
            </a:r>
          </a:p>
          <a:p>
            <a:pPr marL="0" indent="0">
              <a:buNone/>
            </a:pPr>
            <a:r>
              <a:rPr lang="en-US" dirty="0"/>
              <a:t>4-</a:t>
            </a:r>
            <a:r>
              <a:rPr lang="en-US" b="1" dirty="0"/>
              <a:t>Competition</a:t>
            </a:r>
            <a:r>
              <a:rPr lang="en-US" dirty="0"/>
              <a:t> between forests and other economic branches wages are rising</a:t>
            </a:r>
          </a:p>
        </p:txBody>
      </p:sp>
    </p:spTree>
    <p:extLst>
      <p:ext uri="{BB962C8B-B14F-4D97-AF65-F5344CB8AC3E}">
        <p14:creationId xmlns:p14="http://schemas.microsoft.com/office/powerpoint/2010/main" val="7784115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Second-Costs of non - fixed materials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costs calculated for the materials serve the project for a period of time less than one year</a:t>
            </a:r>
          </a:p>
          <a:p>
            <a:pPr marL="0" indent="0">
              <a:buNone/>
            </a:pPr>
            <a:r>
              <a:rPr lang="en-US" dirty="0"/>
              <a:t>It is divided into </a:t>
            </a:r>
          </a:p>
          <a:p>
            <a:pPr marL="0" indent="0">
              <a:buNone/>
            </a:pPr>
            <a:r>
              <a:rPr lang="en-US" dirty="0"/>
              <a:t>1-group materials such as fertilizers, seeds and anti-substances</a:t>
            </a:r>
          </a:p>
          <a:p>
            <a:pPr marL="0" indent="0">
              <a:buNone/>
            </a:pPr>
            <a:r>
              <a:rPr lang="en-US" dirty="0"/>
              <a:t>2-Costs of machinery such as </a:t>
            </a:r>
            <a:r>
              <a:rPr lang="en-US"/>
              <a:t>fat gasoline and </a:t>
            </a:r>
            <a:r>
              <a:rPr lang="en-US" dirty="0"/>
              <a:t>gasoline</a:t>
            </a:r>
          </a:p>
          <a:p>
            <a:pPr marL="0" indent="0">
              <a:buNone/>
            </a:pPr>
            <a:r>
              <a:rPr lang="en-US" dirty="0"/>
              <a:t>3-Energy costs like electricity, coal, wood, oil</a:t>
            </a:r>
          </a:p>
        </p:txBody>
      </p:sp>
    </p:spTree>
    <p:extLst>
      <p:ext uri="{BB962C8B-B14F-4D97-AF65-F5344CB8AC3E}">
        <p14:creationId xmlns:p14="http://schemas.microsoft.com/office/powerpoint/2010/main" val="38444087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Third - Risk costs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1-Accidents and risks facing the forest</a:t>
            </a:r>
          </a:p>
          <a:p>
            <a:pPr marL="0" indent="0">
              <a:buNone/>
            </a:pPr>
            <a:r>
              <a:rPr lang="en-US" dirty="0"/>
              <a:t>Such as climate diseases, insects, animals, fires, and uncontrollable</a:t>
            </a:r>
          </a:p>
          <a:p>
            <a:pPr marL="0" indent="0">
              <a:buNone/>
            </a:pPr>
            <a:r>
              <a:rPr lang="en-US" dirty="0"/>
              <a:t>2-Additional amounts borne by the project</a:t>
            </a:r>
          </a:p>
          <a:p>
            <a:pPr marL="0" indent="0">
              <a:buNone/>
            </a:pPr>
            <a:r>
              <a:rPr lang="en-US" dirty="0"/>
              <a:t>In case of defect in the wood sold</a:t>
            </a:r>
          </a:p>
          <a:p>
            <a:pPr marL="0" indent="0">
              <a:buNone/>
            </a:pPr>
            <a:r>
              <a:rPr lang="en-US" dirty="0"/>
              <a:t>3-Costs borne by the project in the event that the buyer is unable to make the subsequent payments because he have no money  </a:t>
            </a:r>
          </a:p>
        </p:txBody>
      </p:sp>
    </p:spTree>
    <p:extLst>
      <p:ext uri="{BB962C8B-B14F-4D97-AF65-F5344CB8AC3E}">
        <p14:creationId xmlns:p14="http://schemas.microsoft.com/office/powerpoint/2010/main" val="5759362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4-Costs borne by the project due to certain loss caused by forests such as the fall of a tree on a worker working for a certain party.</a:t>
            </a:r>
          </a:p>
          <a:p>
            <a:pPr marL="0" indent="0">
              <a:buNone/>
            </a:pPr>
            <a:r>
              <a:rPr lang="en-US" dirty="0"/>
              <a:t>5-Costs of testing for forest projects</a:t>
            </a:r>
          </a:p>
          <a:p>
            <a:pPr marL="0" indent="0">
              <a:buNone/>
            </a:pPr>
            <a:r>
              <a:rPr lang="en-US" dirty="0"/>
              <a:t>such as the production of drought-resistant seedlings</a:t>
            </a:r>
          </a:p>
        </p:txBody>
      </p:sp>
    </p:spTree>
    <p:extLst>
      <p:ext uri="{BB962C8B-B14F-4D97-AF65-F5344CB8AC3E}">
        <p14:creationId xmlns:p14="http://schemas.microsoft.com/office/powerpoint/2010/main" val="377784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difference between </a:t>
            </a:r>
            <a:r>
              <a:rPr lang="en-US" sz="3600"/>
              <a:t>forest economics </a:t>
            </a:r>
            <a:r>
              <a:rPr lang="en-US" sz="3600" dirty="0"/>
              <a:t>and </a:t>
            </a:r>
            <a:r>
              <a:rPr lang="en-US" sz="3600"/>
              <a:t>other economics </a:t>
            </a:r>
            <a:r>
              <a:rPr lang="en-US" sz="3600" dirty="0"/>
              <a:t>branches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1-Forest impact of site conditions</a:t>
            </a:r>
          </a:p>
          <a:p>
            <a:pPr marL="0" indent="0">
              <a:buNone/>
            </a:pPr>
            <a:r>
              <a:rPr lang="en-US" dirty="0"/>
              <a:t>2-Length of forest growth</a:t>
            </a:r>
          </a:p>
          <a:p>
            <a:pPr marL="0" indent="0">
              <a:buNone/>
            </a:pPr>
            <a:r>
              <a:rPr lang="en-US" dirty="0"/>
              <a:t>3-Impact of climate factors on all forest activities</a:t>
            </a:r>
          </a:p>
          <a:p>
            <a:pPr marL="0" indent="0">
              <a:buNone/>
            </a:pPr>
            <a:r>
              <a:rPr lang="en-US" dirty="0"/>
              <a:t>4-Producing several varieties of wood in one production process</a:t>
            </a:r>
          </a:p>
          <a:p>
            <a:pPr marL="0" indent="0">
              <a:buNone/>
            </a:pPr>
            <a:r>
              <a:rPr lang="en-US" dirty="0"/>
              <a:t>5-The difficulty of calculating annual growth in forests by calculating the size of trees in a single tree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386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ea typeface="+mn-ea"/>
                <a:cs typeface="+mn-cs"/>
              </a:rPr>
              <a:t>Factors Affecting Risk Costs</a:t>
            </a:r>
            <a:b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1-Type trees</a:t>
            </a:r>
          </a:p>
          <a:p>
            <a:pPr marL="0" indent="0">
              <a:buNone/>
            </a:pPr>
            <a:r>
              <a:rPr lang="en-US" dirty="0"/>
              <a:t>2-Location</a:t>
            </a:r>
          </a:p>
          <a:p>
            <a:pPr marL="0" indent="0">
              <a:buNone/>
            </a:pPr>
            <a:r>
              <a:rPr lang="en-US" dirty="0"/>
              <a:t>3-The sequence of ages</a:t>
            </a:r>
          </a:p>
          <a:p>
            <a:pPr marL="0" indent="0">
              <a:buNone/>
            </a:pPr>
            <a:r>
              <a:rPr lang="en-US" dirty="0"/>
              <a:t>4-Climatic condition</a:t>
            </a:r>
          </a:p>
        </p:txBody>
      </p:sp>
    </p:spTree>
    <p:extLst>
      <p:ext uri="{BB962C8B-B14F-4D97-AF65-F5344CB8AC3E}">
        <p14:creationId xmlns:p14="http://schemas.microsoft.com/office/powerpoint/2010/main" val="22383637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reduce the costs of risk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1-protection</a:t>
            </a:r>
          </a:p>
          <a:p>
            <a:pPr marL="0" indent="0">
              <a:buNone/>
            </a:pPr>
            <a:r>
              <a:rPr lang="en-US" dirty="0"/>
              <a:t>2-Distribution of losses through;</a:t>
            </a:r>
          </a:p>
          <a:p>
            <a:pPr marL="0" indent="0">
              <a:buNone/>
            </a:pPr>
            <a:r>
              <a:rPr lang="en-US" dirty="0"/>
              <a:t>A-Create forests of unequal ages</a:t>
            </a:r>
          </a:p>
          <a:p>
            <a:pPr marL="0" indent="0">
              <a:buNone/>
            </a:pPr>
            <a:r>
              <a:rPr lang="en-US" dirty="0"/>
              <a:t>B-Creation of mixed forests</a:t>
            </a:r>
          </a:p>
          <a:p>
            <a:pPr marL="0" indent="0">
              <a:buNone/>
            </a:pPr>
            <a:r>
              <a:rPr lang="en-US" dirty="0"/>
              <a:t>C-Establishing practical methods for transporting wood</a:t>
            </a:r>
          </a:p>
          <a:p>
            <a:pPr marL="0" indent="0">
              <a:buNone/>
            </a:pPr>
            <a:r>
              <a:rPr lang="en-US" dirty="0"/>
              <a:t>3-Reduce losses through;</a:t>
            </a:r>
          </a:p>
          <a:p>
            <a:pPr marL="0" indent="0">
              <a:buNone/>
            </a:pPr>
            <a:r>
              <a:rPr lang="en-US" dirty="0"/>
              <a:t>Involvement of others in the forest project such as insurance companies</a:t>
            </a:r>
          </a:p>
        </p:txBody>
      </p:sp>
    </p:spTree>
    <p:extLst>
      <p:ext uri="{BB962C8B-B14F-4D97-AF65-F5344CB8AC3E}">
        <p14:creationId xmlns:p14="http://schemas.microsoft.com/office/powerpoint/2010/main" val="32592047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Forth-External costs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Paid to a party that has nothing to do with forests but provides service to the forest</a:t>
            </a:r>
          </a:p>
          <a:p>
            <a:pPr marL="0" indent="0">
              <a:buNone/>
            </a:pPr>
            <a:r>
              <a:rPr lang="en-US" dirty="0"/>
              <a:t>1-Costs of contractors performing forest work</a:t>
            </a:r>
          </a:p>
          <a:p>
            <a:pPr marL="0" indent="0">
              <a:buNone/>
            </a:pPr>
            <a:r>
              <a:rPr lang="en-US" dirty="0"/>
              <a:t>such as moving timber from the forest to the market</a:t>
            </a:r>
          </a:p>
          <a:p>
            <a:pPr marL="0" indent="0">
              <a:buNone/>
            </a:pPr>
            <a:r>
              <a:rPr lang="en-US" dirty="0"/>
              <a:t>2-Insurance costs</a:t>
            </a:r>
          </a:p>
          <a:p>
            <a:pPr marL="0" indent="0">
              <a:buNone/>
            </a:pPr>
            <a:r>
              <a:rPr lang="en-US" dirty="0"/>
              <a:t>amounts paid to insurance companies to contribute  productive work</a:t>
            </a:r>
          </a:p>
          <a:p>
            <a:pPr marL="0" indent="0">
              <a:buNone/>
            </a:pPr>
            <a:r>
              <a:rPr lang="en-US" dirty="0"/>
              <a:t>3-Water and telephone costs</a:t>
            </a:r>
          </a:p>
        </p:txBody>
      </p:sp>
    </p:spTree>
    <p:extLst>
      <p:ext uri="{BB962C8B-B14F-4D97-AF65-F5344CB8AC3E}">
        <p14:creationId xmlns:p14="http://schemas.microsoft.com/office/powerpoint/2010/main" val="420918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6-The difficulty of separating capital from profit is because the capital of the forest is the tree and the profit is the tree itself</a:t>
            </a:r>
          </a:p>
          <a:p>
            <a:pPr marL="0" indent="0">
              <a:buNone/>
            </a:pPr>
            <a:r>
              <a:rPr lang="en-US" dirty="0"/>
              <a:t>7-The capacity of forest area is big</a:t>
            </a:r>
          </a:p>
          <a:p>
            <a:pPr marL="0" indent="0">
              <a:buNone/>
            </a:pPr>
            <a:r>
              <a:rPr lang="en-US" dirty="0"/>
              <a:t>8-Indirect services for forests such as tourism and prevention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Reasons for the emergence of forest economics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1-The existence of a rare substance</a:t>
            </a:r>
          </a:p>
          <a:p>
            <a:pPr marL="0" indent="0">
              <a:buNone/>
            </a:pPr>
            <a:r>
              <a:rPr lang="en-US" dirty="0"/>
              <a:t>2-There is a request for this article</a:t>
            </a:r>
          </a:p>
          <a:p>
            <a:pPr marL="0" indent="0">
              <a:buNone/>
            </a:pPr>
            <a:r>
              <a:rPr lang="en-US" dirty="0"/>
              <a:t>3-Access to and availability of material at reasonable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2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Ownership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1-Special forests</a:t>
            </a:r>
          </a:p>
          <a:p>
            <a:pPr marL="0" indent="0">
              <a:buNone/>
            </a:pPr>
            <a:r>
              <a:rPr lang="en-US" dirty="0"/>
              <a:t>2-Forests belonging to a particular institution</a:t>
            </a:r>
          </a:p>
          <a:p>
            <a:pPr marL="0" indent="0">
              <a:buNone/>
            </a:pPr>
            <a:r>
              <a:rPr lang="en-US" dirty="0"/>
              <a:t>3-Forests belonging to the Association</a:t>
            </a:r>
          </a:p>
          <a:p>
            <a:pPr marL="0" indent="0">
              <a:buNone/>
            </a:pPr>
            <a:r>
              <a:rPr lang="en-US" dirty="0"/>
              <a:t>4-State forests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85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capital in forest projects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1-Personal capital</a:t>
            </a:r>
          </a:p>
          <a:p>
            <a:pPr marL="0" indent="0">
              <a:buNone/>
            </a:pPr>
            <a:r>
              <a:rPr lang="en-US" dirty="0"/>
              <a:t>2-Self capital</a:t>
            </a:r>
          </a:p>
          <a:p>
            <a:pPr marL="0" indent="0">
              <a:buNone/>
            </a:pPr>
            <a:r>
              <a:rPr lang="en-US" dirty="0"/>
              <a:t>3-Take loans from the bank</a:t>
            </a:r>
          </a:p>
          <a:p>
            <a:pPr marL="0" indent="0">
              <a:buNone/>
            </a:pPr>
            <a:r>
              <a:rPr lang="en-US" dirty="0"/>
              <a:t>4-State funding in government projects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77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1967</Words>
  <Application>Microsoft Office PowerPoint</Application>
  <PresentationFormat>On-screen Show (4:3)</PresentationFormat>
  <Paragraphs>281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TimesNewRomanPSMT</vt:lpstr>
      <vt:lpstr>X9CB99C92</vt:lpstr>
      <vt:lpstr>نسق Office</vt:lpstr>
      <vt:lpstr>Forest economic</vt:lpstr>
      <vt:lpstr>Economic</vt:lpstr>
      <vt:lpstr>Forestry</vt:lpstr>
      <vt:lpstr>Forest economy</vt:lpstr>
      <vt:lpstr>The difference between forest economics and other economics branches</vt:lpstr>
      <vt:lpstr>PowerPoint Presentation</vt:lpstr>
      <vt:lpstr>Reasons for the emergence of forest economics </vt:lpstr>
      <vt:lpstr>Forest Ownership</vt:lpstr>
      <vt:lpstr>Types of capital in forest projects</vt:lpstr>
      <vt:lpstr>Natural Resources</vt:lpstr>
      <vt:lpstr>The importance of natural resources</vt:lpstr>
      <vt:lpstr>Why we study economic resources</vt:lpstr>
      <vt:lpstr>Resource division criteria</vt:lpstr>
      <vt:lpstr>Investment</vt:lpstr>
      <vt:lpstr>Depends on forest investment</vt:lpstr>
      <vt:lpstr>Demand</vt:lpstr>
      <vt:lpstr>Law of price demand</vt:lpstr>
      <vt:lpstr>Factors influencing demand</vt:lpstr>
      <vt:lpstr>Qd= F ( p )</vt:lpstr>
      <vt:lpstr>Elasticity of demand</vt:lpstr>
      <vt:lpstr>Types of Elasticity of demand </vt:lpstr>
      <vt:lpstr>Types of Elasticity of demand </vt:lpstr>
      <vt:lpstr>Types of Elasticity of demand </vt:lpstr>
      <vt:lpstr>Types of Elasticity of demand </vt:lpstr>
      <vt:lpstr>Types of Elasticity of demand </vt:lpstr>
      <vt:lpstr>Supply</vt:lpstr>
      <vt:lpstr> Qs= F (p)   </vt:lpstr>
      <vt:lpstr>Factors influencing supply</vt:lpstr>
      <vt:lpstr>A table showing the direction of the market Due to changing factors affecting supply</vt:lpstr>
      <vt:lpstr>Elasticity of Supply</vt:lpstr>
      <vt:lpstr>Types of Price Elasticity of Supply</vt:lpstr>
      <vt:lpstr>Types of Price Elasticity of Supply</vt:lpstr>
      <vt:lpstr>Types of Price Elasticity of Supply</vt:lpstr>
      <vt:lpstr>Types of Price Elasticity of Supply</vt:lpstr>
      <vt:lpstr>Types of Price Elasticity of Supply</vt:lpstr>
      <vt:lpstr>Balance </vt:lpstr>
      <vt:lpstr>Production </vt:lpstr>
      <vt:lpstr>Production activities </vt:lpstr>
      <vt:lpstr>Production elements</vt:lpstr>
      <vt:lpstr>Costs </vt:lpstr>
      <vt:lpstr>Cost classification</vt:lpstr>
      <vt:lpstr>First - Labor costs</vt:lpstr>
      <vt:lpstr>PowerPoint Presentation</vt:lpstr>
      <vt:lpstr>PowerPoint Presentation</vt:lpstr>
      <vt:lpstr>PowerPoint Presentation</vt:lpstr>
      <vt:lpstr>Factors that lead to higher and lower wages</vt:lpstr>
      <vt:lpstr>Second-Costs of non - fixed materials  </vt:lpstr>
      <vt:lpstr>Third - Risk costs</vt:lpstr>
      <vt:lpstr>PowerPoint Presentation</vt:lpstr>
      <vt:lpstr>Factors Affecting Risk Costs </vt:lpstr>
      <vt:lpstr>How reduce the costs of risk</vt:lpstr>
      <vt:lpstr>Forth-External costs   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ARAS STORE</cp:lastModifiedBy>
  <cp:revision>76</cp:revision>
  <cp:lastPrinted>2017-12-03T20:01:50Z</cp:lastPrinted>
  <dcterms:created xsi:type="dcterms:W3CDTF">2017-10-14T17:34:24Z</dcterms:created>
  <dcterms:modified xsi:type="dcterms:W3CDTF">2023-03-02T02:26:58Z</dcterms:modified>
</cp:coreProperties>
</file>