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4"/>
  </p:notesMasterIdLst>
  <p:sldIdLst>
    <p:sldId id="310" r:id="rId2"/>
    <p:sldId id="280" r:id="rId3"/>
    <p:sldId id="281" r:id="rId4"/>
    <p:sldId id="313" r:id="rId5"/>
    <p:sldId id="282" r:id="rId6"/>
    <p:sldId id="296" r:id="rId7"/>
    <p:sldId id="297" r:id="rId8"/>
    <p:sldId id="285" r:id="rId9"/>
    <p:sldId id="299" r:id="rId10"/>
    <p:sldId id="298" r:id="rId11"/>
    <p:sldId id="286" r:id="rId12"/>
    <p:sldId id="287" r:id="rId13"/>
    <p:sldId id="288" r:id="rId14"/>
    <p:sldId id="290" r:id="rId15"/>
    <p:sldId id="301" r:id="rId16"/>
    <p:sldId id="291" r:id="rId17"/>
    <p:sldId id="315" r:id="rId18"/>
    <p:sldId id="292" r:id="rId19"/>
    <p:sldId id="314" r:id="rId20"/>
    <p:sldId id="293" r:id="rId21"/>
    <p:sldId id="303" r:id="rId22"/>
    <p:sldId id="302" r:id="rId23"/>
    <p:sldId id="294" r:id="rId24"/>
    <p:sldId id="316" r:id="rId25"/>
    <p:sldId id="317" r:id="rId26"/>
    <p:sldId id="318" r:id="rId27"/>
    <p:sldId id="319" r:id="rId28"/>
    <p:sldId id="320" r:id="rId29"/>
    <p:sldId id="321" r:id="rId30"/>
    <p:sldId id="322" r:id="rId31"/>
    <p:sldId id="323" r:id="rId32"/>
    <p:sldId id="324" r:id="rId33"/>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96969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p:cViewPr>
        <p:scale>
          <a:sx n="80" d="100"/>
          <a:sy n="80" d="100"/>
        </p:scale>
        <p:origin x="-111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fld id="{EA71C0CD-E1CC-4AF4-86A8-BB0E50285B96}" type="datetimeFigureOut">
              <a:rPr lang="en-US"/>
              <a:pPr>
                <a:defRPr/>
              </a:pPr>
              <a:t>4/29/2015</a:t>
            </a:fld>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29BB32C-FE1A-4FC6-BB52-0ED606E9E3D5}" type="slidenum">
              <a:rPr lang="en-US"/>
              <a:pPr>
                <a:defRPr/>
              </a:pPr>
              <a:t>‹#›</a:t>
            </a:fld>
            <a:endParaRPr lang="en-US"/>
          </a:p>
        </p:txBody>
      </p:sp>
    </p:spTree>
    <p:extLst>
      <p:ext uri="{BB962C8B-B14F-4D97-AF65-F5344CB8AC3E}">
        <p14:creationId xmlns:p14="http://schemas.microsoft.com/office/powerpoint/2010/main" val="7843186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A853F9BB-EFAA-4E96-A78A-85B122622B2F}" type="slidenum">
              <a:rPr lang="en-US"/>
              <a:pPr>
                <a:defRPr/>
              </a:pPr>
              <a:t>‹#›</a:t>
            </a:fld>
            <a:endParaRPr lang="en-US"/>
          </a:p>
        </p:txBody>
      </p:sp>
    </p:spTree>
    <p:extLst>
      <p:ext uri="{BB962C8B-B14F-4D97-AF65-F5344CB8AC3E}">
        <p14:creationId xmlns:p14="http://schemas.microsoft.com/office/powerpoint/2010/main" val="24670414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A1FB4B3-D16B-4839-A17F-662265E9B86E}" type="slidenum">
              <a:rPr lang="en-US"/>
              <a:pPr>
                <a:defRPr/>
              </a:pPr>
              <a:t>‹#›</a:t>
            </a:fld>
            <a:endParaRPr lang="en-US"/>
          </a:p>
        </p:txBody>
      </p:sp>
    </p:spTree>
    <p:extLst>
      <p:ext uri="{BB962C8B-B14F-4D97-AF65-F5344CB8AC3E}">
        <p14:creationId xmlns:p14="http://schemas.microsoft.com/office/powerpoint/2010/main" val="309957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1951B4E-7CFA-4788-BCD3-1EFF97F4F8BF}" type="slidenum">
              <a:rPr lang="en-US"/>
              <a:pPr>
                <a:defRPr/>
              </a:pPr>
              <a:t>‹#›</a:t>
            </a:fld>
            <a:endParaRPr lang="en-US"/>
          </a:p>
        </p:txBody>
      </p:sp>
    </p:spTree>
    <p:extLst>
      <p:ext uri="{BB962C8B-B14F-4D97-AF65-F5344CB8AC3E}">
        <p14:creationId xmlns:p14="http://schemas.microsoft.com/office/powerpoint/2010/main" val="410131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8A9FE37F-E4CE-4C01-A469-C79ABB88CA9E}"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91677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3D0C921-3FF4-46FD-BBE2-E91847C28FD5}" type="slidenum">
              <a:rPr lang="en-US"/>
              <a:pPr>
                <a:defRPr/>
              </a:pPr>
              <a:t>‹#›</a:t>
            </a:fld>
            <a:endParaRPr lang="en-US"/>
          </a:p>
        </p:txBody>
      </p:sp>
    </p:spTree>
    <p:extLst>
      <p:ext uri="{BB962C8B-B14F-4D97-AF65-F5344CB8AC3E}">
        <p14:creationId xmlns:p14="http://schemas.microsoft.com/office/powerpoint/2010/main" val="367325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B9FD428-1D93-4B59-B80D-F0CB551E1EF4}" type="slidenum">
              <a:rPr lang="en-US"/>
              <a:pPr>
                <a:defRPr/>
              </a:pPr>
              <a:t>‹#›</a:t>
            </a:fld>
            <a:endParaRPr lang="en-US"/>
          </a:p>
        </p:txBody>
      </p:sp>
    </p:spTree>
    <p:extLst>
      <p:ext uri="{BB962C8B-B14F-4D97-AF65-F5344CB8AC3E}">
        <p14:creationId xmlns:p14="http://schemas.microsoft.com/office/powerpoint/2010/main" val="211669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9D6AC5B-D648-4227-9FFD-CCFDF206D7EC}" type="slidenum">
              <a:rPr lang="en-US"/>
              <a:pPr>
                <a:defRPr/>
              </a:pPr>
              <a:t>‹#›</a:t>
            </a:fld>
            <a:endParaRPr lang="en-US"/>
          </a:p>
        </p:txBody>
      </p:sp>
    </p:spTree>
    <p:extLst>
      <p:ext uri="{BB962C8B-B14F-4D97-AF65-F5344CB8AC3E}">
        <p14:creationId xmlns:p14="http://schemas.microsoft.com/office/powerpoint/2010/main" val="108692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4B02A325-FC4E-45DD-A9F6-A98E917C230E}"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48340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9AAF8C-6F84-4E76-8CEE-7BC782BE9C9B}" type="slidenum">
              <a:rPr lang="en-US"/>
              <a:pPr>
                <a:defRPr/>
              </a:pPr>
              <a:t>‹#›</a:t>
            </a:fld>
            <a:endParaRPr lang="en-US"/>
          </a:p>
        </p:txBody>
      </p:sp>
    </p:spTree>
    <p:extLst>
      <p:ext uri="{BB962C8B-B14F-4D97-AF65-F5344CB8AC3E}">
        <p14:creationId xmlns:p14="http://schemas.microsoft.com/office/powerpoint/2010/main" val="80663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AF88AD2-70B7-49C7-8747-A898E47AFE9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51562743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52DD71EC-15FD-43D1-8C7A-6237BCE5D0C9}"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50810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E0DBD196-9180-4EDD-A220-2A0EF271EA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914400" y="2438400"/>
            <a:ext cx="7772400" cy="1143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defRPr/>
            </a:pPr>
            <a:r>
              <a:rPr lang="en-US" sz="4400"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fredo Heavy" pitchFamily="2" charset="0"/>
              </a:rPr>
              <a:t>Immunoglobulins</a:t>
            </a:r>
            <a:r>
              <a:rPr lang="en-US" sz="44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fredo Heavy" pitchFamily="2" charset="0"/>
              </a:rPr>
              <a:t>:</a:t>
            </a:r>
            <a:br>
              <a:rPr lang="en-US" sz="44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fredo Heavy" pitchFamily="2" charset="0"/>
              </a:rPr>
            </a:br>
            <a:r>
              <a:rPr lang="en-US" sz="44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fredo Heavy" pitchFamily="2" charset="0"/>
              </a:rPr>
              <a:t>Structure and Function</a:t>
            </a:r>
            <a:endParaRPr lang="en-US" sz="3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fredo Heavy"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noAutofit/>
          </a:bodyPr>
          <a:lstStyle/>
          <a:p>
            <a:pPr algn="ctr" fontAlgn="auto">
              <a:spcAft>
                <a:spcPts val="0"/>
              </a:spcAft>
              <a:defRPr/>
            </a:pPr>
            <a:r>
              <a:rPr lang="en-US" sz="2800" b="1" dirty="0" smtClean="0">
                <a:solidFill>
                  <a:schemeClr val="tx1"/>
                </a:solidFill>
              </a:rPr>
              <a:t>Immunoglobulin Fragments: Structure/Function Relationships</a:t>
            </a:r>
            <a:endParaRPr lang="en-US" sz="1800" b="1" dirty="0" smtClean="0">
              <a:solidFill>
                <a:schemeClr val="tx1"/>
              </a:solidFill>
            </a:endParaRPr>
          </a:p>
        </p:txBody>
      </p:sp>
      <p:sp>
        <p:nvSpPr>
          <p:cNvPr id="17411" name="Rectangle 3"/>
          <p:cNvSpPr>
            <a:spLocks noGrp="1" noChangeArrowheads="1"/>
          </p:cNvSpPr>
          <p:nvPr>
            <p:ph sz="quarter" idx="1"/>
          </p:nvPr>
        </p:nvSpPr>
        <p:spPr>
          <a:xfrm>
            <a:off x="762000" y="2362200"/>
            <a:ext cx="3657600" cy="3352800"/>
          </a:xfrm>
        </p:spPr>
        <p:txBody>
          <a:bodyPr/>
          <a:lstStyle/>
          <a:p>
            <a:r>
              <a:rPr lang="en-US" smtClean="0">
                <a:solidFill>
                  <a:schemeClr val="bg2"/>
                </a:solidFill>
              </a:rPr>
              <a:t>Fab</a:t>
            </a:r>
          </a:p>
          <a:p>
            <a:pPr lvl="1"/>
            <a:r>
              <a:rPr lang="en-US" smtClean="0">
                <a:solidFill>
                  <a:schemeClr val="bg2"/>
                </a:solidFill>
              </a:rPr>
              <a:t>Ag binding</a:t>
            </a:r>
          </a:p>
          <a:p>
            <a:r>
              <a:rPr lang="en-US" smtClean="0">
                <a:solidFill>
                  <a:schemeClr val="bg2"/>
                </a:solidFill>
              </a:rPr>
              <a:t>Fc</a:t>
            </a:r>
          </a:p>
          <a:p>
            <a:pPr lvl="1"/>
            <a:r>
              <a:rPr lang="en-US" smtClean="0">
                <a:solidFill>
                  <a:schemeClr val="bg2"/>
                </a:solidFill>
              </a:rPr>
              <a:t>Effector functions</a:t>
            </a:r>
            <a:endParaRPr lang="en-US" smtClean="0"/>
          </a:p>
          <a:p>
            <a:r>
              <a:rPr lang="en-US" smtClean="0"/>
              <a:t>F(ab’)</a:t>
            </a:r>
            <a:r>
              <a:rPr lang="en-US" baseline="-25000" smtClean="0"/>
              <a:t>2</a:t>
            </a:r>
            <a:endParaRPr lang="en-US" smtClean="0"/>
          </a:p>
        </p:txBody>
      </p:sp>
      <p:grpSp>
        <p:nvGrpSpPr>
          <p:cNvPr id="17412" name="Group 130"/>
          <p:cNvGrpSpPr>
            <a:grpSpLocks/>
          </p:cNvGrpSpPr>
          <p:nvPr/>
        </p:nvGrpSpPr>
        <p:grpSpPr bwMode="auto">
          <a:xfrm>
            <a:off x="4953000" y="2230438"/>
            <a:ext cx="3198813" cy="4279900"/>
            <a:chOff x="3120" y="1405"/>
            <a:chExt cx="2015" cy="2696"/>
          </a:xfrm>
        </p:grpSpPr>
        <p:grpSp>
          <p:nvGrpSpPr>
            <p:cNvPr id="17413" name="Group 128"/>
            <p:cNvGrpSpPr>
              <a:grpSpLocks/>
            </p:cNvGrpSpPr>
            <p:nvPr/>
          </p:nvGrpSpPr>
          <p:grpSpPr bwMode="auto">
            <a:xfrm>
              <a:off x="3120" y="1405"/>
              <a:ext cx="1886" cy="1362"/>
              <a:chOff x="3120" y="1405"/>
              <a:chExt cx="1886" cy="1362"/>
            </a:xfrm>
          </p:grpSpPr>
          <p:sp>
            <p:nvSpPr>
              <p:cNvPr id="17462" name="Line 66"/>
              <p:cNvSpPr>
                <a:spLocks noChangeShapeType="1"/>
              </p:cNvSpPr>
              <p:nvPr/>
            </p:nvSpPr>
            <p:spPr bwMode="auto">
              <a:xfrm rot="1500000" flipH="1" flipV="1">
                <a:off x="3308" y="1553"/>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3" name="Line 15"/>
              <p:cNvSpPr>
                <a:spLocks noChangeShapeType="1"/>
              </p:cNvSpPr>
              <p:nvPr/>
            </p:nvSpPr>
            <p:spPr bwMode="auto">
              <a:xfrm flipV="1">
                <a:off x="4333" y="1984"/>
                <a:ext cx="9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4" name="Line 16"/>
              <p:cNvSpPr>
                <a:spLocks noChangeShapeType="1"/>
              </p:cNvSpPr>
              <p:nvPr/>
            </p:nvSpPr>
            <p:spPr bwMode="auto">
              <a:xfrm flipV="1">
                <a:off x="4751" y="1990"/>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5" name="Line 23"/>
              <p:cNvSpPr>
                <a:spLocks noChangeShapeType="1"/>
              </p:cNvSpPr>
              <p:nvPr/>
            </p:nvSpPr>
            <p:spPr bwMode="auto">
              <a:xfrm flipV="1">
                <a:off x="4743" y="1816"/>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6" name="Line 24"/>
              <p:cNvSpPr>
                <a:spLocks noChangeShapeType="1"/>
              </p:cNvSpPr>
              <p:nvPr/>
            </p:nvSpPr>
            <p:spPr bwMode="auto">
              <a:xfrm flipV="1">
                <a:off x="4324" y="1821"/>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7" name="Line 26"/>
              <p:cNvSpPr>
                <a:spLocks noChangeShapeType="1"/>
              </p:cNvSpPr>
              <p:nvPr/>
            </p:nvSpPr>
            <p:spPr bwMode="auto">
              <a:xfrm>
                <a:off x="4070" y="1877"/>
                <a:ext cx="0"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8" name="Line 27"/>
              <p:cNvSpPr>
                <a:spLocks noChangeShapeType="1"/>
              </p:cNvSpPr>
              <p:nvPr/>
            </p:nvSpPr>
            <p:spPr bwMode="auto">
              <a:xfrm>
                <a:off x="4139" y="1877"/>
                <a:ext cx="0"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69" name="Line 46"/>
              <p:cNvSpPr>
                <a:spLocks noChangeShapeType="1"/>
              </p:cNvSpPr>
              <p:nvPr/>
            </p:nvSpPr>
            <p:spPr bwMode="auto">
              <a:xfrm rot="20027783" flipV="1">
                <a:off x="3689" y="2090"/>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0" name="Line 47"/>
              <p:cNvSpPr>
                <a:spLocks noChangeShapeType="1"/>
              </p:cNvSpPr>
              <p:nvPr/>
            </p:nvSpPr>
            <p:spPr bwMode="auto">
              <a:xfrm rot="20251450" flipV="1">
                <a:off x="3275" y="2209"/>
                <a:ext cx="95"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1" name="Line 48"/>
              <p:cNvSpPr>
                <a:spLocks noChangeShapeType="1"/>
              </p:cNvSpPr>
              <p:nvPr/>
            </p:nvSpPr>
            <p:spPr bwMode="auto">
              <a:xfrm rot="20027783" flipV="1">
                <a:off x="3649" y="2038"/>
                <a:ext cx="95"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2" name="Line 49"/>
              <p:cNvSpPr>
                <a:spLocks noChangeShapeType="1"/>
              </p:cNvSpPr>
              <p:nvPr/>
            </p:nvSpPr>
            <p:spPr bwMode="auto">
              <a:xfrm rot="20262832" flipV="1">
                <a:off x="3309" y="2267"/>
                <a:ext cx="9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3" name="Line 50"/>
              <p:cNvSpPr>
                <a:spLocks noChangeShapeType="1"/>
              </p:cNvSpPr>
              <p:nvPr/>
            </p:nvSpPr>
            <p:spPr bwMode="auto">
              <a:xfrm>
                <a:off x="3882" y="1972"/>
                <a:ext cx="31"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4" name="Line 65"/>
              <p:cNvSpPr>
                <a:spLocks noChangeShapeType="1"/>
              </p:cNvSpPr>
              <p:nvPr/>
            </p:nvSpPr>
            <p:spPr bwMode="auto">
              <a:xfrm rot="1500000" flipH="1" flipV="1">
                <a:off x="3643" y="1779"/>
                <a:ext cx="9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5" name="Line 67"/>
              <p:cNvSpPr>
                <a:spLocks noChangeShapeType="1"/>
              </p:cNvSpPr>
              <p:nvPr/>
            </p:nvSpPr>
            <p:spPr bwMode="auto">
              <a:xfrm rot="1500000" flipH="1" flipV="1">
                <a:off x="3269" y="1617"/>
                <a:ext cx="9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6" name="Line 69"/>
              <p:cNvSpPr>
                <a:spLocks noChangeShapeType="1"/>
              </p:cNvSpPr>
              <p:nvPr/>
            </p:nvSpPr>
            <p:spPr bwMode="auto">
              <a:xfrm flipH="1">
                <a:off x="3877" y="1795"/>
                <a:ext cx="31"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77" name="Line 6"/>
              <p:cNvSpPr>
                <a:spLocks noChangeShapeType="1"/>
              </p:cNvSpPr>
              <p:nvPr/>
            </p:nvSpPr>
            <p:spPr bwMode="auto">
              <a:xfrm>
                <a:off x="4311" y="2388"/>
                <a:ext cx="0" cy="37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33" name="AutoShape 9"/>
              <p:cNvSpPr>
                <a:spLocks noChangeArrowheads="1"/>
              </p:cNvSpPr>
              <p:nvPr/>
            </p:nvSpPr>
            <p:spPr bwMode="auto">
              <a:xfrm flipV="1">
                <a:off x="4213" y="1967"/>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34" name="Rectangle 10"/>
              <p:cNvSpPr>
                <a:spLocks noChangeArrowheads="1"/>
              </p:cNvSpPr>
              <p:nvPr/>
            </p:nvSpPr>
            <p:spPr bwMode="auto">
              <a:xfrm flipV="1">
                <a:off x="4423" y="1973"/>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35" name="Rectangle 11"/>
              <p:cNvSpPr>
                <a:spLocks noChangeArrowheads="1"/>
              </p:cNvSpPr>
              <p:nvPr/>
            </p:nvSpPr>
            <p:spPr bwMode="auto">
              <a:xfrm flipV="1">
                <a:off x="4168" y="1970"/>
                <a:ext cx="165"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36" name="AutoShape 12"/>
              <p:cNvSpPr>
                <a:spLocks noChangeArrowheads="1"/>
              </p:cNvSpPr>
              <p:nvPr/>
            </p:nvSpPr>
            <p:spPr bwMode="auto">
              <a:xfrm flipV="1">
                <a:off x="4631" y="1969"/>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37" name="Rectangle 13"/>
              <p:cNvSpPr>
                <a:spLocks noChangeArrowheads="1"/>
              </p:cNvSpPr>
              <p:nvPr/>
            </p:nvSpPr>
            <p:spPr bwMode="auto">
              <a:xfrm flipV="1">
                <a:off x="4842" y="1976"/>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38" name="Rectangle 14"/>
              <p:cNvSpPr>
                <a:spLocks noChangeArrowheads="1"/>
              </p:cNvSpPr>
              <p:nvPr/>
            </p:nvSpPr>
            <p:spPr bwMode="auto">
              <a:xfrm flipV="1">
                <a:off x="4587" y="1972"/>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41" name="AutoShape 17"/>
              <p:cNvSpPr>
                <a:spLocks noChangeArrowheads="1"/>
              </p:cNvSpPr>
              <p:nvPr/>
            </p:nvSpPr>
            <p:spPr bwMode="auto">
              <a:xfrm>
                <a:off x="4209" y="1716"/>
                <a:ext cx="328"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42" name="Rectangle 18"/>
              <p:cNvSpPr>
                <a:spLocks noChangeArrowheads="1"/>
              </p:cNvSpPr>
              <p:nvPr/>
            </p:nvSpPr>
            <p:spPr bwMode="auto">
              <a:xfrm>
                <a:off x="4418" y="1804"/>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43" name="Rectangle 19"/>
              <p:cNvSpPr>
                <a:spLocks noChangeArrowheads="1"/>
              </p:cNvSpPr>
              <p:nvPr/>
            </p:nvSpPr>
            <p:spPr bwMode="auto">
              <a:xfrm>
                <a:off x="4163" y="1808"/>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44" name="AutoShape 20"/>
              <p:cNvSpPr>
                <a:spLocks noChangeArrowheads="1"/>
              </p:cNvSpPr>
              <p:nvPr/>
            </p:nvSpPr>
            <p:spPr bwMode="auto">
              <a:xfrm>
                <a:off x="4627" y="1712"/>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45" name="Rectangle 21"/>
              <p:cNvSpPr>
                <a:spLocks noChangeArrowheads="1"/>
              </p:cNvSpPr>
              <p:nvPr/>
            </p:nvSpPr>
            <p:spPr bwMode="auto">
              <a:xfrm>
                <a:off x="4836" y="1802"/>
                <a:ext cx="16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46" name="Rectangle 22"/>
              <p:cNvSpPr>
                <a:spLocks noChangeArrowheads="1"/>
              </p:cNvSpPr>
              <p:nvPr/>
            </p:nvSpPr>
            <p:spPr bwMode="auto">
              <a:xfrm>
                <a:off x="4582" y="1803"/>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52" name="Oval 28"/>
              <p:cNvSpPr>
                <a:spLocks noChangeArrowheads="1"/>
              </p:cNvSpPr>
              <p:nvPr/>
            </p:nvSpPr>
            <p:spPr bwMode="auto">
              <a:xfrm flipV="1">
                <a:off x="4104" y="1924"/>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53" name="Oval 29"/>
              <p:cNvSpPr>
                <a:spLocks noChangeArrowheads="1"/>
              </p:cNvSpPr>
              <p:nvPr/>
            </p:nvSpPr>
            <p:spPr bwMode="auto">
              <a:xfrm flipV="1">
                <a:off x="4041" y="1924"/>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54" name="Oval 30"/>
              <p:cNvSpPr>
                <a:spLocks noChangeArrowheads="1"/>
              </p:cNvSpPr>
              <p:nvPr/>
            </p:nvSpPr>
            <p:spPr bwMode="auto">
              <a:xfrm>
                <a:off x="4099" y="1756"/>
                <a:ext cx="62"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55" name="Oval 31"/>
              <p:cNvSpPr>
                <a:spLocks noChangeArrowheads="1"/>
              </p:cNvSpPr>
              <p:nvPr/>
            </p:nvSpPr>
            <p:spPr bwMode="auto">
              <a:xfrm>
                <a:off x="4036" y="1756"/>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7494" name="AutoShape 32"/>
              <p:cNvSpPr>
                <a:spLocks noChangeArrowheads="1"/>
              </p:cNvSpPr>
              <p:nvPr/>
            </p:nvSpPr>
            <p:spPr bwMode="auto">
              <a:xfrm rot="-1539414">
                <a:off x="3508" y="1946"/>
                <a:ext cx="328" cy="1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2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95" name="Rectangle 33"/>
              <p:cNvSpPr>
                <a:spLocks noChangeArrowheads="1"/>
              </p:cNvSpPr>
              <p:nvPr/>
            </p:nvSpPr>
            <p:spPr bwMode="auto">
              <a:xfrm rot="-1539414">
                <a:off x="3728" y="1980"/>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96" name="Rectangle 34"/>
              <p:cNvSpPr>
                <a:spLocks noChangeArrowheads="1"/>
              </p:cNvSpPr>
              <p:nvPr/>
            </p:nvSpPr>
            <p:spPr bwMode="auto">
              <a:xfrm rot="-1539414">
                <a:off x="3498" y="2075"/>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97" name="AutoShape 35"/>
              <p:cNvSpPr>
                <a:spLocks noChangeArrowheads="1"/>
              </p:cNvSpPr>
              <p:nvPr/>
            </p:nvSpPr>
            <p:spPr bwMode="auto">
              <a:xfrm rot="-1334190">
                <a:off x="3139" y="2107"/>
                <a:ext cx="328"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98" name="Rectangle 36"/>
              <p:cNvSpPr>
                <a:spLocks noChangeArrowheads="1"/>
              </p:cNvSpPr>
              <p:nvPr/>
            </p:nvSpPr>
            <p:spPr bwMode="auto">
              <a:xfrm rot="-1539414">
                <a:off x="3352" y="2146"/>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99" name="Rectangle 37"/>
              <p:cNvSpPr>
                <a:spLocks noChangeArrowheads="1"/>
              </p:cNvSpPr>
              <p:nvPr/>
            </p:nvSpPr>
            <p:spPr bwMode="auto">
              <a:xfrm rot="-1539414">
                <a:off x="3126" y="2247"/>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2262" name="Oval 38"/>
              <p:cNvSpPr>
                <a:spLocks noChangeArrowheads="1"/>
              </p:cNvSpPr>
              <p:nvPr/>
            </p:nvSpPr>
            <p:spPr bwMode="auto">
              <a:xfrm flipV="1">
                <a:off x="3915" y="1924"/>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63" name="Oval 39"/>
              <p:cNvSpPr>
                <a:spLocks noChangeArrowheads="1"/>
              </p:cNvSpPr>
              <p:nvPr/>
            </p:nvSpPr>
            <p:spPr bwMode="auto">
              <a:xfrm flipV="1">
                <a:off x="3978" y="1924"/>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64" name="AutoShape 40"/>
              <p:cNvSpPr>
                <a:spLocks noChangeArrowheads="1"/>
              </p:cNvSpPr>
              <p:nvPr/>
            </p:nvSpPr>
            <p:spPr bwMode="auto">
              <a:xfrm rot="20063253" flipV="1">
                <a:off x="3212" y="2239"/>
                <a:ext cx="328"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65" name="Rectangle 41"/>
              <p:cNvSpPr>
                <a:spLocks noChangeArrowheads="1"/>
              </p:cNvSpPr>
              <p:nvPr/>
            </p:nvSpPr>
            <p:spPr bwMode="auto">
              <a:xfrm rot="20125734" flipV="1">
                <a:off x="3392" y="2199"/>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66" name="Rectangle 42"/>
              <p:cNvSpPr>
                <a:spLocks noChangeArrowheads="1"/>
              </p:cNvSpPr>
              <p:nvPr/>
            </p:nvSpPr>
            <p:spPr bwMode="auto">
              <a:xfrm rot="20063253" flipV="1">
                <a:off x="3159" y="2308"/>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67" name="AutoShape 43"/>
              <p:cNvSpPr>
                <a:spLocks noChangeArrowheads="1"/>
              </p:cNvSpPr>
              <p:nvPr/>
            </p:nvSpPr>
            <p:spPr bwMode="auto">
              <a:xfrm rot="20063253" flipV="1">
                <a:off x="3588" y="2071"/>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68" name="Rectangle 44"/>
              <p:cNvSpPr>
                <a:spLocks noChangeArrowheads="1"/>
              </p:cNvSpPr>
              <p:nvPr/>
            </p:nvSpPr>
            <p:spPr bwMode="auto">
              <a:xfrm rot="20063253" flipV="1">
                <a:off x="3760" y="2026"/>
                <a:ext cx="165"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69" name="Rectangle 45"/>
              <p:cNvSpPr>
                <a:spLocks noChangeArrowheads="1"/>
              </p:cNvSpPr>
              <p:nvPr/>
            </p:nvSpPr>
            <p:spPr bwMode="auto">
              <a:xfrm rot="20063253" flipV="1">
                <a:off x="3539" y="2129"/>
                <a:ext cx="16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7508" name="AutoShape 51"/>
              <p:cNvSpPr>
                <a:spLocks noChangeArrowheads="1"/>
              </p:cNvSpPr>
              <p:nvPr/>
            </p:nvSpPr>
            <p:spPr bwMode="auto">
              <a:xfrm rot="1500000" flipV="1">
                <a:off x="3508" y="1748"/>
                <a:ext cx="329"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509" name="Rectangle 52"/>
              <p:cNvSpPr>
                <a:spLocks noChangeArrowheads="1"/>
              </p:cNvSpPr>
              <p:nvPr/>
            </p:nvSpPr>
            <p:spPr bwMode="auto">
              <a:xfrm rot="1500000" flipV="1">
                <a:off x="3726" y="1818"/>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510" name="Rectangle 53"/>
              <p:cNvSpPr>
                <a:spLocks noChangeArrowheads="1"/>
              </p:cNvSpPr>
              <p:nvPr/>
            </p:nvSpPr>
            <p:spPr bwMode="auto">
              <a:xfrm rot="1500000" flipV="1">
                <a:off x="3491" y="1714"/>
                <a:ext cx="164" cy="32"/>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511" name="AutoShape 54"/>
              <p:cNvSpPr>
                <a:spLocks noChangeArrowheads="1"/>
              </p:cNvSpPr>
              <p:nvPr/>
            </p:nvSpPr>
            <p:spPr bwMode="auto">
              <a:xfrm rot="1500000" flipV="1">
                <a:off x="3132" y="1588"/>
                <a:ext cx="328"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512" name="Rectangle 55"/>
              <p:cNvSpPr>
                <a:spLocks noChangeArrowheads="1"/>
              </p:cNvSpPr>
              <p:nvPr/>
            </p:nvSpPr>
            <p:spPr bwMode="auto">
              <a:xfrm rot="1500000" flipV="1">
                <a:off x="3349" y="1646"/>
                <a:ext cx="163" cy="32"/>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513" name="Rectangle 56"/>
              <p:cNvSpPr>
                <a:spLocks noChangeArrowheads="1"/>
              </p:cNvSpPr>
              <p:nvPr/>
            </p:nvSpPr>
            <p:spPr bwMode="auto">
              <a:xfrm rot="1500000" flipV="1">
                <a:off x="3120" y="1548"/>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2281" name="Oval 57"/>
              <p:cNvSpPr>
                <a:spLocks noChangeArrowheads="1"/>
              </p:cNvSpPr>
              <p:nvPr/>
            </p:nvSpPr>
            <p:spPr bwMode="auto">
              <a:xfrm>
                <a:off x="3910" y="1756"/>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82" name="Oval 58"/>
              <p:cNvSpPr>
                <a:spLocks noChangeArrowheads="1"/>
              </p:cNvSpPr>
              <p:nvPr/>
            </p:nvSpPr>
            <p:spPr bwMode="auto">
              <a:xfrm>
                <a:off x="3973" y="1756"/>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283" name="AutoShape 59"/>
              <p:cNvSpPr>
                <a:spLocks noChangeArrowheads="1"/>
              </p:cNvSpPr>
              <p:nvPr/>
            </p:nvSpPr>
            <p:spPr bwMode="auto">
              <a:xfrm rot="1500000">
                <a:off x="3214" y="1453"/>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84" name="Rectangle 60"/>
              <p:cNvSpPr>
                <a:spLocks noChangeArrowheads="1"/>
              </p:cNvSpPr>
              <p:nvPr/>
            </p:nvSpPr>
            <p:spPr bwMode="auto">
              <a:xfrm rot="1500000">
                <a:off x="3389" y="1587"/>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85" name="Rectangle 61"/>
              <p:cNvSpPr>
                <a:spLocks noChangeArrowheads="1"/>
              </p:cNvSpPr>
              <p:nvPr/>
            </p:nvSpPr>
            <p:spPr bwMode="auto">
              <a:xfrm rot="1500000">
                <a:off x="3158" y="1487"/>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7519" name="Line 68"/>
              <p:cNvSpPr>
                <a:spLocks noChangeShapeType="1"/>
              </p:cNvSpPr>
              <p:nvPr/>
            </p:nvSpPr>
            <p:spPr bwMode="auto">
              <a:xfrm rot="1500000" flipH="1" flipV="1">
                <a:off x="3686" y="1720"/>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86" name="AutoShape 62"/>
              <p:cNvSpPr>
                <a:spLocks noChangeArrowheads="1"/>
              </p:cNvSpPr>
              <p:nvPr/>
            </p:nvSpPr>
            <p:spPr bwMode="auto">
              <a:xfrm rot="1500000">
                <a:off x="3584" y="1620"/>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287" name="Rectangle 63"/>
              <p:cNvSpPr>
                <a:spLocks noChangeArrowheads="1"/>
              </p:cNvSpPr>
              <p:nvPr/>
            </p:nvSpPr>
            <p:spPr bwMode="auto">
              <a:xfrm rot="1500000">
                <a:off x="3763" y="1757"/>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288" name="Rectangle 64"/>
              <p:cNvSpPr>
                <a:spLocks noChangeArrowheads="1"/>
              </p:cNvSpPr>
              <p:nvPr/>
            </p:nvSpPr>
            <p:spPr bwMode="auto">
              <a:xfrm rot="1500000">
                <a:off x="3536" y="1659"/>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7523" name="Line 70"/>
              <p:cNvSpPr>
                <a:spLocks noChangeShapeType="1"/>
              </p:cNvSpPr>
              <p:nvPr/>
            </p:nvSpPr>
            <p:spPr bwMode="auto">
              <a:xfrm>
                <a:off x="4170" y="1620"/>
                <a:ext cx="0" cy="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24" name="Text Box 71"/>
              <p:cNvSpPr txBox="1">
                <a:spLocks noChangeArrowheads="1"/>
              </p:cNvSpPr>
              <p:nvPr/>
            </p:nvSpPr>
            <p:spPr bwMode="auto">
              <a:xfrm>
                <a:off x="4220" y="1405"/>
                <a:ext cx="5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Pepsin</a:t>
                </a:r>
              </a:p>
            </p:txBody>
          </p:sp>
          <p:sp>
            <p:nvSpPr>
              <p:cNvPr id="17525" name="Line 72"/>
              <p:cNvSpPr>
                <a:spLocks noChangeShapeType="1"/>
              </p:cNvSpPr>
              <p:nvPr/>
            </p:nvSpPr>
            <p:spPr bwMode="auto">
              <a:xfrm>
                <a:off x="4327" y="1629"/>
                <a:ext cx="0" cy="62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26" name="Line 73"/>
              <p:cNvSpPr>
                <a:spLocks noChangeShapeType="1"/>
              </p:cNvSpPr>
              <p:nvPr/>
            </p:nvSpPr>
            <p:spPr bwMode="auto">
              <a:xfrm>
                <a:off x="4478" y="1629"/>
                <a:ext cx="0" cy="62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27" name="Line 74"/>
              <p:cNvSpPr>
                <a:spLocks noChangeShapeType="1"/>
              </p:cNvSpPr>
              <p:nvPr/>
            </p:nvSpPr>
            <p:spPr bwMode="auto">
              <a:xfrm>
                <a:off x="4629" y="1629"/>
                <a:ext cx="0" cy="62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28" name="AutoShape 75"/>
              <p:cNvSpPr>
                <a:spLocks/>
              </p:cNvSpPr>
              <p:nvPr/>
            </p:nvSpPr>
            <p:spPr bwMode="auto">
              <a:xfrm rot="5400000" flipH="1">
                <a:off x="4381" y="1310"/>
                <a:ext cx="35" cy="536"/>
              </a:xfrm>
              <a:prstGeom prst="rightBracket">
                <a:avLst>
                  <a:gd name="adj" fmla="val 12761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7414" name="Group 129"/>
            <p:cNvGrpSpPr>
              <a:grpSpLocks/>
            </p:cNvGrpSpPr>
            <p:nvPr/>
          </p:nvGrpSpPr>
          <p:grpSpPr bwMode="auto">
            <a:xfrm>
              <a:off x="3142" y="2858"/>
              <a:ext cx="1993" cy="1243"/>
              <a:chOff x="3142" y="2858"/>
              <a:chExt cx="1993" cy="1243"/>
            </a:xfrm>
          </p:grpSpPr>
          <p:sp>
            <p:nvSpPr>
              <p:cNvPr id="17415" name="Line 78"/>
              <p:cNvSpPr>
                <a:spLocks noChangeShapeType="1"/>
              </p:cNvSpPr>
              <p:nvPr/>
            </p:nvSpPr>
            <p:spPr bwMode="auto">
              <a:xfrm>
                <a:off x="4092" y="3290"/>
                <a:ext cx="0"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6" name="Line 79"/>
              <p:cNvSpPr>
                <a:spLocks noChangeShapeType="1"/>
              </p:cNvSpPr>
              <p:nvPr/>
            </p:nvSpPr>
            <p:spPr bwMode="auto">
              <a:xfrm>
                <a:off x="4161" y="3290"/>
                <a:ext cx="0"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7" name="Line 98"/>
              <p:cNvSpPr>
                <a:spLocks noChangeShapeType="1"/>
              </p:cNvSpPr>
              <p:nvPr/>
            </p:nvSpPr>
            <p:spPr bwMode="auto">
              <a:xfrm rot="20100000" flipV="1">
                <a:off x="3711" y="3525"/>
                <a:ext cx="9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8" name="Line 99"/>
              <p:cNvSpPr>
                <a:spLocks noChangeShapeType="1"/>
              </p:cNvSpPr>
              <p:nvPr/>
            </p:nvSpPr>
            <p:spPr bwMode="auto">
              <a:xfrm rot="20100000" flipV="1">
                <a:off x="3297" y="3623"/>
                <a:ext cx="95"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9" name="Line 100"/>
              <p:cNvSpPr>
                <a:spLocks noChangeShapeType="1"/>
              </p:cNvSpPr>
              <p:nvPr/>
            </p:nvSpPr>
            <p:spPr bwMode="auto">
              <a:xfrm rot="20100000" flipV="1">
                <a:off x="3671" y="3461"/>
                <a:ext cx="95"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0" name="Line 101"/>
              <p:cNvSpPr>
                <a:spLocks noChangeShapeType="1"/>
              </p:cNvSpPr>
              <p:nvPr/>
            </p:nvSpPr>
            <p:spPr bwMode="auto">
              <a:xfrm rot="20262832" flipV="1">
                <a:off x="3337" y="3693"/>
                <a:ext cx="9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1" name="Line 102"/>
              <p:cNvSpPr>
                <a:spLocks noChangeShapeType="1"/>
              </p:cNvSpPr>
              <p:nvPr/>
            </p:nvSpPr>
            <p:spPr bwMode="auto">
              <a:xfrm>
                <a:off x="3904" y="3386"/>
                <a:ext cx="31" cy="5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2" name="Line 117"/>
              <p:cNvSpPr>
                <a:spLocks noChangeShapeType="1"/>
              </p:cNvSpPr>
              <p:nvPr/>
            </p:nvSpPr>
            <p:spPr bwMode="auto">
              <a:xfrm rot="1500000" flipH="1" flipV="1">
                <a:off x="3665" y="3188"/>
                <a:ext cx="9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3" name="Line 118"/>
              <p:cNvSpPr>
                <a:spLocks noChangeShapeType="1"/>
              </p:cNvSpPr>
              <p:nvPr/>
            </p:nvSpPr>
            <p:spPr bwMode="auto">
              <a:xfrm rot="1500000" flipH="1" flipV="1">
                <a:off x="3330" y="2964"/>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19"/>
              <p:cNvSpPr>
                <a:spLocks noChangeShapeType="1"/>
              </p:cNvSpPr>
              <p:nvPr/>
            </p:nvSpPr>
            <p:spPr bwMode="auto">
              <a:xfrm rot="1500000" flipH="1" flipV="1">
                <a:off x="3293" y="3024"/>
                <a:ext cx="9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20"/>
              <p:cNvSpPr>
                <a:spLocks noChangeShapeType="1"/>
              </p:cNvSpPr>
              <p:nvPr/>
            </p:nvSpPr>
            <p:spPr bwMode="auto">
              <a:xfrm rot="1500000" flipH="1" flipV="1">
                <a:off x="3706" y="3128"/>
                <a:ext cx="9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21"/>
              <p:cNvSpPr>
                <a:spLocks noChangeShapeType="1"/>
              </p:cNvSpPr>
              <p:nvPr/>
            </p:nvSpPr>
            <p:spPr bwMode="auto">
              <a:xfrm flipH="1">
                <a:off x="3901" y="3202"/>
                <a:ext cx="31" cy="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304" name="Oval 80"/>
              <p:cNvSpPr>
                <a:spLocks noChangeArrowheads="1"/>
              </p:cNvSpPr>
              <p:nvPr/>
            </p:nvSpPr>
            <p:spPr bwMode="auto">
              <a:xfrm flipV="1">
                <a:off x="4126" y="3338"/>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05" name="Oval 81"/>
              <p:cNvSpPr>
                <a:spLocks noChangeArrowheads="1"/>
              </p:cNvSpPr>
              <p:nvPr/>
            </p:nvSpPr>
            <p:spPr bwMode="auto">
              <a:xfrm flipV="1">
                <a:off x="4063" y="3338"/>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06" name="Oval 82"/>
              <p:cNvSpPr>
                <a:spLocks noChangeArrowheads="1"/>
              </p:cNvSpPr>
              <p:nvPr/>
            </p:nvSpPr>
            <p:spPr bwMode="auto">
              <a:xfrm>
                <a:off x="4121" y="3169"/>
                <a:ext cx="62"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07" name="Oval 83"/>
              <p:cNvSpPr>
                <a:spLocks noChangeArrowheads="1"/>
              </p:cNvSpPr>
              <p:nvPr/>
            </p:nvSpPr>
            <p:spPr bwMode="auto">
              <a:xfrm>
                <a:off x="4058" y="3169"/>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7431" name="AutoShape 84"/>
              <p:cNvSpPr>
                <a:spLocks noChangeArrowheads="1"/>
              </p:cNvSpPr>
              <p:nvPr/>
            </p:nvSpPr>
            <p:spPr bwMode="auto">
              <a:xfrm rot="-1380000">
                <a:off x="3542" y="3360"/>
                <a:ext cx="328" cy="1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2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32" name="Rectangle 85"/>
              <p:cNvSpPr>
                <a:spLocks noChangeArrowheads="1"/>
              </p:cNvSpPr>
              <p:nvPr/>
            </p:nvSpPr>
            <p:spPr bwMode="auto">
              <a:xfrm rot="-1500000">
                <a:off x="3754" y="3396"/>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33" name="Rectangle 86"/>
              <p:cNvSpPr>
                <a:spLocks noChangeArrowheads="1"/>
              </p:cNvSpPr>
              <p:nvPr/>
            </p:nvSpPr>
            <p:spPr bwMode="auto">
              <a:xfrm rot="-1500000">
                <a:off x="3522" y="3492"/>
                <a:ext cx="164" cy="32"/>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34" name="AutoShape 87"/>
              <p:cNvSpPr>
                <a:spLocks noChangeArrowheads="1"/>
              </p:cNvSpPr>
              <p:nvPr/>
            </p:nvSpPr>
            <p:spPr bwMode="auto">
              <a:xfrm rot="-1500000">
                <a:off x="3163" y="3523"/>
                <a:ext cx="328"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35" name="Rectangle 88"/>
              <p:cNvSpPr>
                <a:spLocks noChangeArrowheads="1"/>
              </p:cNvSpPr>
              <p:nvPr/>
            </p:nvSpPr>
            <p:spPr bwMode="auto">
              <a:xfrm rot="-1500000">
                <a:off x="3376" y="3562"/>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36" name="Rectangle 89"/>
              <p:cNvSpPr>
                <a:spLocks noChangeArrowheads="1"/>
              </p:cNvSpPr>
              <p:nvPr/>
            </p:nvSpPr>
            <p:spPr bwMode="auto">
              <a:xfrm rot="-1500000">
                <a:off x="3148" y="3660"/>
                <a:ext cx="164" cy="32"/>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2314" name="Oval 90"/>
              <p:cNvSpPr>
                <a:spLocks noChangeArrowheads="1"/>
              </p:cNvSpPr>
              <p:nvPr/>
            </p:nvSpPr>
            <p:spPr bwMode="auto">
              <a:xfrm flipV="1">
                <a:off x="3937" y="3338"/>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15" name="Oval 91"/>
              <p:cNvSpPr>
                <a:spLocks noChangeArrowheads="1"/>
              </p:cNvSpPr>
              <p:nvPr/>
            </p:nvSpPr>
            <p:spPr bwMode="auto">
              <a:xfrm flipV="1">
                <a:off x="4000" y="3338"/>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16" name="AutoShape 92"/>
              <p:cNvSpPr>
                <a:spLocks noChangeArrowheads="1"/>
              </p:cNvSpPr>
              <p:nvPr/>
            </p:nvSpPr>
            <p:spPr bwMode="auto">
              <a:xfrm rot="20100000" flipV="1">
                <a:off x="3236" y="3667"/>
                <a:ext cx="328"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317" name="Rectangle 93"/>
              <p:cNvSpPr>
                <a:spLocks noChangeArrowheads="1"/>
              </p:cNvSpPr>
              <p:nvPr/>
            </p:nvSpPr>
            <p:spPr bwMode="auto">
              <a:xfrm rot="20125734" flipV="1">
                <a:off x="3418" y="3631"/>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18" name="Rectangle 94"/>
              <p:cNvSpPr>
                <a:spLocks noChangeArrowheads="1"/>
              </p:cNvSpPr>
              <p:nvPr/>
            </p:nvSpPr>
            <p:spPr bwMode="auto">
              <a:xfrm rot="20100000" flipV="1">
                <a:off x="3187" y="3729"/>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19" name="AutoShape 95"/>
              <p:cNvSpPr>
                <a:spLocks noChangeArrowheads="1"/>
              </p:cNvSpPr>
              <p:nvPr/>
            </p:nvSpPr>
            <p:spPr bwMode="auto">
              <a:xfrm rot="20100000" flipV="1">
                <a:off x="3610" y="3497"/>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320" name="Rectangle 96"/>
              <p:cNvSpPr>
                <a:spLocks noChangeArrowheads="1"/>
              </p:cNvSpPr>
              <p:nvPr/>
            </p:nvSpPr>
            <p:spPr bwMode="auto">
              <a:xfrm rot="20100000" flipV="1">
                <a:off x="3794" y="3458"/>
                <a:ext cx="165"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21" name="Rectangle 97"/>
              <p:cNvSpPr>
                <a:spLocks noChangeArrowheads="1"/>
              </p:cNvSpPr>
              <p:nvPr/>
            </p:nvSpPr>
            <p:spPr bwMode="auto">
              <a:xfrm rot="20100000" flipV="1">
                <a:off x="3563" y="3564"/>
                <a:ext cx="16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7445" name="AutoShape 103"/>
              <p:cNvSpPr>
                <a:spLocks noChangeArrowheads="1"/>
              </p:cNvSpPr>
              <p:nvPr/>
            </p:nvSpPr>
            <p:spPr bwMode="auto">
              <a:xfrm rot="1500000" flipV="1">
                <a:off x="3530" y="3162"/>
                <a:ext cx="329"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46" name="Rectangle 104"/>
              <p:cNvSpPr>
                <a:spLocks noChangeArrowheads="1"/>
              </p:cNvSpPr>
              <p:nvPr/>
            </p:nvSpPr>
            <p:spPr bwMode="auto">
              <a:xfrm rot="1500000" flipV="1">
                <a:off x="3740" y="3220"/>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47" name="Rectangle 105"/>
              <p:cNvSpPr>
                <a:spLocks noChangeArrowheads="1"/>
              </p:cNvSpPr>
              <p:nvPr/>
            </p:nvSpPr>
            <p:spPr bwMode="auto">
              <a:xfrm rot="1500000" flipV="1">
                <a:off x="3513" y="3123"/>
                <a:ext cx="164" cy="32"/>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48" name="AutoShape 106"/>
              <p:cNvSpPr>
                <a:spLocks noChangeArrowheads="1"/>
              </p:cNvSpPr>
              <p:nvPr/>
            </p:nvSpPr>
            <p:spPr bwMode="auto">
              <a:xfrm rot="1500000" flipV="1">
                <a:off x="3154" y="2997"/>
                <a:ext cx="328" cy="1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49" name="Rectangle 107"/>
              <p:cNvSpPr>
                <a:spLocks noChangeArrowheads="1"/>
              </p:cNvSpPr>
              <p:nvPr/>
            </p:nvSpPr>
            <p:spPr bwMode="auto">
              <a:xfrm rot="1500000" flipV="1">
                <a:off x="3371" y="3058"/>
                <a:ext cx="163"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7450" name="Rectangle 108"/>
              <p:cNvSpPr>
                <a:spLocks noChangeArrowheads="1"/>
              </p:cNvSpPr>
              <p:nvPr/>
            </p:nvSpPr>
            <p:spPr bwMode="auto">
              <a:xfrm rot="1500000" flipV="1">
                <a:off x="3144" y="2957"/>
                <a:ext cx="164"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2333" name="Oval 109"/>
              <p:cNvSpPr>
                <a:spLocks noChangeArrowheads="1"/>
              </p:cNvSpPr>
              <p:nvPr/>
            </p:nvSpPr>
            <p:spPr bwMode="auto">
              <a:xfrm>
                <a:off x="3932" y="3169"/>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34" name="Oval 110"/>
              <p:cNvSpPr>
                <a:spLocks noChangeArrowheads="1"/>
              </p:cNvSpPr>
              <p:nvPr/>
            </p:nvSpPr>
            <p:spPr bwMode="auto">
              <a:xfrm>
                <a:off x="3995" y="3169"/>
                <a:ext cx="63" cy="13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335" name="AutoShape 111"/>
              <p:cNvSpPr>
                <a:spLocks noChangeArrowheads="1"/>
              </p:cNvSpPr>
              <p:nvPr/>
            </p:nvSpPr>
            <p:spPr bwMode="auto">
              <a:xfrm rot="1500000">
                <a:off x="3232" y="2858"/>
                <a:ext cx="329" cy="126"/>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336" name="Rectangle 112"/>
              <p:cNvSpPr>
                <a:spLocks noChangeArrowheads="1"/>
              </p:cNvSpPr>
              <p:nvPr/>
            </p:nvSpPr>
            <p:spPr bwMode="auto">
              <a:xfrm rot="1500000">
                <a:off x="3411" y="2992"/>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37" name="Rectangle 113"/>
              <p:cNvSpPr>
                <a:spLocks noChangeArrowheads="1"/>
              </p:cNvSpPr>
              <p:nvPr/>
            </p:nvSpPr>
            <p:spPr bwMode="auto">
              <a:xfrm rot="1500000">
                <a:off x="3182" y="2894"/>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38" name="AutoShape 114"/>
              <p:cNvSpPr>
                <a:spLocks noChangeArrowheads="1"/>
              </p:cNvSpPr>
              <p:nvPr/>
            </p:nvSpPr>
            <p:spPr bwMode="auto">
              <a:xfrm rot="1500000">
                <a:off x="3600" y="3024"/>
                <a:ext cx="329" cy="125"/>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2339" name="Rectangle 115"/>
              <p:cNvSpPr>
                <a:spLocks noChangeArrowheads="1"/>
              </p:cNvSpPr>
              <p:nvPr/>
            </p:nvSpPr>
            <p:spPr bwMode="auto">
              <a:xfrm rot="1500000">
                <a:off x="3785" y="3160"/>
                <a:ext cx="164" cy="32"/>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2340" name="Rectangle 116"/>
              <p:cNvSpPr>
                <a:spLocks noChangeArrowheads="1"/>
              </p:cNvSpPr>
              <p:nvPr/>
            </p:nvSpPr>
            <p:spPr bwMode="auto">
              <a:xfrm rot="1500000">
                <a:off x="3558" y="3062"/>
                <a:ext cx="164"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7459" name="Text Box 122"/>
              <p:cNvSpPr txBox="1">
                <a:spLocks noChangeArrowheads="1"/>
              </p:cNvSpPr>
              <p:nvPr/>
            </p:nvSpPr>
            <p:spPr bwMode="auto">
              <a:xfrm>
                <a:off x="4381" y="3226"/>
                <a:ext cx="75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800"/>
                  <a:t>Fc Peptides</a:t>
                </a:r>
                <a:endParaRPr lang="en-US" b="0"/>
              </a:p>
            </p:txBody>
          </p:sp>
          <p:sp>
            <p:nvSpPr>
              <p:cNvPr id="17460" name="AutoShape 123"/>
              <p:cNvSpPr>
                <a:spLocks/>
              </p:cNvSpPr>
              <p:nvPr/>
            </p:nvSpPr>
            <p:spPr bwMode="auto">
              <a:xfrm rot="-5400000">
                <a:off x="3654" y="3289"/>
                <a:ext cx="69" cy="1094"/>
              </a:xfrm>
              <a:prstGeom prst="leftBracket">
                <a:avLst>
                  <a:gd name="adj" fmla="val 132126"/>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61" name="Text Box 124"/>
              <p:cNvSpPr txBox="1">
                <a:spLocks noChangeArrowheads="1"/>
              </p:cNvSpPr>
              <p:nvPr/>
            </p:nvSpPr>
            <p:spPr bwMode="auto">
              <a:xfrm>
                <a:off x="3443" y="3870"/>
                <a:ext cx="6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800"/>
                  <a:t>F(ab’)</a:t>
                </a:r>
                <a:r>
                  <a:rPr lang="en-US" sz="1800" baseline="-25000"/>
                  <a:t>2</a:t>
                </a:r>
                <a:endParaRPr lang="en-US" sz="1800"/>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838200"/>
            <a:ext cx="7772400" cy="579438"/>
          </a:xfrm>
        </p:spPr>
        <p:txBody>
          <a:bodyPr>
            <a:normAutofit fontScale="90000"/>
          </a:bodyPr>
          <a:lstStyle/>
          <a:p>
            <a:pPr algn="ctr" fontAlgn="auto">
              <a:spcAft>
                <a:spcPts val="0"/>
              </a:spcAft>
              <a:defRPr/>
            </a:pPr>
            <a:r>
              <a:rPr lang="en-US" sz="4000" b="1" dirty="0" smtClean="0"/>
              <a:t>Human Immunoglobulin Classes</a:t>
            </a:r>
            <a:endParaRPr lang="en-US" b="1" dirty="0" smtClean="0"/>
          </a:p>
        </p:txBody>
      </p:sp>
      <p:sp>
        <p:nvSpPr>
          <p:cNvPr id="39939" name="Rectangle 3"/>
          <p:cNvSpPr>
            <a:spLocks noGrp="1" noChangeArrowheads="1"/>
          </p:cNvSpPr>
          <p:nvPr>
            <p:ph sz="quarter" idx="1"/>
          </p:nvPr>
        </p:nvSpPr>
        <p:spPr>
          <a:xfrm>
            <a:off x="457200" y="1600201"/>
            <a:ext cx="5867400" cy="2438400"/>
          </a:xfrm>
        </p:spPr>
        <p:txBody>
          <a:bodyPr/>
          <a:lstStyle/>
          <a:p>
            <a:r>
              <a:rPr lang="en-US" dirty="0" err="1" smtClean="0"/>
              <a:t>IgG</a:t>
            </a:r>
            <a:r>
              <a:rPr lang="en-US" dirty="0" smtClean="0"/>
              <a:t> - Gamma (</a:t>
            </a:r>
            <a:r>
              <a:rPr lang="el-GR" dirty="0" smtClean="0">
                <a:cs typeface="Times New Roman" pitchFamily="18" charset="0"/>
                <a:sym typeface="Symbol" pitchFamily="18" charset="2"/>
              </a:rPr>
              <a:t></a:t>
            </a:r>
            <a:r>
              <a:rPr lang="en-US" dirty="0" smtClean="0">
                <a:sym typeface="WP Greek Century" pitchFamily="2" charset="2"/>
              </a:rPr>
              <a:t>) </a:t>
            </a:r>
            <a:r>
              <a:rPr lang="en-US" dirty="0" smtClean="0"/>
              <a:t>heavy chains</a:t>
            </a:r>
          </a:p>
          <a:p>
            <a:r>
              <a:rPr lang="en-US" dirty="0" err="1" smtClean="0"/>
              <a:t>IgM</a:t>
            </a:r>
            <a:r>
              <a:rPr lang="en-US" dirty="0" smtClean="0"/>
              <a:t> - Mu (</a:t>
            </a:r>
            <a:r>
              <a:rPr lang="en-US" dirty="0" smtClean="0">
                <a:cs typeface="Times New Roman" pitchFamily="18" charset="0"/>
                <a:sym typeface="WP Greek Century" pitchFamily="2" charset="2"/>
              </a:rPr>
              <a:t>µ</a:t>
            </a:r>
            <a:r>
              <a:rPr lang="en-US" dirty="0" smtClean="0">
                <a:sym typeface="WP Greek Century" pitchFamily="2" charset="2"/>
              </a:rPr>
              <a:t>) </a:t>
            </a:r>
            <a:r>
              <a:rPr lang="en-US" dirty="0" smtClean="0"/>
              <a:t>heavy chains</a:t>
            </a:r>
          </a:p>
          <a:p>
            <a:r>
              <a:rPr lang="en-US" dirty="0" smtClean="0"/>
              <a:t>IgA - Alpha (</a:t>
            </a:r>
            <a:r>
              <a:rPr lang="el-GR" dirty="0" smtClean="0">
                <a:cs typeface="Times New Roman" pitchFamily="18" charset="0"/>
                <a:sym typeface="WP Greek Century" pitchFamily="2" charset="2"/>
              </a:rPr>
              <a:t>α</a:t>
            </a:r>
            <a:r>
              <a:rPr lang="en-US" dirty="0" smtClean="0">
                <a:sym typeface="WP Greek Century" pitchFamily="2" charset="2"/>
              </a:rPr>
              <a:t>) </a:t>
            </a:r>
            <a:r>
              <a:rPr lang="en-US" dirty="0" smtClean="0"/>
              <a:t>heavy chains</a:t>
            </a:r>
          </a:p>
          <a:p>
            <a:r>
              <a:rPr lang="en-US" dirty="0" err="1" smtClean="0"/>
              <a:t>IgD</a:t>
            </a:r>
            <a:r>
              <a:rPr lang="en-US" dirty="0" smtClean="0"/>
              <a:t> - Delta (</a:t>
            </a:r>
            <a:r>
              <a:rPr lang="el-GR" dirty="0" smtClean="0">
                <a:cs typeface="Times New Roman" pitchFamily="18" charset="0"/>
                <a:sym typeface="WP Greek Century" pitchFamily="2" charset="2"/>
              </a:rPr>
              <a:t>δ</a:t>
            </a:r>
            <a:r>
              <a:rPr lang="en-US" dirty="0" smtClean="0"/>
              <a:t>) heavy chains</a:t>
            </a:r>
          </a:p>
          <a:p>
            <a:r>
              <a:rPr lang="en-US" dirty="0" err="1" smtClean="0"/>
              <a:t>IgE</a:t>
            </a:r>
            <a:r>
              <a:rPr lang="en-US" dirty="0" smtClean="0"/>
              <a:t> - Epsilon (</a:t>
            </a:r>
            <a:r>
              <a:rPr lang="el-GR" dirty="0" smtClean="0">
                <a:cs typeface="Times New Roman" pitchFamily="18" charset="0"/>
                <a:sym typeface="WP Greek Century" pitchFamily="2" charset="2"/>
              </a:rPr>
              <a:t>ε</a:t>
            </a:r>
            <a:r>
              <a:rPr lang="en-US" dirty="0" smtClean="0"/>
              <a:t>) heavy chains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gtEl>
                                        <p:attrNameLst>
                                          <p:attrName>style.visibility</p:attrName>
                                        </p:attrNameLst>
                                      </p:cBhvr>
                                      <p:to>
                                        <p:strVal val="visible"/>
                                      </p:to>
                                    </p:set>
                                  </p:childTnLst>
                                  <p:subTnLst>
                                    <p:animClr clrSpc="rgb" dir="cw">
                                      <p:cBhvr override="childStyle">
                                        <p:cTn dur="1" fill="hold" display="0" masterRel="nextClick" afterEffect="1"/>
                                        <p:tgtEl>
                                          <p:spTgt spid="39939"/>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381000"/>
            <a:ext cx="7772400" cy="762000"/>
          </a:xfrm>
        </p:spPr>
        <p:txBody>
          <a:bodyPr/>
          <a:lstStyle/>
          <a:p>
            <a:pPr fontAlgn="auto">
              <a:spcAft>
                <a:spcPts val="0"/>
              </a:spcAft>
              <a:defRPr/>
            </a:pPr>
            <a:r>
              <a:rPr lang="en-US" b="1" dirty="0" smtClean="0"/>
              <a:t>Human Immunoglobulin Subclasses</a:t>
            </a:r>
          </a:p>
        </p:txBody>
      </p:sp>
      <p:sp>
        <p:nvSpPr>
          <p:cNvPr id="40963" name="Rectangle 3"/>
          <p:cNvSpPr>
            <a:spLocks noGrp="1" noChangeArrowheads="1"/>
          </p:cNvSpPr>
          <p:nvPr>
            <p:ph sz="quarter" idx="1"/>
          </p:nvPr>
        </p:nvSpPr>
        <p:spPr>
          <a:xfrm>
            <a:off x="762000" y="1600200"/>
            <a:ext cx="7772400" cy="4114800"/>
          </a:xfrm>
        </p:spPr>
        <p:txBody>
          <a:bodyPr/>
          <a:lstStyle/>
          <a:p>
            <a:r>
              <a:rPr lang="en-US" smtClean="0"/>
              <a:t>IgG Subclasses</a:t>
            </a:r>
          </a:p>
          <a:p>
            <a:pPr lvl="1"/>
            <a:r>
              <a:rPr lang="en-US" smtClean="0"/>
              <a:t>IgG1 - Gamma 1 (</a:t>
            </a:r>
            <a:r>
              <a:rPr lang="el-GR" smtClean="0">
                <a:cs typeface="Times New Roman" pitchFamily="18" charset="0"/>
                <a:sym typeface="Symbol" pitchFamily="18" charset="2"/>
              </a:rPr>
              <a:t></a:t>
            </a:r>
            <a:r>
              <a:rPr lang="en-US" smtClean="0">
                <a:sym typeface="WP Greek Century" pitchFamily="2" charset="2"/>
              </a:rPr>
              <a:t>1) </a:t>
            </a:r>
            <a:r>
              <a:rPr lang="en-US" smtClean="0"/>
              <a:t>heavy chains</a:t>
            </a:r>
          </a:p>
          <a:p>
            <a:pPr lvl="1"/>
            <a:r>
              <a:rPr lang="en-US" smtClean="0"/>
              <a:t>IgG2 - Gamma 2 (</a:t>
            </a:r>
            <a:r>
              <a:rPr lang="el-GR" smtClean="0">
                <a:cs typeface="Times New Roman" pitchFamily="18" charset="0"/>
                <a:sym typeface="Symbol" pitchFamily="18" charset="2"/>
              </a:rPr>
              <a:t></a:t>
            </a:r>
            <a:r>
              <a:rPr lang="en-US" smtClean="0">
                <a:sym typeface="WP Greek Century" pitchFamily="2" charset="2"/>
              </a:rPr>
              <a:t>2) </a:t>
            </a:r>
            <a:r>
              <a:rPr lang="en-US" smtClean="0"/>
              <a:t>heavy chains</a:t>
            </a:r>
          </a:p>
          <a:p>
            <a:pPr lvl="1"/>
            <a:r>
              <a:rPr lang="en-US" smtClean="0"/>
              <a:t>IgG3 - Gamma 3 (</a:t>
            </a:r>
            <a:r>
              <a:rPr lang="el-GR" smtClean="0">
                <a:cs typeface="Times New Roman" pitchFamily="18" charset="0"/>
                <a:sym typeface="Symbol" pitchFamily="18" charset="2"/>
              </a:rPr>
              <a:t></a:t>
            </a:r>
            <a:r>
              <a:rPr lang="en-US" smtClean="0">
                <a:sym typeface="WP Greek Century" pitchFamily="2" charset="2"/>
              </a:rPr>
              <a:t>3) </a:t>
            </a:r>
            <a:r>
              <a:rPr lang="en-US" smtClean="0"/>
              <a:t>heavy chains</a:t>
            </a:r>
          </a:p>
          <a:p>
            <a:pPr lvl="1"/>
            <a:r>
              <a:rPr lang="en-US" smtClean="0"/>
              <a:t>IgG4 - Gamma 4 (</a:t>
            </a:r>
            <a:r>
              <a:rPr lang="el-GR" smtClean="0">
                <a:cs typeface="Times New Roman" pitchFamily="18" charset="0"/>
                <a:sym typeface="Symbol" pitchFamily="18" charset="2"/>
              </a:rPr>
              <a:t></a:t>
            </a:r>
            <a:r>
              <a:rPr lang="en-US" smtClean="0">
                <a:sym typeface="WP Greek Century" pitchFamily="2" charset="2"/>
              </a:rPr>
              <a:t>4) </a:t>
            </a:r>
            <a:r>
              <a:rPr lang="en-US" smtClean="0"/>
              <a:t>heavy chains</a:t>
            </a:r>
          </a:p>
          <a:p>
            <a:r>
              <a:rPr lang="en-US" smtClean="0"/>
              <a:t>IgA subclasses</a:t>
            </a:r>
          </a:p>
          <a:p>
            <a:pPr lvl="1"/>
            <a:r>
              <a:rPr lang="en-US" smtClean="0"/>
              <a:t>IgA1 - Alpha 1 (</a:t>
            </a:r>
            <a:r>
              <a:rPr lang="el-GR" smtClean="0">
                <a:cs typeface="Times New Roman" pitchFamily="18" charset="0"/>
                <a:sym typeface="WP Greek Century" pitchFamily="2" charset="2"/>
              </a:rPr>
              <a:t>α</a:t>
            </a:r>
            <a:r>
              <a:rPr lang="en-US" smtClean="0">
                <a:sym typeface="WP Greek Century" pitchFamily="2" charset="2"/>
              </a:rPr>
              <a:t>1) </a:t>
            </a:r>
            <a:r>
              <a:rPr lang="en-US" smtClean="0"/>
              <a:t>heavy chains</a:t>
            </a:r>
          </a:p>
          <a:p>
            <a:pPr lvl="1"/>
            <a:r>
              <a:rPr lang="en-US" smtClean="0"/>
              <a:t>IgA2 - Alpha 2 (</a:t>
            </a:r>
            <a:r>
              <a:rPr lang="el-GR" smtClean="0">
                <a:cs typeface="Times New Roman" pitchFamily="18" charset="0"/>
                <a:sym typeface="WP Greek Century" pitchFamily="2" charset="2"/>
              </a:rPr>
              <a:t>α</a:t>
            </a:r>
            <a:r>
              <a:rPr lang="en-US" smtClean="0">
                <a:sym typeface="WP Greek Century" pitchFamily="2" charset="2"/>
              </a:rPr>
              <a:t>2) </a:t>
            </a:r>
            <a:r>
              <a:rPr lang="en-US" smtClean="0"/>
              <a:t>heavy chains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409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409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4096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4096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499"/>
                                          </p:stCondLst>
                                        </p:cTn>
                                        <p:tgtEl>
                                          <p:spTgt spid="4096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6" end="6"/>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499"/>
                                          </p:stCondLst>
                                        </p:cTn>
                                        <p:tgtEl>
                                          <p:spTgt spid="4096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40963">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7467600" cy="1066800"/>
          </a:xfrm>
        </p:spPr>
        <p:txBody>
          <a:bodyPr/>
          <a:lstStyle/>
          <a:p>
            <a:pPr algn="ctr" fontAlgn="auto">
              <a:spcAft>
                <a:spcPts val="0"/>
              </a:spcAft>
              <a:defRPr/>
            </a:pPr>
            <a:r>
              <a:rPr lang="en-US" sz="2800" b="1" dirty="0" smtClean="0">
                <a:solidFill>
                  <a:schemeClr val="tx1"/>
                </a:solidFill>
              </a:rPr>
              <a:t>Human immunoglobulin</a:t>
            </a:r>
            <a:br>
              <a:rPr lang="en-US" sz="2800" b="1" dirty="0" smtClean="0">
                <a:solidFill>
                  <a:schemeClr val="tx1"/>
                </a:solidFill>
              </a:rPr>
            </a:br>
            <a:r>
              <a:rPr lang="en-US" sz="2800" b="1" dirty="0" smtClean="0">
                <a:solidFill>
                  <a:schemeClr val="tx1"/>
                </a:solidFill>
              </a:rPr>
              <a:t>light chain types</a:t>
            </a:r>
            <a:endParaRPr lang="en-US" sz="2000" b="1" dirty="0" smtClean="0">
              <a:solidFill>
                <a:schemeClr val="tx1"/>
              </a:solidFill>
            </a:endParaRPr>
          </a:p>
        </p:txBody>
      </p:sp>
      <p:sp>
        <p:nvSpPr>
          <p:cNvPr id="41987" name="Rectangle 3"/>
          <p:cNvSpPr>
            <a:spLocks noGrp="1" noChangeArrowheads="1"/>
          </p:cNvSpPr>
          <p:nvPr>
            <p:ph sz="quarter" idx="1"/>
          </p:nvPr>
        </p:nvSpPr>
        <p:spPr>
          <a:xfrm>
            <a:off x="685800" y="1295400"/>
            <a:ext cx="2438400" cy="990600"/>
          </a:xfrm>
        </p:spPr>
        <p:txBody>
          <a:bodyPr/>
          <a:lstStyle/>
          <a:p>
            <a:r>
              <a:rPr lang="en-US" smtClean="0"/>
              <a:t>Kappa (</a:t>
            </a:r>
            <a:r>
              <a:rPr lang="el-GR" smtClean="0">
                <a:cs typeface="Times New Roman" pitchFamily="18" charset="0"/>
                <a:sym typeface="WP Greek Century" pitchFamily="2" charset="2"/>
              </a:rPr>
              <a:t>κ</a:t>
            </a:r>
            <a:r>
              <a:rPr lang="en-US" smtClean="0"/>
              <a:t>)</a:t>
            </a:r>
          </a:p>
          <a:p>
            <a:r>
              <a:rPr lang="en-US" smtClean="0"/>
              <a:t>Lambda (</a:t>
            </a:r>
            <a:r>
              <a:rPr lang="el-GR" smtClean="0">
                <a:cs typeface="Times New Roman" pitchFamily="18" charset="0"/>
                <a:sym typeface="Symbol" pitchFamily="18" charset="2"/>
              </a:rPr>
              <a:t></a:t>
            </a:r>
            <a:r>
              <a:rPr lang="en-US" smtClean="0">
                <a:sym typeface="WP Greek Century" pitchFamily="2" charset="2"/>
              </a:rPr>
              <a:t>)</a:t>
            </a:r>
            <a:endParaRPr lang="en-US" smtClean="0"/>
          </a:p>
        </p:txBody>
      </p:sp>
      <p:sp>
        <p:nvSpPr>
          <p:cNvPr id="4" name="Rectangle 2"/>
          <p:cNvSpPr txBox="1">
            <a:spLocks noChangeArrowheads="1"/>
          </p:cNvSpPr>
          <p:nvPr/>
        </p:nvSpPr>
        <p:spPr>
          <a:xfrm>
            <a:off x="457200" y="2743200"/>
            <a:ext cx="7467600" cy="1143000"/>
          </a:xfrm>
          <a:prstGeom prst="rect">
            <a:avLst/>
          </a:prstGeom>
        </p:spPr>
        <p:txBody>
          <a:bodyPr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defRPr/>
            </a:pPr>
            <a:r>
              <a:rPr lang="en-US" b="1" dirty="0" smtClean="0">
                <a:solidFill>
                  <a:schemeClr val="tx1"/>
                </a:solidFill>
              </a:rPr>
              <a:t>Human Immunoglobulin</a:t>
            </a:r>
            <a:br>
              <a:rPr lang="en-US" b="1" dirty="0" smtClean="0">
                <a:solidFill>
                  <a:schemeClr val="tx1"/>
                </a:solidFill>
              </a:rPr>
            </a:br>
            <a:r>
              <a:rPr lang="en-US" b="1" dirty="0" smtClean="0">
                <a:solidFill>
                  <a:schemeClr val="tx1"/>
                </a:solidFill>
              </a:rPr>
              <a:t>Light Chain Subtypes</a:t>
            </a:r>
          </a:p>
        </p:txBody>
      </p:sp>
      <p:sp>
        <p:nvSpPr>
          <p:cNvPr id="5" name="Rectangle 3"/>
          <p:cNvSpPr txBox="1">
            <a:spLocks noChangeArrowheads="1"/>
          </p:cNvSpPr>
          <p:nvPr/>
        </p:nvSpPr>
        <p:spPr bwMode="auto">
          <a:xfrm>
            <a:off x="685800" y="4191000"/>
            <a:ext cx="5867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639763" indent="-2730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b="0" dirty="0">
                <a:latin typeface="Century Schoolbook" pitchFamily="18" charset="0"/>
              </a:rPr>
              <a:t>Lambda light chains</a:t>
            </a: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Lambda 1 (</a:t>
            </a:r>
            <a:r>
              <a:rPr lang="el-GR" b="0" dirty="0">
                <a:latin typeface="Century Schoolbook" pitchFamily="18" charset="0"/>
                <a:cs typeface="Times New Roman" pitchFamily="18" charset="0"/>
                <a:sym typeface="Symbol" pitchFamily="18" charset="2"/>
              </a:rPr>
              <a:t></a:t>
            </a:r>
            <a:r>
              <a:rPr lang="en-US" b="0" dirty="0">
                <a:latin typeface="Century Schoolbook" pitchFamily="18" charset="0"/>
                <a:sym typeface="WP Greek Century" pitchFamily="2" charset="2"/>
              </a:rPr>
              <a:t>1)</a:t>
            </a:r>
            <a:endParaRPr lang="en-US" b="0" dirty="0">
              <a:latin typeface="Century Schoolbook" pitchFamily="18" charset="0"/>
            </a:endParaRP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Lambda 2 (</a:t>
            </a:r>
            <a:r>
              <a:rPr lang="el-GR" b="0" dirty="0">
                <a:latin typeface="Century Schoolbook" pitchFamily="18" charset="0"/>
                <a:cs typeface="Times New Roman" pitchFamily="18" charset="0"/>
                <a:sym typeface="Symbol" pitchFamily="18" charset="2"/>
              </a:rPr>
              <a:t></a:t>
            </a:r>
            <a:r>
              <a:rPr lang="en-US" b="0" dirty="0">
                <a:latin typeface="Century Schoolbook" pitchFamily="18" charset="0"/>
                <a:sym typeface="WP Greek Century" pitchFamily="2" charset="2"/>
              </a:rPr>
              <a:t>2)</a:t>
            </a:r>
            <a:endParaRPr lang="en-US" b="0" dirty="0">
              <a:latin typeface="Century Schoolbook" pitchFamily="18" charset="0"/>
            </a:endParaRP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Lambda 3 (</a:t>
            </a:r>
            <a:r>
              <a:rPr lang="el-GR" b="0" dirty="0">
                <a:latin typeface="Century Schoolbook" pitchFamily="18" charset="0"/>
                <a:cs typeface="Times New Roman" pitchFamily="18" charset="0"/>
                <a:sym typeface="Symbol" pitchFamily="18" charset="2"/>
              </a:rPr>
              <a:t></a:t>
            </a:r>
            <a:r>
              <a:rPr lang="en-US" b="0" dirty="0">
                <a:latin typeface="Century Schoolbook" pitchFamily="18" charset="0"/>
                <a:sym typeface="WP Greek Century" pitchFamily="2" charset="2"/>
              </a:rPr>
              <a:t>3) </a:t>
            </a:r>
            <a:endParaRPr lang="en-US" b="0" dirty="0">
              <a:latin typeface="Century Schoolbook" pitchFamily="18" charset="0"/>
            </a:endParaRP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Lambda 4 (</a:t>
            </a:r>
            <a:r>
              <a:rPr lang="el-GR" b="0" dirty="0">
                <a:latin typeface="Century Schoolbook" pitchFamily="18" charset="0"/>
                <a:cs typeface="Times New Roman" pitchFamily="18" charset="0"/>
                <a:sym typeface="Symbol" pitchFamily="18" charset="2"/>
              </a:rPr>
              <a:t></a:t>
            </a:r>
            <a:r>
              <a:rPr lang="en-US" b="0" dirty="0">
                <a:latin typeface="Century Schoolbook" pitchFamily="18" charset="0"/>
                <a:sym typeface="WP Greek Century" pitchFamily="2" charset="2"/>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sz="quarter" idx="1"/>
          </p:nvPr>
        </p:nvSpPr>
        <p:spPr>
          <a:xfrm>
            <a:off x="685800" y="1981200"/>
            <a:ext cx="7772400" cy="1143000"/>
          </a:xfrm>
        </p:spPr>
        <p:txBody>
          <a:bodyPr/>
          <a:lstStyle/>
          <a:p>
            <a:r>
              <a:rPr lang="en-US" smtClean="0"/>
              <a:t>Structure</a:t>
            </a:r>
          </a:p>
          <a:p>
            <a:pPr lvl="1"/>
            <a:r>
              <a:rPr lang="en-US" smtClean="0"/>
              <a:t>Monomer </a:t>
            </a:r>
          </a:p>
        </p:txBody>
      </p:sp>
      <p:grpSp>
        <p:nvGrpSpPr>
          <p:cNvPr id="2" name="Group 9"/>
          <p:cNvGrpSpPr>
            <a:grpSpLocks/>
          </p:cNvGrpSpPr>
          <p:nvPr/>
        </p:nvGrpSpPr>
        <p:grpSpPr bwMode="auto">
          <a:xfrm>
            <a:off x="1447800" y="3657600"/>
            <a:ext cx="6324600" cy="2135188"/>
            <a:chOff x="1344" y="2303"/>
            <a:chExt cx="3984" cy="1345"/>
          </a:xfrm>
        </p:grpSpPr>
        <p:grpSp>
          <p:nvGrpSpPr>
            <p:cNvPr id="21509" name="Group 10"/>
            <p:cNvGrpSpPr>
              <a:grpSpLocks/>
            </p:cNvGrpSpPr>
            <p:nvPr/>
          </p:nvGrpSpPr>
          <p:grpSpPr bwMode="auto">
            <a:xfrm>
              <a:off x="1344" y="2303"/>
              <a:ext cx="1632" cy="1345"/>
              <a:chOff x="3360" y="584"/>
              <a:chExt cx="1632" cy="1345"/>
            </a:xfrm>
          </p:grpSpPr>
          <p:sp>
            <p:nvSpPr>
              <p:cNvPr id="21612" name="Oval 11"/>
              <p:cNvSpPr>
                <a:spLocks noChangeArrowheads="1"/>
              </p:cNvSpPr>
              <p:nvPr/>
            </p:nvSpPr>
            <p:spPr bwMode="auto">
              <a:xfrm>
                <a:off x="4384" y="1289"/>
                <a:ext cx="53" cy="59"/>
              </a:xfrm>
              <a:prstGeom prst="ellipse">
                <a:avLst/>
              </a:prstGeom>
              <a:solidFill>
                <a:srgbClr val="FFFF99"/>
              </a:solidFill>
              <a:ln w="9525">
                <a:solidFill>
                  <a:schemeClr val="tx1"/>
                </a:solidFill>
                <a:round/>
                <a:headEnd/>
                <a:tailEnd/>
              </a:ln>
            </p:spPr>
            <p:txBody>
              <a:bodyPr wrap="none" anchor="ctr"/>
              <a:lstStyle/>
              <a:p>
                <a:endParaRPr lang="en-US"/>
              </a:p>
            </p:txBody>
          </p:sp>
          <p:sp>
            <p:nvSpPr>
              <p:cNvPr id="21613" name="Line 12"/>
              <p:cNvSpPr>
                <a:spLocks noChangeShapeType="1"/>
              </p:cNvSpPr>
              <p:nvPr/>
            </p:nvSpPr>
            <p:spPr bwMode="auto">
              <a:xfrm>
                <a:off x="4158" y="1048"/>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14" name="Line 13"/>
              <p:cNvSpPr>
                <a:spLocks noChangeShapeType="1"/>
              </p:cNvSpPr>
              <p:nvPr/>
            </p:nvSpPr>
            <p:spPr bwMode="auto">
              <a:xfrm>
                <a:off x="4216" y="1048"/>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15" name="AutoShape 14"/>
              <p:cNvSpPr>
                <a:spLocks noChangeArrowheads="1"/>
              </p:cNvSpPr>
              <p:nvPr/>
            </p:nvSpPr>
            <p:spPr bwMode="auto">
              <a:xfrm rot="-1539414">
                <a:off x="3685" y="1113"/>
                <a:ext cx="276" cy="1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9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16" name="Rectangle 15"/>
              <p:cNvSpPr>
                <a:spLocks noChangeArrowheads="1"/>
              </p:cNvSpPr>
              <p:nvPr/>
            </p:nvSpPr>
            <p:spPr bwMode="auto">
              <a:xfrm rot="-1539414">
                <a:off x="3870" y="1160"/>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17" name="Rectangle 16"/>
              <p:cNvSpPr>
                <a:spLocks noChangeArrowheads="1"/>
              </p:cNvSpPr>
              <p:nvPr/>
            </p:nvSpPr>
            <p:spPr bwMode="auto">
              <a:xfrm rot="-1539414">
                <a:off x="3679" y="1262"/>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18" name="AutoShape 17"/>
              <p:cNvSpPr>
                <a:spLocks noChangeArrowheads="1"/>
              </p:cNvSpPr>
              <p:nvPr/>
            </p:nvSpPr>
            <p:spPr bwMode="auto">
              <a:xfrm rot="-1539414">
                <a:off x="3373" y="1277"/>
                <a:ext cx="275"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10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19" name="Rectangle 18"/>
              <p:cNvSpPr>
                <a:spLocks noChangeArrowheads="1"/>
              </p:cNvSpPr>
              <p:nvPr/>
            </p:nvSpPr>
            <p:spPr bwMode="auto">
              <a:xfrm rot="-1539414">
                <a:off x="3557" y="1321"/>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20" name="Rectangle 19"/>
              <p:cNvSpPr>
                <a:spLocks noChangeArrowheads="1"/>
              </p:cNvSpPr>
              <p:nvPr/>
            </p:nvSpPr>
            <p:spPr bwMode="auto">
              <a:xfrm rot="-1539414">
                <a:off x="3368" y="1423"/>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4052" name="AutoShape 20"/>
              <p:cNvSpPr>
                <a:spLocks noChangeArrowheads="1"/>
              </p:cNvSpPr>
              <p:nvPr/>
            </p:nvSpPr>
            <p:spPr bwMode="auto">
              <a:xfrm flipV="1">
                <a:off x="4279" y="1151"/>
                <a:ext cx="275"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53" name="Rectangle 21"/>
              <p:cNvSpPr>
                <a:spLocks noChangeArrowheads="1"/>
              </p:cNvSpPr>
              <p:nvPr/>
            </p:nvSpPr>
            <p:spPr bwMode="auto">
              <a:xfrm flipV="1">
                <a:off x="4454" y="1157"/>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54" name="Rectangle 22"/>
              <p:cNvSpPr>
                <a:spLocks noChangeArrowheads="1"/>
              </p:cNvSpPr>
              <p:nvPr/>
            </p:nvSpPr>
            <p:spPr bwMode="auto">
              <a:xfrm flipV="1">
                <a:off x="4240" y="1154"/>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55" name="AutoShape 23"/>
              <p:cNvSpPr>
                <a:spLocks noChangeArrowheads="1"/>
              </p:cNvSpPr>
              <p:nvPr/>
            </p:nvSpPr>
            <p:spPr bwMode="auto">
              <a:xfrm flipV="1">
                <a:off x="4629" y="1153"/>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56" name="Rectangle 24"/>
              <p:cNvSpPr>
                <a:spLocks noChangeArrowheads="1"/>
              </p:cNvSpPr>
              <p:nvPr/>
            </p:nvSpPr>
            <p:spPr bwMode="auto">
              <a:xfrm flipV="1">
                <a:off x="4806" y="1160"/>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57" name="Rectangle 25"/>
              <p:cNvSpPr>
                <a:spLocks noChangeArrowheads="1"/>
              </p:cNvSpPr>
              <p:nvPr/>
            </p:nvSpPr>
            <p:spPr bwMode="auto">
              <a:xfrm flipV="1">
                <a:off x="4592" y="1156"/>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58" name="Oval 26"/>
              <p:cNvSpPr>
                <a:spLocks noChangeArrowheads="1"/>
              </p:cNvSpPr>
              <p:nvPr/>
            </p:nvSpPr>
            <p:spPr bwMode="auto">
              <a:xfrm flipV="1">
                <a:off x="4186" y="110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59" name="Oval 27"/>
              <p:cNvSpPr>
                <a:spLocks noChangeArrowheads="1"/>
              </p:cNvSpPr>
              <p:nvPr/>
            </p:nvSpPr>
            <p:spPr bwMode="auto">
              <a:xfrm flipV="1">
                <a:off x="4028" y="110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60" name="Oval 28"/>
              <p:cNvSpPr>
                <a:spLocks noChangeArrowheads="1"/>
              </p:cNvSpPr>
              <p:nvPr/>
            </p:nvSpPr>
            <p:spPr bwMode="auto">
              <a:xfrm flipV="1">
                <a:off x="4081" y="110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61" name="Oval 29"/>
              <p:cNvSpPr>
                <a:spLocks noChangeArrowheads="1"/>
              </p:cNvSpPr>
              <p:nvPr/>
            </p:nvSpPr>
            <p:spPr bwMode="auto">
              <a:xfrm flipV="1">
                <a:off x="4134" y="1102"/>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62" name="AutoShape 30"/>
              <p:cNvSpPr>
                <a:spLocks noChangeArrowheads="1"/>
              </p:cNvSpPr>
              <p:nvPr/>
            </p:nvSpPr>
            <p:spPr bwMode="auto">
              <a:xfrm rot="20063253" flipV="1">
                <a:off x="3444" y="1439"/>
                <a:ext cx="275"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63" name="Rectangle 31"/>
              <p:cNvSpPr>
                <a:spLocks noChangeArrowheads="1"/>
              </p:cNvSpPr>
              <p:nvPr/>
            </p:nvSpPr>
            <p:spPr bwMode="auto">
              <a:xfrm rot="20063253" flipV="1">
                <a:off x="3594" y="1397"/>
                <a:ext cx="137"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64" name="Rectangle 32"/>
              <p:cNvSpPr>
                <a:spLocks noChangeArrowheads="1"/>
              </p:cNvSpPr>
              <p:nvPr/>
            </p:nvSpPr>
            <p:spPr bwMode="auto">
              <a:xfrm rot="20063253" flipV="1">
                <a:off x="3398" y="1498"/>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65" name="AutoShape 33"/>
              <p:cNvSpPr>
                <a:spLocks noChangeArrowheads="1"/>
              </p:cNvSpPr>
              <p:nvPr/>
            </p:nvSpPr>
            <p:spPr bwMode="auto">
              <a:xfrm rot="20063253" flipV="1">
                <a:off x="3761" y="1277"/>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66" name="Rectangle 34"/>
              <p:cNvSpPr>
                <a:spLocks noChangeArrowheads="1"/>
              </p:cNvSpPr>
              <p:nvPr/>
            </p:nvSpPr>
            <p:spPr bwMode="auto">
              <a:xfrm rot="20063253" flipV="1">
                <a:off x="3908" y="1237"/>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67" name="Rectangle 35"/>
              <p:cNvSpPr>
                <a:spLocks noChangeArrowheads="1"/>
              </p:cNvSpPr>
              <p:nvPr/>
            </p:nvSpPr>
            <p:spPr bwMode="auto">
              <a:xfrm rot="20063253" flipV="1">
                <a:off x="3714" y="1337"/>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637" name="Line 36"/>
              <p:cNvSpPr>
                <a:spLocks noChangeShapeType="1"/>
              </p:cNvSpPr>
              <p:nvPr/>
            </p:nvSpPr>
            <p:spPr bwMode="auto">
              <a:xfrm flipV="1">
                <a:off x="4379" y="1170"/>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38" name="Line 37"/>
              <p:cNvSpPr>
                <a:spLocks noChangeShapeType="1"/>
              </p:cNvSpPr>
              <p:nvPr/>
            </p:nvSpPr>
            <p:spPr bwMode="auto">
              <a:xfrm flipV="1">
                <a:off x="4730" y="1176"/>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39" name="Line 38"/>
              <p:cNvSpPr>
                <a:spLocks noChangeShapeType="1"/>
              </p:cNvSpPr>
              <p:nvPr/>
            </p:nvSpPr>
            <p:spPr bwMode="auto">
              <a:xfrm rot="20027783" flipV="1">
                <a:off x="3837" y="1302"/>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40" name="Line 39"/>
              <p:cNvSpPr>
                <a:spLocks noChangeShapeType="1"/>
              </p:cNvSpPr>
              <p:nvPr/>
            </p:nvSpPr>
            <p:spPr bwMode="auto">
              <a:xfrm rot="20027783" flipV="1">
                <a:off x="3492" y="1393"/>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41" name="Line 40"/>
              <p:cNvSpPr>
                <a:spLocks noChangeShapeType="1"/>
              </p:cNvSpPr>
              <p:nvPr/>
            </p:nvSpPr>
            <p:spPr bwMode="auto">
              <a:xfrm rot="20027783" flipV="1">
                <a:off x="3804" y="1230"/>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42" name="Line 41"/>
              <p:cNvSpPr>
                <a:spLocks noChangeShapeType="1"/>
              </p:cNvSpPr>
              <p:nvPr/>
            </p:nvSpPr>
            <p:spPr bwMode="auto">
              <a:xfrm rot="20027783" flipV="1">
                <a:off x="3525" y="1465"/>
                <a:ext cx="80"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43" name="Line 42"/>
              <p:cNvSpPr>
                <a:spLocks noChangeShapeType="1"/>
              </p:cNvSpPr>
              <p:nvPr/>
            </p:nvSpPr>
            <p:spPr bwMode="auto">
              <a:xfrm>
                <a:off x="4000" y="1156"/>
                <a:ext cx="26"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44" name="AutoShape 43"/>
              <p:cNvSpPr>
                <a:spLocks noChangeArrowheads="1"/>
              </p:cNvSpPr>
              <p:nvPr/>
            </p:nvSpPr>
            <p:spPr bwMode="auto">
              <a:xfrm rot="1539414" flipV="1">
                <a:off x="3681" y="907"/>
                <a:ext cx="276" cy="1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9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45" name="Rectangle 44"/>
              <p:cNvSpPr>
                <a:spLocks noChangeArrowheads="1"/>
              </p:cNvSpPr>
              <p:nvPr/>
            </p:nvSpPr>
            <p:spPr bwMode="auto">
              <a:xfrm rot="1539414" flipV="1">
                <a:off x="3866" y="965"/>
                <a:ext cx="137"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46" name="Rectangle 45"/>
              <p:cNvSpPr>
                <a:spLocks noChangeArrowheads="1"/>
              </p:cNvSpPr>
              <p:nvPr/>
            </p:nvSpPr>
            <p:spPr bwMode="auto">
              <a:xfrm rot="1539414" flipV="1">
                <a:off x="3672" y="862"/>
                <a:ext cx="137"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47" name="AutoShape 46"/>
              <p:cNvSpPr>
                <a:spLocks noChangeArrowheads="1"/>
              </p:cNvSpPr>
              <p:nvPr/>
            </p:nvSpPr>
            <p:spPr bwMode="auto">
              <a:xfrm rot="1539414" flipV="1">
                <a:off x="3368" y="743"/>
                <a:ext cx="276"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10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48" name="Rectangle 47"/>
              <p:cNvSpPr>
                <a:spLocks noChangeArrowheads="1"/>
              </p:cNvSpPr>
              <p:nvPr/>
            </p:nvSpPr>
            <p:spPr bwMode="auto">
              <a:xfrm rot="1539414" flipV="1">
                <a:off x="3552" y="805"/>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649" name="Rectangle 48"/>
              <p:cNvSpPr>
                <a:spLocks noChangeArrowheads="1"/>
              </p:cNvSpPr>
              <p:nvPr/>
            </p:nvSpPr>
            <p:spPr bwMode="auto">
              <a:xfrm rot="1539414" flipV="1">
                <a:off x="3360" y="700"/>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4081" name="AutoShape 49"/>
              <p:cNvSpPr>
                <a:spLocks noChangeArrowheads="1"/>
              </p:cNvSpPr>
              <p:nvPr/>
            </p:nvSpPr>
            <p:spPr bwMode="auto">
              <a:xfrm>
                <a:off x="4274" y="868"/>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82" name="Rectangle 50"/>
              <p:cNvSpPr>
                <a:spLocks noChangeArrowheads="1"/>
              </p:cNvSpPr>
              <p:nvPr/>
            </p:nvSpPr>
            <p:spPr bwMode="auto">
              <a:xfrm>
                <a:off x="4450" y="967"/>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83" name="Rectangle 51"/>
              <p:cNvSpPr>
                <a:spLocks noChangeArrowheads="1"/>
              </p:cNvSpPr>
              <p:nvPr/>
            </p:nvSpPr>
            <p:spPr bwMode="auto">
              <a:xfrm>
                <a:off x="4236" y="971"/>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84" name="AutoShape 52"/>
              <p:cNvSpPr>
                <a:spLocks noChangeArrowheads="1"/>
              </p:cNvSpPr>
              <p:nvPr/>
            </p:nvSpPr>
            <p:spPr bwMode="auto">
              <a:xfrm>
                <a:off x="4626" y="863"/>
                <a:ext cx="276" cy="14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85" name="Rectangle 53"/>
              <p:cNvSpPr>
                <a:spLocks noChangeArrowheads="1"/>
              </p:cNvSpPr>
              <p:nvPr/>
            </p:nvSpPr>
            <p:spPr bwMode="auto">
              <a:xfrm>
                <a:off x="4802" y="964"/>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86" name="Rectangle 54"/>
              <p:cNvSpPr>
                <a:spLocks noChangeArrowheads="1"/>
              </p:cNvSpPr>
              <p:nvPr/>
            </p:nvSpPr>
            <p:spPr bwMode="auto">
              <a:xfrm>
                <a:off x="4588" y="966"/>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87" name="Oval 55"/>
              <p:cNvSpPr>
                <a:spLocks noChangeArrowheads="1"/>
              </p:cNvSpPr>
              <p:nvPr/>
            </p:nvSpPr>
            <p:spPr bwMode="auto">
              <a:xfrm>
                <a:off x="4182" y="91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88" name="Oval 56"/>
              <p:cNvSpPr>
                <a:spLocks noChangeArrowheads="1"/>
              </p:cNvSpPr>
              <p:nvPr/>
            </p:nvSpPr>
            <p:spPr bwMode="auto">
              <a:xfrm>
                <a:off x="4023" y="91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89" name="Oval 57"/>
              <p:cNvSpPr>
                <a:spLocks noChangeArrowheads="1"/>
              </p:cNvSpPr>
              <p:nvPr/>
            </p:nvSpPr>
            <p:spPr bwMode="auto">
              <a:xfrm>
                <a:off x="4076" y="91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90" name="Oval 58"/>
              <p:cNvSpPr>
                <a:spLocks noChangeArrowheads="1"/>
              </p:cNvSpPr>
              <p:nvPr/>
            </p:nvSpPr>
            <p:spPr bwMode="auto">
              <a:xfrm>
                <a:off x="4129" y="912"/>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091" name="AutoShape 59"/>
              <p:cNvSpPr>
                <a:spLocks noChangeArrowheads="1"/>
              </p:cNvSpPr>
              <p:nvPr/>
            </p:nvSpPr>
            <p:spPr bwMode="auto">
              <a:xfrm rot="1536747">
                <a:off x="3441" y="584"/>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92" name="Rectangle 60"/>
              <p:cNvSpPr>
                <a:spLocks noChangeArrowheads="1"/>
              </p:cNvSpPr>
              <p:nvPr/>
            </p:nvSpPr>
            <p:spPr bwMode="auto">
              <a:xfrm rot="1536747">
                <a:off x="3588" y="728"/>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93" name="Rectangle 61"/>
              <p:cNvSpPr>
                <a:spLocks noChangeArrowheads="1"/>
              </p:cNvSpPr>
              <p:nvPr/>
            </p:nvSpPr>
            <p:spPr bwMode="auto">
              <a:xfrm rot="1536747">
                <a:off x="3392" y="629"/>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94" name="AutoShape 62"/>
              <p:cNvSpPr>
                <a:spLocks noChangeArrowheads="1"/>
              </p:cNvSpPr>
              <p:nvPr/>
            </p:nvSpPr>
            <p:spPr bwMode="auto">
              <a:xfrm rot="1536747">
                <a:off x="3757" y="742"/>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095" name="Rectangle 63"/>
              <p:cNvSpPr>
                <a:spLocks noChangeArrowheads="1"/>
              </p:cNvSpPr>
              <p:nvPr/>
            </p:nvSpPr>
            <p:spPr bwMode="auto">
              <a:xfrm rot="1536747">
                <a:off x="3904" y="888"/>
                <a:ext cx="137"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096" name="Rectangle 64"/>
              <p:cNvSpPr>
                <a:spLocks noChangeArrowheads="1"/>
              </p:cNvSpPr>
              <p:nvPr/>
            </p:nvSpPr>
            <p:spPr bwMode="auto">
              <a:xfrm rot="1536747">
                <a:off x="3710" y="787"/>
                <a:ext cx="137"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666" name="Line 65"/>
              <p:cNvSpPr>
                <a:spLocks noChangeShapeType="1"/>
              </p:cNvSpPr>
              <p:nvPr/>
            </p:nvSpPr>
            <p:spPr bwMode="auto">
              <a:xfrm flipV="1">
                <a:off x="4723" y="980"/>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67" name="Line 66"/>
              <p:cNvSpPr>
                <a:spLocks noChangeShapeType="1"/>
              </p:cNvSpPr>
              <p:nvPr/>
            </p:nvSpPr>
            <p:spPr bwMode="auto">
              <a:xfrm flipV="1">
                <a:off x="4371" y="985"/>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68" name="Line 67"/>
              <p:cNvSpPr>
                <a:spLocks noChangeShapeType="1"/>
              </p:cNvSpPr>
              <p:nvPr/>
            </p:nvSpPr>
            <p:spPr bwMode="auto">
              <a:xfrm rot="1572217" flipH="1" flipV="1">
                <a:off x="3797" y="929"/>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69" name="Line 68"/>
              <p:cNvSpPr>
                <a:spLocks noChangeShapeType="1"/>
              </p:cNvSpPr>
              <p:nvPr/>
            </p:nvSpPr>
            <p:spPr bwMode="auto">
              <a:xfrm rot="1572217" flipH="1" flipV="1">
                <a:off x="3518" y="696"/>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70" name="Line 69"/>
              <p:cNvSpPr>
                <a:spLocks noChangeShapeType="1"/>
              </p:cNvSpPr>
              <p:nvPr/>
            </p:nvSpPr>
            <p:spPr bwMode="auto">
              <a:xfrm rot="1572217" flipH="1" flipV="1">
                <a:off x="3488" y="768"/>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71" name="Line 70"/>
              <p:cNvSpPr>
                <a:spLocks noChangeShapeType="1"/>
              </p:cNvSpPr>
              <p:nvPr/>
            </p:nvSpPr>
            <p:spPr bwMode="auto">
              <a:xfrm rot="1572217" flipH="1" flipV="1">
                <a:off x="3835" y="856"/>
                <a:ext cx="80"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72" name="Line 71"/>
              <p:cNvSpPr>
                <a:spLocks noChangeShapeType="1"/>
              </p:cNvSpPr>
              <p:nvPr/>
            </p:nvSpPr>
            <p:spPr bwMode="auto">
              <a:xfrm flipH="1">
                <a:off x="3997" y="941"/>
                <a:ext cx="26"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73" name="Oval 72"/>
              <p:cNvSpPr>
                <a:spLocks noChangeArrowheads="1"/>
              </p:cNvSpPr>
              <p:nvPr/>
            </p:nvSpPr>
            <p:spPr bwMode="auto">
              <a:xfrm>
                <a:off x="4381" y="810"/>
                <a:ext cx="52" cy="58"/>
              </a:xfrm>
              <a:prstGeom prst="ellipse">
                <a:avLst/>
              </a:prstGeom>
              <a:solidFill>
                <a:srgbClr val="FFFF99"/>
              </a:solidFill>
              <a:ln w="9525">
                <a:solidFill>
                  <a:schemeClr val="tx1"/>
                </a:solidFill>
                <a:round/>
                <a:headEnd/>
                <a:tailEnd/>
              </a:ln>
            </p:spPr>
            <p:txBody>
              <a:bodyPr wrap="none" anchor="ctr"/>
              <a:lstStyle/>
              <a:p>
                <a:endParaRPr lang="en-US"/>
              </a:p>
            </p:txBody>
          </p:sp>
          <p:sp>
            <p:nvSpPr>
              <p:cNvPr id="21674" name="Text Box 73"/>
              <p:cNvSpPr txBox="1">
                <a:spLocks noChangeArrowheads="1"/>
              </p:cNvSpPr>
              <p:nvPr/>
            </p:nvSpPr>
            <p:spPr bwMode="auto">
              <a:xfrm>
                <a:off x="3504" y="1680"/>
                <a:ext cx="1488" cy="24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1800"/>
                  <a:t>IgG1, IgG2 and IgG4</a:t>
                </a:r>
                <a:endParaRPr lang="en-US" b="0"/>
              </a:p>
            </p:txBody>
          </p:sp>
        </p:grpSp>
        <p:grpSp>
          <p:nvGrpSpPr>
            <p:cNvPr id="21510" name="Group 74"/>
            <p:cNvGrpSpPr>
              <a:grpSpLocks/>
            </p:cNvGrpSpPr>
            <p:nvPr/>
          </p:nvGrpSpPr>
          <p:grpSpPr bwMode="auto">
            <a:xfrm>
              <a:off x="3216" y="2304"/>
              <a:ext cx="2112" cy="1344"/>
              <a:chOff x="3216" y="2304"/>
              <a:chExt cx="2112" cy="1344"/>
            </a:xfrm>
          </p:grpSpPr>
          <p:grpSp>
            <p:nvGrpSpPr>
              <p:cNvPr id="21511" name="Group 75"/>
              <p:cNvGrpSpPr>
                <a:grpSpLocks/>
              </p:cNvGrpSpPr>
              <p:nvPr/>
            </p:nvGrpSpPr>
            <p:grpSpPr bwMode="auto">
              <a:xfrm>
                <a:off x="3216" y="2304"/>
                <a:ext cx="2112" cy="1008"/>
                <a:chOff x="2448" y="2112"/>
                <a:chExt cx="2112" cy="1008"/>
              </a:xfrm>
            </p:grpSpPr>
            <p:sp>
              <p:nvSpPr>
                <p:cNvPr id="21513" name="AutoShape 76"/>
                <p:cNvSpPr>
                  <a:spLocks noChangeArrowheads="1"/>
                </p:cNvSpPr>
                <p:nvPr/>
              </p:nvSpPr>
              <p:spPr bwMode="auto">
                <a:xfrm rot="-1539414">
                  <a:off x="2773" y="2649"/>
                  <a:ext cx="276" cy="1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9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14" name="Rectangle 77"/>
                <p:cNvSpPr>
                  <a:spLocks noChangeArrowheads="1"/>
                </p:cNvSpPr>
                <p:nvPr/>
              </p:nvSpPr>
              <p:spPr bwMode="auto">
                <a:xfrm rot="-1539414">
                  <a:off x="2958" y="2696"/>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15" name="Rectangle 78"/>
                <p:cNvSpPr>
                  <a:spLocks noChangeArrowheads="1"/>
                </p:cNvSpPr>
                <p:nvPr/>
              </p:nvSpPr>
              <p:spPr bwMode="auto">
                <a:xfrm rot="-1539414">
                  <a:off x="2767" y="2802"/>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16" name="AutoShape 79"/>
                <p:cNvSpPr>
                  <a:spLocks noChangeArrowheads="1"/>
                </p:cNvSpPr>
                <p:nvPr/>
              </p:nvSpPr>
              <p:spPr bwMode="auto">
                <a:xfrm rot="-1539414">
                  <a:off x="2461" y="2817"/>
                  <a:ext cx="275"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10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17" name="Rectangle 80"/>
                <p:cNvSpPr>
                  <a:spLocks noChangeArrowheads="1"/>
                </p:cNvSpPr>
                <p:nvPr/>
              </p:nvSpPr>
              <p:spPr bwMode="auto">
                <a:xfrm rot="-1539414">
                  <a:off x="2645" y="2863"/>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18" name="Rectangle 81"/>
                <p:cNvSpPr>
                  <a:spLocks noChangeArrowheads="1"/>
                </p:cNvSpPr>
                <p:nvPr/>
              </p:nvSpPr>
              <p:spPr bwMode="auto">
                <a:xfrm rot="-1539414">
                  <a:off x="2452" y="2967"/>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4114" name="Oval 82"/>
                <p:cNvSpPr>
                  <a:spLocks noChangeArrowheads="1"/>
                </p:cNvSpPr>
                <p:nvPr/>
              </p:nvSpPr>
              <p:spPr bwMode="auto">
                <a:xfrm flipV="1">
                  <a:off x="3116"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15" name="Oval 83"/>
                <p:cNvSpPr>
                  <a:spLocks noChangeArrowheads="1"/>
                </p:cNvSpPr>
                <p:nvPr/>
              </p:nvSpPr>
              <p:spPr bwMode="auto">
                <a:xfrm flipV="1">
                  <a:off x="3169"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16" name="AutoShape 84"/>
                <p:cNvSpPr>
                  <a:spLocks noChangeArrowheads="1"/>
                </p:cNvSpPr>
                <p:nvPr/>
              </p:nvSpPr>
              <p:spPr bwMode="auto">
                <a:xfrm rot="20063253" flipV="1">
                  <a:off x="2532" y="2979"/>
                  <a:ext cx="275"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17" name="Rectangle 85"/>
                <p:cNvSpPr>
                  <a:spLocks noChangeArrowheads="1"/>
                </p:cNvSpPr>
                <p:nvPr/>
              </p:nvSpPr>
              <p:spPr bwMode="auto">
                <a:xfrm rot="20063253" flipV="1">
                  <a:off x="2680" y="2935"/>
                  <a:ext cx="137"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18" name="Rectangle 86"/>
                <p:cNvSpPr>
                  <a:spLocks noChangeArrowheads="1"/>
                </p:cNvSpPr>
                <p:nvPr/>
              </p:nvSpPr>
              <p:spPr bwMode="auto">
                <a:xfrm rot="20063253" flipV="1">
                  <a:off x="2484" y="3038"/>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19" name="AutoShape 87"/>
                <p:cNvSpPr>
                  <a:spLocks noChangeArrowheads="1"/>
                </p:cNvSpPr>
                <p:nvPr/>
              </p:nvSpPr>
              <p:spPr bwMode="auto">
                <a:xfrm rot="20063253" flipV="1">
                  <a:off x="2849" y="2813"/>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20" name="Rectangle 88"/>
                <p:cNvSpPr>
                  <a:spLocks noChangeArrowheads="1"/>
                </p:cNvSpPr>
                <p:nvPr/>
              </p:nvSpPr>
              <p:spPr bwMode="auto">
                <a:xfrm rot="20063253" flipV="1">
                  <a:off x="2996" y="2773"/>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21" name="Rectangle 89"/>
                <p:cNvSpPr>
                  <a:spLocks noChangeArrowheads="1"/>
                </p:cNvSpPr>
                <p:nvPr/>
              </p:nvSpPr>
              <p:spPr bwMode="auto">
                <a:xfrm rot="20063253" flipV="1">
                  <a:off x="2800" y="2875"/>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527" name="Line 90"/>
                <p:cNvSpPr>
                  <a:spLocks noChangeShapeType="1"/>
                </p:cNvSpPr>
                <p:nvPr/>
              </p:nvSpPr>
              <p:spPr bwMode="auto">
                <a:xfrm rot="20027783" flipV="1">
                  <a:off x="2925" y="2838"/>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8" name="Line 91"/>
                <p:cNvSpPr>
                  <a:spLocks noChangeShapeType="1"/>
                </p:cNvSpPr>
                <p:nvPr/>
              </p:nvSpPr>
              <p:spPr bwMode="auto">
                <a:xfrm rot="20027783" flipV="1">
                  <a:off x="2578" y="2933"/>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9" name="Line 92"/>
                <p:cNvSpPr>
                  <a:spLocks noChangeShapeType="1"/>
                </p:cNvSpPr>
                <p:nvPr/>
              </p:nvSpPr>
              <p:spPr bwMode="auto">
                <a:xfrm rot="20027783" flipV="1">
                  <a:off x="2892" y="2766"/>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0" name="Line 93"/>
                <p:cNvSpPr>
                  <a:spLocks noChangeShapeType="1"/>
                </p:cNvSpPr>
                <p:nvPr/>
              </p:nvSpPr>
              <p:spPr bwMode="auto">
                <a:xfrm rot="20027783" flipV="1">
                  <a:off x="2611" y="3003"/>
                  <a:ext cx="80"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1" name="Line 94"/>
                <p:cNvSpPr>
                  <a:spLocks noChangeShapeType="1"/>
                </p:cNvSpPr>
                <p:nvPr/>
              </p:nvSpPr>
              <p:spPr bwMode="auto">
                <a:xfrm>
                  <a:off x="3088" y="2692"/>
                  <a:ext cx="26"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2" name="AutoShape 95"/>
                <p:cNvSpPr>
                  <a:spLocks noChangeArrowheads="1"/>
                </p:cNvSpPr>
                <p:nvPr/>
              </p:nvSpPr>
              <p:spPr bwMode="auto">
                <a:xfrm rot="1539414" flipV="1">
                  <a:off x="2769" y="2443"/>
                  <a:ext cx="276" cy="14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89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33" name="Rectangle 96"/>
                <p:cNvSpPr>
                  <a:spLocks noChangeArrowheads="1"/>
                </p:cNvSpPr>
                <p:nvPr/>
              </p:nvSpPr>
              <p:spPr bwMode="auto">
                <a:xfrm rot="1539414" flipV="1">
                  <a:off x="2954" y="2501"/>
                  <a:ext cx="137"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34" name="Rectangle 97"/>
                <p:cNvSpPr>
                  <a:spLocks noChangeArrowheads="1"/>
                </p:cNvSpPr>
                <p:nvPr/>
              </p:nvSpPr>
              <p:spPr bwMode="auto">
                <a:xfrm rot="1539414" flipV="1">
                  <a:off x="2760" y="2394"/>
                  <a:ext cx="137"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35" name="AutoShape 98"/>
                <p:cNvSpPr>
                  <a:spLocks noChangeArrowheads="1"/>
                </p:cNvSpPr>
                <p:nvPr/>
              </p:nvSpPr>
              <p:spPr bwMode="auto">
                <a:xfrm rot="1539414" flipV="1">
                  <a:off x="2456" y="2273"/>
                  <a:ext cx="276"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10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36" name="Rectangle 99"/>
                <p:cNvSpPr>
                  <a:spLocks noChangeArrowheads="1"/>
                </p:cNvSpPr>
                <p:nvPr/>
              </p:nvSpPr>
              <p:spPr bwMode="auto">
                <a:xfrm rot="1539414" flipV="1">
                  <a:off x="2640" y="2337"/>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1537" name="Rectangle 100"/>
                <p:cNvSpPr>
                  <a:spLocks noChangeArrowheads="1"/>
                </p:cNvSpPr>
                <p:nvPr/>
              </p:nvSpPr>
              <p:spPr bwMode="auto">
                <a:xfrm rot="1539414" flipV="1">
                  <a:off x="2448" y="2230"/>
                  <a:ext cx="138" cy="3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4133" name="Oval 101"/>
                <p:cNvSpPr>
                  <a:spLocks noChangeArrowheads="1"/>
                </p:cNvSpPr>
                <p:nvPr/>
              </p:nvSpPr>
              <p:spPr bwMode="auto">
                <a:xfrm>
                  <a:off x="3111"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34" name="Oval 102"/>
                <p:cNvSpPr>
                  <a:spLocks noChangeArrowheads="1"/>
                </p:cNvSpPr>
                <p:nvPr/>
              </p:nvSpPr>
              <p:spPr bwMode="auto">
                <a:xfrm>
                  <a:off x="3164"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nvGrpSpPr>
                <p:cNvPr id="21540" name="Group 103"/>
                <p:cNvGrpSpPr>
                  <a:grpSpLocks/>
                </p:cNvGrpSpPr>
                <p:nvPr/>
              </p:nvGrpSpPr>
              <p:grpSpPr bwMode="auto">
                <a:xfrm>
                  <a:off x="3217" y="2448"/>
                  <a:ext cx="110" cy="336"/>
                  <a:chOff x="3217" y="2448"/>
                  <a:chExt cx="110" cy="336"/>
                </a:xfrm>
              </p:grpSpPr>
              <p:sp>
                <p:nvSpPr>
                  <p:cNvPr id="21606" name="Line 104"/>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07" name="Line 105"/>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8" name="Oval 106"/>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39" name="Oval 107"/>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40" name="Oval 108"/>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41" name="Oval 109"/>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sp>
              <p:nvSpPr>
                <p:cNvPr id="44142" name="AutoShape 110"/>
                <p:cNvSpPr>
                  <a:spLocks noChangeArrowheads="1"/>
                </p:cNvSpPr>
                <p:nvPr/>
              </p:nvSpPr>
              <p:spPr bwMode="auto">
                <a:xfrm rot="1536747">
                  <a:off x="2527" y="2112"/>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43" name="Rectangle 111"/>
                <p:cNvSpPr>
                  <a:spLocks noChangeArrowheads="1"/>
                </p:cNvSpPr>
                <p:nvPr/>
              </p:nvSpPr>
              <p:spPr bwMode="auto">
                <a:xfrm rot="1536747">
                  <a:off x="2674" y="2262"/>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44" name="Rectangle 112"/>
                <p:cNvSpPr>
                  <a:spLocks noChangeArrowheads="1"/>
                </p:cNvSpPr>
                <p:nvPr/>
              </p:nvSpPr>
              <p:spPr bwMode="auto">
                <a:xfrm rot="1536747">
                  <a:off x="2480" y="2159"/>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45" name="AutoShape 113"/>
                <p:cNvSpPr>
                  <a:spLocks noChangeArrowheads="1"/>
                </p:cNvSpPr>
                <p:nvPr/>
              </p:nvSpPr>
              <p:spPr bwMode="auto">
                <a:xfrm rot="1536747">
                  <a:off x="2845" y="2278"/>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46" name="Rectangle 114"/>
                <p:cNvSpPr>
                  <a:spLocks noChangeArrowheads="1"/>
                </p:cNvSpPr>
                <p:nvPr/>
              </p:nvSpPr>
              <p:spPr bwMode="auto">
                <a:xfrm rot="1536747">
                  <a:off x="2990" y="2424"/>
                  <a:ext cx="137"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47" name="Rectangle 115"/>
                <p:cNvSpPr>
                  <a:spLocks noChangeArrowheads="1"/>
                </p:cNvSpPr>
                <p:nvPr/>
              </p:nvSpPr>
              <p:spPr bwMode="auto">
                <a:xfrm rot="1536747">
                  <a:off x="2796" y="2321"/>
                  <a:ext cx="137"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547" name="Line 116"/>
                <p:cNvSpPr>
                  <a:spLocks noChangeShapeType="1"/>
                </p:cNvSpPr>
                <p:nvPr/>
              </p:nvSpPr>
              <p:spPr bwMode="auto">
                <a:xfrm rot="1572217" flipH="1" flipV="1">
                  <a:off x="2885" y="2465"/>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8" name="Line 117"/>
                <p:cNvSpPr>
                  <a:spLocks noChangeShapeType="1"/>
                </p:cNvSpPr>
                <p:nvPr/>
              </p:nvSpPr>
              <p:spPr bwMode="auto">
                <a:xfrm rot="1572217" flipH="1" flipV="1">
                  <a:off x="2606" y="2226"/>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49" name="Line 118"/>
                <p:cNvSpPr>
                  <a:spLocks noChangeShapeType="1"/>
                </p:cNvSpPr>
                <p:nvPr/>
              </p:nvSpPr>
              <p:spPr bwMode="auto">
                <a:xfrm rot="1572217" flipH="1" flipV="1">
                  <a:off x="2574" y="2298"/>
                  <a:ext cx="79"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50" name="Line 119"/>
                <p:cNvSpPr>
                  <a:spLocks noChangeShapeType="1"/>
                </p:cNvSpPr>
                <p:nvPr/>
              </p:nvSpPr>
              <p:spPr bwMode="auto">
                <a:xfrm rot="1572217" flipH="1" flipV="1">
                  <a:off x="2921" y="2392"/>
                  <a:ext cx="80"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51" name="Line 120"/>
                <p:cNvSpPr>
                  <a:spLocks noChangeShapeType="1"/>
                </p:cNvSpPr>
                <p:nvPr/>
              </p:nvSpPr>
              <p:spPr bwMode="auto">
                <a:xfrm flipH="1">
                  <a:off x="3085" y="2477"/>
                  <a:ext cx="26"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1552" name="Group 121"/>
                <p:cNvGrpSpPr>
                  <a:grpSpLocks/>
                </p:cNvGrpSpPr>
                <p:nvPr/>
              </p:nvGrpSpPr>
              <p:grpSpPr bwMode="auto">
                <a:xfrm>
                  <a:off x="3852" y="2344"/>
                  <a:ext cx="708" cy="538"/>
                  <a:chOff x="3324" y="2346"/>
                  <a:chExt cx="708" cy="538"/>
                </a:xfrm>
              </p:grpSpPr>
              <p:sp>
                <p:nvSpPr>
                  <p:cNvPr id="21588" name="Oval 122"/>
                  <p:cNvSpPr>
                    <a:spLocks noChangeArrowheads="1"/>
                  </p:cNvSpPr>
                  <p:nvPr/>
                </p:nvSpPr>
                <p:spPr bwMode="auto">
                  <a:xfrm>
                    <a:off x="3472" y="2825"/>
                    <a:ext cx="53" cy="59"/>
                  </a:xfrm>
                  <a:prstGeom prst="ellipse">
                    <a:avLst/>
                  </a:prstGeom>
                  <a:solidFill>
                    <a:srgbClr val="FFFF99"/>
                  </a:solidFill>
                  <a:ln w="9525">
                    <a:solidFill>
                      <a:schemeClr val="tx1"/>
                    </a:solidFill>
                    <a:round/>
                    <a:headEnd/>
                    <a:tailEnd/>
                  </a:ln>
                </p:spPr>
                <p:txBody>
                  <a:bodyPr wrap="none" anchor="ctr"/>
                  <a:lstStyle/>
                  <a:p>
                    <a:endParaRPr lang="en-US"/>
                  </a:p>
                </p:txBody>
              </p:sp>
              <p:sp>
                <p:nvSpPr>
                  <p:cNvPr id="44155" name="AutoShape 123"/>
                  <p:cNvSpPr>
                    <a:spLocks noChangeArrowheads="1"/>
                  </p:cNvSpPr>
                  <p:nvPr/>
                </p:nvSpPr>
                <p:spPr bwMode="auto">
                  <a:xfrm flipV="1">
                    <a:off x="3367" y="2687"/>
                    <a:ext cx="275"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56" name="Rectangle 124"/>
                  <p:cNvSpPr>
                    <a:spLocks noChangeArrowheads="1"/>
                  </p:cNvSpPr>
                  <p:nvPr/>
                </p:nvSpPr>
                <p:spPr bwMode="auto">
                  <a:xfrm flipV="1">
                    <a:off x="3542" y="2693"/>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57" name="Rectangle 125"/>
                  <p:cNvSpPr>
                    <a:spLocks noChangeArrowheads="1"/>
                  </p:cNvSpPr>
                  <p:nvPr/>
                </p:nvSpPr>
                <p:spPr bwMode="auto">
                  <a:xfrm flipV="1">
                    <a:off x="3328" y="2690"/>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58" name="AutoShape 126"/>
                  <p:cNvSpPr>
                    <a:spLocks noChangeArrowheads="1"/>
                  </p:cNvSpPr>
                  <p:nvPr/>
                </p:nvSpPr>
                <p:spPr bwMode="auto">
                  <a:xfrm flipV="1">
                    <a:off x="3717" y="2689"/>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59" name="Rectangle 127"/>
                  <p:cNvSpPr>
                    <a:spLocks noChangeArrowheads="1"/>
                  </p:cNvSpPr>
                  <p:nvPr/>
                </p:nvSpPr>
                <p:spPr bwMode="auto">
                  <a:xfrm flipV="1">
                    <a:off x="3894" y="2696"/>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60" name="Rectangle 128"/>
                  <p:cNvSpPr>
                    <a:spLocks noChangeArrowheads="1"/>
                  </p:cNvSpPr>
                  <p:nvPr/>
                </p:nvSpPr>
                <p:spPr bwMode="auto">
                  <a:xfrm flipV="1">
                    <a:off x="3680" y="2692"/>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595" name="Line 129"/>
                  <p:cNvSpPr>
                    <a:spLocks noChangeShapeType="1"/>
                  </p:cNvSpPr>
                  <p:nvPr/>
                </p:nvSpPr>
                <p:spPr bwMode="auto">
                  <a:xfrm flipV="1">
                    <a:off x="3465" y="2706"/>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96" name="Line 130"/>
                  <p:cNvSpPr>
                    <a:spLocks noChangeShapeType="1"/>
                  </p:cNvSpPr>
                  <p:nvPr/>
                </p:nvSpPr>
                <p:spPr bwMode="auto">
                  <a:xfrm flipV="1">
                    <a:off x="3818" y="2712"/>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63" name="AutoShape 131"/>
                  <p:cNvSpPr>
                    <a:spLocks noChangeArrowheads="1"/>
                  </p:cNvSpPr>
                  <p:nvPr/>
                </p:nvSpPr>
                <p:spPr bwMode="auto">
                  <a:xfrm>
                    <a:off x="3362" y="2404"/>
                    <a:ext cx="276" cy="14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64" name="Rectangle 132"/>
                  <p:cNvSpPr>
                    <a:spLocks noChangeArrowheads="1"/>
                  </p:cNvSpPr>
                  <p:nvPr/>
                </p:nvSpPr>
                <p:spPr bwMode="auto">
                  <a:xfrm>
                    <a:off x="3538" y="2503"/>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65" name="Rectangle 133"/>
                  <p:cNvSpPr>
                    <a:spLocks noChangeArrowheads="1"/>
                  </p:cNvSpPr>
                  <p:nvPr/>
                </p:nvSpPr>
                <p:spPr bwMode="auto">
                  <a:xfrm>
                    <a:off x="3324" y="2507"/>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66" name="AutoShape 134"/>
                  <p:cNvSpPr>
                    <a:spLocks noChangeArrowheads="1"/>
                  </p:cNvSpPr>
                  <p:nvPr/>
                </p:nvSpPr>
                <p:spPr bwMode="auto">
                  <a:xfrm>
                    <a:off x="3714" y="2399"/>
                    <a:ext cx="276" cy="14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4167" name="Rectangle 135"/>
                  <p:cNvSpPr>
                    <a:spLocks noChangeArrowheads="1"/>
                  </p:cNvSpPr>
                  <p:nvPr/>
                </p:nvSpPr>
                <p:spPr bwMode="auto">
                  <a:xfrm>
                    <a:off x="3890" y="2500"/>
                    <a:ext cx="138"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168" name="Rectangle 136"/>
                  <p:cNvSpPr>
                    <a:spLocks noChangeArrowheads="1"/>
                  </p:cNvSpPr>
                  <p:nvPr/>
                </p:nvSpPr>
                <p:spPr bwMode="auto">
                  <a:xfrm>
                    <a:off x="3676" y="2502"/>
                    <a:ext cx="138" cy="3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603" name="Line 137"/>
                  <p:cNvSpPr>
                    <a:spLocks noChangeShapeType="1"/>
                  </p:cNvSpPr>
                  <p:nvPr/>
                </p:nvSpPr>
                <p:spPr bwMode="auto">
                  <a:xfrm flipV="1">
                    <a:off x="3811" y="2516"/>
                    <a:ext cx="79"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04" name="Line 138"/>
                  <p:cNvSpPr>
                    <a:spLocks noChangeShapeType="1"/>
                  </p:cNvSpPr>
                  <p:nvPr/>
                </p:nvSpPr>
                <p:spPr bwMode="auto">
                  <a:xfrm flipV="1">
                    <a:off x="3459" y="2521"/>
                    <a:ext cx="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605" name="Oval 139"/>
                  <p:cNvSpPr>
                    <a:spLocks noChangeArrowheads="1"/>
                  </p:cNvSpPr>
                  <p:nvPr/>
                </p:nvSpPr>
                <p:spPr bwMode="auto">
                  <a:xfrm>
                    <a:off x="3469" y="2346"/>
                    <a:ext cx="52" cy="58"/>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1553" name="Group 140"/>
                <p:cNvGrpSpPr>
                  <a:grpSpLocks/>
                </p:cNvGrpSpPr>
                <p:nvPr/>
              </p:nvGrpSpPr>
              <p:grpSpPr bwMode="auto">
                <a:xfrm>
                  <a:off x="3322" y="2450"/>
                  <a:ext cx="110" cy="336"/>
                  <a:chOff x="3217" y="2448"/>
                  <a:chExt cx="110" cy="336"/>
                </a:xfrm>
              </p:grpSpPr>
              <p:sp>
                <p:nvSpPr>
                  <p:cNvPr id="21582" name="Line 141"/>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83" name="Line 142"/>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75" name="Oval 143"/>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76" name="Oval 144"/>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77" name="Oval 145"/>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78" name="Oval 146"/>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grpSp>
              <p:nvGrpSpPr>
                <p:cNvPr id="21554" name="Group 147"/>
                <p:cNvGrpSpPr>
                  <a:grpSpLocks/>
                </p:cNvGrpSpPr>
                <p:nvPr/>
              </p:nvGrpSpPr>
              <p:grpSpPr bwMode="auto">
                <a:xfrm>
                  <a:off x="3426" y="2448"/>
                  <a:ext cx="110" cy="336"/>
                  <a:chOff x="3217" y="2448"/>
                  <a:chExt cx="110" cy="336"/>
                </a:xfrm>
              </p:grpSpPr>
              <p:sp>
                <p:nvSpPr>
                  <p:cNvPr id="21576" name="Line 148"/>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77" name="Line 149"/>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82" name="Oval 150"/>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83" name="Oval 151"/>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84" name="Oval 152"/>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85" name="Oval 153"/>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grpSp>
              <p:nvGrpSpPr>
                <p:cNvPr id="21555" name="Group 154"/>
                <p:cNvGrpSpPr>
                  <a:grpSpLocks/>
                </p:cNvGrpSpPr>
                <p:nvPr/>
              </p:nvGrpSpPr>
              <p:grpSpPr bwMode="auto">
                <a:xfrm>
                  <a:off x="3532" y="2448"/>
                  <a:ext cx="110" cy="336"/>
                  <a:chOff x="3217" y="2448"/>
                  <a:chExt cx="110" cy="336"/>
                </a:xfrm>
              </p:grpSpPr>
              <p:sp>
                <p:nvSpPr>
                  <p:cNvPr id="21570" name="Line 155"/>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71" name="Line 156"/>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89" name="Oval 157"/>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0" name="Oval 158"/>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1" name="Oval 159"/>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2" name="Oval 160"/>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grpSp>
              <p:nvGrpSpPr>
                <p:cNvPr id="21556" name="Group 161"/>
                <p:cNvGrpSpPr>
                  <a:grpSpLocks/>
                </p:cNvGrpSpPr>
                <p:nvPr/>
              </p:nvGrpSpPr>
              <p:grpSpPr bwMode="auto">
                <a:xfrm>
                  <a:off x="3640" y="2448"/>
                  <a:ext cx="110" cy="336"/>
                  <a:chOff x="3217" y="2448"/>
                  <a:chExt cx="110" cy="336"/>
                </a:xfrm>
              </p:grpSpPr>
              <p:sp>
                <p:nvSpPr>
                  <p:cNvPr id="21564" name="Line 162"/>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65" name="Line 163"/>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96" name="Oval 164"/>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7" name="Oval 165"/>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8" name="Oval 166"/>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199" name="Oval 167"/>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grpSp>
              <p:nvGrpSpPr>
                <p:cNvPr id="21557" name="Group 168"/>
                <p:cNvGrpSpPr>
                  <a:grpSpLocks/>
                </p:cNvGrpSpPr>
                <p:nvPr/>
              </p:nvGrpSpPr>
              <p:grpSpPr bwMode="auto">
                <a:xfrm>
                  <a:off x="3744" y="2448"/>
                  <a:ext cx="110" cy="336"/>
                  <a:chOff x="3217" y="2448"/>
                  <a:chExt cx="110" cy="336"/>
                </a:xfrm>
              </p:grpSpPr>
              <p:sp>
                <p:nvSpPr>
                  <p:cNvPr id="21558" name="Line 169"/>
                  <p:cNvSpPr>
                    <a:spLocks noChangeShapeType="1"/>
                  </p:cNvSpPr>
                  <p:nvPr/>
                </p:nvSpPr>
                <p:spPr bwMode="auto">
                  <a:xfrm>
                    <a:off x="3246"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59" name="Line 170"/>
                  <p:cNvSpPr>
                    <a:spLocks noChangeShapeType="1"/>
                  </p:cNvSpPr>
                  <p:nvPr/>
                </p:nvSpPr>
                <p:spPr bwMode="auto">
                  <a:xfrm>
                    <a:off x="3304" y="2584"/>
                    <a:ext cx="0" cy="59"/>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203" name="Oval 171"/>
                  <p:cNvSpPr>
                    <a:spLocks noChangeArrowheads="1"/>
                  </p:cNvSpPr>
                  <p:nvPr/>
                </p:nvSpPr>
                <p:spPr bwMode="auto">
                  <a:xfrm flipV="1">
                    <a:off x="3274" y="263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204" name="Oval 172"/>
                  <p:cNvSpPr>
                    <a:spLocks noChangeArrowheads="1"/>
                  </p:cNvSpPr>
                  <p:nvPr/>
                </p:nvSpPr>
                <p:spPr bwMode="auto">
                  <a:xfrm flipV="1">
                    <a:off x="3222" y="2638"/>
                    <a:ext cx="52"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205" name="Oval 173"/>
                  <p:cNvSpPr>
                    <a:spLocks noChangeArrowheads="1"/>
                  </p:cNvSpPr>
                  <p:nvPr/>
                </p:nvSpPr>
                <p:spPr bwMode="auto">
                  <a:xfrm>
                    <a:off x="3270"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4206" name="Oval 174"/>
                  <p:cNvSpPr>
                    <a:spLocks noChangeArrowheads="1"/>
                  </p:cNvSpPr>
                  <p:nvPr/>
                </p:nvSpPr>
                <p:spPr bwMode="auto">
                  <a:xfrm>
                    <a:off x="3217" y="2448"/>
                    <a:ext cx="53" cy="14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grpSp>
          </p:grpSp>
          <p:sp>
            <p:nvSpPr>
              <p:cNvPr id="21512" name="Text Box 175"/>
              <p:cNvSpPr txBox="1">
                <a:spLocks noChangeArrowheads="1"/>
              </p:cNvSpPr>
              <p:nvPr/>
            </p:nvSpPr>
            <p:spPr bwMode="auto">
              <a:xfrm>
                <a:off x="4032" y="3399"/>
                <a:ext cx="624" cy="24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1800"/>
                  <a:t>IgG3</a:t>
                </a:r>
                <a:endParaRPr lang="en-US" b="0"/>
              </a:p>
            </p:txBody>
          </p:sp>
        </p:grpSp>
      </p:grpSp>
      <p:sp>
        <p:nvSpPr>
          <p:cNvPr id="21508" name="Rectangle 3"/>
          <p:cNvSpPr>
            <a:spLocks noChangeArrowheads="1"/>
          </p:cNvSpPr>
          <p:nvPr/>
        </p:nvSpPr>
        <p:spPr bwMode="auto">
          <a:xfrm>
            <a:off x="757238" y="762000"/>
            <a:ext cx="868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4035">
                                            <p:txEl>
                                              <p:pRg st="1" end="1"/>
                                            </p:txEl>
                                          </p:spTgt>
                                        </p:tgtEl>
                                        <p:attrNameLst>
                                          <p:attrName>style.visibility</p:attrName>
                                        </p:attrNameLst>
                                      </p:cBhvr>
                                      <p:to>
                                        <p:strVal val="visible"/>
                                      </p:to>
                                    </p:set>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sz="quarter" idx="1"/>
          </p:nvPr>
        </p:nvSpPr>
        <p:spPr>
          <a:xfrm>
            <a:off x="685800" y="1981200"/>
            <a:ext cx="7772400" cy="4876800"/>
          </a:xfrm>
        </p:spPr>
        <p:txBody>
          <a:bodyPr/>
          <a:lstStyle/>
          <a:p>
            <a:pPr>
              <a:lnSpc>
                <a:spcPct val="90000"/>
              </a:lnSpc>
            </a:pPr>
            <a:r>
              <a:rPr lang="en-US" smtClean="0">
                <a:solidFill>
                  <a:schemeClr val="bg2"/>
                </a:solidFill>
              </a:rPr>
              <a:t>Structure</a:t>
            </a:r>
            <a:endParaRPr lang="en-US" smtClean="0"/>
          </a:p>
          <a:p>
            <a:pPr>
              <a:lnSpc>
                <a:spcPct val="90000"/>
              </a:lnSpc>
            </a:pPr>
            <a:r>
              <a:rPr lang="en-US" smtClean="0"/>
              <a:t>Properties</a:t>
            </a:r>
          </a:p>
          <a:p>
            <a:pPr lvl="1">
              <a:lnSpc>
                <a:spcPct val="90000"/>
              </a:lnSpc>
            </a:pPr>
            <a:r>
              <a:rPr lang="en-US" smtClean="0"/>
              <a:t>Major serum Ig (systemic immunity)</a:t>
            </a:r>
          </a:p>
          <a:p>
            <a:pPr lvl="1">
              <a:lnSpc>
                <a:spcPct val="90000"/>
              </a:lnSpc>
            </a:pPr>
            <a:r>
              <a:rPr lang="en-US" smtClean="0"/>
              <a:t>Major Ig in extravascular spaces</a:t>
            </a:r>
          </a:p>
          <a:p>
            <a:pPr lvl="1">
              <a:lnSpc>
                <a:spcPct val="90000"/>
              </a:lnSpc>
            </a:pPr>
            <a:r>
              <a:rPr lang="en-US" smtClean="0"/>
              <a:t>Placental transfer </a:t>
            </a:r>
          </a:p>
          <a:p>
            <a:pPr lvl="1">
              <a:lnSpc>
                <a:spcPct val="90000"/>
              </a:lnSpc>
            </a:pPr>
            <a:r>
              <a:rPr lang="en-US" smtClean="0"/>
              <a:t>Fixes complement (</a:t>
            </a:r>
            <a:r>
              <a:rPr lang="en-US" smtClean="0">
                <a:cs typeface="Times New Roman" pitchFamily="18" charset="0"/>
              </a:rPr>
              <a:t>except</a:t>
            </a:r>
            <a:r>
              <a:rPr lang="en-US" smtClean="0">
                <a:sym typeface="WP MathA" pitchFamily="2" charset="2"/>
              </a:rPr>
              <a:t> IgG4)</a:t>
            </a:r>
            <a:endParaRPr lang="en-US" smtClean="0"/>
          </a:p>
          <a:p>
            <a:pPr lvl="1">
              <a:lnSpc>
                <a:spcPct val="90000"/>
              </a:lnSpc>
            </a:pPr>
            <a:r>
              <a:rPr lang="en-US" smtClean="0"/>
              <a:t>Binds to Fc receptors (</a:t>
            </a:r>
            <a:r>
              <a:rPr lang="en-US" smtClean="0">
                <a:cs typeface="Times New Roman" pitchFamily="18" charset="0"/>
              </a:rPr>
              <a:t>except</a:t>
            </a:r>
            <a:r>
              <a:rPr lang="en-US" smtClean="0">
                <a:sym typeface="WP MathA" pitchFamily="2" charset="2"/>
              </a:rPr>
              <a:t> IgG2, IgG4)</a:t>
            </a:r>
            <a:endParaRPr lang="en-US" smtClean="0"/>
          </a:p>
          <a:p>
            <a:pPr lvl="2">
              <a:lnSpc>
                <a:spcPct val="90000"/>
              </a:lnSpc>
            </a:pPr>
            <a:r>
              <a:rPr lang="en-US" smtClean="0"/>
              <a:t>Phagocytes - opsonization</a:t>
            </a:r>
          </a:p>
          <a:p>
            <a:pPr lvl="2">
              <a:lnSpc>
                <a:spcPct val="90000"/>
              </a:lnSpc>
            </a:pPr>
            <a:r>
              <a:rPr lang="en-US" smtClean="0"/>
              <a:t>NK cells - ADCC</a:t>
            </a:r>
          </a:p>
        </p:txBody>
      </p:sp>
      <p:sp>
        <p:nvSpPr>
          <p:cNvPr id="22531" name="Rectangle 4"/>
          <p:cNvSpPr>
            <a:spLocks noChangeArrowheads="1"/>
          </p:cNvSpPr>
          <p:nvPr/>
        </p:nvSpPr>
        <p:spPr bwMode="auto">
          <a:xfrm>
            <a:off x="757238" y="762000"/>
            <a:ext cx="868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a:xfrm>
            <a:off x="292100" y="1524000"/>
            <a:ext cx="4122738" cy="1770063"/>
          </a:xfrm>
        </p:spPr>
        <p:txBody>
          <a:bodyPr/>
          <a:lstStyle/>
          <a:p>
            <a:r>
              <a:rPr lang="en-US" dirty="0" smtClean="0"/>
              <a:t>Structure</a:t>
            </a:r>
          </a:p>
          <a:p>
            <a:pPr lvl="1"/>
            <a:r>
              <a:rPr lang="en-US" dirty="0" err="1" smtClean="0"/>
              <a:t>Pentamer</a:t>
            </a:r>
            <a:r>
              <a:rPr lang="en-US" dirty="0" smtClean="0"/>
              <a:t> (also monomer)</a:t>
            </a:r>
          </a:p>
          <a:p>
            <a:pPr lvl="1"/>
            <a:r>
              <a:rPr lang="en-US" dirty="0" smtClean="0"/>
              <a:t>Extra domain (C</a:t>
            </a:r>
            <a:r>
              <a:rPr lang="en-US" baseline="-25000" dirty="0" smtClean="0"/>
              <a:t>H4</a:t>
            </a:r>
            <a:r>
              <a:rPr lang="en-US" dirty="0" smtClean="0"/>
              <a:t>)</a:t>
            </a:r>
          </a:p>
          <a:p>
            <a:pPr lvl="1"/>
            <a:r>
              <a:rPr lang="en-US" dirty="0" smtClean="0"/>
              <a:t>J chain</a:t>
            </a:r>
          </a:p>
        </p:txBody>
      </p:sp>
      <p:grpSp>
        <p:nvGrpSpPr>
          <p:cNvPr id="23555" name="Group 7"/>
          <p:cNvGrpSpPr>
            <a:grpSpLocks/>
          </p:cNvGrpSpPr>
          <p:nvPr/>
        </p:nvGrpSpPr>
        <p:grpSpPr bwMode="auto">
          <a:xfrm>
            <a:off x="4097338" y="1449388"/>
            <a:ext cx="4799012" cy="4799012"/>
            <a:chOff x="1328" y="672"/>
            <a:chExt cx="3195" cy="3096"/>
          </a:xfrm>
        </p:grpSpPr>
        <p:grpSp>
          <p:nvGrpSpPr>
            <p:cNvPr id="23558" name="Group 8"/>
            <p:cNvGrpSpPr>
              <a:grpSpLocks/>
            </p:cNvGrpSpPr>
            <p:nvPr/>
          </p:nvGrpSpPr>
          <p:grpSpPr bwMode="auto">
            <a:xfrm rot="-2658163">
              <a:off x="1552" y="2592"/>
              <a:ext cx="1536" cy="672"/>
              <a:chOff x="1104" y="1344"/>
              <a:chExt cx="3505" cy="1656"/>
            </a:xfrm>
          </p:grpSpPr>
          <p:grpSp>
            <p:nvGrpSpPr>
              <p:cNvPr id="23857" name="Group 9"/>
              <p:cNvGrpSpPr>
                <a:grpSpLocks/>
              </p:cNvGrpSpPr>
              <p:nvPr/>
            </p:nvGrpSpPr>
            <p:grpSpPr bwMode="auto">
              <a:xfrm>
                <a:off x="1112" y="2208"/>
                <a:ext cx="3497" cy="792"/>
                <a:chOff x="1112" y="2208"/>
                <a:chExt cx="3497" cy="792"/>
              </a:xfrm>
            </p:grpSpPr>
            <p:sp>
              <p:nvSpPr>
                <p:cNvPr id="23895" name="AutoShape 10"/>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96" name="Rectangle 11"/>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97" name="Rectangle 12"/>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98" name="AutoShape 13"/>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99" name="Rectangle 14"/>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900" name="Rectangle 15"/>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072" name="AutoShape 16"/>
                <p:cNvSpPr>
                  <a:spLocks noChangeArrowheads="1"/>
                </p:cNvSpPr>
                <p:nvPr/>
              </p:nvSpPr>
              <p:spPr bwMode="auto">
                <a:xfrm flipV="1">
                  <a:off x="4045" y="2284"/>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073" name="Rectangle 17"/>
                <p:cNvSpPr>
                  <a:spLocks noChangeArrowheads="1"/>
                </p:cNvSpPr>
                <p:nvPr/>
              </p:nvSpPr>
              <p:spPr bwMode="auto">
                <a:xfrm flipV="1">
                  <a:off x="4361" y="2297"/>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74" name="Rectangle 18"/>
                <p:cNvSpPr>
                  <a:spLocks noChangeArrowheads="1"/>
                </p:cNvSpPr>
                <p:nvPr/>
              </p:nvSpPr>
              <p:spPr bwMode="auto">
                <a:xfrm flipV="1">
                  <a:off x="3976" y="2295"/>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75" name="AutoShape 19"/>
                <p:cNvSpPr>
                  <a:spLocks noChangeArrowheads="1"/>
                </p:cNvSpPr>
                <p:nvPr/>
              </p:nvSpPr>
              <p:spPr bwMode="auto">
                <a:xfrm flipV="1">
                  <a:off x="2767" y="2278"/>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076" name="Rectangle 20"/>
                <p:cNvSpPr>
                  <a:spLocks noChangeArrowheads="1"/>
                </p:cNvSpPr>
                <p:nvPr/>
              </p:nvSpPr>
              <p:spPr bwMode="auto">
                <a:xfrm flipV="1">
                  <a:off x="3091" y="2289"/>
                  <a:ext cx="246"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77" name="Rectangle 21"/>
                <p:cNvSpPr>
                  <a:spLocks noChangeArrowheads="1"/>
                </p:cNvSpPr>
                <p:nvPr/>
              </p:nvSpPr>
              <p:spPr bwMode="auto">
                <a:xfrm flipV="1">
                  <a:off x="2705" y="228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78" name="AutoShape 22"/>
                <p:cNvSpPr>
                  <a:spLocks noChangeArrowheads="1"/>
                </p:cNvSpPr>
                <p:nvPr/>
              </p:nvSpPr>
              <p:spPr bwMode="auto">
                <a:xfrm flipV="1">
                  <a:off x="3409" y="2280"/>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079" name="Rectangle 23"/>
                <p:cNvSpPr>
                  <a:spLocks noChangeArrowheads="1"/>
                </p:cNvSpPr>
                <p:nvPr/>
              </p:nvSpPr>
              <p:spPr bwMode="auto">
                <a:xfrm flipV="1">
                  <a:off x="3730" y="2295"/>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80" name="Rectangle 24"/>
                <p:cNvSpPr>
                  <a:spLocks noChangeArrowheads="1"/>
                </p:cNvSpPr>
                <p:nvPr/>
              </p:nvSpPr>
              <p:spPr bwMode="auto">
                <a:xfrm flipV="1">
                  <a:off x="3341" y="2285"/>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81" name="Oval 25"/>
                <p:cNvSpPr>
                  <a:spLocks noChangeArrowheads="1"/>
                </p:cNvSpPr>
                <p:nvPr/>
              </p:nvSpPr>
              <p:spPr bwMode="auto">
                <a:xfrm flipV="1">
                  <a:off x="2600" y="219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082" name="Oval 26"/>
                <p:cNvSpPr>
                  <a:spLocks noChangeArrowheads="1"/>
                </p:cNvSpPr>
                <p:nvPr/>
              </p:nvSpPr>
              <p:spPr bwMode="auto">
                <a:xfrm flipV="1">
                  <a:off x="2318" y="2195"/>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083" name="Oval 27"/>
                <p:cNvSpPr>
                  <a:spLocks noChangeArrowheads="1"/>
                </p:cNvSpPr>
                <p:nvPr/>
              </p:nvSpPr>
              <p:spPr bwMode="auto">
                <a:xfrm flipV="1">
                  <a:off x="2420" y="2198"/>
                  <a:ext cx="92"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084" name="Oval 28"/>
                <p:cNvSpPr>
                  <a:spLocks noChangeArrowheads="1"/>
                </p:cNvSpPr>
                <p:nvPr/>
              </p:nvSpPr>
              <p:spPr bwMode="auto">
                <a:xfrm flipV="1">
                  <a:off x="2505" y="2192"/>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085" name="AutoShape 29"/>
                <p:cNvSpPr>
                  <a:spLocks noChangeArrowheads="1"/>
                </p:cNvSpPr>
                <p:nvPr/>
              </p:nvSpPr>
              <p:spPr bwMode="auto">
                <a:xfrm rot="20063253" flipV="1">
                  <a:off x="1266" y="2758"/>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086" name="Rectangle 30"/>
                <p:cNvSpPr>
                  <a:spLocks noChangeArrowheads="1"/>
                </p:cNvSpPr>
                <p:nvPr/>
              </p:nvSpPr>
              <p:spPr bwMode="auto">
                <a:xfrm rot="20063253" flipV="1">
                  <a:off x="1516" y="269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87" name="Rectangle 31"/>
                <p:cNvSpPr>
                  <a:spLocks noChangeArrowheads="1"/>
                </p:cNvSpPr>
                <p:nvPr/>
              </p:nvSpPr>
              <p:spPr bwMode="auto">
                <a:xfrm rot="20063253" flipV="1">
                  <a:off x="1165" y="285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88" name="AutoShape 32"/>
                <p:cNvSpPr>
                  <a:spLocks noChangeArrowheads="1"/>
                </p:cNvSpPr>
                <p:nvPr/>
              </p:nvSpPr>
              <p:spPr bwMode="auto">
                <a:xfrm rot="20063253" flipV="1">
                  <a:off x="1837" y="2478"/>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089" name="Rectangle 33"/>
                <p:cNvSpPr>
                  <a:spLocks noChangeArrowheads="1"/>
                </p:cNvSpPr>
                <p:nvPr/>
              </p:nvSpPr>
              <p:spPr bwMode="auto">
                <a:xfrm rot="20063253" flipV="1">
                  <a:off x="2097" y="2421"/>
                  <a:ext cx="246"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090" name="Rectangle 34"/>
                <p:cNvSpPr>
                  <a:spLocks noChangeArrowheads="1"/>
                </p:cNvSpPr>
                <p:nvPr/>
              </p:nvSpPr>
              <p:spPr bwMode="auto">
                <a:xfrm rot="20063253" flipV="1">
                  <a:off x="1744" y="2585"/>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920" name="Line 35"/>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1" name="Line 36"/>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2" name="Line 37"/>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3" name="Line 38"/>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4" name="Line 39"/>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5" name="Line 40"/>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6" name="Line 41"/>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7" name="Line 42"/>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928" name="Oval 43"/>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3858" name="Group 44"/>
              <p:cNvGrpSpPr>
                <a:grpSpLocks/>
              </p:cNvGrpSpPr>
              <p:nvPr/>
            </p:nvGrpSpPr>
            <p:grpSpPr bwMode="auto">
              <a:xfrm>
                <a:off x="1104" y="1344"/>
                <a:ext cx="3497" cy="878"/>
                <a:chOff x="1104" y="1344"/>
                <a:chExt cx="3497" cy="878"/>
              </a:xfrm>
            </p:grpSpPr>
            <p:sp>
              <p:nvSpPr>
                <p:cNvPr id="23859" name="AutoShape 45"/>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60" name="Rectangle 46"/>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61" name="Rectangle 47"/>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62" name="AutoShape 48"/>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63" name="Rectangle 49"/>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64" name="Rectangle 50"/>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107" name="AutoShape 51"/>
                <p:cNvSpPr>
                  <a:spLocks noChangeArrowheads="1"/>
                </p:cNvSpPr>
                <p:nvPr/>
              </p:nvSpPr>
              <p:spPr bwMode="auto">
                <a:xfrm>
                  <a:off x="4031" y="1804"/>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08" name="Rectangle 52"/>
                <p:cNvSpPr>
                  <a:spLocks noChangeArrowheads="1"/>
                </p:cNvSpPr>
                <p:nvPr/>
              </p:nvSpPr>
              <p:spPr bwMode="auto">
                <a:xfrm>
                  <a:off x="4352" y="197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09" name="Rectangle 53"/>
                <p:cNvSpPr>
                  <a:spLocks noChangeArrowheads="1"/>
                </p:cNvSpPr>
                <p:nvPr/>
              </p:nvSpPr>
              <p:spPr bwMode="auto">
                <a:xfrm>
                  <a:off x="3963" y="1977"/>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10" name="AutoShape 54"/>
                <p:cNvSpPr>
                  <a:spLocks noChangeArrowheads="1"/>
                </p:cNvSpPr>
                <p:nvPr/>
              </p:nvSpPr>
              <p:spPr bwMode="auto">
                <a:xfrm>
                  <a:off x="2760" y="1823"/>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11" name="Rectangle 55"/>
                <p:cNvSpPr>
                  <a:spLocks noChangeArrowheads="1"/>
                </p:cNvSpPr>
                <p:nvPr/>
              </p:nvSpPr>
              <p:spPr bwMode="auto">
                <a:xfrm>
                  <a:off x="3082" y="1984"/>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12" name="Rectangle 56"/>
                <p:cNvSpPr>
                  <a:spLocks noChangeArrowheads="1"/>
                </p:cNvSpPr>
                <p:nvPr/>
              </p:nvSpPr>
              <p:spPr bwMode="auto">
                <a:xfrm>
                  <a:off x="2696" y="199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13" name="AutoShape 57"/>
                <p:cNvSpPr>
                  <a:spLocks noChangeArrowheads="1"/>
                </p:cNvSpPr>
                <p:nvPr/>
              </p:nvSpPr>
              <p:spPr bwMode="auto">
                <a:xfrm>
                  <a:off x="3400" y="1816"/>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14" name="Rectangle 58"/>
                <p:cNvSpPr>
                  <a:spLocks noChangeArrowheads="1"/>
                </p:cNvSpPr>
                <p:nvPr/>
              </p:nvSpPr>
              <p:spPr bwMode="auto">
                <a:xfrm>
                  <a:off x="3718" y="1982"/>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15" name="Rectangle 59"/>
                <p:cNvSpPr>
                  <a:spLocks noChangeArrowheads="1"/>
                </p:cNvSpPr>
                <p:nvPr/>
              </p:nvSpPr>
              <p:spPr bwMode="auto">
                <a:xfrm>
                  <a:off x="3331" y="1986"/>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16" name="Oval 60"/>
                <p:cNvSpPr>
                  <a:spLocks noChangeArrowheads="1"/>
                </p:cNvSpPr>
                <p:nvPr/>
              </p:nvSpPr>
              <p:spPr bwMode="auto">
                <a:xfrm>
                  <a:off x="2594" y="18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17" name="Oval 61"/>
                <p:cNvSpPr>
                  <a:spLocks noChangeArrowheads="1"/>
                </p:cNvSpPr>
                <p:nvPr/>
              </p:nvSpPr>
              <p:spPr bwMode="auto">
                <a:xfrm>
                  <a:off x="2308" y="18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18" name="Oval 62"/>
                <p:cNvSpPr>
                  <a:spLocks noChangeArrowheads="1"/>
                </p:cNvSpPr>
                <p:nvPr/>
              </p:nvSpPr>
              <p:spPr bwMode="auto">
                <a:xfrm>
                  <a:off x="2407" y="1894"/>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19" name="Oval 63"/>
                <p:cNvSpPr>
                  <a:spLocks noChangeArrowheads="1"/>
                </p:cNvSpPr>
                <p:nvPr/>
              </p:nvSpPr>
              <p:spPr bwMode="auto">
                <a:xfrm>
                  <a:off x="2499" y="1897"/>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20" name="AutoShape 64"/>
                <p:cNvSpPr>
                  <a:spLocks noChangeArrowheads="1"/>
                </p:cNvSpPr>
                <p:nvPr/>
              </p:nvSpPr>
              <p:spPr bwMode="auto">
                <a:xfrm rot="1536747">
                  <a:off x="1249" y="1343"/>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21" name="Rectangle 65"/>
                <p:cNvSpPr>
                  <a:spLocks noChangeArrowheads="1"/>
                </p:cNvSpPr>
                <p:nvPr/>
              </p:nvSpPr>
              <p:spPr bwMode="auto">
                <a:xfrm rot="1536747">
                  <a:off x="1515" y="158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22" name="Rectangle 66"/>
                <p:cNvSpPr>
                  <a:spLocks noChangeArrowheads="1"/>
                </p:cNvSpPr>
                <p:nvPr/>
              </p:nvSpPr>
              <p:spPr bwMode="auto">
                <a:xfrm rot="1536747">
                  <a:off x="1163" y="1420"/>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23" name="AutoShape 67"/>
                <p:cNvSpPr>
                  <a:spLocks noChangeArrowheads="1"/>
                </p:cNvSpPr>
                <p:nvPr/>
              </p:nvSpPr>
              <p:spPr bwMode="auto">
                <a:xfrm rot="1536747">
                  <a:off x="1825" y="1611"/>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24" name="Rectangle 68"/>
                <p:cNvSpPr>
                  <a:spLocks noChangeArrowheads="1"/>
                </p:cNvSpPr>
                <p:nvPr/>
              </p:nvSpPr>
              <p:spPr bwMode="auto">
                <a:xfrm rot="1536747">
                  <a:off x="2091" y="1854"/>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25" name="Rectangle 69"/>
                <p:cNvSpPr>
                  <a:spLocks noChangeArrowheads="1"/>
                </p:cNvSpPr>
                <p:nvPr/>
              </p:nvSpPr>
              <p:spPr bwMode="auto">
                <a:xfrm rot="1536747">
                  <a:off x="1738" y="1692"/>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884" name="Line 70"/>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85" name="Line 71"/>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86" name="Line 72"/>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87" name="Line 73"/>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88" name="Line 74"/>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89" name="Line 75"/>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90" name="Line 76"/>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91" name="Line 77"/>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92" name="Line 78"/>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93" name="Line 79"/>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94" name="Oval 80"/>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23559" name="AutoShape 81"/>
            <p:cNvSpPr>
              <a:spLocks noChangeArrowheads="1"/>
            </p:cNvSpPr>
            <p:nvPr/>
          </p:nvSpPr>
          <p:spPr bwMode="auto">
            <a:xfrm>
              <a:off x="2600" y="1984"/>
              <a:ext cx="606" cy="576"/>
            </a:xfrm>
            <a:prstGeom prst="pentagon">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3560" name="Group 82"/>
            <p:cNvGrpSpPr>
              <a:grpSpLocks/>
            </p:cNvGrpSpPr>
            <p:nvPr/>
          </p:nvGrpSpPr>
          <p:grpSpPr bwMode="auto">
            <a:xfrm rot="20496079" flipH="1">
              <a:off x="2976" y="1696"/>
              <a:ext cx="1536" cy="672"/>
              <a:chOff x="1104" y="1344"/>
              <a:chExt cx="3505" cy="1656"/>
            </a:xfrm>
          </p:grpSpPr>
          <p:grpSp>
            <p:nvGrpSpPr>
              <p:cNvPr id="23785" name="Group 83"/>
              <p:cNvGrpSpPr>
                <a:grpSpLocks/>
              </p:cNvGrpSpPr>
              <p:nvPr/>
            </p:nvGrpSpPr>
            <p:grpSpPr bwMode="auto">
              <a:xfrm>
                <a:off x="1112" y="2208"/>
                <a:ext cx="3497" cy="792"/>
                <a:chOff x="1112" y="2208"/>
                <a:chExt cx="3497" cy="792"/>
              </a:xfrm>
            </p:grpSpPr>
            <p:sp>
              <p:nvSpPr>
                <p:cNvPr id="23823" name="AutoShape 84"/>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24" name="Rectangle 85"/>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25" name="Rectangle 86"/>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26" name="AutoShape 87"/>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27" name="Rectangle 88"/>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828" name="Rectangle 89"/>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146" name="AutoShape 90"/>
                <p:cNvSpPr>
                  <a:spLocks noChangeArrowheads="1"/>
                </p:cNvSpPr>
                <p:nvPr/>
              </p:nvSpPr>
              <p:spPr bwMode="auto">
                <a:xfrm flipV="1">
                  <a:off x="4045" y="2282"/>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47" name="Rectangle 91"/>
                <p:cNvSpPr>
                  <a:spLocks noChangeArrowheads="1"/>
                </p:cNvSpPr>
                <p:nvPr/>
              </p:nvSpPr>
              <p:spPr bwMode="auto">
                <a:xfrm flipV="1">
                  <a:off x="4363" y="2295"/>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48" name="Rectangle 92"/>
                <p:cNvSpPr>
                  <a:spLocks noChangeArrowheads="1"/>
                </p:cNvSpPr>
                <p:nvPr/>
              </p:nvSpPr>
              <p:spPr bwMode="auto">
                <a:xfrm flipV="1">
                  <a:off x="3977" y="2288"/>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49" name="AutoShape 93"/>
                <p:cNvSpPr>
                  <a:spLocks noChangeArrowheads="1"/>
                </p:cNvSpPr>
                <p:nvPr/>
              </p:nvSpPr>
              <p:spPr bwMode="auto">
                <a:xfrm flipV="1">
                  <a:off x="2771" y="2273"/>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50" name="Rectangle 94"/>
                <p:cNvSpPr>
                  <a:spLocks noChangeArrowheads="1"/>
                </p:cNvSpPr>
                <p:nvPr/>
              </p:nvSpPr>
              <p:spPr bwMode="auto">
                <a:xfrm flipV="1">
                  <a:off x="3084" y="2279"/>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51" name="Rectangle 95"/>
                <p:cNvSpPr>
                  <a:spLocks noChangeArrowheads="1"/>
                </p:cNvSpPr>
                <p:nvPr/>
              </p:nvSpPr>
              <p:spPr bwMode="auto">
                <a:xfrm flipV="1">
                  <a:off x="2698" y="2280"/>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52" name="AutoShape 96"/>
                <p:cNvSpPr>
                  <a:spLocks noChangeArrowheads="1"/>
                </p:cNvSpPr>
                <p:nvPr/>
              </p:nvSpPr>
              <p:spPr bwMode="auto">
                <a:xfrm flipV="1">
                  <a:off x="3410" y="2277"/>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53" name="Rectangle 97"/>
                <p:cNvSpPr>
                  <a:spLocks noChangeArrowheads="1"/>
                </p:cNvSpPr>
                <p:nvPr/>
              </p:nvSpPr>
              <p:spPr bwMode="auto">
                <a:xfrm flipV="1">
                  <a:off x="3727" y="2287"/>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54" name="Rectangle 98"/>
                <p:cNvSpPr>
                  <a:spLocks noChangeArrowheads="1"/>
                </p:cNvSpPr>
                <p:nvPr/>
              </p:nvSpPr>
              <p:spPr bwMode="auto">
                <a:xfrm flipV="1">
                  <a:off x="3339" y="2281"/>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55" name="Oval 99"/>
                <p:cNvSpPr>
                  <a:spLocks noChangeArrowheads="1"/>
                </p:cNvSpPr>
                <p:nvPr/>
              </p:nvSpPr>
              <p:spPr bwMode="auto">
                <a:xfrm flipV="1">
                  <a:off x="2603" y="2197"/>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56" name="Oval 100"/>
                <p:cNvSpPr>
                  <a:spLocks noChangeArrowheads="1"/>
                </p:cNvSpPr>
                <p:nvPr/>
              </p:nvSpPr>
              <p:spPr bwMode="auto">
                <a:xfrm flipV="1">
                  <a:off x="2308" y="219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57" name="Oval 101"/>
                <p:cNvSpPr>
                  <a:spLocks noChangeArrowheads="1"/>
                </p:cNvSpPr>
                <p:nvPr/>
              </p:nvSpPr>
              <p:spPr bwMode="auto">
                <a:xfrm flipV="1">
                  <a:off x="2411" y="2195"/>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58" name="Oval 102"/>
                <p:cNvSpPr>
                  <a:spLocks noChangeArrowheads="1"/>
                </p:cNvSpPr>
                <p:nvPr/>
              </p:nvSpPr>
              <p:spPr bwMode="auto">
                <a:xfrm flipV="1">
                  <a:off x="2504" y="2189"/>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59" name="AutoShape 103"/>
                <p:cNvSpPr>
                  <a:spLocks noChangeArrowheads="1"/>
                </p:cNvSpPr>
                <p:nvPr/>
              </p:nvSpPr>
              <p:spPr bwMode="auto">
                <a:xfrm rot="20063253" flipV="1">
                  <a:off x="1252" y="2748"/>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60" name="Rectangle 104"/>
                <p:cNvSpPr>
                  <a:spLocks noChangeArrowheads="1"/>
                </p:cNvSpPr>
                <p:nvPr/>
              </p:nvSpPr>
              <p:spPr bwMode="auto">
                <a:xfrm rot="20063253" flipV="1">
                  <a:off x="1515" y="269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61" name="Rectangle 105"/>
                <p:cNvSpPr>
                  <a:spLocks noChangeArrowheads="1"/>
                </p:cNvSpPr>
                <p:nvPr/>
              </p:nvSpPr>
              <p:spPr bwMode="auto">
                <a:xfrm rot="20063253" flipV="1">
                  <a:off x="1162" y="2852"/>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62" name="AutoShape 106"/>
                <p:cNvSpPr>
                  <a:spLocks noChangeArrowheads="1"/>
                </p:cNvSpPr>
                <p:nvPr/>
              </p:nvSpPr>
              <p:spPr bwMode="auto">
                <a:xfrm rot="20063253" flipV="1">
                  <a:off x="1827" y="2477"/>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63" name="Rectangle 107"/>
                <p:cNvSpPr>
                  <a:spLocks noChangeArrowheads="1"/>
                </p:cNvSpPr>
                <p:nvPr/>
              </p:nvSpPr>
              <p:spPr bwMode="auto">
                <a:xfrm rot="20063253" flipV="1">
                  <a:off x="2094" y="2411"/>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64" name="Rectangle 108"/>
                <p:cNvSpPr>
                  <a:spLocks noChangeArrowheads="1"/>
                </p:cNvSpPr>
                <p:nvPr/>
              </p:nvSpPr>
              <p:spPr bwMode="auto">
                <a:xfrm rot="20063253" flipV="1">
                  <a:off x="1742" y="2582"/>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848" name="Line 109"/>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49" name="Line 110"/>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0" name="Line 111"/>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1" name="Line 112"/>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2" name="Line 113"/>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3" name="Line 114"/>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4" name="Line 115"/>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5" name="Line 116"/>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56" name="Oval 117"/>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3786" name="Group 118"/>
              <p:cNvGrpSpPr>
                <a:grpSpLocks/>
              </p:cNvGrpSpPr>
              <p:nvPr/>
            </p:nvGrpSpPr>
            <p:grpSpPr bwMode="auto">
              <a:xfrm>
                <a:off x="1104" y="1344"/>
                <a:ext cx="3497" cy="878"/>
                <a:chOff x="1104" y="1344"/>
                <a:chExt cx="3497" cy="878"/>
              </a:xfrm>
            </p:grpSpPr>
            <p:sp>
              <p:nvSpPr>
                <p:cNvPr id="23787" name="AutoShape 119"/>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88" name="Rectangle 120"/>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89" name="Rectangle 121"/>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90" name="AutoShape 122"/>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91" name="Rectangle 123"/>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92" name="Rectangle 124"/>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181" name="AutoShape 125"/>
                <p:cNvSpPr>
                  <a:spLocks noChangeArrowheads="1"/>
                </p:cNvSpPr>
                <p:nvPr/>
              </p:nvSpPr>
              <p:spPr bwMode="auto">
                <a:xfrm>
                  <a:off x="4040" y="1802"/>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82" name="Rectangle 126"/>
                <p:cNvSpPr>
                  <a:spLocks noChangeArrowheads="1"/>
                </p:cNvSpPr>
                <p:nvPr/>
              </p:nvSpPr>
              <p:spPr bwMode="auto">
                <a:xfrm>
                  <a:off x="4357" y="1967"/>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83" name="Rectangle 127"/>
                <p:cNvSpPr>
                  <a:spLocks noChangeArrowheads="1"/>
                </p:cNvSpPr>
                <p:nvPr/>
              </p:nvSpPr>
              <p:spPr bwMode="auto">
                <a:xfrm>
                  <a:off x="3971" y="197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84" name="AutoShape 128"/>
                <p:cNvSpPr>
                  <a:spLocks noChangeArrowheads="1"/>
                </p:cNvSpPr>
                <p:nvPr/>
              </p:nvSpPr>
              <p:spPr bwMode="auto">
                <a:xfrm>
                  <a:off x="2771" y="1816"/>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85" name="Rectangle 129"/>
                <p:cNvSpPr>
                  <a:spLocks noChangeArrowheads="1"/>
                </p:cNvSpPr>
                <p:nvPr/>
              </p:nvSpPr>
              <p:spPr bwMode="auto">
                <a:xfrm>
                  <a:off x="3085" y="1978"/>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86" name="Rectangle 130"/>
                <p:cNvSpPr>
                  <a:spLocks noChangeArrowheads="1"/>
                </p:cNvSpPr>
                <p:nvPr/>
              </p:nvSpPr>
              <p:spPr bwMode="auto">
                <a:xfrm>
                  <a:off x="2698" y="198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87" name="AutoShape 131"/>
                <p:cNvSpPr>
                  <a:spLocks noChangeArrowheads="1"/>
                </p:cNvSpPr>
                <p:nvPr/>
              </p:nvSpPr>
              <p:spPr bwMode="auto">
                <a:xfrm>
                  <a:off x="3408" y="1807"/>
                  <a:ext cx="499" cy="23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88" name="Rectangle 132"/>
                <p:cNvSpPr>
                  <a:spLocks noChangeArrowheads="1"/>
                </p:cNvSpPr>
                <p:nvPr/>
              </p:nvSpPr>
              <p:spPr bwMode="auto">
                <a:xfrm>
                  <a:off x="3728" y="1976"/>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89" name="Rectangle 133"/>
                <p:cNvSpPr>
                  <a:spLocks noChangeArrowheads="1"/>
                </p:cNvSpPr>
                <p:nvPr/>
              </p:nvSpPr>
              <p:spPr bwMode="auto">
                <a:xfrm>
                  <a:off x="3337" y="1978"/>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90" name="Oval 134"/>
                <p:cNvSpPr>
                  <a:spLocks noChangeArrowheads="1"/>
                </p:cNvSpPr>
                <p:nvPr/>
              </p:nvSpPr>
              <p:spPr bwMode="auto">
                <a:xfrm>
                  <a:off x="2597" y="1885"/>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91" name="Oval 135"/>
                <p:cNvSpPr>
                  <a:spLocks noChangeArrowheads="1"/>
                </p:cNvSpPr>
                <p:nvPr/>
              </p:nvSpPr>
              <p:spPr bwMode="auto">
                <a:xfrm>
                  <a:off x="2311" y="1887"/>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92" name="Oval 136"/>
                <p:cNvSpPr>
                  <a:spLocks noChangeArrowheads="1"/>
                </p:cNvSpPr>
                <p:nvPr/>
              </p:nvSpPr>
              <p:spPr bwMode="auto">
                <a:xfrm>
                  <a:off x="2405" y="188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93" name="Oval 137"/>
                <p:cNvSpPr>
                  <a:spLocks noChangeArrowheads="1"/>
                </p:cNvSpPr>
                <p:nvPr/>
              </p:nvSpPr>
              <p:spPr bwMode="auto">
                <a:xfrm>
                  <a:off x="2504" y="1886"/>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194" name="AutoShape 138"/>
                <p:cNvSpPr>
                  <a:spLocks noChangeArrowheads="1"/>
                </p:cNvSpPr>
                <p:nvPr/>
              </p:nvSpPr>
              <p:spPr bwMode="auto">
                <a:xfrm rot="1536747">
                  <a:off x="1252" y="1333"/>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95" name="Rectangle 139"/>
                <p:cNvSpPr>
                  <a:spLocks noChangeArrowheads="1"/>
                </p:cNvSpPr>
                <p:nvPr/>
              </p:nvSpPr>
              <p:spPr bwMode="auto">
                <a:xfrm rot="1536747">
                  <a:off x="1517" y="1577"/>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96" name="Rectangle 140"/>
                <p:cNvSpPr>
                  <a:spLocks noChangeArrowheads="1"/>
                </p:cNvSpPr>
                <p:nvPr/>
              </p:nvSpPr>
              <p:spPr bwMode="auto">
                <a:xfrm rot="1536747">
                  <a:off x="1162" y="141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97" name="AutoShape 141"/>
                <p:cNvSpPr>
                  <a:spLocks noChangeArrowheads="1"/>
                </p:cNvSpPr>
                <p:nvPr/>
              </p:nvSpPr>
              <p:spPr bwMode="auto">
                <a:xfrm rot="1536747">
                  <a:off x="1827" y="1607"/>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198" name="Rectangle 142"/>
                <p:cNvSpPr>
                  <a:spLocks noChangeArrowheads="1"/>
                </p:cNvSpPr>
                <p:nvPr/>
              </p:nvSpPr>
              <p:spPr bwMode="auto">
                <a:xfrm rot="1536747">
                  <a:off x="2093" y="1848"/>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199" name="Rectangle 143"/>
                <p:cNvSpPr>
                  <a:spLocks noChangeArrowheads="1"/>
                </p:cNvSpPr>
                <p:nvPr/>
              </p:nvSpPr>
              <p:spPr bwMode="auto">
                <a:xfrm rot="1536747">
                  <a:off x="1738" y="1681"/>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812" name="Line 144"/>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3" name="Line 145"/>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4" name="Line 146"/>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5" name="Line 147"/>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6" name="Line 148"/>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7" name="Line 149"/>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8" name="Line 150"/>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19" name="Line 151"/>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20" name="Line 152"/>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21" name="Line 153"/>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822" name="Oval 154"/>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3561" name="Group 155"/>
            <p:cNvGrpSpPr>
              <a:grpSpLocks/>
            </p:cNvGrpSpPr>
            <p:nvPr/>
          </p:nvGrpSpPr>
          <p:grpSpPr bwMode="auto">
            <a:xfrm rot="3093506" flipH="1">
              <a:off x="2688" y="2664"/>
              <a:ext cx="1536" cy="672"/>
              <a:chOff x="1104" y="1344"/>
              <a:chExt cx="3505" cy="1656"/>
            </a:xfrm>
          </p:grpSpPr>
          <p:grpSp>
            <p:nvGrpSpPr>
              <p:cNvPr id="23713" name="Group 156"/>
              <p:cNvGrpSpPr>
                <a:grpSpLocks/>
              </p:cNvGrpSpPr>
              <p:nvPr/>
            </p:nvGrpSpPr>
            <p:grpSpPr bwMode="auto">
              <a:xfrm>
                <a:off x="1112" y="2208"/>
                <a:ext cx="3497" cy="792"/>
                <a:chOff x="1112" y="2208"/>
                <a:chExt cx="3497" cy="792"/>
              </a:xfrm>
            </p:grpSpPr>
            <p:sp>
              <p:nvSpPr>
                <p:cNvPr id="23751" name="AutoShape 157"/>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52" name="Rectangle 158"/>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53" name="Rectangle 159"/>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54" name="AutoShape 160"/>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55" name="Rectangle 161"/>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56" name="Rectangle 162"/>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219" name="AutoShape 163"/>
                <p:cNvSpPr>
                  <a:spLocks noChangeArrowheads="1"/>
                </p:cNvSpPr>
                <p:nvPr/>
              </p:nvSpPr>
              <p:spPr bwMode="auto">
                <a:xfrm flipV="1">
                  <a:off x="4054" y="2291"/>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20" name="Rectangle 164"/>
                <p:cNvSpPr>
                  <a:spLocks noChangeArrowheads="1"/>
                </p:cNvSpPr>
                <p:nvPr/>
              </p:nvSpPr>
              <p:spPr bwMode="auto">
                <a:xfrm flipV="1">
                  <a:off x="4373" y="2298"/>
                  <a:ext cx="250"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1" name="Rectangle 165"/>
                <p:cNvSpPr>
                  <a:spLocks noChangeArrowheads="1"/>
                </p:cNvSpPr>
                <p:nvPr/>
              </p:nvSpPr>
              <p:spPr bwMode="auto">
                <a:xfrm flipV="1">
                  <a:off x="3983" y="2285"/>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2" name="AutoShape 166"/>
                <p:cNvSpPr>
                  <a:spLocks noChangeArrowheads="1"/>
                </p:cNvSpPr>
                <p:nvPr/>
              </p:nvSpPr>
              <p:spPr bwMode="auto">
                <a:xfrm flipV="1">
                  <a:off x="2783" y="2278"/>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23" name="Rectangle 167"/>
                <p:cNvSpPr>
                  <a:spLocks noChangeArrowheads="1"/>
                </p:cNvSpPr>
                <p:nvPr/>
              </p:nvSpPr>
              <p:spPr bwMode="auto">
                <a:xfrm flipV="1">
                  <a:off x="3097" y="2277"/>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4" name="Rectangle 168"/>
                <p:cNvSpPr>
                  <a:spLocks noChangeArrowheads="1"/>
                </p:cNvSpPr>
                <p:nvPr/>
              </p:nvSpPr>
              <p:spPr bwMode="auto">
                <a:xfrm flipV="1">
                  <a:off x="2710" y="227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5" name="AutoShape 169"/>
                <p:cNvSpPr>
                  <a:spLocks noChangeArrowheads="1"/>
                </p:cNvSpPr>
                <p:nvPr/>
              </p:nvSpPr>
              <p:spPr bwMode="auto">
                <a:xfrm flipV="1">
                  <a:off x="3421" y="228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26" name="Rectangle 170"/>
                <p:cNvSpPr>
                  <a:spLocks noChangeArrowheads="1"/>
                </p:cNvSpPr>
                <p:nvPr/>
              </p:nvSpPr>
              <p:spPr bwMode="auto">
                <a:xfrm flipV="1">
                  <a:off x="3735" y="2285"/>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7" name="Rectangle 171"/>
                <p:cNvSpPr>
                  <a:spLocks noChangeArrowheads="1"/>
                </p:cNvSpPr>
                <p:nvPr/>
              </p:nvSpPr>
              <p:spPr bwMode="auto">
                <a:xfrm flipV="1">
                  <a:off x="3345" y="2277"/>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28" name="Oval 172"/>
                <p:cNvSpPr>
                  <a:spLocks noChangeArrowheads="1"/>
                </p:cNvSpPr>
                <p:nvPr/>
              </p:nvSpPr>
              <p:spPr bwMode="auto">
                <a:xfrm flipV="1">
                  <a:off x="2612" y="2195"/>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29" name="Oval 173"/>
                <p:cNvSpPr>
                  <a:spLocks noChangeArrowheads="1"/>
                </p:cNvSpPr>
                <p:nvPr/>
              </p:nvSpPr>
              <p:spPr bwMode="auto">
                <a:xfrm flipV="1">
                  <a:off x="2324" y="218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30" name="Oval 174"/>
                <p:cNvSpPr>
                  <a:spLocks noChangeArrowheads="1"/>
                </p:cNvSpPr>
                <p:nvPr/>
              </p:nvSpPr>
              <p:spPr bwMode="auto">
                <a:xfrm flipV="1">
                  <a:off x="2420" y="218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31" name="Oval 175"/>
                <p:cNvSpPr>
                  <a:spLocks noChangeArrowheads="1"/>
                </p:cNvSpPr>
                <p:nvPr/>
              </p:nvSpPr>
              <p:spPr bwMode="auto">
                <a:xfrm flipV="1">
                  <a:off x="2515" y="2187"/>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32" name="AutoShape 176"/>
                <p:cNvSpPr>
                  <a:spLocks noChangeArrowheads="1"/>
                </p:cNvSpPr>
                <p:nvPr/>
              </p:nvSpPr>
              <p:spPr bwMode="auto">
                <a:xfrm rot="20063253" flipV="1">
                  <a:off x="1266" y="2758"/>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33" name="Rectangle 177"/>
                <p:cNvSpPr>
                  <a:spLocks noChangeArrowheads="1"/>
                </p:cNvSpPr>
                <p:nvPr/>
              </p:nvSpPr>
              <p:spPr bwMode="auto">
                <a:xfrm rot="20063253" flipV="1">
                  <a:off x="1532" y="2681"/>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34" name="Rectangle 178"/>
                <p:cNvSpPr>
                  <a:spLocks noChangeArrowheads="1"/>
                </p:cNvSpPr>
                <p:nvPr/>
              </p:nvSpPr>
              <p:spPr bwMode="auto">
                <a:xfrm rot="20063253" flipV="1">
                  <a:off x="1179" y="284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35" name="AutoShape 179"/>
                <p:cNvSpPr>
                  <a:spLocks noChangeArrowheads="1"/>
                </p:cNvSpPr>
                <p:nvPr/>
              </p:nvSpPr>
              <p:spPr bwMode="auto">
                <a:xfrm rot="20063253" flipV="1">
                  <a:off x="1842" y="2490"/>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36" name="Rectangle 180"/>
                <p:cNvSpPr>
                  <a:spLocks noChangeArrowheads="1"/>
                </p:cNvSpPr>
                <p:nvPr/>
              </p:nvSpPr>
              <p:spPr bwMode="auto">
                <a:xfrm rot="20063253" flipV="1">
                  <a:off x="2109" y="2410"/>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37" name="Rectangle 181"/>
                <p:cNvSpPr>
                  <a:spLocks noChangeArrowheads="1"/>
                </p:cNvSpPr>
                <p:nvPr/>
              </p:nvSpPr>
              <p:spPr bwMode="auto">
                <a:xfrm rot="20063253" flipV="1">
                  <a:off x="1752" y="2576"/>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776" name="Line 182"/>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77" name="Line 183"/>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78" name="Line 184"/>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79" name="Line 185"/>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80" name="Line 186"/>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81" name="Line 187"/>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82" name="Line 188"/>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83" name="Line 189"/>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84" name="Oval 190"/>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3714" name="Group 191"/>
              <p:cNvGrpSpPr>
                <a:grpSpLocks/>
              </p:cNvGrpSpPr>
              <p:nvPr/>
            </p:nvGrpSpPr>
            <p:grpSpPr bwMode="auto">
              <a:xfrm>
                <a:off x="1104" y="1344"/>
                <a:ext cx="3497" cy="878"/>
                <a:chOff x="1104" y="1344"/>
                <a:chExt cx="3497" cy="878"/>
              </a:xfrm>
            </p:grpSpPr>
            <p:sp>
              <p:nvSpPr>
                <p:cNvPr id="23715" name="AutoShape 192"/>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16" name="Rectangle 193"/>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17" name="Rectangle 194"/>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18" name="AutoShape 195"/>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19" name="Rectangle 196"/>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720" name="Rectangle 197"/>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254" name="AutoShape 198"/>
                <p:cNvSpPr>
                  <a:spLocks noChangeArrowheads="1"/>
                </p:cNvSpPr>
                <p:nvPr/>
              </p:nvSpPr>
              <p:spPr bwMode="auto">
                <a:xfrm>
                  <a:off x="4055" y="182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55" name="Rectangle 199"/>
                <p:cNvSpPr>
                  <a:spLocks noChangeArrowheads="1"/>
                </p:cNvSpPr>
                <p:nvPr/>
              </p:nvSpPr>
              <p:spPr bwMode="auto">
                <a:xfrm>
                  <a:off x="4370" y="196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56" name="Rectangle 200"/>
                <p:cNvSpPr>
                  <a:spLocks noChangeArrowheads="1"/>
                </p:cNvSpPr>
                <p:nvPr/>
              </p:nvSpPr>
              <p:spPr bwMode="auto">
                <a:xfrm>
                  <a:off x="3982" y="197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57" name="AutoShape 201"/>
                <p:cNvSpPr>
                  <a:spLocks noChangeArrowheads="1"/>
                </p:cNvSpPr>
                <p:nvPr/>
              </p:nvSpPr>
              <p:spPr bwMode="auto">
                <a:xfrm>
                  <a:off x="2784" y="1828"/>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58" name="Rectangle 202"/>
                <p:cNvSpPr>
                  <a:spLocks noChangeArrowheads="1"/>
                </p:cNvSpPr>
                <p:nvPr/>
              </p:nvSpPr>
              <p:spPr bwMode="auto">
                <a:xfrm>
                  <a:off x="3101" y="1984"/>
                  <a:ext cx="250"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59" name="Rectangle 203"/>
                <p:cNvSpPr>
                  <a:spLocks noChangeArrowheads="1"/>
                </p:cNvSpPr>
                <p:nvPr/>
              </p:nvSpPr>
              <p:spPr bwMode="auto">
                <a:xfrm>
                  <a:off x="2710" y="1991"/>
                  <a:ext cx="250"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60" name="AutoShape 204"/>
                <p:cNvSpPr>
                  <a:spLocks noChangeArrowheads="1"/>
                </p:cNvSpPr>
                <p:nvPr/>
              </p:nvSpPr>
              <p:spPr bwMode="auto">
                <a:xfrm>
                  <a:off x="3424" y="1821"/>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61" name="Rectangle 205"/>
                <p:cNvSpPr>
                  <a:spLocks noChangeArrowheads="1"/>
                </p:cNvSpPr>
                <p:nvPr/>
              </p:nvSpPr>
              <p:spPr bwMode="auto">
                <a:xfrm>
                  <a:off x="3737" y="197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62" name="Rectangle 206"/>
                <p:cNvSpPr>
                  <a:spLocks noChangeArrowheads="1"/>
                </p:cNvSpPr>
                <p:nvPr/>
              </p:nvSpPr>
              <p:spPr bwMode="auto">
                <a:xfrm>
                  <a:off x="3349" y="1981"/>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63" name="Oval 207"/>
                <p:cNvSpPr>
                  <a:spLocks noChangeArrowheads="1"/>
                </p:cNvSpPr>
                <p:nvPr/>
              </p:nvSpPr>
              <p:spPr bwMode="auto">
                <a:xfrm>
                  <a:off x="2613" y="188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64" name="Oval 208"/>
                <p:cNvSpPr>
                  <a:spLocks noChangeArrowheads="1"/>
                </p:cNvSpPr>
                <p:nvPr/>
              </p:nvSpPr>
              <p:spPr bwMode="auto">
                <a:xfrm>
                  <a:off x="2327" y="1895"/>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65" name="Oval 209"/>
                <p:cNvSpPr>
                  <a:spLocks noChangeArrowheads="1"/>
                </p:cNvSpPr>
                <p:nvPr/>
              </p:nvSpPr>
              <p:spPr bwMode="auto">
                <a:xfrm>
                  <a:off x="2418" y="1894"/>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66" name="Oval 210"/>
                <p:cNvSpPr>
                  <a:spLocks noChangeArrowheads="1"/>
                </p:cNvSpPr>
                <p:nvPr/>
              </p:nvSpPr>
              <p:spPr bwMode="auto">
                <a:xfrm>
                  <a:off x="2518" y="1889"/>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267" name="AutoShape 211"/>
                <p:cNvSpPr>
                  <a:spLocks noChangeArrowheads="1"/>
                </p:cNvSpPr>
                <p:nvPr/>
              </p:nvSpPr>
              <p:spPr bwMode="auto">
                <a:xfrm rot="1536747">
                  <a:off x="1268" y="1343"/>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68" name="Rectangle 212"/>
                <p:cNvSpPr>
                  <a:spLocks noChangeArrowheads="1"/>
                </p:cNvSpPr>
                <p:nvPr/>
              </p:nvSpPr>
              <p:spPr bwMode="auto">
                <a:xfrm rot="1536747">
                  <a:off x="1528" y="1585"/>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69" name="Rectangle 213"/>
                <p:cNvSpPr>
                  <a:spLocks noChangeArrowheads="1"/>
                </p:cNvSpPr>
                <p:nvPr/>
              </p:nvSpPr>
              <p:spPr bwMode="auto">
                <a:xfrm rot="1536747">
                  <a:off x="1177" y="142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70" name="AutoShape 214"/>
                <p:cNvSpPr>
                  <a:spLocks noChangeArrowheads="1"/>
                </p:cNvSpPr>
                <p:nvPr/>
              </p:nvSpPr>
              <p:spPr bwMode="auto">
                <a:xfrm rot="1536747">
                  <a:off x="1843" y="1616"/>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71" name="Rectangle 215"/>
                <p:cNvSpPr>
                  <a:spLocks noChangeArrowheads="1"/>
                </p:cNvSpPr>
                <p:nvPr/>
              </p:nvSpPr>
              <p:spPr bwMode="auto">
                <a:xfrm rot="1536747">
                  <a:off x="2105" y="1857"/>
                  <a:ext cx="250"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72" name="Rectangle 216"/>
                <p:cNvSpPr>
                  <a:spLocks noChangeArrowheads="1"/>
                </p:cNvSpPr>
                <p:nvPr/>
              </p:nvSpPr>
              <p:spPr bwMode="auto">
                <a:xfrm rot="1536747">
                  <a:off x="1750" y="1691"/>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740" name="Line 217"/>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1" name="Line 218"/>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2" name="Line 219"/>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3" name="Line 220"/>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4" name="Line 221"/>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5" name="Line 222"/>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6" name="Line 223"/>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7" name="Line 224"/>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8" name="Line 225"/>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49" name="Line 226"/>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50" name="Oval 227"/>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3562" name="Group 228"/>
            <p:cNvGrpSpPr>
              <a:grpSpLocks/>
            </p:cNvGrpSpPr>
            <p:nvPr/>
          </p:nvGrpSpPr>
          <p:grpSpPr bwMode="auto">
            <a:xfrm rot="1511513">
              <a:off x="1328" y="1600"/>
              <a:ext cx="1536" cy="672"/>
              <a:chOff x="1104" y="1344"/>
              <a:chExt cx="3505" cy="1656"/>
            </a:xfrm>
          </p:grpSpPr>
          <p:grpSp>
            <p:nvGrpSpPr>
              <p:cNvPr id="23641" name="Group 229"/>
              <p:cNvGrpSpPr>
                <a:grpSpLocks/>
              </p:cNvGrpSpPr>
              <p:nvPr/>
            </p:nvGrpSpPr>
            <p:grpSpPr bwMode="auto">
              <a:xfrm>
                <a:off x="1112" y="2208"/>
                <a:ext cx="3497" cy="792"/>
                <a:chOff x="1112" y="2208"/>
                <a:chExt cx="3497" cy="792"/>
              </a:xfrm>
            </p:grpSpPr>
            <p:sp>
              <p:nvSpPr>
                <p:cNvPr id="23679" name="AutoShape 230"/>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80" name="Rectangle 231"/>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81" name="Rectangle 232"/>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82" name="AutoShape 233"/>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83" name="Rectangle 234"/>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84" name="Rectangle 235"/>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292" name="AutoShape 236"/>
                <p:cNvSpPr>
                  <a:spLocks noChangeArrowheads="1"/>
                </p:cNvSpPr>
                <p:nvPr/>
              </p:nvSpPr>
              <p:spPr bwMode="auto">
                <a:xfrm flipV="1">
                  <a:off x="4032" y="2291"/>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93" name="Rectangle 237"/>
                <p:cNvSpPr>
                  <a:spLocks noChangeArrowheads="1"/>
                </p:cNvSpPr>
                <p:nvPr/>
              </p:nvSpPr>
              <p:spPr bwMode="auto">
                <a:xfrm flipV="1">
                  <a:off x="4343" y="2299"/>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94" name="Rectangle 238"/>
                <p:cNvSpPr>
                  <a:spLocks noChangeArrowheads="1"/>
                </p:cNvSpPr>
                <p:nvPr/>
              </p:nvSpPr>
              <p:spPr bwMode="auto">
                <a:xfrm flipV="1">
                  <a:off x="3956" y="2294"/>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95" name="AutoShape 239"/>
                <p:cNvSpPr>
                  <a:spLocks noChangeArrowheads="1"/>
                </p:cNvSpPr>
                <p:nvPr/>
              </p:nvSpPr>
              <p:spPr bwMode="auto">
                <a:xfrm flipV="1">
                  <a:off x="2756" y="2282"/>
                  <a:ext cx="502"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96" name="Rectangle 240"/>
                <p:cNvSpPr>
                  <a:spLocks noChangeArrowheads="1"/>
                </p:cNvSpPr>
                <p:nvPr/>
              </p:nvSpPr>
              <p:spPr bwMode="auto">
                <a:xfrm flipV="1">
                  <a:off x="3078" y="2290"/>
                  <a:ext cx="246"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97" name="Rectangle 241"/>
                <p:cNvSpPr>
                  <a:spLocks noChangeArrowheads="1"/>
                </p:cNvSpPr>
                <p:nvPr/>
              </p:nvSpPr>
              <p:spPr bwMode="auto">
                <a:xfrm flipV="1">
                  <a:off x="2686" y="228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298" name="AutoShape 242"/>
                <p:cNvSpPr>
                  <a:spLocks noChangeArrowheads="1"/>
                </p:cNvSpPr>
                <p:nvPr/>
              </p:nvSpPr>
              <p:spPr bwMode="auto">
                <a:xfrm flipV="1">
                  <a:off x="3394" y="2290"/>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299" name="Rectangle 243"/>
                <p:cNvSpPr>
                  <a:spLocks noChangeArrowheads="1"/>
                </p:cNvSpPr>
                <p:nvPr/>
              </p:nvSpPr>
              <p:spPr bwMode="auto">
                <a:xfrm flipV="1">
                  <a:off x="3713" y="2297"/>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00" name="Rectangle 244"/>
                <p:cNvSpPr>
                  <a:spLocks noChangeArrowheads="1"/>
                </p:cNvSpPr>
                <p:nvPr/>
              </p:nvSpPr>
              <p:spPr bwMode="auto">
                <a:xfrm flipV="1">
                  <a:off x="3327" y="2286"/>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01" name="Oval 245"/>
                <p:cNvSpPr>
                  <a:spLocks noChangeArrowheads="1"/>
                </p:cNvSpPr>
                <p:nvPr/>
              </p:nvSpPr>
              <p:spPr bwMode="auto">
                <a:xfrm flipV="1">
                  <a:off x="2591" y="2202"/>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02" name="Oval 246"/>
                <p:cNvSpPr>
                  <a:spLocks noChangeArrowheads="1"/>
                </p:cNvSpPr>
                <p:nvPr/>
              </p:nvSpPr>
              <p:spPr bwMode="auto">
                <a:xfrm flipV="1">
                  <a:off x="2299" y="219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03" name="Oval 247"/>
                <p:cNvSpPr>
                  <a:spLocks noChangeArrowheads="1"/>
                </p:cNvSpPr>
                <p:nvPr/>
              </p:nvSpPr>
              <p:spPr bwMode="auto">
                <a:xfrm flipV="1">
                  <a:off x="2402" y="2201"/>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04" name="Oval 248"/>
                <p:cNvSpPr>
                  <a:spLocks noChangeArrowheads="1"/>
                </p:cNvSpPr>
                <p:nvPr/>
              </p:nvSpPr>
              <p:spPr bwMode="auto">
                <a:xfrm flipV="1">
                  <a:off x="2490" y="2202"/>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05" name="AutoShape 249"/>
                <p:cNvSpPr>
                  <a:spLocks noChangeArrowheads="1"/>
                </p:cNvSpPr>
                <p:nvPr/>
              </p:nvSpPr>
              <p:spPr bwMode="auto">
                <a:xfrm rot="20063253" flipV="1">
                  <a:off x="1245" y="2762"/>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06" name="Rectangle 250"/>
                <p:cNvSpPr>
                  <a:spLocks noChangeArrowheads="1"/>
                </p:cNvSpPr>
                <p:nvPr/>
              </p:nvSpPr>
              <p:spPr bwMode="auto">
                <a:xfrm rot="20063253" flipV="1">
                  <a:off x="1506" y="2693"/>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07" name="Rectangle 251"/>
                <p:cNvSpPr>
                  <a:spLocks noChangeArrowheads="1"/>
                </p:cNvSpPr>
                <p:nvPr/>
              </p:nvSpPr>
              <p:spPr bwMode="auto">
                <a:xfrm rot="20063253" flipV="1">
                  <a:off x="1154" y="285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08" name="AutoShape 252"/>
                <p:cNvSpPr>
                  <a:spLocks noChangeArrowheads="1"/>
                </p:cNvSpPr>
                <p:nvPr/>
              </p:nvSpPr>
              <p:spPr bwMode="auto">
                <a:xfrm rot="20063253" flipV="1">
                  <a:off x="1821" y="2490"/>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09" name="Rectangle 253"/>
                <p:cNvSpPr>
                  <a:spLocks noChangeArrowheads="1"/>
                </p:cNvSpPr>
                <p:nvPr/>
              </p:nvSpPr>
              <p:spPr bwMode="auto">
                <a:xfrm rot="20063253" flipV="1">
                  <a:off x="2085" y="2423"/>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10" name="Rectangle 254"/>
                <p:cNvSpPr>
                  <a:spLocks noChangeArrowheads="1"/>
                </p:cNvSpPr>
                <p:nvPr/>
              </p:nvSpPr>
              <p:spPr bwMode="auto">
                <a:xfrm rot="20063253" flipV="1">
                  <a:off x="1731" y="258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704" name="Line 255"/>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05" name="Line 256"/>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06" name="Line 257"/>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07" name="Line 258"/>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08" name="Line 259"/>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09" name="Line 260"/>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10" name="Line 261"/>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11" name="Line 262"/>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712" name="Oval 263"/>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3642" name="Group 264"/>
              <p:cNvGrpSpPr>
                <a:grpSpLocks/>
              </p:cNvGrpSpPr>
              <p:nvPr/>
            </p:nvGrpSpPr>
            <p:grpSpPr bwMode="auto">
              <a:xfrm>
                <a:off x="1104" y="1344"/>
                <a:ext cx="3497" cy="878"/>
                <a:chOff x="1104" y="1344"/>
                <a:chExt cx="3497" cy="878"/>
              </a:xfrm>
            </p:grpSpPr>
            <p:sp>
              <p:nvSpPr>
                <p:cNvPr id="23643" name="AutoShape 265"/>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44" name="Rectangle 266"/>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45" name="Rectangle 267"/>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46" name="AutoShape 268"/>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47" name="Rectangle 269"/>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48" name="Rectangle 270"/>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327" name="AutoShape 271"/>
                <p:cNvSpPr>
                  <a:spLocks noChangeArrowheads="1"/>
                </p:cNvSpPr>
                <p:nvPr/>
              </p:nvSpPr>
              <p:spPr bwMode="auto">
                <a:xfrm>
                  <a:off x="4013" y="1805"/>
                  <a:ext cx="497"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28" name="Rectangle 272"/>
                <p:cNvSpPr>
                  <a:spLocks noChangeArrowheads="1"/>
                </p:cNvSpPr>
                <p:nvPr/>
              </p:nvSpPr>
              <p:spPr bwMode="auto">
                <a:xfrm>
                  <a:off x="4332" y="1972"/>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29" name="Rectangle 273"/>
                <p:cNvSpPr>
                  <a:spLocks noChangeArrowheads="1"/>
                </p:cNvSpPr>
                <p:nvPr/>
              </p:nvSpPr>
              <p:spPr bwMode="auto">
                <a:xfrm>
                  <a:off x="3940" y="197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30" name="AutoShape 274"/>
                <p:cNvSpPr>
                  <a:spLocks noChangeArrowheads="1"/>
                </p:cNvSpPr>
                <p:nvPr/>
              </p:nvSpPr>
              <p:spPr bwMode="auto">
                <a:xfrm>
                  <a:off x="2742" y="1817"/>
                  <a:ext cx="504"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31" name="Rectangle 275"/>
                <p:cNvSpPr>
                  <a:spLocks noChangeArrowheads="1"/>
                </p:cNvSpPr>
                <p:nvPr/>
              </p:nvSpPr>
              <p:spPr bwMode="auto">
                <a:xfrm>
                  <a:off x="3062" y="1982"/>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32" name="Rectangle 276"/>
                <p:cNvSpPr>
                  <a:spLocks noChangeArrowheads="1"/>
                </p:cNvSpPr>
                <p:nvPr/>
              </p:nvSpPr>
              <p:spPr bwMode="auto">
                <a:xfrm>
                  <a:off x="2677" y="1986"/>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33" name="AutoShape 277"/>
                <p:cNvSpPr>
                  <a:spLocks noChangeArrowheads="1"/>
                </p:cNvSpPr>
                <p:nvPr/>
              </p:nvSpPr>
              <p:spPr bwMode="auto">
                <a:xfrm>
                  <a:off x="3381" y="1811"/>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34" name="Rectangle 278"/>
                <p:cNvSpPr>
                  <a:spLocks noChangeArrowheads="1"/>
                </p:cNvSpPr>
                <p:nvPr/>
              </p:nvSpPr>
              <p:spPr bwMode="auto">
                <a:xfrm>
                  <a:off x="3701" y="197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35" name="Rectangle 279"/>
                <p:cNvSpPr>
                  <a:spLocks noChangeArrowheads="1"/>
                </p:cNvSpPr>
                <p:nvPr/>
              </p:nvSpPr>
              <p:spPr bwMode="auto">
                <a:xfrm>
                  <a:off x="3312" y="1981"/>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36" name="Oval 280"/>
                <p:cNvSpPr>
                  <a:spLocks noChangeArrowheads="1"/>
                </p:cNvSpPr>
                <p:nvPr/>
              </p:nvSpPr>
              <p:spPr bwMode="auto">
                <a:xfrm>
                  <a:off x="2575" y="1892"/>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37" name="Oval 281"/>
                <p:cNvSpPr>
                  <a:spLocks noChangeArrowheads="1"/>
                </p:cNvSpPr>
                <p:nvPr/>
              </p:nvSpPr>
              <p:spPr bwMode="auto">
                <a:xfrm>
                  <a:off x="2290" y="1893"/>
                  <a:ext cx="94"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38" name="Oval 282"/>
                <p:cNvSpPr>
                  <a:spLocks noChangeArrowheads="1"/>
                </p:cNvSpPr>
                <p:nvPr/>
              </p:nvSpPr>
              <p:spPr bwMode="auto">
                <a:xfrm>
                  <a:off x="2387" y="1888"/>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39" name="Oval 283"/>
                <p:cNvSpPr>
                  <a:spLocks noChangeArrowheads="1"/>
                </p:cNvSpPr>
                <p:nvPr/>
              </p:nvSpPr>
              <p:spPr bwMode="auto">
                <a:xfrm>
                  <a:off x="2481" y="1891"/>
                  <a:ext cx="94"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40" name="AutoShape 284"/>
                <p:cNvSpPr>
                  <a:spLocks noChangeArrowheads="1"/>
                </p:cNvSpPr>
                <p:nvPr/>
              </p:nvSpPr>
              <p:spPr bwMode="auto">
                <a:xfrm rot="1536747">
                  <a:off x="1234" y="1330"/>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41" name="Rectangle 285"/>
                <p:cNvSpPr>
                  <a:spLocks noChangeArrowheads="1"/>
                </p:cNvSpPr>
                <p:nvPr/>
              </p:nvSpPr>
              <p:spPr bwMode="auto">
                <a:xfrm rot="1536747">
                  <a:off x="1493" y="158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42" name="Rectangle 286"/>
                <p:cNvSpPr>
                  <a:spLocks noChangeArrowheads="1"/>
                </p:cNvSpPr>
                <p:nvPr/>
              </p:nvSpPr>
              <p:spPr bwMode="auto">
                <a:xfrm rot="1536747">
                  <a:off x="1141" y="1422"/>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43" name="AutoShape 287"/>
                <p:cNvSpPr>
                  <a:spLocks noChangeArrowheads="1"/>
                </p:cNvSpPr>
                <p:nvPr/>
              </p:nvSpPr>
              <p:spPr bwMode="auto">
                <a:xfrm rot="1536747">
                  <a:off x="1815" y="1602"/>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44" name="Rectangle 288"/>
                <p:cNvSpPr>
                  <a:spLocks noChangeArrowheads="1"/>
                </p:cNvSpPr>
                <p:nvPr/>
              </p:nvSpPr>
              <p:spPr bwMode="auto">
                <a:xfrm rot="1536747">
                  <a:off x="2071" y="1849"/>
                  <a:ext cx="246"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45" name="Rectangle 289"/>
                <p:cNvSpPr>
                  <a:spLocks noChangeArrowheads="1"/>
                </p:cNvSpPr>
                <p:nvPr/>
              </p:nvSpPr>
              <p:spPr bwMode="auto">
                <a:xfrm rot="1536747">
                  <a:off x="1718" y="169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668" name="Line 290"/>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69" name="Line 291"/>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0" name="Line 292"/>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1" name="Line 293"/>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2" name="Line 294"/>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3" name="Line 295"/>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4" name="Line 296"/>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5" name="Line 297"/>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6" name="Line 298"/>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7" name="Line 299"/>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78" name="Oval 300"/>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3563" name="Group 301"/>
            <p:cNvGrpSpPr>
              <a:grpSpLocks/>
            </p:cNvGrpSpPr>
            <p:nvPr/>
          </p:nvGrpSpPr>
          <p:grpSpPr bwMode="auto">
            <a:xfrm rot="5400000">
              <a:off x="2144" y="1104"/>
              <a:ext cx="1536" cy="672"/>
              <a:chOff x="1104" y="1344"/>
              <a:chExt cx="3505" cy="1656"/>
            </a:xfrm>
          </p:grpSpPr>
          <p:grpSp>
            <p:nvGrpSpPr>
              <p:cNvPr id="23569" name="Group 302"/>
              <p:cNvGrpSpPr>
                <a:grpSpLocks/>
              </p:cNvGrpSpPr>
              <p:nvPr/>
            </p:nvGrpSpPr>
            <p:grpSpPr bwMode="auto">
              <a:xfrm>
                <a:off x="1112" y="2208"/>
                <a:ext cx="3497" cy="792"/>
                <a:chOff x="1112" y="2208"/>
                <a:chExt cx="3497" cy="792"/>
              </a:xfrm>
            </p:grpSpPr>
            <p:sp>
              <p:nvSpPr>
                <p:cNvPr id="23607" name="AutoShape 303"/>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08" name="Rectangle 304"/>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09" name="Rectangle 305"/>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10" name="AutoShape 306"/>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11" name="Rectangle 307"/>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612" name="Rectangle 308"/>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365" name="AutoShape 309"/>
                <p:cNvSpPr>
                  <a:spLocks noChangeArrowheads="1"/>
                </p:cNvSpPr>
                <p:nvPr/>
              </p:nvSpPr>
              <p:spPr bwMode="auto">
                <a:xfrm flipV="1">
                  <a:off x="4044" y="2309"/>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66" name="Rectangle 310"/>
                <p:cNvSpPr>
                  <a:spLocks noChangeArrowheads="1"/>
                </p:cNvSpPr>
                <p:nvPr/>
              </p:nvSpPr>
              <p:spPr bwMode="auto">
                <a:xfrm flipV="1">
                  <a:off x="4359" y="230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67" name="Rectangle 311"/>
                <p:cNvSpPr>
                  <a:spLocks noChangeArrowheads="1"/>
                </p:cNvSpPr>
                <p:nvPr/>
              </p:nvSpPr>
              <p:spPr bwMode="auto">
                <a:xfrm flipV="1">
                  <a:off x="3974" y="230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68" name="AutoShape 312"/>
                <p:cNvSpPr>
                  <a:spLocks noChangeArrowheads="1"/>
                </p:cNvSpPr>
                <p:nvPr/>
              </p:nvSpPr>
              <p:spPr bwMode="auto">
                <a:xfrm flipV="1">
                  <a:off x="2770" y="2299"/>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69" name="Rectangle 313"/>
                <p:cNvSpPr>
                  <a:spLocks noChangeArrowheads="1"/>
                </p:cNvSpPr>
                <p:nvPr/>
              </p:nvSpPr>
              <p:spPr bwMode="auto">
                <a:xfrm flipV="1">
                  <a:off x="3088" y="229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70" name="Rectangle 314"/>
                <p:cNvSpPr>
                  <a:spLocks noChangeArrowheads="1"/>
                </p:cNvSpPr>
                <p:nvPr/>
              </p:nvSpPr>
              <p:spPr bwMode="auto">
                <a:xfrm flipV="1">
                  <a:off x="2700" y="229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71" name="AutoShape 315"/>
                <p:cNvSpPr>
                  <a:spLocks noChangeArrowheads="1"/>
                </p:cNvSpPr>
                <p:nvPr/>
              </p:nvSpPr>
              <p:spPr bwMode="auto">
                <a:xfrm flipV="1">
                  <a:off x="3408" y="2307"/>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72" name="Rectangle 316"/>
                <p:cNvSpPr>
                  <a:spLocks noChangeArrowheads="1"/>
                </p:cNvSpPr>
                <p:nvPr/>
              </p:nvSpPr>
              <p:spPr bwMode="auto">
                <a:xfrm flipV="1">
                  <a:off x="3726" y="230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73" name="Rectangle 317"/>
                <p:cNvSpPr>
                  <a:spLocks noChangeArrowheads="1"/>
                </p:cNvSpPr>
                <p:nvPr/>
              </p:nvSpPr>
              <p:spPr bwMode="auto">
                <a:xfrm flipV="1">
                  <a:off x="3338" y="2296"/>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74" name="Oval 318"/>
                <p:cNvSpPr>
                  <a:spLocks noChangeArrowheads="1"/>
                </p:cNvSpPr>
                <p:nvPr/>
              </p:nvSpPr>
              <p:spPr bwMode="auto">
                <a:xfrm flipV="1">
                  <a:off x="2602"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75" name="Oval 319"/>
                <p:cNvSpPr>
                  <a:spLocks noChangeArrowheads="1"/>
                </p:cNvSpPr>
                <p:nvPr/>
              </p:nvSpPr>
              <p:spPr bwMode="auto">
                <a:xfrm flipV="1">
                  <a:off x="2315"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76" name="Oval 320"/>
                <p:cNvSpPr>
                  <a:spLocks noChangeArrowheads="1"/>
                </p:cNvSpPr>
                <p:nvPr/>
              </p:nvSpPr>
              <p:spPr bwMode="auto">
                <a:xfrm flipV="1">
                  <a:off x="2410"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77" name="Oval 321"/>
                <p:cNvSpPr>
                  <a:spLocks noChangeArrowheads="1"/>
                </p:cNvSpPr>
                <p:nvPr/>
              </p:nvSpPr>
              <p:spPr bwMode="auto">
                <a:xfrm flipV="1">
                  <a:off x="2506"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378" name="AutoShape 322"/>
                <p:cNvSpPr>
                  <a:spLocks noChangeArrowheads="1"/>
                </p:cNvSpPr>
                <p:nvPr/>
              </p:nvSpPr>
              <p:spPr bwMode="auto">
                <a:xfrm rot="20063253" flipV="1">
                  <a:off x="1256" y="277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79" name="Rectangle 323"/>
                <p:cNvSpPr>
                  <a:spLocks noChangeArrowheads="1"/>
                </p:cNvSpPr>
                <p:nvPr/>
              </p:nvSpPr>
              <p:spPr bwMode="auto">
                <a:xfrm rot="20063253" flipV="1">
                  <a:off x="1522" y="270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80" name="Rectangle 324"/>
                <p:cNvSpPr>
                  <a:spLocks noChangeArrowheads="1"/>
                </p:cNvSpPr>
                <p:nvPr/>
              </p:nvSpPr>
              <p:spPr bwMode="auto">
                <a:xfrm rot="20063253" flipV="1">
                  <a:off x="1167" y="286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81" name="AutoShape 325"/>
                <p:cNvSpPr>
                  <a:spLocks noChangeArrowheads="1"/>
                </p:cNvSpPr>
                <p:nvPr/>
              </p:nvSpPr>
              <p:spPr bwMode="auto">
                <a:xfrm rot="20063253" flipV="1">
                  <a:off x="1831" y="2507"/>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382" name="Rectangle 326"/>
                <p:cNvSpPr>
                  <a:spLocks noChangeArrowheads="1"/>
                </p:cNvSpPr>
                <p:nvPr/>
              </p:nvSpPr>
              <p:spPr bwMode="auto">
                <a:xfrm rot="20063253" flipV="1">
                  <a:off x="2097" y="242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383" name="Rectangle 327"/>
                <p:cNvSpPr>
                  <a:spLocks noChangeArrowheads="1"/>
                </p:cNvSpPr>
                <p:nvPr/>
              </p:nvSpPr>
              <p:spPr bwMode="auto">
                <a:xfrm rot="20063253" flipV="1">
                  <a:off x="1744" y="2596"/>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632" name="Line 328"/>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3" name="Line 329"/>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4" name="Line 330"/>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5" name="Line 331"/>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6" name="Line 332"/>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7" name="Line 333"/>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8" name="Line 334"/>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39" name="Line 335"/>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40" name="Oval 336"/>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3570" name="Group 337"/>
              <p:cNvGrpSpPr>
                <a:grpSpLocks/>
              </p:cNvGrpSpPr>
              <p:nvPr/>
            </p:nvGrpSpPr>
            <p:grpSpPr bwMode="auto">
              <a:xfrm>
                <a:off x="1104" y="1344"/>
                <a:ext cx="3497" cy="878"/>
                <a:chOff x="1104" y="1344"/>
                <a:chExt cx="3497" cy="878"/>
              </a:xfrm>
            </p:grpSpPr>
            <p:sp>
              <p:nvSpPr>
                <p:cNvPr id="23571" name="AutoShape 338"/>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572" name="Rectangle 339"/>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573" name="Rectangle 340"/>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574" name="AutoShape 341"/>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575" name="Rectangle 342"/>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3576" name="Rectangle 343"/>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5400" name="AutoShape 344"/>
                <p:cNvSpPr>
                  <a:spLocks noChangeArrowheads="1"/>
                </p:cNvSpPr>
                <p:nvPr/>
              </p:nvSpPr>
              <p:spPr bwMode="auto">
                <a:xfrm>
                  <a:off x="4032" y="181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401" name="Rectangle 345"/>
                <p:cNvSpPr>
                  <a:spLocks noChangeArrowheads="1"/>
                </p:cNvSpPr>
                <p:nvPr/>
              </p:nvSpPr>
              <p:spPr bwMode="auto">
                <a:xfrm>
                  <a:off x="4352" y="197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2" name="Rectangle 346"/>
                <p:cNvSpPr>
                  <a:spLocks noChangeArrowheads="1"/>
                </p:cNvSpPr>
                <p:nvPr/>
              </p:nvSpPr>
              <p:spPr bwMode="auto">
                <a:xfrm>
                  <a:off x="3964" y="197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3" name="AutoShape 347"/>
                <p:cNvSpPr>
                  <a:spLocks noChangeArrowheads="1"/>
                </p:cNvSpPr>
                <p:nvPr/>
              </p:nvSpPr>
              <p:spPr bwMode="auto">
                <a:xfrm>
                  <a:off x="2763" y="1827"/>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404" name="Rectangle 348"/>
                <p:cNvSpPr>
                  <a:spLocks noChangeArrowheads="1"/>
                </p:cNvSpPr>
                <p:nvPr/>
              </p:nvSpPr>
              <p:spPr bwMode="auto">
                <a:xfrm>
                  <a:off x="3081" y="1986"/>
                  <a:ext cx="250"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5" name="Rectangle 349"/>
                <p:cNvSpPr>
                  <a:spLocks noChangeArrowheads="1"/>
                </p:cNvSpPr>
                <p:nvPr/>
              </p:nvSpPr>
              <p:spPr bwMode="auto">
                <a:xfrm>
                  <a:off x="2693" y="1992"/>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6" name="AutoShape 350"/>
                <p:cNvSpPr>
                  <a:spLocks noChangeArrowheads="1"/>
                </p:cNvSpPr>
                <p:nvPr/>
              </p:nvSpPr>
              <p:spPr bwMode="auto">
                <a:xfrm>
                  <a:off x="3401" y="1820"/>
                  <a:ext cx="500" cy="23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407" name="Rectangle 351"/>
                <p:cNvSpPr>
                  <a:spLocks noChangeArrowheads="1"/>
                </p:cNvSpPr>
                <p:nvPr/>
              </p:nvSpPr>
              <p:spPr bwMode="auto">
                <a:xfrm>
                  <a:off x="3719" y="197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8" name="Rectangle 352"/>
                <p:cNvSpPr>
                  <a:spLocks noChangeArrowheads="1"/>
                </p:cNvSpPr>
                <p:nvPr/>
              </p:nvSpPr>
              <p:spPr bwMode="auto">
                <a:xfrm>
                  <a:off x="3331" y="198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09" name="Oval 353"/>
                <p:cNvSpPr>
                  <a:spLocks noChangeArrowheads="1"/>
                </p:cNvSpPr>
                <p:nvPr/>
              </p:nvSpPr>
              <p:spPr bwMode="auto">
                <a:xfrm>
                  <a:off x="2595" y="1895"/>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410" name="Oval 354"/>
                <p:cNvSpPr>
                  <a:spLocks noChangeArrowheads="1"/>
                </p:cNvSpPr>
                <p:nvPr/>
              </p:nvSpPr>
              <p:spPr bwMode="auto">
                <a:xfrm>
                  <a:off x="2308" y="1895"/>
                  <a:ext cx="98"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411" name="Oval 355"/>
                <p:cNvSpPr>
                  <a:spLocks noChangeArrowheads="1"/>
                </p:cNvSpPr>
                <p:nvPr/>
              </p:nvSpPr>
              <p:spPr bwMode="auto">
                <a:xfrm>
                  <a:off x="2403" y="1895"/>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412" name="Oval 356"/>
                <p:cNvSpPr>
                  <a:spLocks noChangeArrowheads="1"/>
                </p:cNvSpPr>
                <p:nvPr/>
              </p:nvSpPr>
              <p:spPr bwMode="auto">
                <a:xfrm>
                  <a:off x="2499" y="1895"/>
                  <a:ext cx="96" cy="24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5413" name="AutoShape 357"/>
                <p:cNvSpPr>
                  <a:spLocks noChangeArrowheads="1"/>
                </p:cNvSpPr>
                <p:nvPr/>
              </p:nvSpPr>
              <p:spPr bwMode="auto">
                <a:xfrm rot="1536747">
                  <a:off x="1249" y="1353"/>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414" name="Rectangle 358"/>
                <p:cNvSpPr>
                  <a:spLocks noChangeArrowheads="1"/>
                </p:cNvSpPr>
                <p:nvPr/>
              </p:nvSpPr>
              <p:spPr bwMode="auto">
                <a:xfrm rot="1536747">
                  <a:off x="1515" y="1583"/>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15" name="Rectangle 359"/>
                <p:cNvSpPr>
                  <a:spLocks noChangeArrowheads="1"/>
                </p:cNvSpPr>
                <p:nvPr/>
              </p:nvSpPr>
              <p:spPr bwMode="auto">
                <a:xfrm rot="1536747">
                  <a:off x="1162" y="1424"/>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16" name="AutoShape 360"/>
                <p:cNvSpPr>
                  <a:spLocks noChangeArrowheads="1"/>
                </p:cNvSpPr>
                <p:nvPr/>
              </p:nvSpPr>
              <p:spPr bwMode="auto">
                <a:xfrm rot="1536747">
                  <a:off x="1824" y="162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5417" name="Rectangle 361"/>
                <p:cNvSpPr>
                  <a:spLocks noChangeArrowheads="1"/>
                </p:cNvSpPr>
                <p:nvPr/>
              </p:nvSpPr>
              <p:spPr bwMode="auto">
                <a:xfrm rot="1536747">
                  <a:off x="2090" y="1859"/>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418" name="Rectangle 362"/>
                <p:cNvSpPr>
                  <a:spLocks noChangeArrowheads="1"/>
                </p:cNvSpPr>
                <p:nvPr/>
              </p:nvSpPr>
              <p:spPr bwMode="auto">
                <a:xfrm rot="1536747">
                  <a:off x="1737" y="1687"/>
                  <a:ext cx="25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3596" name="Line 363"/>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7" name="Line 364"/>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8" name="Line 365"/>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9" name="Line 366"/>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0" name="Line 367"/>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1" name="Line 368"/>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2" name="Line 369"/>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3" name="Line 370"/>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4" name="Line 371"/>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5" name="Line 372"/>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6" name="Oval 373"/>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23564" name="Oval 374"/>
            <p:cNvSpPr>
              <a:spLocks noChangeArrowheads="1"/>
            </p:cNvSpPr>
            <p:nvPr/>
          </p:nvSpPr>
          <p:spPr bwMode="auto">
            <a:xfrm>
              <a:off x="2744" y="2176"/>
              <a:ext cx="288" cy="288"/>
            </a:xfrm>
            <a:prstGeom prst="ellipse">
              <a:avLst/>
            </a:prstGeom>
            <a:gradFill rotWithShape="0">
              <a:gsLst>
                <a:gs pos="0">
                  <a:srgbClr val="FF6600"/>
                </a:gs>
                <a:gs pos="100000">
                  <a:srgbClr val="762F00"/>
                </a:gs>
              </a:gsLst>
              <a:path path="shape">
                <a:fillToRect l="50000" t="50000" r="50000" b="50000"/>
              </a:path>
            </a:gradFill>
            <a:ln w="9525">
              <a:solidFill>
                <a:schemeClr val="tx1"/>
              </a:solidFill>
              <a:round/>
              <a:headEnd/>
              <a:tailEnd/>
            </a:ln>
          </p:spPr>
          <p:txBody>
            <a:bodyPr wrap="none" anchor="ctr"/>
            <a:lstStyle/>
            <a:p>
              <a:endParaRPr lang="en-US"/>
            </a:p>
          </p:txBody>
        </p:sp>
        <p:sp>
          <p:nvSpPr>
            <p:cNvPr id="23565" name="Line 375"/>
            <p:cNvSpPr>
              <a:spLocks noChangeShapeType="1"/>
            </p:cNvSpPr>
            <p:nvPr/>
          </p:nvSpPr>
          <p:spPr bwMode="auto">
            <a:xfrm>
              <a:off x="3192" y="2456"/>
              <a:ext cx="57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Text Box 376"/>
            <p:cNvSpPr txBox="1">
              <a:spLocks noChangeArrowheads="1"/>
            </p:cNvSpPr>
            <p:nvPr/>
          </p:nvSpPr>
          <p:spPr bwMode="auto">
            <a:xfrm>
              <a:off x="3755" y="2300"/>
              <a:ext cx="768" cy="2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t>C</a:t>
              </a:r>
              <a:r>
                <a:rPr lang="en-US" sz="2000">
                  <a:cs typeface="Times New Roman" pitchFamily="18" charset="0"/>
                  <a:sym typeface="WP Greek Century" pitchFamily="2" charset="2"/>
                </a:rPr>
                <a:t>µ</a:t>
              </a:r>
              <a:r>
                <a:rPr lang="en-US" sz="2000">
                  <a:sym typeface="WP Greek Century" pitchFamily="2" charset="2"/>
                </a:rPr>
                <a:t>4</a:t>
              </a:r>
              <a:endParaRPr lang="en-US" sz="2000" b="0"/>
            </a:p>
          </p:txBody>
        </p:sp>
        <p:sp>
          <p:nvSpPr>
            <p:cNvPr id="23567" name="Line 377"/>
            <p:cNvSpPr>
              <a:spLocks noChangeShapeType="1"/>
            </p:cNvSpPr>
            <p:nvPr/>
          </p:nvSpPr>
          <p:spPr bwMode="auto">
            <a:xfrm flipV="1">
              <a:off x="2888" y="1216"/>
              <a:ext cx="816" cy="110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8" name="Text Box 378"/>
            <p:cNvSpPr txBox="1">
              <a:spLocks noChangeArrowheads="1"/>
            </p:cNvSpPr>
            <p:nvPr/>
          </p:nvSpPr>
          <p:spPr bwMode="auto">
            <a:xfrm>
              <a:off x="3689" y="923"/>
              <a:ext cx="816" cy="27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t>J Chain</a:t>
              </a:r>
              <a:endParaRPr lang="en-US" b="0"/>
            </a:p>
          </p:txBody>
        </p:sp>
      </p:grpSp>
      <p:sp>
        <p:nvSpPr>
          <p:cNvPr id="23556" name="Rectangle 376"/>
          <p:cNvSpPr>
            <a:spLocks noChangeArrowheads="1"/>
          </p:cNvSpPr>
          <p:nvPr/>
        </p:nvSpPr>
        <p:spPr bwMode="auto">
          <a:xfrm>
            <a:off x="757238" y="762000"/>
            <a:ext cx="938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IgM</a:t>
            </a:r>
          </a:p>
        </p:txBody>
      </p:sp>
      <p:sp>
        <p:nvSpPr>
          <p:cNvPr id="23557" name="Rectangle 3"/>
          <p:cNvSpPr txBox="1">
            <a:spLocks noChangeArrowheads="1"/>
          </p:cNvSpPr>
          <p:nvPr/>
        </p:nvSpPr>
        <p:spPr bwMode="auto">
          <a:xfrm>
            <a:off x="304799" y="3429000"/>
            <a:ext cx="5111941"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639763" indent="-2730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b="0" dirty="0">
                <a:latin typeface="Century Schoolbook" pitchFamily="18" charset="0"/>
              </a:rPr>
              <a:t>Properties</a:t>
            </a:r>
          </a:p>
          <a:p>
            <a:pPr lvl="1" eaLnBrk="1" hangingPunct="1">
              <a:spcBef>
                <a:spcPct val="20000"/>
              </a:spcBef>
              <a:buClr>
                <a:schemeClr val="accent1"/>
              </a:buClr>
              <a:buSzPct val="80000"/>
              <a:buFont typeface="Wingdings 2" pitchFamily="18" charset="2"/>
              <a:buChar char=""/>
            </a:pPr>
            <a:r>
              <a:rPr lang="en-US" sz="2100" b="0" dirty="0">
                <a:latin typeface="Century Schoolbook" pitchFamily="18" charset="0"/>
              </a:rPr>
              <a:t>3rd highest serum </a:t>
            </a:r>
            <a:r>
              <a:rPr lang="en-US" sz="2100" b="0" dirty="0" err="1">
                <a:latin typeface="Century Schoolbook" pitchFamily="18" charset="0"/>
              </a:rPr>
              <a:t>Ig</a:t>
            </a:r>
            <a:endParaRPr lang="en-US" sz="2100" b="0" dirty="0">
              <a:latin typeface="Century Schoolbook" pitchFamily="18" charset="0"/>
            </a:endParaRPr>
          </a:p>
          <a:p>
            <a:pPr lvl="1" eaLnBrk="1" hangingPunct="1">
              <a:spcBef>
                <a:spcPct val="20000"/>
              </a:spcBef>
              <a:buClr>
                <a:schemeClr val="accent1"/>
              </a:buClr>
              <a:buSzPct val="80000"/>
              <a:buFont typeface="Wingdings 2" pitchFamily="18" charset="2"/>
              <a:buChar char=""/>
            </a:pPr>
            <a:r>
              <a:rPr lang="en-US" sz="2100" b="0" dirty="0">
                <a:latin typeface="Century Schoolbook" pitchFamily="18" charset="0"/>
              </a:rPr>
              <a:t>First </a:t>
            </a:r>
            <a:r>
              <a:rPr lang="en-US" sz="2100" b="0" dirty="0" err="1">
                <a:latin typeface="Century Schoolbook" pitchFamily="18" charset="0"/>
              </a:rPr>
              <a:t>Ig</a:t>
            </a:r>
            <a:r>
              <a:rPr lang="en-US" sz="2100" b="0" dirty="0">
                <a:latin typeface="Century Schoolbook" pitchFamily="18" charset="0"/>
              </a:rPr>
              <a:t> made by fetus and B cells</a:t>
            </a:r>
          </a:p>
          <a:p>
            <a:pPr lvl="1" eaLnBrk="1" hangingPunct="1">
              <a:spcBef>
                <a:spcPct val="20000"/>
              </a:spcBef>
              <a:buClr>
                <a:schemeClr val="accent1"/>
              </a:buClr>
              <a:buSzPct val="80000"/>
              <a:buFont typeface="Wingdings 2" pitchFamily="18" charset="2"/>
              <a:buChar char=""/>
            </a:pPr>
            <a:r>
              <a:rPr lang="en-US" sz="2100" b="0" dirty="0">
                <a:latin typeface="Century Schoolbook" pitchFamily="18" charset="0"/>
              </a:rPr>
              <a:t>Fixes complement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4578" name="Text Box 8"/>
          <p:cNvSpPr txBox="1">
            <a:spLocks noChangeArrowheads="1"/>
          </p:cNvSpPr>
          <p:nvPr/>
        </p:nvSpPr>
        <p:spPr bwMode="auto">
          <a:xfrm>
            <a:off x="304800" y="762000"/>
            <a:ext cx="853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4000" b="0"/>
              <a:t>Fixation of C1 by IgG and IgM Abs</a:t>
            </a:r>
            <a:endParaRPr lang="en-US" b="0"/>
          </a:p>
        </p:txBody>
      </p:sp>
      <p:grpSp>
        <p:nvGrpSpPr>
          <p:cNvPr id="24579" name="Group 26"/>
          <p:cNvGrpSpPr>
            <a:grpSpLocks/>
          </p:cNvGrpSpPr>
          <p:nvPr/>
        </p:nvGrpSpPr>
        <p:grpSpPr bwMode="auto">
          <a:xfrm>
            <a:off x="762000" y="2505075"/>
            <a:ext cx="7924800" cy="3057525"/>
            <a:chOff x="528" y="1538"/>
            <a:chExt cx="4992" cy="1926"/>
          </a:xfrm>
        </p:grpSpPr>
        <p:sp>
          <p:nvSpPr>
            <p:cNvPr id="24582" name="Line 27"/>
            <p:cNvSpPr>
              <a:spLocks noChangeShapeType="1"/>
            </p:cNvSpPr>
            <p:nvPr/>
          </p:nvSpPr>
          <p:spPr bwMode="auto">
            <a:xfrm>
              <a:off x="816" y="336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3" name="Text Box 28"/>
            <p:cNvSpPr txBox="1">
              <a:spLocks noChangeArrowheads="1"/>
            </p:cNvSpPr>
            <p:nvPr/>
          </p:nvSpPr>
          <p:spPr bwMode="auto">
            <a:xfrm>
              <a:off x="3552" y="2544"/>
              <a:ext cx="19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endParaRPr lang="en-US" sz="1800" b="0"/>
            </a:p>
          </p:txBody>
        </p:sp>
        <p:grpSp>
          <p:nvGrpSpPr>
            <p:cNvPr id="24584" name="Group 29"/>
            <p:cNvGrpSpPr>
              <a:grpSpLocks/>
            </p:cNvGrpSpPr>
            <p:nvPr/>
          </p:nvGrpSpPr>
          <p:grpSpPr bwMode="auto">
            <a:xfrm flipH="1" flipV="1">
              <a:off x="1920" y="2040"/>
              <a:ext cx="768" cy="1320"/>
              <a:chOff x="1955" y="785"/>
              <a:chExt cx="1656" cy="2873"/>
            </a:xfrm>
          </p:grpSpPr>
          <p:sp>
            <p:nvSpPr>
              <p:cNvPr id="25036" name="Line 30"/>
              <p:cNvSpPr>
                <a:spLocks noChangeShapeType="1"/>
              </p:cNvSpPr>
              <p:nvPr/>
            </p:nvSpPr>
            <p:spPr bwMode="auto">
              <a:xfrm rot="5400000">
                <a:off x="2787" y="2185"/>
                <a:ext cx="0"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7" name="Line 31"/>
              <p:cNvSpPr>
                <a:spLocks noChangeShapeType="1"/>
              </p:cNvSpPr>
              <p:nvPr/>
            </p:nvSpPr>
            <p:spPr bwMode="auto">
              <a:xfrm rot="5400000">
                <a:off x="2787" y="2289"/>
                <a:ext cx="0"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8" name="AutoShape 32"/>
              <p:cNvSpPr>
                <a:spLocks noChangeArrowheads="1"/>
              </p:cNvSpPr>
              <p:nvPr/>
            </p:nvSpPr>
            <p:spPr bwMode="auto">
              <a:xfrm rot="3860586">
                <a:off x="2363" y="15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39" name="Rectangle 33"/>
              <p:cNvSpPr>
                <a:spLocks noChangeArrowheads="1"/>
              </p:cNvSpPr>
              <p:nvPr/>
            </p:nvSpPr>
            <p:spPr bwMode="auto">
              <a:xfrm rot="3860586">
                <a:off x="2498" y="180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40" name="Rectangle 34"/>
              <p:cNvSpPr>
                <a:spLocks noChangeArrowheads="1"/>
              </p:cNvSpPr>
              <p:nvPr/>
            </p:nvSpPr>
            <p:spPr bwMode="auto">
              <a:xfrm rot="3860586">
                <a:off x="2330" y="145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41" name="AutoShape 35"/>
              <p:cNvSpPr>
                <a:spLocks noChangeArrowheads="1"/>
              </p:cNvSpPr>
              <p:nvPr/>
            </p:nvSpPr>
            <p:spPr bwMode="auto">
              <a:xfrm rot="3860586">
                <a:off x="2086" y="942"/>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42" name="Rectangle 36"/>
              <p:cNvSpPr>
                <a:spLocks noChangeArrowheads="1"/>
              </p:cNvSpPr>
              <p:nvPr/>
            </p:nvSpPr>
            <p:spPr bwMode="auto">
              <a:xfrm rot="3860586">
                <a:off x="2223" y="123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43" name="Rectangle 37"/>
              <p:cNvSpPr>
                <a:spLocks noChangeArrowheads="1"/>
              </p:cNvSpPr>
              <p:nvPr/>
            </p:nvSpPr>
            <p:spPr bwMode="auto">
              <a:xfrm rot="3860586">
                <a:off x="2053" y="88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69670" name="AutoShape 38"/>
              <p:cNvSpPr>
                <a:spLocks noChangeArrowheads="1"/>
              </p:cNvSpPr>
              <p:nvPr/>
            </p:nvSpPr>
            <p:spPr bwMode="auto">
              <a:xfrm rot="5400000" flipV="1">
                <a:off x="2301" y="2585"/>
                <a:ext cx="501"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671" name="Rectangle 39"/>
              <p:cNvSpPr>
                <a:spLocks noChangeArrowheads="1"/>
              </p:cNvSpPr>
              <p:nvPr/>
            </p:nvSpPr>
            <p:spPr bwMode="auto">
              <a:xfrm rot="5400000" flipV="1">
                <a:off x="2504" y="286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72" name="Rectangle 40"/>
              <p:cNvSpPr>
                <a:spLocks noChangeArrowheads="1"/>
              </p:cNvSpPr>
              <p:nvPr/>
            </p:nvSpPr>
            <p:spPr bwMode="auto">
              <a:xfrm rot="5400000" flipV="1">
                <a:off x="2508" y="2479"/>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73" name="AutoShape 41"/>
              <p:cNvSpPr>
                <a:spLocks noChangeArrowheads="1"/>
              </p:cNvSpPr>
              <p:nvPr/>
            </p:nvSpPr>
            <p:spPr bwMode="auto">
              <a:xfrm rot="5400000" flipV="1">
                <a:off x="2299" y="3223"/>
                <a:ext cx="496"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674" name="Rectangle 42"/>
              <p:cNvSpPr>
                <a:spLocks noChangeArrowheads="1"/>
              </p:cNvSpPr>
              <p:nvPr/>
            </p:nvSpPr>
            <p:spPr bwMode="auto">
              <a:xfrm rot="5400000" flipV="1">
                <a:off x="2497" y="350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75" name="Rectangle 43"/>
              <p:cNvSpPr>
                <a:spLocks noChangeArrowheads="1"/>
              </p:cNvSpPr>
              <p:nvPr/>
            </p:nvSpPr>
            <p:spPr bwMode="auto">
              <a:xfrm rot="5400000" flipV="1">
                <a:off x="2504" y="311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76" name="Oval 44"/>
              <p:cNvSpPr>
                <a:spLocks noChangeArrowheads="1"/>
              </p:cNvSpPr>
              <p:nvPr/>
            </p:nvSpPr>
            <p:spPr bwMode="auto">
              <a:xfrm rot="5400000" flipV="1">
                <a:off x="2579" y="2213"/>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677" name="Oval 45"/>
              <p:cNvSpPr>
                <a:spLocks noChangeArrowheads="1"/>
              </p:cNvSpPr>
              <p:nvPr/>
            </p:nvSpPr>
            <p:spPr bwMode="auto">
              <a:xfrm rot="5400000" flipV="1">
                <a:off x="2578" y="1924"/>
                <a:ext cx="98"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678" name="Oval 46"/>
              <p:cNvSpPr>
                <a:spLocks noChangeArrowheads="1"/>
              </p:cNvSpPr>
              <p:nvPr/>
            </p:nvSpPr>
            <p:spPr bwMode="auto">
              <a:xfrm rot="5400000" flipV="1">
                <a:off x="2579" y="2021"/>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679" name="Oval 47"/>
              <p:cNvSpPr>
                <a:spLocks noChangeArrowheads="1"/>
              </p:cNvSpPr>
              <p:nvPr/>
            </p:nvSpPr>
            <p:spPr bwMode="auto">
              <a:xfrm rot="5400000" flipV="1">
                <a:off x="2579" y="2117"/>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680" name="AutoShape 48"/>
              <p:cNvSpPr>
                <a:spLocks noChangeArrowheads="1"/>
              </p:cNvSpPr>
              <p:nvPr/>
            </p:nvSpPr>
            <p:spPr bwMode="auto">
              <a:xfrm rot="3863253" flipV="1">
                <a:off x="1821" y="1071"/>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681" name="Rectangle 49"/>
              <p:cNvSpPr>
                <a:spLocks noChangeArrowheads="1"/>
              </p:cNvSpPr>
              <p:nvPr/>
            </p:nvSpPr>
            <p:spPr bwMode="auto">
              <a:xfrm rot="3863253" flipV="1">
                <a:off x="2100" y="130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82" name="Rectangle 50"/>
              <p:cNvSpPr>
                <a:spLocks noChangeArrowheads="1"/>
              </p:cNvSpPr>
              <p:nvPr/>
            </p:nvSpPr>
            <p:spPr bwMode="auto">
              <a:xfrm rot="3863253" flipV="1">
                <a:off x="1937" y="94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83" name="AutoShape 51"/>
              <p:cNvSpPr>
                <a:spLocks noChangeArrowheads="1"/>
              </p:cNvSpPr>
              <p:nvPr/>
            </p:nvSpPr>
            <p:spPr bwMode="auto">
              <a:xfrm rot="3863253" flipV="1">
                <a:off x="2093" y="1646"/>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684" name="Rectangle 52"/>
              <p:cNvSpPr>
                <a:spLocks noChangeArrowheads="1"/>
              </p:cNvSpPr>
              <p:nvPr/>
            </p:nvSpPr>
            <p:spPr bwMode="auto">
              <a:xfrm rot="3863253" flipV="1">
                <a:off x="2370" y="187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685" name="Rectangle 53"/>
              <p:cNvSpPr>
                <a:spLocks noChangeArrowheads="1"/>
              </p:cNvSpPr>
              <p:nvPr/>
            </p:nvSpPr>
            <p:spPr bwMode="auto">
              <a:xfrm rot="3863253" flipV="1">
                <a:off x="2206" y="152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25060" name="Line 54"/>
              <p:cNvSpPr>
                <a:spLocks noChangeShapeType="1"/>
              </p:cNvSpPr>
              <p:nvPr/>
            </p:nvSpPr>
            <p:spPr bwMode="auto">
              <a:xfrm rot="5400000" flipV="1">
                <a:off x="2563" y="2705"/>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1" name="Line 55"/>
              <p:cNvSpPr>
                <a:spLocks noChangeShapeType="1"/>
              </p:cNvSpPr>
              <p:nvPr/>
            </p:nvSpPr>
            <p:spPr bwMode="auto">
              <a:xfrm rot="5400000" flipV="1">
                <a:off x="2553" y="3341"/>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2" name="Line 56"/>
              <p:cNvSpPr>
                <a:spLocks noChangeShapeType="1"/>
              </p:cNvSpPr>
              <p:nvPr/>
            </p:nvSpPr>
            <p:spPr bwMode="auto">
              <a:xfrm rot="3827783" flipV="1">
                <a:off x="2346" y="172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3" name="Line 57"/>
              <p:cNvSpPr>
                <a:spLocks noChangeShapeType="1"/>
              </p:cNvSpPr>
              <p:nvPr/>
            </p:nvSpPr>
            <p:spPr bwMode="auto">
              <a:xfrm rot="3827783" flipV="1">
                <a:off x="2190" y="109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4" name="Line 58"/>
              <p:cNvSpPr>
                <a:spLocks noChangeShapeType="1"/>
              </p:cNvSpPr>
              <p:nvPr/>
            </p:nvSpPr>
            <p:spPr bwMode="auto">
              <a:xfrm rot="3827783" flipV="1">
                <a:off x="2464" y="166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5" name="Line 59"/>
              <p:cNvSpPr>
                <a:spLocks noChangeShapeType="1"/>
              </p:cNvSpPr>
              <p:nvPr/>
            </p:nvSpPr>
            <p:spPr bwMode="auto">
              <a:xfrm rot="3827783" flipV="1">
                <a:off x="2074" y="115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6" name="Line 60"/>
              <p:cNvSpPr>
                <a:spLocks noChangeShapeType="1"/>
              </p:cNvSpPr>
              <p:nvPr/>
            </p:nvSpPr>
            <p:spPr bwMode="auto">
              <a:xfrm rot="5400000">
                <a:off x="2586" y="1921"/>
                <a:ext cx="48"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67" name="AutoShape 61"/>
              <p:cNvSpPr>
                <a:spLocks noChangeArrowheads="1"/>
              </p:cNvSpPr>
              <p:nvPr/>
            </p:nvSpPr>
            <p:spPr bwMode="auto">
              <a:xfrm rot="6939414" flipV="1">
                <a:off x="2701" y="1501"/>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68" name="Rectangle 62"/>
              <p:cNvSpPr>
                <a:spLocks noChangeArrowheads="1"/>
              </p:cNvSpPr>
              <p:nvPr/>
            </p:nvSpPr>
            <p:spPr bwMode="auto">
              <a:xfrm rot="6939414" flipV="1">
                <a:off x="2818" y="179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69" name="Rectangle 63"/>
              <p:cNvSpPr>
                <a:spLocks noChangeArrowheads="1"/>
              </p:cNvSpPr>
              <p:nvPr/>
            </p:nvSpPr>
            <p:spPr bwMode="auto">
              <a:xfrm rot="6939414" flipV="1">
                <a:off x="2987" y="144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70" name="AutoShape 64"/>
              <p:cNvSpPr>
                <a:spLocks noChangeArrowheads="1"/>
              </p:cNvSpPr>
              <p:nvPr/>
            </p:nvSpPr>
            <p:spPr bwMode="auto">
              <a:xfrm rot="6939414" flipV="1">
                <a:off x="2980" y="934"/>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71" name="Rectangle 65"/>
              <p:cNvSpPr>
                <a:spLocks noChangeArrowheads="1"/>
              </p:cNvSpPr>
              <p:nvPr/>
            </p:nvSpPr>
            <p:spPr bwMode="auto">
              <a:xfrm rot="6939414" flipV="1">
                <a:off x="3091" y="122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72" name="Rectangle 66"/>
              <p:cNvSpPr>
                <a:spLocks noChangeArrowheads="1"/>
              </p:cNvSpPr>
              <p:nvPr/>
            </p:nvSpPr>
            <p:spPr bwMode="auto">
              <a:xfrm rot="6939414" flipV="1">
                <a:off x="3263" y="88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69699" name="AutoShape 67"/>
              <p:cNvSpPr>
                <a:spLocks noChangeArrowheads="1"/>
              </p:cNvSpPr>
              <p:nvPr/>
            </p:nvSpPr>
            <p:spPr bwMode="auto">
              <a:xfrm rot="5400000">
                <a:off x="2766" y="2577"/>
                <a:ext cx="498"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00" name="Rectangle 68"/>
              <p:cNvSpPr>
                <a:spLocks noChangeArrowheads="1"/>
              </p:cNvSpPr>
              <p:nvPr/>
            </p:nvSpPr>
            <p:spPr bwMode="auto">
              <a:xfrm rot="5400000">
                <a:off x="2814" y="285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01" name="Rectangle 69"/>
              <p:cNvSpPr>
                <a:spLocks noChangeArrowheads="1"/>
              </p:cNvSpPr>
              <p:nvPr/>
            </p:nvSpPr>
            <p:spPr bwMode="auto">
              <a:xfrm rot="5400000">
                <a:off x="2808" y="247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02" name="AutoShape 70"/>
              <p:cNvSpPr>
                <a:spLocks noChangeArrowheads="1"/>
              </p:cNvSpPr>
              <p:nvPr/>
            </p:nvSpPr>
            <p:spPr bwMode="auto">
              <a:xfrm rot="5400000">
                <a:off x="2773" y="3216"/>
                <a:ext cx="501"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03" name="Rectangle 71"/>
              <p:cNvSpPr>
                <a:spLocks noChangeArrowheads="1"/>
              </p:cNvSpPr>
              <p:nvPr/>
            </p:nvSpPr>
            <p:spPr bwMode="auto">
              <a:xfrm rot="5400000">
                <a:off x="2818" y="349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04" name="Rectangle 72"/>
              <p:cNvSpPr>
                <a:spLocks noChangeArrowheads="1"/>
              </p:cNvSpPr>
              <p:nvPr/>
            </p:nvSpPr>
            <p:spPr bwMode="auto">
              <a:xfrm rot="5400000">
                <a:off x="2816" y="310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05" name="Oval 73"/>
              <p:cNvSpPr>
                <a:spLocks noChangeArrowheads="1"/>
              </p:cNvSpPr>
              <p:nvPr/>
            </p:nvSpPr>
            <p:spPr bwMode="auto">
              <a:xfrm rot="5400000">
                <a:off x="2891" y="2204"/>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06" name="Oval 74"/>
              <p:cNvSpPr>
                <a:spLocks noChangeArrowheads="1"/>
              </p:cNvSpPr>
              <p:nvPr/>
            </p:nvSpPr>
            <p:spPr bwMode="auto">
              <a:xfrm rot="5400000">
                <a:off x="2891" y="1917"/>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07" name="Oval 75"/>
              <p:cNvSpPr>
                <a:spLocks noChangeArrowheads="1"/>
              </p:cNvSpPr>
              <p:nvPr/>
            </p:nvSpPr>
            <p:spPr bwMode="auto">
              <a:xfrm rot="5400000">
                <a:off x="2891" y="2013"/>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08" name="Oval 76"/>
              <p:cNvSpPr>
                <a:spLocks noChangeArrowheads="1"/>
              </p:cNvSpPr>
              <p:nvPr/>
            </p:nvSpPr>
            <p:spPr bwMode="auto">
              <a:xfrm rot="5400000">
                <a:off x="2891" y="2108"/>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09" name="AutoShape 77"/>
              <p:cNvSpPr>
                <a:spLocks noChangeArrowheads="1"/>
              </p:cNvSpPr>
              <p:nvPr/>
            </p:nvSpPr>
            <p:spPr bwMode="auto">
              <a:xfrm rot="6936747">
                <a:off x="3244" y="1063"/>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10" name="Rectangle 78"/>
              <p:cNvSpPr>
                <a:spLocks noChangeArrowheads="1"/>
              </p:cNvSpPr>
              <p:nvPr/>
            </p:nvSpPr>
            <p:spPr bwMode="auto">
              <a:xfrm rot="6936747">
                <a:off x="3217" y="129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11" name="Rectangle 79"/>
              <p:cNvSpPr>
                <a:spLocks noChangeArrowheads="1"/>
              </p:cNvSpPr>
              <p:nvPr/>
            </p:nvSpPr>
            <p:spPr bwMode="auto">
              <a:xfrm rot="6936747">
                <a:off x="3379" y="94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12" name="AutoShape 80"/>
              <p:cNvSpPr>
                <a:spLocks noChangeArrowheads="1"/>
              </p:cNvSpPr>
              <p:nvPr/>
            </p:nvSpPr>
            <p:spPr bwMode="auto">
              <a:xfrm rot="6936747">
                <a:off x="2973" y="1639"/>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13" name="Rectangle 81"/>
              <p:cNvSpPr>
                <a:spLocks noChangeArrowheads="1"/>
              </p:cNvSpPr>
              <p:nvPr/>
            </p:nvSpPr>
            <p:spPr bwMode="auto">
              <a:xfrm rot="6936747">
                <a:off x="2946" y="186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14" name="Rectangle 82"/>
              <p:cNvSpPr>
                <a:spLocks noChangeArrowheads="1"/>
              </p:cNvSpPr>
              <p:nvPr/>
            </p:nvSpPr>
            <p:spPr bwMode="auto">
              <a:xfrm rot="6936747">
                <a:off x="3110" y="151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25089" name="Line 83"/>
              <p:cNvSpPr>
                <a:spLocks noChangeShapeType="1"/>
              </p:cNvSpPr>
              <p:nvPr/>
            </p:nvSpPr>
            <p:spPr bwMode="auto">
              <a:xfrm rot="5400000" flipV="1">
                <a:off x="2875" y="3329"/>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0" name="Line 84"/>
              <p:cNvSpPr>
                <a:spLocks noChangeShapeType="1"/>
              </p:cNvSpPr>
              <p:nvPr/>
            </p:nvSpPr>
            <p:spPr bwMode="auto">
              <a:xfrm rot="5400000" flipV="1">
                <a:off x="2867" y="2691"/>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1" name="Line 85"/>
              <p:cNvSpPr>
                <a:spLocks noChangeShapeType="1"/>
              </p:cNvSpPr>
              <p:nvPr/>
            </p:nvSpPr>
            <p:spPr bwMode="auto">
              <a:xfrm rot="6972217" flipH="1" flipV="1">
                <a:off x="2958" y="165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2" name="Line 86"/>
              <p:cNvSpPr>
                <a:spLocks noChangeShapeType="1"/>
              </p:cNvSpPr>
              <p:nvPr/>
            </p:nvSpPr>
            <p:spPr bwMode="auto">
              <a:xfrm rot="6972217" flipH="1" flipV="1">
                <a:off x="3350" y="114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3" name="Line 87"/>
              <p:cNvSpPr>
                <a:spLocks noChangeShapeType="1"/>
              </p:cNvSpPr>
              <p:nvPr/>
            </p:nvSpPr>
            <p:spPr bwMode="auto">
              <a:xfrm rot="6972217" flipH="1" flipV="1">
                <a:off x="3232" y="1084"/>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4" name="Line 88"/>
              <p:cNvSpPr>
                <a:spLocks noChangeShapeType="1"/>
              </p:cNvSpPr>
              <p:nvPr/>
            </p:nvSpPr>
            <p:spPr bwMode="auto">
              <a:xfrm rot="6972217" flipH="1" flipV="1">
                <a:off x="3078" y="1718"/>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95" name="Line 89"/>
              <p:cNvSpPr>
                <a:spLocks noChangeShapeType="1"/>
              </p:cNvSpPr>
              <p:nvPr/>
            </p:nvSpPr>
            <p:spPr bwMode="auto">
              <a:xfrm rot="5400000" flipH="1">
                <a:off x="2939" y="1916"/>
                <a:ext cx="48"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4585" name="Group 90"/>
            <p:cNvGrpSpPr>
              <a:grpSpLocks/>
            </p:cNvGrpSpPr>
            <p:nvPr/>
          </p:nvGrpSpPr>
          <p:grpSpPr bwMode="auto">
            <a:xfrm flipH="1" flipV="1">
              <a:off x="624" y="2046"/>
              <a:ext cx="768" cy="1319"/>
              <a:chOff x="1955" y="785"/>
              <a:chExt cx="1656" cy="2873"/>
            </a:xfrm>
          </p:grpSpPr>
          <p:sp>
            <p:nvSpPr>
              <p:cNvPr id="24976" name="Line 91"/>
              <p:cNvSpPr>
                <a:spLocks noChangeShapeType="1"/>
              </p:cNvSpPr>
              <p:nvPr/>
            </p:nvSpPr>
            <p:spPr bwMode="auto">
              <a:xfrm rot="5400000">
                <a:off x="2787" y="2185"/>
                <a:ext cx="0"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77" name="Line 92"/>
              <p:cNvSpPr>
                <a:spLocks noChangeShapeType="1"/>
              </p:cNvSpPr>
              <p:nvPr/>
            </p:nvSpPr>
            <p:spPr bwMode="auto">
              <a:xfrm rot="5400000">
                <a:off x="2787" y="2289"/>
                <a:ext cx="0"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78" name="AutoShape 93"/>
              <p:cNvSpPr>
                <a:spLocks noChangeArrowheads="1"/>
              </p:cNvSpPr>
              <p:nvPr/>
            </p:nvSpPr>
            <p:spPr bwMode="auto">
              <a:xfrm rot="3860586">
                <a:off x="2363" y="15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4979" name="Rectangle 94"/>
              <p:cNvSpPr>
                <a:spLocks noChangeArrowheads="1"/>
              </p:cNvSpPr>
              <p:nvPr/>
            </p:nvSpPr>
            <p:spPr bwMode="auto">
              <a:xfrm rot="3860586">
                <a:off x="2498" y="180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4980" name="Rectangle 95"/>
              <p:cNvSpPr>
                <a:spLocks noChangeArrowheads="1"/>
              </p:cNvSpPr>
              <p:nvPr/>
            </p:nvSpPr>
            <p:spPr bwMode="auto">
              <a:xfrm rot="3860586">
                <a:off x="2330" y="145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4981" name="AutoShape 96"/>
              <p:cNvSpPr>
                <a:spLocks noChangeArrowheads="1"/>
              </p:cNvSpPr>
              <p:nvPr/>
            </p:nvSpPr>
            <p:spPr bwMode="auto">
              <a:xfrm rot="3860586">
                <a:off x="2086" y="942"/>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4982" name="Rectangle 97"/>
              <p:cNvSpPr>
                <a:spLocks noChangeArrowheads="1"/>
              </p:cNvSpPr>
              <p:nvPr/>
            </p:nvSpPr>
            <p:spPr bwMode="auto">
              <a:xfrm rot="3860586">
                <a:off x="2223" y="123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4983" name="Rectangle 98"/>
              <p:cNvSpPr>
                <a:spLocks noChangeArrowheads="1"/>
              </p:cNvSpPr>
              <p:nvPr/>
            </p:nvSpPr>
            <p:spPr bwMode="auto">
              <a:xfrm rot="3860586">
                <a:off x="2053" y="88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69731" name="AutoShape 99"/>
              <p:cNvSpPr>
                <a:spLocks noChangeArrowheads="1"/>
              </p:cNvSpPr>
              <p:nvPr/>
            </p:nvSpPr>
            <p:spPr bwMode="auto">
              <a:xfrm rot="5400000" flipV="1">
                <a:off x="2302" y="2585"/>
                <a:ext cx="499"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32" name="Rectangle 100"/>
              <p:cNvSpPr>
                <a:spLocks noChangeArrowheads="1"/>
              </p:cNvSpPr>
              <p:nvPr/>
            </p:nvSpPr>
            <p:spPr bwMode="auto">
              <a:xfrm rot="5400000" flipV="1">
                <a:off x="2504" y="286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33" name="Rectangle 101"/>
              <p:cNvSpPr>
                <a:spLocks noChangeArrowheads="1"/>
              </p:cNvSpPr>
              <p:nvPr/>
            </p:nvSpPr>
            <p:spPr bwMode="auto">
              <a:xfrm rot="5400000" flipV="1">
                <a:off x="2508" y="247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34" name="AutoShape 102"/>
              <p:cNvSpPr>
                <a:spLocks noChangeArrowheads="1"/>
              </p:cNvSpPr>
              <p:nvPr/>
            </p:nvSpPr>
            <p:spPr bwMode="auto">
              <a:xfrm rot="5400000" flipV="1">
                <a:off x="2297" y="3221"/>
                <a:ext cx="499"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35" name="Rectangle 103"/>
              <p:cNvSpPr>
                <a:spLocks noChangeArrowheads="1"/>
              </p:cNvSpPr>
              <p:nvPr/>
            </p:nvSpPr>
            <p:spPr bwMode="auto">
              <a:xfrm rot="5400000" flipV="1">
                <a:off x="2497" y="350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36" name="Rectangle 104"/>
              <p:cNvSpPr>
                <a:spLocks noChangeArrowheads="1"/>
              </p:cNvSpPr>
              <p:nvPr/>
            </p:nvSpPr>
            <p:spPr bwMode="auto">
              <a:xfrm rot="5400000" flipV="1">
                <a:off x="2504" y="311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37" name="Oval 105"/>
              <p:cNvSpPr>
                <a:spLocks noChangeArrowheads="1"/>
              </p:cNvSpPr>
              <p:nvPr/>
            </p:nvSpPr>
            <p:spPr bwMode="auto">
              <a:xfrm rot="5400000" flipV="1">
                <a:off x="2579" y="2212"/>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38" name="Oval 106"/>
              <p:cNvSpPr>
                <a:spLocks noChangeArrowheads="1"/>
              </p:cNvSpPr>
              <p:nvPr/>
            </p:nvSpPr>
            <p:spPr bwMode="auto">
              <a:xfrm rot="5400000" flipV="1">
                <a:off x="2579" y="1924"/>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39" name="Oval 107"/>
              <p:cNvSpPr>
                <a:spLocks noChangeArrowheads="1"/>
              </p:cNvSpPr>
              <p:nvPr/>
            </p:nvSpPr>
            <p:spPr bwMode="auto">
              <a:xfrm rot="5400000" flipV="1">
                <a:off x="2579" y="2020"/>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40" name="Oval 108"/>
              <p:cNvSpPr>
                <a:spLocks noChangeArrowheads="1"/>
              </p:cNvSpPr>
              <p:nvPr/>
            </p:nvSpPr>
            <p:spPr bwMode="auto">
              <a:xfrm rot="5400000" flipV="1">
                <a:off x="2579" y="2116"/>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41" name="AutoShape 109"/>
              <p:cNvSpPr>
                <a:spLocks noChangeArrowheads="1"/>
              </p:cNvSpPr>
              <p:nvPr/>
            </p:nvSpPr>
            <p:spPr bwMode="auto">
              <a:xfrm rot="3863253" flipV="1">
                <a:off x="1822" y="1070"/>
                <a:ext cx="499"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42" name="Rectangle 110"/>
              <p:cNvSpPr>
                <a:spLocks noChangeArrowheads="1"/>
              </p:cNvSpPr>
              <p:nvPr/>
            </p:nvSpPr>
            <p:spPr bwMode="auto">
              <a:xfrm rot="3863253" flipV="1">
                <a:off x="2100" y="130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43" name="Rectangle 111"/>
              <p:cNvSpPr>
                <a:spLocks noChangeArrowheads="1"/>
              </p:cNvSpPr>
              <p:nvPr/>
            </p:nvSpPr>
            <p:spPr bwMode="auto">
              <a:xfrm rot="3863253" flipV="1">
                <a:off x="1936" y="94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44" name="AutoShape 112"/>
              <p:cNvSpPr>
                <a:spLocks noChangeArrowheads="1"/>
              </p:cNvSpPr>
              <p:nvPr/>
            </p:nvSpPr>
            <p:spPr bwMode="auto">
              <a:xfrm rot="3863253" flipV="1">
                <a:off x="2093" y="1647"/>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45" name="Rectangle 113"/>
              <p:cNvSpPr>
                <a:spLocks noChangeArrowheads="1"/>
              </p:cNvSpPr>
              <p:nvPr/>
            </p:nvSpPr>
            <p:spPr bwMode="auto">
              <a:xfrm rot="3863253" flipV="1">
                <a:off x="2370" y="187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46" name="Rectangle 114"/>
              <p:cNvSpPr>
                <a:spLocks noChangeArrowheads="1"/>
              </p:cNvSpPr>
              <p:nvPr/>
            </p:nvSpPr>
            <p:spPr bwMode="auto">
              <a:xfrm rot="3863253" flipV="1">
                <a:off x="2206" y="152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25000" name="Line 115"/>
              <p:cNvSpPr>
                <a:spLocks noChangeShapeType="1"/>
              </p:cNvSpPr>
              <p:nvPr/>
            </p:nvSpPr>
            <p:spPr bwMode="auto">
              <a:xfrm rot="5400000" flipV="1">
                <a:off x="2563" y="2705"/>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1" name="Line 116"/>
              <p:cNvSpPr>
                <a:spLocks noChangeShapeType="1"/>
              </p:cNvSpPr>
              <p:nvPr/>
            </p:nvSpPr>
            <p:spPr bwMode="auto">
              <a:xfrm rot="5400000" flipV="1">
                <a:off x="2553" y="3341"/>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2" name="Line 117"/>
              <p:cNvSpPr>
                <a:spLocks noChangeShapeType="1"/>
              </p:cNvSpPr>
              <p:nvPr/>
            </p:nvSpPr>
            <p:spPr bwMode="auto">
              <a:xfrm rot="3827783" flipV="1">
                <a:off x="2346" y="172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3" name="Line 118"/>
              <p:cNvSpPr>
                <a:spLocks noChangeShapeType="1"/>
              </p:cNvSpPr>
              <p:nvPr/>
            </p:nvSpPr>
            <p:spPr bwMode="auto">
              <a:xfrm rot="3827783" flipV="1">
                <a:off x="2190" y="109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4" name="Line 119"/>
              <p:cNvSpPr>
                <a:spLocks noChangeShapeType="1"/>
              </p:cNvSpPr>
              <p:nvPr/>
            </p:nvSpPr>
            <p:spPr bwMode="auto">
              <a:xfrm rot="3827783" flipV="1">
                <a:off x="2464" y="166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5" name="Line 120"/>
              <p:cNvSpPr>
                <a:spLocks noChangeShapeType="1"/>
              </p:cNvSpPr>
              <p:nvPr/>
            </p:nvSpPr>
            <p:spPr bwMode="auto">
              <a:xfrm rot="3827783" flipV="1">
                <a:off x="2074" y="115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6" name="Line 121"/>
              <p:cNvSpPr>
                <a:spLocks noChangeShapeType="1"/>
              </p:cNvSpPr>
              <p:nvPr/>
            </p:nvSpPr>
            <p:spPr bwMode="auto">
              <a:xfrm rot="5400000">
                <a:off x="2586" y="1921"/>
                <a:ext cx="48"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07" name="AutoShape 122"/>
              <p:cNvSpPr>
                <a:spLocks noChangeArrowheads="1"/>
              </p:cNvSpPr>
              <p:nvPr/>
            </p:nvSpPr>
            <p:spPr bwMode="auto">
              <a:xfrm rot="6939414" flipV="1">
                <a:off x="2701" y="1501"/>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08" name="Rectangle 123"/>
              <p:cNvSpPr>
                <a:spLocks noChangeArrowheads="1"/>
              </p:cNvSpPr>
              <p:nvPr/>
            </p:nvSpPr>
            <p:spPr bwMode="auto">
              <a:xfrm rot="6939414" flipV="1">
                <a:off x="2818" y="179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09" name="Rectangle 124"/>
              <p:cNvSpPr>
                <a:spLocks noChangeArrowheads="1"/>
              </p:cNvSpPr>
              <p:nvPr/>
            </p:nvSpPr>
            <p:spPr bwMode="auto">
              <a:xfrm rot="6939414" flipV="1">
                <a:off x="2987" y="144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10" name="AutoShape 125"/>
              <p:cNvSpPr>
                <a:spLocks noChangeArrowheads="1"/>
              </p:cNvSpPr>
              <p:nvPr/>
            </p:nvSpPr>
            <p:spPr bwMode="auto">
              <a:xfrm rot="6939414" flipV="1">
                <a:off x="2980" y="934"/>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11" name="Rectangle 126"/>
              <p:cNvSpPr>
                <a:spLocks noChangeArrowheads="1"/>
              </p:cNvSpPr>
              <p:nvPr/>
            </p:nvSpPr>
            <p:spPr bwMode="auto">
              <a:xfrm rot="6939414" flipV="1">
                <a:off x="3091" y="1229"/>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25012" name="Rectangle 127"/>
              <p:cNvSpPr>
                <a:spLocks noChangeArrowheads="1"/>
              </p:cNvSpPr>
              <p:nvPr/>
            </p:nvSpPr>
            <p:spPr bwMode="auto">
              <a:xfrm rot="6939414" flipV="1">
                <a:off x="3263" y="88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69760" name="AutoShape 128"/>
              <p:cNvSpPr>
                <a:spLocks noChangeArrowheads="1"/>
              </p:cNvSpPr>
              <p:nvPr/>
            </p:nvSpPr>
            <p:spPr bwMode="auto">
              <a:xfrm rot="5400000">
                <a:off x="2764" y="2578"/>
                <a:ext cx="501"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61" name="Rectangle 129"/>
              <p:cNvSpPr>
                <a:spLocks noChangeArrowheads="1"/>
              </p:cNvSpPr>
              <p:nvPr/>
            </p:nvSpPr>
            <p:spPr bwMode="auto">
              <a:xfrm rot="5400000">
                <a:off x="2815" y="2858"/>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62" name="Rectangle 130"/>
              <p:cNvSpPr>
                <a:spLocks noChangeArrowheads="1"/>
              </p:cNvSpPr>
              <p:nvPr/>
            </p:nvSpPr>
            <p:spPr bwMode="auto">
              <a:xfrm rot="5400000">
                <a:off x="2809" y="2470"/>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63" name="AutoShape 131"/>
              <p:cNvSpPr>
                <a:spLocks noChangeArrowheads="1"/>
              </p:cNvSpPr>
              <p:nvPr/>
            </p:nvSpPr>
            <p:spPr bwMode="auto">
              <a:xfrm rot="5400000">
                <a:off x="2773" y="3216"/>
                <a:ext cx="501" cy="23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64" name="Rectangle 132"/>
              <p:cNvSpPr>
                <a:spLocks noChangeArrowheads="1"/>
              </p:cNvSpPr>
              <p:nvPr/>
            </p:nvSpPr>
            <p:spPr bwMode="auto">
              <a:xfrm rot="5400000">
                <a:off x="2819" y="3496"/>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65" name="Rectangle 133"/>
              <p:cNvSpPr>
                <a:spLocks noChangeArrowheads="1"/>
              </p:cNvSpPr>
              <p:nvPr/>
            </p:nvSpPr>
            <p:spPr bwMode="auto">
              <a:xfrm rot="5400000">
                <a:off x="2816" y="310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66" name="Oval 134"/>
              <p:cNvSpPr>
                <a:spLocks noChangeArrowheads="1"/>
              </p:cNvSpPr>
              <p:nvPr/>
            </p:nvSpPr>
            <p:spPr bwMode="auto">
              <a:xfrm rot="5400000">
                <a:off x="2891" y="2205"/>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67" name="Oval 135"/>
              <p:cNvSpPr>
                <a:spLocks noChangeArrowheads="1"/>
              </p:cNvSpPr>
              <p:nvPr/>
            </p:nvSpPr>
            <p:spPr bwMode="auto">
              <a:xfrm rot="5400000">
                <a:off x="2891" y="1916"/>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68" name="Oval 136"/>
              <p:cNvSpPr>
                <a:spLocks noChangeArrowheads="1"/>
              </p:cNvSpPr>
              <p:nvPr/>
            </p:nvSpPr>
            <p:spPr bwMode="auto">
              <a:xfrm rot="5400000">
                <a:off x="2891" y="2011"/>
                <a:ext cx="96"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69" name="Oval 137"/>
              <p:cNvSpPr>
                <a:spLocks noChangeArrowheads="1"/>
              </p:cNvSpPr>
              <p:nvPr/>
            </p:nvSpPr>
            <p:spPr bwMode="auto">
              <a:xfrm rot="5400000">
                <a:off x="2890" y="2108"/>
                <a:ext cx="98" cy="239"/>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69770" name="AutoShape 138"/>
              <p:cNvSpPr>
                <a:spLocks noChangeArrowheads="1"/>
              </p:cNvSpPr>
              <p:nvPr/>
            </p:nvSpPr>
            <p:spPr bwMode="auto">
              <a:xfrm rot="6936747">
                <a:off x="3244" y="1063"/>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71" name="Rectangle 139"/>
              <p:cNvSpPr>
                <a:spLocks noChangeArrowheads="1"/>
              </p:cNvSpPr>
              <p:nvPr/>
            </p:nvSpPr>
            <p:spPr bwMode="auto">
              <a:xfrm rot="6936747">
                <a:off x="3217" y="129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72" name="Rectangle 140"/>
              <p:cNvSpPr>
                <a:spLocks noChangeArrowheads="1"/>
              </p:cNvSpPr>
              <p:nvPr/>
            </p:nvSpPr>
            <p:spPr bwMode="auto">
              <a:xfrm rot="6936747">
                <a:off x="3380" y="939"/>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73" name="AutoShape 141"/>
              <p:cNvSpPr>
                <a:spLocks noChangeArrowheads="1"/>
              </p:cNvSpPr>
              <p:nvPr/>
            </p:nvSpPr>
            <p:spPr bwMode="auto">
              <a:xfrm rot="6936747">
                <a:off x="2973" y="1639"/>
                <a:ext cx="499"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69774" name="Rectangle 142"/>
              <p:cNvSpPr>
                <a:spLocks noChangeArrowheads="1"/>
              </p:cNvSpPr>
              <p:nvPr/>
            </p:nvSpPr>
            <p:spPr bwMode="auto">
              <a:xfrm rot="6936747">
                <a:off x="2947" y="1867"/>
                <a:ext cx="248"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69775" name="Rectangle 143"/>
              <p:cNvSpPr>
                <a:spLocks noChangeArrowheads="1"/>
              </p:cNvSpPr>
              <p:nvPr/>
            </p:nvSpPr>
            <p:spPr bwMode="auto">
              <a:xfrm rot="6936747">
                <a:off x="3109" y="151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25029" name="Line 144"/>
              <p:cNvSpPr>
                <a:spLocks noChangeShapeType="1"/>
              </p:cNvSpPr>
              <p:nvPr/>
            </p:nvSpPr>
            <p:spPr bwMode="auto">
              <a:xfrm rot="5400000" flipV="1">
                <a:off x="2875" y="3329"/>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0" name="Line 145"/>
              <p:cNvSpPr>
                <a:spLocks noChangeShapeType="1"/>
              </p:cNvSpPr>
              <p:nvPr/>
            </p:nvSpPr>
            <p:spPr bwMode="auto">
              <a:xfrm rot="5400000" flipV="1">
                <a:off x="2867" y="2691"/>
                <a:ext cx="1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1" name="Line 146"/>
              <p:cNvSpPr>
                <a:spLocks noChangeShapeType="1"/>
              </p:cNvSpPr>
              <p:nvPr/>
            </p:nvSpPr>
            <p:spPr bwMode="auto">
              <a:xfrm rot="6972217" flipH="1" flipV="1">
                <a:off x="2958" y="165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2" name="Line 147"/>
              <p:cNvSpPr>
                <a:spLocks noChangeShapeType="1"/>
              </p:cNvSpPr>
              <p:nvPr/>
            </p:nvSpPr>
            <p:spPr bwMode="auto">
              <a:xfrm rot="6972217" flipH="1" flipV="1">
                <a:off x="3350" y="1142"/>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3" name="Line 148"/>
              <p:cNvSpPr>
                <a:spLocks noChangeShapeType="1"/>
              </p:cNvSpPr>
              <p:nvPr/>
            </p:nvSpPr>
            <p:spPr bwMode="auto">
              <a:xfrm rot="6972217" flipH="1" flipV="1">
                <a:off x="3232" y="1084"/>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4" name="Line 149"/>
              <p:cNvSpPr>
                <a:spLocks noChangeShapeType="1"/>
              </p:cNvSpPr>
              <p:nvPr/>
            </p:nvSpPr>
            <p:spPr bwMode="auto">
              <a:xfrm rot="6972217" flipH="1" flipV="1">
                <a:off x="3078" y="1718"/>
                <a:ext cx="144"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035" name="Line 150"/>
              <p:cNvSpPr>
                <a:spLocks noChangeShapeType="1"/>
              </p:cNvSpPr>
              <p:nvPr/>
            </p:nvSpPr>
            <p:spPr bwMode="auto">
              <a:xfrm rot="5400000" flipH="1">
                <a:off x="2939" y="1916"/>
                <a:ext cx="48" cy="96"/>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4586" name="Rectangle 151"/>
            <p:cNvSpPr>
              <a:spLocks noChangeArrowheads="1"/>
            </p:cNvSpPr>
            <p:nvPr/>
          </p:nvSpPr>
          <p:spPr bwMode="auto">
            <a:xfrm>
              <a:off x="528" y="3340"/>
              <a:ext cx="2304" cy="116"/>
            </a:xfrm>
            <a:prstGeom prst="rect">
              <a:avLst/>
            </a:prstGeom>
            <a:gradFill rotWithShape="0">
              <a:gsLst>
                <a:gs pos="0">
                  <a:srgbClr val="762F47"/>
                </a:gs>
                <a:gs pos="50000">
                  <a:srgbClr val="FF6699"/>
                </a:gs>
                <a:gs pos="100000">
                  <a:srgbClr val="762F47"/>
                </a:gs>
              </a:gsLst>
              <a:lin ang="18900000" scaled="1"/>
            </a:gradFill>
            <a:ln w="9525">
              <a:solidFill>
                <a:schemeClr val="tx1"/>
              </a:solidFill>
              <a:miter lim="800000"/>
              <a:headEnd/>
              <a:tailEnd/>
            </a:ln>
          </p:spPr>
          <p:txBody>
            <a:bodyPr wrap="none" anchor="ctr"/>
            <a:lstStyle/>
            <a:p>
              <a:endParaRPr lang="en-US"/>
            </a:p>
          </p:txBody>
        </p:sp>
        <p:grpSp>
          <p:nvGrpSpPr>
            <p:cNvPr id="24587" name="Group 152"/>
            <p:cNvGrpSpPr>
              <a:grpSpLocks/>
            </p:cNvGrpSpPr>
            <p:nvPr/>
          </p:nvGrpSpPr>
          <p:grpSpPr bwMode="auto">
            <a:xfrm>
              <a:off x="1152" y="1632"/>
              <a:ext cx="739" cy="1125"/>
              <a:chOff x="1680" y="1632"/>
              <a:chExt cx="1248" cy="1392"/>
            </a:xfrm>
          </p:grpSpPr>
          <p:sp>
            <p:nvSpPr>
              <p:cNvPr id="24967" name="Oval 153"/>
              <p:cNvSpPr>
                <a:spLocks noChangeArrowheads="1"/>
              </p:cNvSpPr>
              <p:nvPr/>
            </p:nvSpPr>
            <p:spPr bwMode="auto">
              <a:xfrm rot="137636">
                <a:off x="1888" y="1632"/>
                <a:ext cx="555" cy="299"/>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C1r</a:t>
                </a:r>
                <a:endParaRPr lang="en-US" sz="2800" b="0">
                  <a:latin typeface="Arial" charset="0"/>
                </a:endParaRPr>
              </a:p>
            </p:txBody>
          </p:sp>
          <p:sp>
            <p:nvSpPr>
              <p:cNvPr id="24968" name="Oval 154"/>
              <p:cNvSpPr>
                <a:spLocks noChangeArrowheads="1"/>
              </p:cNvSpPr>
              <p:nvPr/>
            </p:nvSpPr>
            <p:spPr bwMode="auto">
              <a:xfrm rot="137636">
                <a:off x="2443" y="1707"/>
                <a:ext cx="485" cy="299"/>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C1s</a:t>
                </a:r>
                <a:endParaRPr lang="en-US" sz="2800" b="0">
                  <a:latin typeface="Arial" charset="0"/>
                </a:endParaRPr>
              </a:p>
            </p:txBody>
          </p:sp>
          <p:grpSp>
            <p:nvGrpSpPr>
              <p:cNvPr id="24969" name="Group 155"/>
              <p:cNvGrpSpPr>
                <a:grpSpLocks/>
              </p:cNvGrpSpPr>
              <p:nvPr/>
            </p:nvGrpSpPr>
            <p:grpSpPr bwMode="auto">
              <a:xfrm>
                <a:off x="1680" y="2343"/>
                <a:ext cx="793" cy="681"/>
                <a:chOff x="576" y="2112"/>
                <a:chExt cx="1098" cy="873"/>
              </a:xfrm>
            </p:grpSpPr>
            <p:sp>
              <p:nvSpPr>
                <p:cNvPr id="24971" name="Oval 156"/>
                <p:cNvSpPr>
                  <a:spLocks noChangeArrowheads="1"/>
                </p:cNvSpPr>
                <p:nvPr/>
              </p:nvSpPr>
              <p:spPr bwMode="auto">
                <a:xfrm rot="137636">
                  <a:off x="864" y="211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972" name="Oval 157"/>
                <p:cNvSpPr>
                  <a:spLocks noChangeArrowheads="1"/>
                </p:cNvSpPr>
                <p:nvPr/>
              </p:nvSpPr>
              <p:spPr bwMode="auto">
                <a:xfrm rot="137636">
                  <a:off x="576" y="235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973" name="Oval 158"/>
                <p:cNvSpPr>
                  <a:spLocks noChangeArrowheads="1"/>
                </p:cNvSpPr>
                <p:nvPr/>
              </p:nvSpPr>
              <p:spPr bwMode="auto">
                <a:xfrm rot="137636">
                  <a:off x="768" y="2640"/>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974" name="Oval 159"/>
                <p:cNvSpPr>
                  <a:spLocks noChangeArrowheads="1"/>
                </p:cNvSpPr>
                <p:nvPr/>
              </p:nvSpPr>
              <p:spPr bwMode="auto">
                <a:xfrm rot="137636">
                  <a:off x="1152" y="259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975" name="Oval 160"/>
                <p:cNvSpPr>
                  <a:spLocks noChangeArrowheads="1"/>
                </p:cNvSpPr>
                <p:nvPr/>
              </p:nvSpPr>
              <p:spPr bwMode="auto">
                <a:xfrm rot="137636">
                  <a:off x="1248" y="2256"/>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24970" name="Oval 161"/>
              <p:cNvSpPr>
                <a:spLocks noChangeArrowheads="1"/>
              </p:cNvSpPr>
              <p:nvPr/>
            </p:nvSpPr>
            <p:spPr bwMode="auto">
              <a:xfrm rot="-13016">
                <a:off x="1888" y="1917"/>
                <a:ext cx="386" cy="87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C1q</a:t>
                </a:r>
                <a:endParaRPr lang="en-US" sz="2800" b="0">
                  <a:latin typeface="Arial" charset="0"/>
                </a:endParaRPr>
              </a:p>
            </p:txBody>
          </p:sp>
        </p:grpSp>
        <p:sp>
          <p:nvSpPr>
            <p:cNvPr id="24588" name="AutoShape 162"/>
            <p:cNvSpPr>
              <a:spLocks noChangeArrowheads="1"/>
            </p:cNvSpPr>
            <p:nvPr/>
          </p:nvSpPr>
          <p:spPr bwMode="auto">
            <a:xfrm rot="-278058">
              <a:off x="4040" y="2329"/>
              <a:ext cx="346" cy="349"/>
            </a:xfrm>
            <a:prstGeom prst="pentagon">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89" name="Oval 163"/>
            <p:cNvSpPr>
              <a:spLocks noChangeArrowheads="1"/>
            </p:cNvSpPr>
            <p:nvPr/>
          </p:nvSpPr>
          <p:spPr bwMode="auto">
            <a:xfrm rot="-278058">
              <a:off x="4124" y="2446"/>
              <a:ext cx="165" cy="175"/>
            </a:xfrm>
            <a:prstGeom prst="ellipse">
              <a:avLst/>
            </a:prstGeom>
            <a:gradFill rotWithShape="0">
              <a:gsLst>
                <a:gs pos="0">
                  <a:srgbClr val="FF6600"/>
                </a:gs>
                <a:gs pos="100000">
                  <a:srgbClr val="762F00"/>
                </a:gs>
              </a:gsLst>
              <a:path path="shape">
                <a:fillToRect l="50000" t="50000" r="50000" b="50000"/>
              </a:path>
            </a:gradFill>
            <a:ln w="9525">
              <a:solidFill>
                <a:schemeClr val="tx1"/>
              </a:solidFill>
              <a:round/>
              <a:headEnd/>
              <a:tailEnd/>
            </a:ln>
          </p:spPr>
          <p:txBody>
            <a:bodyPr wrap="none" anchor="ctr"/>
            <a:lstStyle/>
            <a:p>
              <a:endParaRPr lang="en-US"/>
            </a:p>
          </p:txBody>
        </p:sp>
        <p:grpSp>
          <p:nvGrpSpPr>
            <p:cNvPr id="24590" name="Group 164"/>
            <p:cNvGrpSpPr>
              <a:grpSpLocks/>
            </p:cNvGrpSpPr>
            <p:nvPr/>
          </p:nvGrpSpPr>
          <p:grpSpPr bwMode="auto">
            <a:xfrm>
              <a:off x="3120" y="1538"/>
              <a:ext cx="2304" cy="1926"/>
              <a:chOff x="3120" y="1538"/>
              <a:chExt cx="2304" cy="1926"/>
            </a:xfrm>
          </p:grpSpPr>
          <p:grpSp>
            <p:nvGrpSpPr>
              <p:cNvPr id="24591" name="Group 165"/>
              <p:cNvGrpSpPr>
                <a:grpSpLocks/>
              </p:cNvGrpSpPr>
              <p:nvPr/>
            </p:nvGrpSpPr>
            <p:grpSpPr bwMode="auto">
              <a:xfrm rot="-2936221">
                <a:off x="3475" y="2723"/>
                <a:ext cx="877" cy="406"/>
                <a:chOff x="1104" y="1344"/>
                <a:chExt cx="3505" cy="1656"/>
              </a:xfrm>
            </p:grpSpPr>
            <p:grpSp>
              <p:nvGrpSpPr>
                <p:cNvPr id="24895" name="Group 166"/>
                <p:cNvGrpSpPr>
                  <a:grpSpLocks/>
                </p:cNvGrpSpPr>
                <p:nvPr/>
              </p:nvGrpSpPr>
              <p:grpSpPr bwMode="auto">
                <a:xfrm>
                  <a:off x="1112" y="2208"/>
                  <a:ext cx="3497" cy="792"/>
                  <a:chOff x="1112" y="2208"/>
                  <a:chExt cx="3497" cy="792"/>
                </a:xfrm>
              </p:grpSpPr>
              <p:sp>
                <p:nvSpPr>
                  <p:cNvPr id="24933" name="AutoShape 167"/>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34" name="Rectangle 168"/>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35" name="Rectangle 169"/>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36" name="AutoShape 170"/>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37" name="Rectangle 171"/>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38" name="Rectangle 172"/>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805" name="AutoShape 173"/>
                  <p:cNvSpPr>
                    <a:spLocks noChangeArrowheads="1"/>
                  </p:cNvSpPr>
                  <p:nvPr/>
                </p:nvSpPr>
                <p:spPr bwMode="auto">
                  <a:xfrm flipV="1">
                    <a:off x="4058" y="227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06" name="Rectangle 174"/>
                  <p:cNvSpPr>
                    <a:spLocks noChangeArrowheads="1"/>
                  </p:cNvSpPr>
                  <p:nvPr/>
                </p:nvSpPr>
                <p:spPr bwMode="auto">
                  <a:xfrm flipV="1">
                    <a:off x="4371" y="2282"/>
                    <a:ext cx="252"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07" name="Rectangle 175"/>
                  <p:cNvSpPr>
                    <a:spLocks noChangeArrowheads="1"/>
                  </p:cNvSpPr>
                  <p:nvPr/>
                </p:nvSpPr>
                <p:spPr bwMode="auto">
                  <a:xfrm flipV="1">
                    <a:off x="3974" y="2287"/>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08" name="AutoShape 176"/>
                  <p:cNvSpPr>
                    <a:spLocks noChangeArrowheads="1"/>
                  </p:cNvSpPr>
                  <p:nvPr/>
                </p:nvSpPr>
                <p:spPr bwMode="auto">
                  <a:xfrm flipV="1">
                    <a:off x="2786" y="2273"/>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09" name="Rectangle 177"/>
                  <p:cNvSpPr>
                    <a:spLocks noChangeArrowheads="1"/>
                  </p:cNvSpPr>
                  <p:nvPr/>
                </p:nvSpPr>
                <p:spPr bwMode="auto">
                  <a:xfrm flipV="1">
                    <a:off x="3093" y="2280"/>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10" name="Rectangle 178"/>
                  <p:cNvSpPr>
                    <a:spLocks noChangeArrowheads="1"/>
                  </p:cNvSpPr>
                  <p:nvPr/>
                </p:nvSpPr>
                <p:spPr bwMode="auto">
                  <a:xfrm flipV="1">
                    <a:off x="2708" y="2276"/>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11" name="AutoShape 179"/>
                  <p:cNvSpPr>
                    <a:spLocks noChangeArrowheads="1"/>
                  </p:cNvSpPr>
                  <p:nvPr/>
                </p:nvSpPr>
                <p:spPr bwMode="auto">
                  <a:xfrm flipV="1">
                    <a:off x="3407" y="2277"/>
                    <a:ext cx="504"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12" name="Rectangle 180"/>
                  <p:cNvSpPr>
                    <a:spLocks noChangeArrowheads="1"/>
                  </p:cNvSpPr>
                  <p:nvPr/>
                </p:nvSpPr>
                <p:spPr bwMode="auto">
                  <a:xfrm flipV="1">
                    <a:off x="3742" y="2284"/>
                    <a:ext cx="252"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13" name="Rectangle 181"/>
                  <p:cNvSpPr>
                    <a:spLocks noChangeArrowheads="1"/>
                  </p:cNvSpPr>
                  <p:nvPr/>
                </p:nvSpPr>
                <p:spPr bwMode="auto">
                  <a:xfrm flipV="1">
                    <a:off x="3351" y="2271"/>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14" name="Oval 182"/>
                  <p:cNvSpPr>
                    <a:spLocks noChangeArrowheads="1"/>
                  </p:cNvSpPr>
                  <p:nvPr/>
                </p:nvSpPr>
                <p:spPr bwMode="auto">
                  <a:xfrm flipV="1">
                    <a:off x="2598" y="2190"/>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15" name="Oval 183"/>
                  <p:cNvSpPr>
                    <a:spLocks noChangeArrowheads="1"/>
                  </p:cNvSpPr>
                  <p:nvPr/>
                </p:nvSpPr>
                <p:spPr bwMode="auto">
                  <a:xfrm flipV="1">
                    <a:off x="2315" y="2188"/>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16" name="Oval 184"/>
                  <p:cNvSpPr>
                    <a:spLocks noChangeArrowheads="1"/>
                  </p:cNvSpPr>
                  <p:nvPr/>
                </p:nvSpPr>
                <p:spPr bwMode="auto">
                  <a:xfrm flipV="1">
                    <a:off x="2410" y="2206"/>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17" name="Oval 185"/>
                  <p:cNvSpPr>
                    <a:spLocks noChangeArrowheads="1"/>
                  </p:cNvSpPr>
                  <p:nvPr/>
                </p:nvSpPr>
                <p:spPr bwMode="auto">
                  <a:xfrm flipV="1">
                    <a:off x="2502" y="2189"/>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18" name="AutoShape 186"/>
                  <p:cNvSpPr>
                    <a:spLocks noChangeArrowheads="1"/>
                  </p:cNvSpPr>
                  <p:nvPr/>
                </p:nvSpPr>
                <p:spPr bwMode="auto">
                  <a:xfrm rot="20063253" flipV="1">
                    <a:off x="1271" y="273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19" name="Rectangle 187"/>
                  <p:cNvSpPr>
                    <a:spLocks noChangeArrowheads="1"/>
                  </p:cNvSpPr>
                  <p:nvPr/>
                </p:nvSpPr>
                <p:spPr bwMode="auto">
                  <a:xfrm rot="20063253" flipV="1">
                    <a:off x="1524" y="2679"/>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20" name="Rectangle 188"/>
                  <p:cNvSpPr>
                    <a:spLocks noChangeArrowheads="1"/>
                  </p:cNvSpPr>
                  <p:nvPr/>
                </p:nvSpPr>
                <p:spPr bwMode="auto">
                  <a:xfrm rot="20063253" flipV="1">
                    <a:off x="1175" y="2848"/>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21" name="AutoShape 189"/>
                  <p:cNvSpPr>
                    <a:spLocks noChangeArrowheads="1"/>
                  </p:cNvSpPr>
                  <p:nvPr/>
                </p:nvSpPr>
                <p:spPr bwMode="auto">
                  <a:xfrm rot="20063253" flipV="1">
                    <a:off x="1847" y="2470"/>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22" name="Rectangle 190"/>
                  <p:cNvSpPr>
                    <a:spLocks noChangeArrowheads="1"/>
                  </p:cNvSpPr>
                  <p:nvPr/>
                </p:nvSpPr>
                <p:spPr bwMode="auto">
                  <a:xfrm rot="20063253" flipV="1">
                    <a:off x="2097" y="2409"/>
                    <a:ext cx="248"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23" name="Rectangle 191"/>
                  <p:cNvSpPr>
                    <a:spLocks noChangeArrowheads="1"/>
                  </p:cNvSpPr>
                  <p:nvPr/>
                </p:nvSpPr>
                <p:spPr bwMode="auto">
                  <a:xfrm rot="20063253" flipV="1">
                    <a:off x="1753" y="2579"/>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958" name="Line 192"/>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59" name="Line 193"/>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0" name="Line 194"/>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1" name="Line 195"/>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2" name="Line 196"/>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3" name="Line 197"/>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4" name="Line 198"/>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5" name="Line 199"/>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66" name="Oval 200"/>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4896" name="Group 201"/>
                <p:cNvGrpSpPr>
                  <a:grpSpLocks/>
                </p:cNvGrpSpPr>
                <p:nvPr/>
              </p:nvGrpSpPr>
              <p:grpSpPr bwMode="auto">
                <a:xfrm>
                  <a:off x="1104" y="1344"/>
                  <a:ext cx="3497" cy="878"/>
                  <a:chOff x="1104" y="1344"/>
                  <a:chExt cx="3497" cy="878"/>
                </a:xfrm>
              </p:grpSpPr>
              <p:sp>
                <p:nvSpPr>
                  <p:cNvPr id="24897" name="AutoShape 202"/>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98" name="Rectangle 203"/>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99" name="Rectangle 204"/>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00" name="AutoShape 205"/>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01" name="Rectangle 206"/>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902" name="Rectangle 207"/>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840" name="AutoShape 208"/>
                  <p:cNvSpPr>
                    <a:spLocks noChangeArrowheads="1"/>
                  </p:cNvSpPr>
                  <p:nvPr/>
                </p:nvSpPr>
                <p:spPr bwMode="auto">
                  <a:xfrm>
                    <a:off x="4047" y="1786"/>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41" name="Rectangle 209"/>
                  <p:cNvSpPr>
                    <a:spLocks noChangeArrowheads="1"/>
                  </p:cNvSpPr>
                  <p:nvPr/>
                </p:nvSpPr>
                <p:spPr bwMode="auto">
                  <a:xfrm>
                    <a:off x="4347" y="1960"/>
                    <a:ext cx="260"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2" name="Rectangle 210"/>
                  <p:cNvSpPr>
                    <a:spLocks noChangeArrowheads="1"/>
                  </p:cNvSpPr>
                  <p:nvPr/>
                </p:nvSpPr>
                <p:spPr bwMode="auto">
                  <a:xfrm>
                    <a:off x="3970" y="1959"/>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3" name="AutoShape 211"/>
                  <p:cNvSpPr>
                    <a:spLocks noChangeArrowheads="1"/>
                  </p:cNvSpPr>
                  <p:nvPr/>
                </p:nvSpPr>
                <p:spPr bwMode="auto">
                  <a:xfrm>
                    <a:off x="2770" y="1801"/>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44" name="Rectangle 212"/>
                  <p:cNvSpPr>
                    <a:spLocks noChangeArrowheads="1"/>
                  </p:cNvSpPr>
                  <p:nvPr/>
                </p:nvSpPr>
                <p:spPr bwMode="auto">
                  <a:xfrm>
                    <a:off x="3077" y="1970"/>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5" name="Rectangle 213"/>
                  <p:cNvSpPr>
                    <a:spLocks noChangeArrowheads="1"/>
                  </p:cNvSpPr>
                  <p:nvPr/>
                </p:nvSpPr>
                <p:spPr bwMode="auto">
                  <a:xfrm>
                    <a:off x="2690" y="1972"/>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6" name="AutoShape 214"/>
                  <p:cNvSpPr>
                    <a:spLocks noChangeArrowheads="1"/>
                  </p:cNvSpPr>
                  <p:nvPr/>
                </p:nvSpPr>
                <p:spPr bwMode="auto">
                  <a:xfrm>
                    <a:off x="3391" y="1793"/>
                    <a:ext cx="516"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47" name="Rectangle 215"/>
                  <p:cNvSpPr>
                    <a:spLocks noChangeArrowheads="1"/>
                  </p:cNvSpPr>
                  <p:nvPr/>
                </p:nvSpPr>
                <p:spPr bwMode="auto">
                  <a:xfrm>
                    <a:off x="3723" y="1956"/>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8" name="Rectangle 216"/>
                  <p:cNvSpPr>
                    <a:spLocks noChangeArrowheads="1"/>
                  </p:cNvSpPr>
                  <p:nvPr/>
                </p:nvSpPr>
                <p:spPr bwMode="auto">
                  <a:xfrm>
                    <a:off x="3328" y="1963"/>
                    <a:ext cx="260"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49" name="Oval 217"/>
                  <p:cNvSpPr>
                    <a:spLocks noChangeArrowheads="1"/>
                  </p:cNvSpPr>
                  <p:nvPr/>
                </p:nvSpPr>
                <p:spPr bwMode="auto">
                  <a:xfrm>
                    <a:off x="2588" y="1880"/>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50" name="Oval 218"/>
                  <p:cNvSpPr>
                    <a:spLocks noChangeArrowheads="1"/>
                  </p:cNvSpPr>
                  <p:nvPr/>
                </p:nvSpPr>
                <p:spPr bwMode="auto">
                  <a:xfrm>
                    <a:off x="2291" y="1874"/>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51" name="Oval 219"/>
                  <p:cNvSpPr>
                    <a:spLocks noChangeArrowheads="1"/>
                  </p:cNvSpPr>
                  <p:nvPr/>
                </p:nvSpPr>
                <p:spPr bwMode="auto">
                  <a:xfrm>
                    <a:off x="2392" y="1881"/>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52" name="Oval 220"/>
                  <p:cNvSpPr>
                    <a:spLocks noChangeArrowheads="1"/>
                  </p:cNvSpPr>
                  <p:nvPr/>
                </p:nvSpPr>
                <p:spPr bwMode="auto">
                  <a:xfrm>
                    <a:off x="2483" y="1876"/>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53" name="AutoShape 221"/>
                  <p:cNvSpPr>
                    <a:spLocks noChangeArrowheads="1"/>
                  </p:cNvSpPr>
                  <p:nvPr/>
                </p:nvSpPr>
                <p:spPr bwMode="auto">
                  <a:xfrm rot="1536747">
                    <a:off x="1251" y="1321"/>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54" name="Rectangle 222"/>
                  <p:cNvSpPr>
                    <a:spLocks noChangeArrowheads="1"/>
                  </p:cNvSpPr>
                  <p:nvPr/>
                </p:nvSpPr>
                <p:spPr bwMode="auto">
                  <a:xfrm rot="1536747">
                    <a:off x="1516" y="1562"/>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55" name="Rectangle 223"/>
                  <p:cNvSpPr>
                    <a:spLocks noChangeArrowheads="1"/>
                  </p:cNvSpPr>
                  <p:nvPr/>
                </p:nvSpPr>
                <p:spPr bwMode="auto">
                  <a:xfrm rot="1536747">
                    <a:off x="1158" y="1404"/>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56" name="AutoShape 224"/>
                  <p:cNvSpPr>
                    <a:spLocks noChangeArrowheads="1"/>
                  </p:cNvSpPr>
                  <p:nvPr/>
                </p:nvSpPr>
                <p:spPr bwMode="auto">
                  <a:xfrm rot="1536747">
                    <a:off x="1822" y="1592"/>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57" name="Rectangle 225"/>
                  <p:cNvSpPr>
                    <a:spLocks noChangeArrowheads="1"/>
                  </p:cNvSpPr>
                  <p:nvPr/>
                </p:nvSpPr>
                <p:spPr bwMode="auto">
                  <a:xfrm rot="1536747">
                    <a:off x="2087" y="1832"/>
                    <a:ext cx="252"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58" name="Rectangle 226"/>
                  <p:cNvSpPr>
                    <a:spLocks noChangeArrowheads="1"/>
                  </p:cNvSpPr>
                  <p:nvPr/>
                </p:nvSpPr>
                <p:spPr bwMode="auto">
                  <a:xfrm rot="1536747">
                    <a:off x="1734" y="1676"/>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922" name="Line 227"/>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3" name="Line 228"/>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4" name="Line 229"/>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5" name="Line 230"/>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6" name="Line 231"/>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7" name="Line 232"/>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8" name="Line 233"/>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29" name="Line 234"/>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30" name="Line 235"/>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31" name="Line 236"/>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932" name="Oval 237"/>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4592" name="Group 238"/>
              <p:cNvGrpSpPr>
                <a:grpSpLocks/>
              </p:cNvGrpSpPr>
              <p:nvPr/>
            </p:nvGrpSpPr>
            <p:grpSpPr bwMode="auto">
              <a:xfrm rot="20218022" flipH="1">
                <a:off x="4242" y="2117"/>
                <a:ext cx="877" cy="406"/>
                <a:chOff x="1104" y="1344"/>
                <a:chExt cx="3505" cy="1656"/>
              </a:xfrm>
            </p:grpSpPr>
            <p:grpSp>
              <p:nvGrpSpPr>
                <p:cNvPr id="24823" name="Group 239"/>
                <p:cNvGrpSpPr>
                  <a:grpSpLocks/>
                </p:cNvGrpSpPr>
                <p:nvPr/>
              </p:nvGrpSpPr>
              <p:grpSpPr bwMode="auto">
                <a:xfrm>
                  <a:off x="1112" y="2208"/>
                  <a:ext cx="3497" cy="792"/>
                  <a:chOff x="1112" y="2208"/>
                  <a:chExt cx="3497" cy="792"/>
                </a:xfrm>
              </p:grpSpPr>
              <p:sp>
                <p:nvSpPr>
                  <p:cNvPr id="24861" name="AutoShape 240"/>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62" name="Rectangle 241"/>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63" name="Rectangle 242"/>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64" name="AutoShape 243"/>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65" name="Rectangle 244"/>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66" name="Rectangle 245"/>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878" name="AutoShape 246"/>
                  <p:cNvSpPr>
                    <a:spLocks noChangeArrowheads="1"/>
                  </p:cNvSpPr>
                  <p:nvPr/>
                </p:nvSpPr>
                <p:spPr bwMode="auto">
                  <a:xfrm flipV="1">
                    <a:off x="4049" y="2278"/>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79" name="Rectangle 247"/>
                  <p:cNvSpPr>
                    <a:spLocks noChangeArrowheads="1"/>
                  </p:cNvSpPr>
                  <p:nvPr/>
                </p:nvSpPr>
                <p:spPr bwMode="auto">
                  <a:xfrm flipV="1">
                    <a:off x="4367" y="2288"/>
                    <a:ext cx="256"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0" name="Rectangle 248"/>
                  <p:cNvSpPr>
                    <a:spLocks noChangeArrowheads="1"/>
                  </p:cNvSpPr>
                  <p:nvPr/>
                </p:nvSpPr>
                <p:spPr bwMode="auto">
                  <a:xfrm flipV="1">
                    <a:off x="3983" y="2283"/>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1" name="AutoShape 249"/>
                  <p:cNvSpPr>
                    <a:spLocks noChangeArrowheads="1"/>
                  </p:cNvSpPr>
                  <p:nvPr/>
                </p:nvSpPr>
                <p:spPr bwMode="auto">
                  <a:xfrm flipV="1">
                    <a:off x="2769" y="2262"/>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82" name="Rectangle 250"/>
                  <p:cNvSpPr>
                    <a:spLocks noChangeArrowheads="1"/>
                  </p:cNvSpPr>
                  <p:nvPr/>
                </p:nvSpPr>
                <p:spPr bwMode="auto">
                  <a:xfrm flipV="1">
                    <a:off x="3095" y="2279"/>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3" name="Rectangle 251"/>
                  <p:cNvSpPr>
                    <a:spLocks noChangeArrowheads="1"/>
                  </p:cNvSpPr>
                  <p:nvPr/>
                </p:nvSpPr>
                <p:spPr bwMode="auto">
                  <a:xfrm flipV="1">
                    <a:off x="2710" y="2273"/>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4" name="AutoShape 252"/>
                  <p:cNvSpPr>
                    <a:spLocks noChangeArrowheads="1"/>
                  </p:cNvSpPr>
                  <p:nvPr/>
                </p:nvSpPr>
                <p:spPr bwMode="auto">
                  <a:xfrm flipV="1">
                    <a:off x="3412" y="2270"/>
                    <a:ext cx="504"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85" name="Rectangle 253"/>
                  <p:cNvSpPr>
                    <a:spLocks noChangeArrowheads="1"/>
                  </p:cNvSpPr>
                  <p:nvPr/>
                </p:nvSpPr>
                <p:spPr bwMode="auto">
                  <a:xfrm flipV="1">
                    <a:off x="3730" y="2282"/>
                    <a:ext cx="252"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6" name="Rectangle 254"/>
                  <p:cNvSpPr>
                    <a:spLocks noChangeArrowheads="1"/>
                  </p:cNvSpPr>
                  <p:nvPr/>
                </p:nvSpPr>
                <p:spPr bwMode="auto">
                  <a:xfrm flipV="1">
                    <a:off x="3344" y="2271"/>
                    <a:ext cx="256"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87" name="Oval 255"/>
                  <p:cNvSpPr>
                    <a:spLocks noChangeArrowheads="1"/>
                  </p:cNvSpPr>
                  <p:nvPr/>
                </p:nvSpPr>
                <p:spPr bwMode="auto">
                  <a:xfrm flipV="1">
                    <a:off x="2606" y="2186"/>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88" name="Oval 256"/>
                  <p:cNvSpPr>
                    <a:spLocks noChangeArrowheads="1"/>
                  </p:cNvSpPr>
                  <p:nvPr/>
                </p:nvSpPr>
                <p:spPr bwMode="auto">
                  <a:xfrm flipV="1">
                    <a:off x="2323" y="2185"/>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89" name="Oval 257"/>
                  <p:cNvSpPr>
                    <a:spLocks noChangeArrowheads="1"/>
                  </p:cNvSpPr>
                  <p:nvPr/>
                </p:nvSpPr>
                <p:spPr bwMode="auto">
                  <a:xfrm flipV="1">
                    <a:off x="2416" y="2189"/>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90" name="Oval 258"/>
                  <p:cNvSpPr>
                    <a:spLocks noChangeArrowheads="1"/>
                  </p:cNvSpPr>
                  <p:nvPr/>
                </p:nvSpPr>
                <p:spPr bwMode="auto">
                  <a:xfrm flipV="1">
                    <a:off x="2511" y="2187"/>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891" name="AutoShape 259"/>
                  <p:cNvSpPr>
                    <a:spLocks noChangeArrowheads="1"/>
                  </p:cNvSpPr>
                  <p:nvPr/>
                </p:nvSpPr>
                <p:spPr bwMode="auto">
                  <a:xfrm rot="20063253" flipV="1">
                    <a:off x="1261" y="273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92" name="Rectangle 260"/>
                  <p:cNvSpPr>
                    <a:spLocks noChangeArrowheads="1"/>
                  </p:cNvSpPr>
                  <p:nvPr/>
                </p:nvSpPr>
                <p:spPr bwMode="auto">
                  <a:xfrm rot="20063253" flipV="1">
                    <a:off x="1533" y="2677"/>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93" name="Rectangle 261"/>
                  <p:cNvSpPr>
                    <a:spLocks noChangeArrowheads="1"/>
                  </p:cNvSpPr>
                  <p:nvPr/>
                </p:nvSpPr>
                <p:spPr bwMode="auto">
                  <a:xfrm rot="20063253" flipV="1">
                    <a:off x="1183" y="2838"/>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94" name="AutoShape 262"/>
                  <p:cNvSpPr>
                    <a:spLocks noChangeArrowheads="1"/>
                  </p:cNvSpPr>
                  <p:nvPr/>
                </p:nvSpPr>
                <p:spPr bwMode="auto">
                  <a:xfrm rot="20063253" flipV="1">
                    <a:off x="1836" y="2471"/>
                    <a:ext cx="504"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895" name="Rectangle 263"/>
                  <p:cNvSpPr>
                    <a:spLocks noChangeArrowheads="1"/>
                  </p:cNvSpPr>
                  <p:nvPr/>
                </p:nvSpPr>
                <p:spPr bwMode="auto">
                  <a:xfrm rot="20063253" flipV="1">
                    <a:off x="2101" y="2403"/>
                    <a:ext cx="256"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896" name="Rectangle 264"/>
                  <p:cNvSpPr>
                    <a:spLocks noChangeArrowheads="1"/>
                  </p:cNvSpPr>
                  <p:nvPr/>
                </p:nvSpPr>
                <p:spPr bwMode="auto">
                  <a:xfrm rot="20063253" flipV="1">
                    <a:off x="1754" y="2573"/>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886" name="Line 265"/>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87" name="Line 266"/>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88" name="Line 267"/>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89" name="Line 268"/>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90" name="Line 269"/>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91" name="Line 270"/>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92" name="Line 271"/>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93" name="Line 272"/>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94" name="Oval 273"/>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4824" name="Group 274"/>
                <p:cNvGrpSpPr>
                  <a:grpSpLocks/>
                </p:cNvGrpSpPr>
                <p:nvPr/>
              </p:nvGrpSpPr>
              <p:grpSpPr bwMode="auto">
                <a:xfrm>
                  <a:off x="1104" y="1344"/>
                  <a:ext cx="3497" cy="878"/>
                  <a:chOff x="1104" y="1344"/>
                  <a:chExt cx="3497" cy="878"/>
                </a:xfrm>
              </p:grpSpPr>
              <p:sp>
                <p:nvSpPr>
                  <p:cNvPr id="24825" name="AutoShape 275"/>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26" name="Rectangle 276"/>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27" name="Rectangle 277"/>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28" name="AutoShape 278"/>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29" name="Rectangle 279"/>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830" name="Rectangle 280"/>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913" name="AutoShape 281"/>
                  <p:cNvSpPr>
                    <a:spLocks noChangeArrowheads="1"/>
                  </p:cNvSpPr>
                  <p:nvPr/>
                </p:nvSpPr>
                <p:spPr bwMode="auto">
                  <a:xfrm>
                    <a:off x="4046" y="1792"/>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14" name="Rectangle 282"/>
                  <p:cNvSpPr>
                    <a:spLocks noChangeArrowheads="1"/>
                  </p:cNvSpPr>
                  <p:nvPr/>
                </p:nvSpPr>
                <p:spPr bwMode="auto">
                  <a:xfrm>
                    <a:off x="4363" y="1958"/>
                    <a:ext cx="252"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15" name="Rectangle 283"/>
                  <p:cNvSpPr>
                    <a:spLocks noChangeArrowheads="1"/>
                  </p:cNvSpPr>
                  <p:nvPr/>
                </p:nvSpPr>
                <p:spPr bwMode="auto">
                  <a:xfrm>
                    <a:off x="3979" y="1961"/>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16" name="AutoShape 284"/>
                  <p:cNvSpPr>
                    <a:spLocks noChangeArrowheads="1"/>
                  </p:cNvSpPr>
                  <p:nvPr/>
                </p:nvSpPr>
                <p:spPr bwMode="auto">
                  <a:xfrm>
                    <a:off x="2771" y="1809"/>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17" name="Rectangle 285"/>
                  <p:cNvSpPr>
                    <a:spLocks noChangeArrowheads="1"/>
                  </p:cNvSpPr>
                  <p:nvPr/>
                </p:nvSpPr>
                <p:spPr bwMode="auto">
                  <a:xfrm>
                    <a:off x="3095" y="1968"/>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18" name="Rectangle 286"/>
                  <p:cNvSpPr>
                    <a:spLocks noChangeArrowheads="1"/>
                  </p:cNvSpPr>
                  <p:nvPr/>
                </p:nvSpPr>
                <p:spPr bwMode="auto">
                  <a:xfrm>
                    <a:off x="2711" y="1971"/>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19" name="AutoShape 287"/>
                  <p:cNvSpPr>
                    <a:spLocks noChangeArrowheads="1"/>
                  </p:cNvSpPr>
                  <p:nvPr/>
                </p:nvSpPr>
                <p:spPr bwMode="auto">
                  <a:xfrm>
                    <a:off x="3406" y="1798"/>
                    <a:ext cx="508"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20" name="Rectangle 288"/>
                  <p:cNvSpPr>
                    <a:spLocks noChangeArrowheads="1"/>
                  </p:cNvSpPr>
                  <p:nvPr/>
                </p:nvSpPr>
                <p:spPr bwMode="auto">
                  <a:xfrm>
                    <a:off x="3736" y="1960"/>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21" name="Rectangle 289"/>
                  <p:cNvSpPr>
                    <a:spLocks noChangeArrowheads="1"/>
                  </p:cNvSpPr>
                  <p:nvPr/>
                </p:nvSpPr>
                <p:spPr bwMode="auto">
                  <a:xfrm>
                    <a:off x="3336" y="1968"/>
                    <a:ext cx="260"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22" name="Oval 290"/>
                  <p:cNvSpPr>
                    <a:spLocks noChangeArrowheads="1"/>
                  </p:cNvSpPr>
                  <p:nvPr/>
                </p:nvSpPr>
                <p:spPr bwMode="auto">
                  <a:xfrm>
                    <a:off x="2609" y="1879"/>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23" name="Oval 291"/>
                  <p:cNvSpPr>
                    <a:spLocks noChangeArrowheads="1"/>
                  </p:cNvSpPr>
                  <p:nvPr/>
                </p:nvSpPr>
                <p:spPr bwMode="auto">
                  <a:xfrm>
                    <a:off x="2321" y="1875"/>
                    <a:ext cx="96" cy="24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24" name="Oval 292"/>
                  <p:cNvSpPr>
                    <a:spLocks noChangeArrowheads="1"/>
                  </p:cNvSpPr>
                  <p:nvPr/>
                </p:nvSpPr>
                <p:spPr bwMode="auto">
                  <a:xfrm>
                    <a:off x="2416" y="1874"/>
                    <a:ext cx="96" cy="24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25" name="Oval 293"/>
                  <p:cNvSpPr>
                    <a:spLocks noChangeArrowheads="1"/>
                  </p:cNvSpPr>
                  <p:nvPr/>
                </p:nvSpPr>
                <p:spPr bwMode="auto">
                  <a:xfrm>
                    <a:off x="2510" y="1873"/>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26" name="AutoShape 294"/>
                  <p:cNvSpPr>
                    <a:spLocks noChangeArrowheads="1"/>
                  </p:cNvSpPr>
                  <p:nvPr/>
                </p:nvSpPr>
                <p:spPr bwMode="auto">
                  <a:xfrm rot="1536747">
                    <a:off x="1259" y="1326"/>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27" name="Rectangle 295"/>
                  <p:cNvSpPr>
                    <a:spLocks noChangeArrowheads="1"/>
                  </p:cNvSpPr>
                  <p:nvPr/>
                </p:nvSpPr>
                <p:spPr bwMode="auto">
                  <a:xfrm rot="1536747">
                    <a:off x="1532" y="1570"/>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28" name="Rectangle 296"/>
                  <p:cNvSpPr>
                    <a:spLocks noChangeArrowheads="1"/>
                  </p:cNvSpPr>
                  <p:nvPr/>
                </p:nvSpPr>
                <p:spPr bwMode="auto">
                  <a:xfrm rot="1536747">
                    <a:off x="1178" y="1409"/>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29" name="AutoShape 297"/>
                  <p:cNvSpPr>
                    <a:spLocks noChangeArrowheads="1"/>
                  </p:cNvSpPr>
                  <p:nvPr/>
                </p:nvSpPr>
                <p:spPr bwMode="auto">
                  <a:xfrm rot="1536747">
                    <a:off x="1828" y="1591"/>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30" name="Rectangle 298"/>
                  <p:cNvSpPr>
                    <a:spLocks noChangeArrowheads="1"/>
                  </p:cNvSpPr>
                  <p:nvPr/>
                </p:nvSpPr>
                <p:spPr bwMode="auto">
                  <a:xfrm rot="1536747">
                    <a:off x="2109" y="1837"/>
                    <a:ext cx="252"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31" name="Rectangle 299"/>
                  <p:cNvSpPr>
                    <a:spLocks noChangeArrowheads="1"/>
                  </p:cNvSpPr>
                  <p:nvPr/>
                </p:nvSpPr>
                <p:spPr bwMode="auto">
                  <a:xfrm rot="1536747">
                    <a:off x="1749" y="1675"/>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850" name="Line 300"/>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1" name="Line 301"/>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2" name="Line 302"/>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3" name="Line 303"/>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4" name="Line 304"/>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5" name="Line 305"/>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6" name="Line 306"/>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7" name="Line 307"/>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8" name="Line 308"/>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59" name="Line 309"/>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60" name="Oval 310"/>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4593" name="Group 311"/>
              <p:cNvGrpSpPr>
                <a:grpSpLocks/>
              </p:cNvGrpSpPr>
              <p:nvPr/>
            </p:nvGrpSpPr>
            <p:grpSpPr bwMode="auto">
              <a:xfrm rot="2815448" flipH="1">
                <a:off x="4099" y="2725"/>
                <a:ext cx="929" cy="384"/>
                <a:chOff x="1104" y="1344"/>
                <a:chExt cx="3505" cy="1656"/>
              </a:xfrm>
            </p:grpSpPr>
            <p:grpSp>
              <p:nvGrpSpPr>
                <p:cNvPr id="24751" name="Group 312"/>
                <p:cNvGrpSpPr>
                  <a:grpSpLocks/>
                </p:cNvGrpSpPr>
                <p:nvPr/>
              </p:nvGrpSpPr>
              <p:grpSpPr bwMode="auto">
                <a:xfrm>
                  <a:off x="1112" y="2208"/>
                  <a:ext cx="3497" cy="792"/>
                  <a:chOff x="1112" y="2208"/>
                  <a:chExt cx="3497" cy="792"/>
                </a:xfrm>
              </p:grpSpPr>
              <p:sp>
                <p:nvSpPr>
                  <p:cNvPr id="24789" name="AutoShape 313"/>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90" name="Rectangle 314"/>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91" name="Rectangle 315"/>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92" name="AutoShape 316"/>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93" name="Rectangle 317"/>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94" name="Rectangle 318"/>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951" name="AutoShape 319"/>
                  <p:cNvSpPr>
                    <a:spLocks noChangeArrowheads="1"/>
                  </p:cNvSpPr>
                  <p:nvPr/>
                </p:nvSpPr>
                <p:spPr bwMode="auto">
                  <a:xfrm flipV="1">
                    <a:off x="4065" y="2276"/>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52" name="Rectangle 320"/>
                  <p:cNvSpPr>
                    <a:spLocks noChangeArrowheads="1"/>
                  </p:cNvSpPr>
                  <p:nvPr/>
                </p:nvSpPr>
                <p:spPr bwMode="auto">
                  <a:xfrm flipV="1">
                    <a:off x="4381" y="2289"/>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53" name="Rectangle 321"/>
                  <p:cNvSpPr>
                    <a:spLocks noChangeArrowheads="1"/>
                  </p:cNvSpPr>
                  <p:nvPr/>
                </p:nvSpPr>
                <p:spPr bwMode="auto">
                  <a:xfrm flipV="1">
                    <a:off x="3991" y="2279"/>
                    <a:ext cx="253"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54" name="AutoShape 322"/>
                  <p:cNvSpPr>
                    <a:spLocks noChangeArrowheads="1"/>
                  </p:cNvSpPr>
                  <p:nvPr/>
                </p:nvSpPr>
                <p:spPr bwMode="auto">
                  <a:xfrm flipV="1">
                    <a:off x="2797" y="2281"/>
                    <a:ext cx="498"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55" name="Rectangle 323"/>
                  <p:cNvSpPr>
                    <a:spLocks noChangeArrowheads="1"/>
                  </p:cNvSpPr>
                  <p:nvPr/>
                </p:nvSpPr>
                <p:spPr bwMode="auto">
                  <a:xfrm flipV="1">
                    <a:off x="3115" y="2296"/>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56" name="Rectangle 324"/>
                  <p:cNvSpPr>
                    <a:spLocks noChangeArrowheads="1"/>
                  </p:cNvSpPr>
                  <p:nvPr/>
                </p:nvSpPr>
                <p:spPr bwMode="auto">
                  <a:xfrm flipV="1">
                    <a:off x="2730" y="2293"/>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57" name="AutoShape 325"/>
                  <p:cNvSpPr>
                    <a:spLocks noChangeArrowheads="1"/>
                  </p:cNvSpPr>
                  <p:nvPr/>
                </p:nvSpPr>
                <p:spPr bwMode="auto">
                  <a:xfrm flipV="1">
                    <a:off x="3435" y="2278"/>
                    <a:ext cx="498"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58" name="Rectangle 326"/>
                  <p:cNvSpPr>
                    <a:spLocks noChangeArrowheads="1"/>
                  </p:cNvSpPr>
                  <p:nvPr/>
                </p:nvSpPr>
                <p:spPr bwMode="auto">
                  <a:xfrm flipV="1">
                    <a:off x="3749" y="2286"/>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59" name="Rectangle 327"/>
                  <p:cNvSpPr>
                    <a:spLocks noChangeArrowheads="1"/>
                  </p:cNvSpPr>
                  <p:nvPr/>
                </p:nvSpPr>
                <p:spPr bwMode="auto">
                  <a:xfrm flipV="1">
                    <a:off x="3365" y="2292"/>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60" name="Oval 328"/>
                  <p:cNvSpPr>
                    <a:spLocks noChangeArrowheads="1"/>
                  </p:cNvSpPr>
                  <p:nvPr/>
                </p:nvSpPr>
                <p:spPr bwMode="auto">
                  <a:xfrm flipV="1">
                    <a:off x="2618" y="2192"/>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61" name="Oval 329"/>
                  <p:cNvSpPr>
                    <a:spLocks noChangeArrowheads="1"/>
                  </p:cNvSpPr>
                  <p:nvPr/>
                </p:nvSpPr>
                <p:spPr bwMode="auto">
                  <a:xfrm flipV="1">
                    <a:off x="2335" y="2189"/>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62" name="Oval 330"/>
                  <p:cNvSpPr>
                    <a:spLocks noChangeArrowheads="1"/>
                  </p:cNvSpPr>
                  <p:nvPr/>
                </p:nvSpPr>
                <p:spPr bwMode="auto">
                  <a:xfrm flipV="1">
                    <a:off x="2431" y="2191"/>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63" name="Oval 331"/>
                  <p:cNvSpPr>
                    <a:spLocks noChangeArrowheads="1"/>
                  </p:cNvSpPr>
                  <p:nvPr/>
                </p:nvSpPr>
                <p:spPr bwMode="auto">
                  <a:xfrm flipV="1">
                    <a:off x="2522" y="2190"/>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64" name="AutoShape 332"/>
                  <p:cNvSpPr>
                    <a:spLocks noChangeArrowheads="1"/>
                  </p:cNvSpPr>
                  <p:nvPr/>
                </p:nvSpPr>
                <p:spPr bwMode="auto">
                  <a:xfrm rot="20063253" flipV="1">
                    <a:off x="1271" y="2750"/>
                    <a:ext cx="506"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65" name="Rectangle 333"/>
                  <p:cNvSpPr>
                    <a:spLocks noChangeArrowheads="1"/>
                  </p:cNvSpPr>
                  <p:nvPr/>
                </p:nvSpPr>
                <p:spPr bwMode="auto">
                  <a:xfrm rot="20063253" flipV="1">
                    <a:off x="1552" y="2709"/>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66" name="Rectangle 334"/>
                  <p:cNvSpPr>
                    <a:spLocks noChangeArrowheads="1"/>
                  </p:cNvSpPr>
                  <p:nvPr/>
                </p:nvSpPr>
                <p:spPr bwMode="auto">
                  <a:xfrm rot="20063253" flipV="1">
                    <a:off x="1194" y="2865"/>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67" name="AutoShape 335"/>
                  <p:cNvSpPr>
                    <a:spLocks noChangeArrowheads="1"/>
                  </p:cNvSpPr>
                  <p:nvPr/>
                </p:nvSpPr>
                <p:spPr bwMode="auto">
                  <a:xfrm rot="20063253" flipV="1">
                    <a:off x="1849" y="2480"/>
                    <a:ext cx="498"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68" name="Rectangle 336"/>
                  <p:cNvSpPr>
                    <a:spLocks noChangeArrowheads="1"/>
                  </p:cNvSpPr>
                  <p:nvPr/>
                </p:nvSpPr>
                <p:spPr bwMode="auto">
                  <a:xfrm rot="20063253" flipV="1">
                    <a:off x="2120" y="2430"/>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69" name="Rectangle 337"/>
                  <p:cNvSpPr>
                    <a:spLocks noChangeArrowheads="1"/>
                  </p:cNvSpPr>
                  <p:nvPr/>
                </p:nvSpPr>
                <p:spPr bwMode="auto">
                  <a:xfrm rot="20063253" flipV="1">
                    <a:off x="1774" y="2601"/>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814" name="Line 338"/>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15" name="Line 339"/>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16" name="Line 340"/>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17" name="Line 341"/>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18" name="Line 342"/>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19" name="Line 343"/>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20" name="Line 344"/>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21" name="Line 345"/>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822" name="Oval 346"/>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4752" name="Group 347"/>
                <p:cNvGrpSpPr>
                  <a:grpSpLocks/>
                </p:cNvGrpSpPr>
                <p:nvPr/>
              </p:nvGrpSpPr>
              <p:grpSpPr bwMode="auto">
                <a:xfrm>
                  <a:off x="1104" y="1344"/>
                  <a:ext cx="3497" cy="878"/>
                  <a:chOff x="1104" y="1344"/>
                  <a:chExt cx="3497" cy="878"/>
                </a:xfrm>
              </p:grpSpPr>
              <p:sp>
                <p:nvSpPr>
                  <p:cNvPr id="24753" name="AutoShape 348"/>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54" name="Rectangle 349"/>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55" name="Rectangle 350"/>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56" name="AutoShape 351"/>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57" name="Rectangle 352"/>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58" name="Rectangle 353"/>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9986" name="AutoShape 354"/>
                  <p:cNvSpPr>
                    <a:spLocks noChangeArrowheads="1"/>
                  </p:cNvSpPr>
                  <p:nvPr/>
                </p:nvSpPr>
                <p:spPr bwMode="auto">
                  <a:xfrm>
                    <a:off x="4052" y="1812"/>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87" name="Rectangle 355"/>
                  <p:cNvSpPr>
                    <a:spLocks noChangeArrowheads="1"/>
                  </p:cNvSpPr>
                  <p:nvPr/>
                </p:nvSpPr>
                <p:spPr bwMode="auto">
                  <a:xfrm>
                    <a:off x="4381" y="1994"/>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88" name="Rectangle 356"/>
                  <p:cNvSpPr>
                    <a:spLocks noChangeArrowheads="1"/>
                  </p:cNvSpPr>
                  <p:nvPr/>
                </p:nvSpPr>
                <p:spPr bwMode="auto">
                  <a:xfrm>
                    <a:off x="3985" y="1981"/>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89" name="AutoShape 357"/>
                  <p:cNvSpPr>
                    <a:spLocks noChangeArrowheads="1"/>
                  </p:cNvSpPr>
                  <p:nvPr/>
                </p:nvSpPr>
                <p:spPr bwMode="auto">
                  <a:xfrm>
                    <a:off x="2787" y="1842"/>
                    <a:ext cx="498" cy="229"/>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90" name="Rectangle 358"/>
                  <p:cNvSpPr>
                    <a:spLocks noChangeArrowheads="1"/>
                  </p:cNvSpPr>
                  <p:nvPr/>
                </p:nvSpPr>
                <p:spPr bwMode="auto">
                  <a:xfrm>
                    <a:off x="3101" y="1987"/>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91" name="Rectangle 359"/>
                  <p:cNvSpPr>
                    <a:spLocks noChangeArrowheads="1"/>
                  </p:cNvSpPr>
                  <p:nvPr/>
                </p:nvSpPr>
                <p:spPr bwMode="auto">
                  <a:xfrm>
                    <a:off x="2719" y="1993"/>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92" name="AutoShape 360"/>
                  <p:cNvSpPr>
                    <a:spLocks noChangeArrowheads="1"/>
                  </p:cNvSpPr>
                  <p:nvPr/>
                </p:nvSpPr>
                <p:spPr bwMode="auto">
                  <a:xfrm>
                    <a:off x="3423" y="1831"/>
                    <a:ext cx="498" cy="23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9993" name="Rectangle 361"/>
                  <p:cNvSpPr>
                    <a:spLocks noChangeArrowheads="1"/>
                  </p:cNvSpPr>
                  <p:nvPr/>
                </p:nvSpPr>
                <p:spPr bwMode="auto">
                  <a:xfrm>
                    <a:off x="3742" y="1981"/>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94" name="Rectangle 362"/>
                  <p:cNvSpPr>
                    <a:spLocks noChangeArrowheads="1"/>
                  </p:cNvSpPr>
                  <p:nvPr/>
                </p:nvSpPr>
                <p:spPr bwMode="auto">
                  <a:xfrm>
                    <a:off x="3349" y="1986"/>
                    <a:ext cx="253"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9995" name="Oval 363"/>
                  <p:cNvSpPr>
                    <a:spLocks noChangeArrowheads="1"/>
                  </p:cNvSpPr>
                  <p:nvPr/>
                </p:nvSpPr>
                <p:spPr bwMode="auto">
                  <a:xfrm>
                    <a:off x="2613" y="1896"/>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96" name="Oval 364"/>
                  <p:cNvSpPr>
                    <a:spLocks noChangeArrowheads="1"/>
                  </p:cNvSpPr>
                  <p:nvPr/>
                </p:nvSpPr>
                <p:spPr bwMode="auto">
                  <a:xfrm>
                    <a:off x="2323" y="1889"/>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97" name="Oval 365"/>
                  <p:cNvSpPr>
                    <a:spLocks noChangeArrowheads="1"/>
                  </p:cNvSpPr>
                  <p:nvPr/>
                </p:nvSpPr>
                <p:spPr bwMode="auto">
                  <a:xfrm>
                    <a:off x="2426" y="1895"/>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98" name="Oval 366"/>
                  <p:cNvSpPr>
                    <a:spLocks noChangeArrowheads="1"/>
                  </p:cNvSpPr>
                  <p:nvPr/>
                </p:nvSpPr>
                <p:spPr bwMode="auto">
                  <a:xfrm>
                    <a:off x="2518" y="1894"/>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9999" name="AutoShape 367"/>
                  <p:cNvSpPr>
                    <a:spLocks noChangeArrowheads="1"/>
                  </p:cNvSpPr>
                  <p:nvPr/>
                </p:nvSpPr>
                <p:spPr bwMode="auto">
                  <a:xfrm rot="1536747">
                    <a:off x="1268" y="1348"/>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00" name="Rectangle 368"/>
                  <p:cNvSpPr>
                    <a:spLocks noChangeArrowheads="1"/>
                  </p:cNvSpPr>
                  <p:nvPr/>
                </p:nvSpPr>
                <p:spPr bwMode="auto">
                  <a:xfrm rot="1536747">
                    <a:off x="1545" y="1586"/>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01" name="Rectangle 369"/>
                  <p:cNvSpPr>
                    <a:spLocks noChangeArrowheads="1"/>
                  </p:cNvSpPr>
                  <p:nvPr/>
                </p:nvSpPr>
                <p:spPr bwMode="auto">
                  <a:xfrm rot="1536747">
                    <a:off x="1185" y="1433"/>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02" name="AutoShape 370"/>
                  <p:cNvSpPr>
                    <a:spLocks noChangeArrowheads="1"/>
                  </p:cNvSpPr>
                  <p:nvPr/>
                </p:nvSpPr>
                <p:spPr bwMode="auto">
                  <a:xfrm rot="1536747">
                    <a:off x="1845" y="1616"/>
                    <a:ext cx="498"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03" name="Rectangle 371"/>
                  <p:cNvSpPr>
                    <a:spLocks noChangeArrowheads="1"/>
                  </p:cNvSpPr>
                  <p:nvPr/>
                </p:nvSpPr>
                <p:spPr bwMode="auto">
                  <a:xfrm rot="1536747">
                    <a:off x="2117" y="1872"/>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04" name="Rectangle 372"/>
                  <p:cNvSpPr>
                    <a:spLocks noChangeArrowheads="1"/>
                  </p:cNvSpPr>
                  <p:nvPr/>
                </p:nvSpPr>
                <p:spPr bwMode="auto">
                  <a:xfrm rot="1536747">
                    <a:off x="1766" y="1692"/>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778" name="Line 373"/>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79" name="Line 374"/>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0" name="Line 375"/>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1" name="Line 376"/>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2" name="Line 377"/>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3" name="Line 378"/>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4" name="Line 379"/>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5" name="Line 380"/>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6" name="Line 381"/>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7" name="Line 382"/>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88" name="Oval 383"/>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4594" name="Group 384"/>
              <p:cNvGrpSpPr>
                <a:grpSpLocks/>
              </p:cNvGrpSpPr>
              <p:nvPr/>
            </p:nvGrpSpPr>
            <p:grpSpPr bwMode="auto">
              <a:xfrm rot="1233455">
                <a:off x="3299" y="2135"/>
                <a:ext cx="877" cy="406"/>
                <a:chOff x="1104" y="1344"/>
                <a:chExt cx="3505" cy="1656"/>
              </a:xfrm>
            </p:grpSpPr>
            <p:grpSp>
              <p:nvGrpSpPr>
                <p:cNvPr id="24679" name="Group 385"/>
                <p:cNvGrpSpPr>
                  <a:grpSpLocks/>
                </p:cNvGrpSpPr>
                <p:nvPr/>
              </p:nvGrpSpPr>
              <p:grpSpPr bwMode="auto">
                <a:xfrm>
                  <a:off x="1112" y="2208"/>
                  <a:ext cx="3497" cy="792"/>
                  <a:chOff x="1112" y="2208"/>
                  <a:chExt cx="3497" cy="792"/>
                </a:xfrm>
              </p:grpSpPr>
              <p:sp>
                <p:nvSpPr>
                  <p:cNvPr id="24717" name="AutoShape 386"/>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18" name="Rectangle 387"/>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19" name="Rectangle 388"/>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20" name="AutoShape 389"/>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21" name="Rectangle 390"/>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722" name="Rectangle 391"/>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70024" name="AutoShape 392"/>
                  <p:cNvSpPr>
                    <a:spLocks noChangeArrowheads="1"/>
                  </p:cNvSpPr>
                  <p:nvPr/>
                </p:nvSpPr>
                <p:spPr bwMode="auto">
                  <a:xfrm flipV="1">
                    <a:off x="4017" y="2294"/>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25" name="Rectangle 393"/>
                  <p:cNvSpPr>
                    <a:spLocks noChangeArrowheads="1"/>
                  </p:cNvSpPr>
                  <p:nvPr/>
                </p:nvSpPr>
                <p:spPr bwMode="auto">
                  <a:xfrm flipV="1">
                    <a:off x="4330" y="2302"/>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26" name="Rectangle 394"/>
                  <p:cNvSpPr>
                    <a:spLocks noChangeArrowheads="1"/>
                  </p:cNvSpPr>
                  <p:nvPr/>
                </p:nvSpPr>
                <p:spPr bwMode="auto">
                  <a:xfrm flipV="1">
                    <a:off x="3948" y="2297"/>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27" name="AutoShape 395"/>
                  <p:cNvSpPr>
                    <a:spLocks noChangeArrowheads="1"/>
                  </p:cNvSpPr>
                  <p:nvPr/>
                </p:nvSpPr>
                <p:spPr bwMode="auto">
                  <a:xfrm flipV="1">
                    <a:off x="2741" y="2289"/>
                    <a:ext cx="500"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28" name="Rectangle 396"/>
                  <p:cNvSpPr>
                    <a:spLocks noChangeArrowheads="1"/>
                  </p:cNvSpPr>
                  <p:nvPr/>
                </p:nvSpPr>
                <p:spPr bwMode="auto">
                  <a:xfrm flipV="1">
                    <a:off x="3062" y="2292"/>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29" name="Rectangle 397"/>
                  <p:cNvSpPr>
                    <a:spLocks noChangeArrowheads="1"/>
                  </p:cNvSpPr>
                  <p:nvPr/>
                </p:nvSpPr>
                <p:spPr bwMode="auto">
                  <a:xfrm flipV="1">
                    <a:off x="2676" y="2287"/>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30" name="AutoShape 398"/>
                  <p:cNvSpPr>
                    <a:spLocks noChangeArrowheads="1"/>
                  </p:cNvSpPr>
                  <p:nvPr/>
                </p:nvSpPr>
                <p:spPr bwMode="auto">
                  <a:xfrm flipV="1">
                    <a:off x="3378" y="2289"/>
                    <a:ext cx="504"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31" name="Rectangle 399"/>
                  <p:cNvSpPr>
                    <a:spLocks noChangeArrowheads="1"/>
                  </p:cNvSpPr>
                  <p:nvPr/>
                </p:nvSpPr>
                <p:spPr bwMode="auto">
                  <a:xfrm flipV="1">
                    <a:off x="3701" y="2299"/>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32" name="Rectangle 400"/>
                  <p:cNvSpPr>
                    <a:spLocks noChangeArrowheads="1"/>
                  </p:cNvSpPr>
                  <p:nvPr/>
                </p:nvSpPr>
                <p:spPr bwMode="auto">
                  <a:xfrm flipV="1">
                    <a:off x="3315" y="2294"/>
                    <a:ext cx="256"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33" name="Oval 401"/>
                  <p:cNvSpPr>
                    <a:spLocks noChangeArrowheads="1"/>
                  </p:cNvSpPr>
                  <p:nvPr/>
                </p:nvSpPr>
                <p:spPr bwMode="auto">
                  <a:xfrm flipV="1">
                    <a:off x="2575" y="2200"/>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34" name="Oval 402"/>
                  <p:cNvSpPr>
                    <a:spLocks noChangeArrowheads="1"/>
                  </p:cNvSpPr>
                  <p:nvPr/>
                </p:nvSpPr>
                <p:spPr bwMode="auto">
                  <a:xfrm flipV="1">
                    <a:off x="2289" y="2200"/>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35" name="Oval 403"/>
                  <p:cNvSpPr>
                    <a:spLocks noChangeArrowheads="1"/>
                  </p:cNvSpPr>
                  <p:nvPr/>
                </p:nvSpPr>
                <p:spPr bwMode="auto">
                  <a:xfrm flipV="1">
                    <a:off x="2383" y="2199"/>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36" name="Oval 404"/>
                  <p:cNvSpPr>
                    <a:spLocks noChangeArrowheads="1"/>
                  </p:cNvSpPr>
                  <p:nvPr/>
                </p:nvSpPr>
                <p:spPr bwMode="auto">
                  <a:xfrm flipV="1">
                    <a:off x="2481" y="2201"/>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37" name="AutoShape 405"/>
                  <p:cNvSpPr>
                    <a:spLocks noChangeArrowheads="1"/>
                  </p:cNvSpPr>
                  <p:nvPr/>
                </p:nvSpPr>
                <p:spPr bwMode="auto">
                  <a:xfrm rot="20063253" flipV="1">
                    <a:off x="1229" y="275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38" name="Rectangle 406"/>
                  <p:cNvSpPr>
                    <a:spLocks noChangeArrowheads="1"/>
                  </p:cNvSpPr>
                  <p:nvPr/>
                </p:nvSpPr>
                <p:spPr bwMode="auto">
                  <a:xfrm rot="20063253" flipV="1">
                    <a:off x="1500" y="2689"/>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39" name="Rectangle 407"/>
                  <p:cNvSpPr>
                    <a:spLocks noChangeArrowheads="1"/>
                  </p:cNvSpPr>
                  <p:nvPr/>
                </p:nvSpPr>
                <p:spPr bwMode="auto">
                  <a:xfrm rot="20063253" flipV="1">
                    <a:off x="1148" y="2855"/>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40" name="AutoShape 408"/>
                  <p:cNvSpPr>
                    <a:spLocks noChangeArrowheads="1"/>
                  </p:cNvSpPr>
                  <p:nvPr/>
                </p:nvSpPr>
                <p:spPr bwMode="auto">
                  <a:xfrm rot="20063253" flipV="1">
                    <a:off x="1805" y="2490"/>
                    <a:ext cx="504"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41" name="Rectangle 409"/>
                  <p:cNvSpPr>
                    <a:spLocks noChangeArrowheads="1"/>
                  </p:cNvSpPr>
                  <p:nvPr/>
                </p:nvSpPr>
                <p:spPr bwMode="auto">
                  <a:xfrm rot="20063253" flipV="1">
                    <a:off x="2074" y="2421"/>
                    <a:ext cx="252"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42" name="Rectangle 410"/>
                  <p:cNvSpPr>
                    <a:spLocks noChangeArrowheads="1"/>
                  </p:cNvSpPr>
                  <p:nvPr/>
                </p:nvSpPr>
                <p:spPr bwMode="auto">
                  <a:xfrm rot="20063253" flipV="1">
                    <a:off x="1724" y="2586"/>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742" name="Line 411"/>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3" name="Line 412"/>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4" name="Line 413"/>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5" name="Line 414"/>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6" name="Line 415"/>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7" name="Line 416"/>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8" name="Line 417"/>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49" name="Line 418"/>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50" name="Oval 419"/>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4680" name="Group 420"/>
                <p:cNvGrpSpPr>
                  <a:grpSpLocks/>
                </p:cNvGrpSpPr>
                <p:nvPr/>
              </p:nvGrpSpPr>
              <p:grpSpPr bwMode="auto">
                <a:xfrm>
                  <a:off x="1104" y="1344"/>
                  <a:ext cx="3497" cy="878"/>
                  <a:chOff x="1104" y="1344"/>
                  <a:chExt cx="3497" cy="878"/>
                </a:xfrm>
              </p:grpSpPr>
              <p:sp>
                <p:nvSpPr>
                  <p:cNvPr id="24681" name="AutoShape 421"/>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82" name="Rectangle 422"/>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83" name="Rectangle 423"/>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84" name="AutoShape 424"/>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85" name="Rectangle 425"/>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86" name="Rectangle 426"/>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70059" name="AutoShape 427"/>
                  <p:cNvSpPr>
                    <a:spLocks noChangeArrowheads="1"/>
                  </p:cNvSpPr>
                  <p:nvPr/>
                </p:nvSpPr>
                <p:spPr bwMode="auto">
                  <a:xfrm>
                    <a:off x="4011" y="1803"/>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60" name="Rectangle 428"/>
                  <p:cNvSpPr>
                    <a:spLocks noChangeArrowheads="1"/>
                  </p:cNvSpPr>
                  <p:nvPr/>
                </p:nvSpPr>
                <p:spPr bwMode="auto">
                  <a:xfrm>
                    <a:off x="4328" y="1959"/>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1" name="Rectangle 429"/>
                  <p:cNvSpPr>
                    <a:spLocks noChangeArrowheads="1"/>
                  </p:cNvSpPr>
                  <p:nvPr/>
                </p:nvSpPr>
                <p:spPr bwMode="auto">
                  <a:xfrm>
                    <a:off x="3941" y="1963"/>
                    <a:ext cx="252"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2" name="AutoShape 430"/>
                  <p:cNvSpPr>
                    <a:spLocks noChangeArrowheads="1"/>
                  </p:cNvSpPr>
                  <p:nvPr/>
                </p:nvSpPr>
                <p:spPr bwMode="auto">
                  <a:xfrm>
                    <a:off x="2743" y="1814"/>
                    <a:ext cx="500"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63" name="Rectangle 431"/>
                  <p:cNvSpPr>
                    <a:spLocks noChangeArrowheads="1"/>
                  </p:cNvSpPr>
                  <p:nvPr/>
                </p:nvSpPr>
                <p:spPr bwMode="auto">
                  <a:xfrm>
                    <a:off x="3057" y="1967"/>
                    <a:ext cx="24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4" name="Rectangle 432"/>
                  <p:cNvSpPr>
                    <a:spLocks noChangeArrowheads="1"/>
                  </p:cNvSpPr>
                  <p:nvPr/>
                </p:nvSpPr>
                <p:spPr bwMode="auto">
                  <a:xfrm>
                    <a:off x="2671" y="1971"/>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5" name="AutoShape 433"/>
                  <p:cNvSpPr>
                    <a:spLocks noChangeArrowheads="1"/>
                  </p:cNvSpPr>
                  <p:nvPr/>
                </p:nvSpPr>
                <p:spPr bwMode="auto">
                  <a:xfrm>
                    <a:off x="3376" y="1805"/>
                    <a:ext cx="508" cy="224"/>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66" name="Rectangle 434"/>
                  <p:cNvSpPr>
                    <a:spLocks noChangeArrowheads="1"/>
                  </p:cNvSpPr>
                  <p:nvPr/>
                </p:nvSpPr>
                <p:spPr bwMode="auto">
                  <a:xfrm>
                    <a:off x="3693" y="1966"/>
                    <a:ext cx="252"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7" name="Rectangle 435"/>
                  <p:cNvSpPr>
                    <a:spLocks noChangeArrowheads="1"/>
                  </p:cNvSpPr>
                  <p:nvPr/>
                </p:nvSpPr>
                <p:spPr bwMode="auto">
                  <a:xfrm>
                    <a:off x="3308" y="1970"/>
                    <a:ext cx="256"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68" name="Oval 436"/>
                  <p:cNvSpPr>
                    <a:spLocks noChangeArrowheads="1"/>
                  </p:cNvSpPr>
                  <p:nvPr/>
                </p:nvSpPr>
                <p:spPr bwMode="auto">
                  <a:xfrm>
                    <a:off x="2575" y="1873"/>
                    <a:ext cx="96" cy="24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69" name="Oval 437"/>
                  <p:cNvSpPr>
                    <a:spLocks noChangeArrowheads="1"/>
                  </p:cNvSpPr>
                  <p:nvPr/>
                </p:nvSpPr>
                <p:spPr bwMode="auto">
                  <a:xfrm>
                    <a:off x="2285" y="1875"/>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70" name="Oval 438"/>
                  <p:cNvSpPr>
                    <a:spLocks noChangeArrowheads="1"/>
                  </p:cNvSpPr>
                  <p:nvPr/>
                </p:nvSpPr>
                <p:spPr bwMode="auto">
                  <a:xfrm>
                    <a:off x="2381" y="1869"/>
                    <a:ext cx="96" cy="24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71" name="Oval 439"/>
                  <p:cNvSpPr>
                    <a:spLocks noChangeArrowheads="1"/>
                  </p:cNvSpPr>
                  <p:nvPr/>
                </p:nvSpPr>
                <p:spPr bwMode="auto">
                  <a:xfrm>
                    <a:off x="2473" y="1877"/>
                    <a:ext cx="96"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072" name="AutoShape 440"/>
                  <p:cNvSpPr>
                    <a:spLocks noChangeArrowheads="1"/>
                  </p:cNvSpPr>
                  <p:nvPr/>
                </p:nvSpPr>
                <p:spPr bwMode="auto">
                  <a:xfrm rot="1536747">
                    <a:off x="1227" y="1329"/>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73" name="Rectangle 441"/>
                  <p:cNvSpPr>
                    <a:spLocks noChangeArrowheads="1"/>
                  </p:cNvSpPr>
                  <p:nvPr/>
                </p:nvSpPr>
                <p:spPr bwMode="auto">
                  <a:xfrm rot="1536747">
                    <a:off x="1493" y="1564"/>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74" name="Rectangle 442"/>
                  <p:cNvSpPr>
                    <a:spLocks noChangeArrowheads="1"/>
                  </p:cNvSpPr>
                  <p:nvPr/>
                </p:nvSpPr>
                <p:spPr bwMode="auto">
                  <a:xfrm rot="1536747">
                    <a:off x="1148" y="1404"/>
                    <a:ext cx="248"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75" name="AutoShape 443"/>
                  <p:cNvSpPr>
                    <a:spLocks noChangeArrowheads="1"/>
                  </p:cNvSpPr>
                  <p:nvPr/>
                </p:nvSpPr>
                <p:spPr bwMode="auto">
                  <a:xfrm rot="1536747">
                    <a:off x="1807" y="1595"/>
                    <a:ext cx="500" cy="228"/>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76" name="Rectangle 444"/>
                  <p:cNvSpPr>
                    <a:spLocks noChangeArrowheads="1"/>
                  </p:cNvSpPr>
                  <p:nvPr/>
                </p:nvSpPr>
                <p:spPr bwMode="auto">
                  <a:xfrm rot="1536747">
                    <a:off x="2062" y="1848"/>
                    <a:ext cx="256" cy="6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77" name="Rectangle 445"/>
                  <p:cNvSpPr>
                    <a:spLocks noChangeArrowheads="1"/>
                  </p:cNvSpPr>
                  <p:nvPr/>
                </p:nvSpPr>
                <p:spPr bwMode="auto">
                  <a:xfrm rot="1536747">
                    <a:off x="1717" y="1678"/>
                    <a:ext cx="248" cy="4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706" name="Line 446"/>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07" name="Line 447"/>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08" name="Line 448"/>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09" name="Line 449"/>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0" name="Line 450"/>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1" name="Line 451"/>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2" name="Line 452"/>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3" name="Line 453"/>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4" name="Line 454"/>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5" name="Line 455"/>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716" name="Oval 456"/>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grpSp>
            <p:nvGrpSpPr>
              <p:cNvPr id="24595" name="Group 457"/>
              <p:cNvGrpSpPr>
                <a:grpSpLocks/>
              </p:cNvGrpSpPr>
              <p:nvPr/>
            </p:nvGrpSpPr>
            <p:grpSpPr bwMode="auto">
              <a:xfrm rot="5121942">
                <a:off x="3712" y="1811"/>
                <a:ext cx="929" cy="384"/>
                <a:chOff x="1104" y="1344"/>
                <a:chExt cx="3505" cy="1656"/>
              </a:xfrm>
            </p:grpSpPr>
            <p:grpSp>
              <p:nvGrpSpPr>
                <p:cNvPr id="24607" name="Group 458"/>
                <p:cNvGrpSpPr>
                  <a:grpSpLocks/>
                </p:cNvGrpSpPr>
                <p:nvPr/>
              </p:nvGrpSpPr>
              <p:grpSpPr bwMode="auto">
                <a:xfrm>
                  <a:off x="1112" y="2208"/>
                  <a:ext cx="3497" cy="792"/>
                  <a:chOff x="1112" y="2208"/>
                  <a:chExt cx="3497" cy="792"/>
                </a:xfrm>
              </p:grpSpPr>
              <p:sp>
                <p:nvSpPr>
                  <p:cNvPr id="24645" name="AutoShape 459"/>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46" name="Rectangle 460"/>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47" name="Rectangle 461"/>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48" name="AutoShape 462"/>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49" name="Rectangle 463"/>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50" name="Rectangle 464"/>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70097" name="AutoShape 465"/>
                  <p:cNvSpPr>
                    <a:spLocks noChangeArrowheads="1"/>
                  </p:cNvSpPr>
                  <p:nvPr/>
                </p:nvSpPr>
                <p:spPr bwMode="auto">
                  <a:xfrm flipV="1">
                    <a:off x="4029" y="2298"/>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098" name="Rectangle 466"/>
                  <p:cNvSpPr>
                    <a:spLocks noChangeArrowheads="1"/>
                  </p:cNvSpPr>
                  <p:nvPr/>
                </p:nvSpPr>
                <p:spPr bwMode="auto">
                  <a:xfrm flipV="1">
                    <a:off x="4344" y="2306"/>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099" name="Rectangle 467"/>
                  <p:cNvSpPr>
                    <a:spLocks noChangeArrowheads="1"/>
                  </p:cNvSpPr>
                  <p:nvPr/>
                </p:nvSpPr>
                <p:spPr bwMode="auto">
                  <a:xfrm flipV="1">
                    <a:off x="3951" y="2305"/>
                    <a:ext cx="257"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00" name="AutoShape 468"/>
                  <p:cNvSpPr>
                    <a:spLocks noChangeArrowheads="1"/>
                  </p:cNvSpPr>
                  <p:nvPr/>
                </p:nvSpPr>
                <p:spPr bwMode="auto">
                  <a:xfrm flipV="1">
                    <a:off x="2756" y="2305"/>
                    <a:ext cx="498" cy="229"/>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01" name="Rectangle 469"/>
                  <p:cNvSpPr>
                    <a:spLocks noChangeArrowheads="1"/>
                  </p:cNvSpPr>
                  <p:nvPr/>
                </p:nvSpPr>
                <p:spPr bwMode="auto">
                  <a:xfrm flipV="1">
                    <a:off x="3072" y="2314"/>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02" name="Rectangle 470"/>
                  <p:cNvSpPr>
                    <a:spLocks noChangeArrowheads="1"/>
                  </p:cNvSpPr>
                  <p:nvPr/>
                </p:nvSpPr>
                <p:spPr bwMode="auto">
                  <a:xfrm flipV="1">
                    <a:off x="2678" y="2316"/>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03" name="AutoShape 471"/>
                  <p:cNvSpPr>
                    <a:spLocks noChangeArrowheads="1"/>
                  </p:cNvSpPr>
                  <p:nvPr/>
                </p:nvSpPr>
                <p:spPr bwMode="auto">
                  <a:xfrm flipV="1">
                    <a:off x="3388" y="2307"/>
                    <a:ext cx="498" cy="23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04" name="Rectangle 472"/>
                  <p:cNvSpPr>
                    <a:spLocks noChangeArrowheads="1"/>
                  </p:cNvSpPr>
                  <p:nvPr/>
                </p:nvSpPr>
                <p:spPr bwMode="auto">
                  <a:xfrm flipV="1">
                    <a:off x="3711" y="2321"/>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05" name="Rectangle 473"/>
                  <p:cNvSpPr>
                    <a:spLocks noChangeArrowheads="1"/>
                  </p:cNvSpPr>
                  <p:nvPr/>
                </p:nvSpPr>
                <p:spPr bwMode="auto">
                  <a:xfrm flipV="1">
                    <a:off x="3322" y="2316"/>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06" name="Oval 474"/>
                  <p:cNvSpPr>
                    <a:spLocks noChangeArrowheads="1"/>
                  </p:cNvSpPr>
                  <p:nvPr/>
                </p:nvSpPr>
                <p:spPr bwMode="auto">
                  <a:xfrm flipV="1">
                    <a:off x="2588" y="2206"/>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07" name="Oval 475"/>
                  <p:cNvSpPr>
                    <a:spLocks noChangeArrowheads="1"/>
                  </p:cNvSpPr>
                  <p:nvPr/>
                </p:nvSpPr>
                <p:spPr bwMode="auto">
                  <a:xfrm flipV="1">
                    <a:off x="2300" y="2210"/>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08" name="Oval 476"/>
                  <p:cNvSpPr>
                    <a:spLocks noChangeArrowheads="1"/>
                  </p:cNvSpPr>
                  <p:nvPr/>
                </p:nvSpPr>
                <p:spPr bwMode="auto">
                  <a:xfrm flipV="1">
                    <a:off x="2395" y="2210"/>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09" name="Oval 477"/>
                  <p:cNvSpPr>
                    <a:spLocks noChangeArrowheads="1"/>
                  </p:cNvSpPr>
                  <p:nvPr/>
                </p:nvSpPr>
                <p:spPr bwMode="auto">
                  <a:xfrm flipV="1">
                    <a:off x="2494" y="2206"/>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10" name="AutoShape 478"/>
                  <p:cNvSpPr>
                    <a:spLocks noChangeArrowheads="1"/>
                  </p:cNvSpPr>
                  <p:nvPr/>
                </p:nvSpPr>
                <p:spPr bwMode="auto">
                  <a:xfrm rot="20063253" flipV="1">
                    <a:off x="1240" y="2771"/>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11" name="Rectangle 479"/>
                  <p:cNvSpPr>
                    <a:spLocks noChangeArrowheads="1"/>
                  </p:cNvSpPr>
                  <p:nvPr/>
                </p:nvSpPr>
                <p:spPr bwMode="auto">
                  <a:xfrm rot="20063253" flipV="1">
                    <a:off x="1506" y="2727"/>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12" name="Rectangle 480"/>
                  <p:cNvSpPr>
                    <a:spLocks noChangeArrowheads="1"/>
                  </p:cNvSpPr>
                  <p:nvPr/>
                </p:nvSpPr>
                <p:spPr bwMode="auto">
                  <a:xfrm rot="20063253" flipV="1">
                    <a:off x="1140" y="2871"/>
                    <a:ext cx="253"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13" name="AutoShape 481"/>
                  <p:cNvSpPr>
                    <a:spLocks noChangeArrowheads="1"/>
                  </p:cNvSpPr>
                  <p:nvPr/>
                </p:nvSpPr>
                <p:spPr bwMode="auto">
                  <a:xfrm rot="20063253" flipV="1">
                    <a:off x="1808" y="2498"/>
                    <a:ext cx="498"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14" name="Rectangle 482"/>
                  <p:cNvSpPr>
                    <a:spLocks noChangeArrowheads="1"/>
                  </p:cNvSpPr>
                  <p:nvPr/>
                </p:nvSpPr>
                <p:spPr bwMode="auto">
                  <a:xfrm rot="20063253" flipV="1">
                    <a:off x="2078" y="2451"/>
                    <a:ext cx="257"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15" name="Rectangle 483"/>
                  <p:cNvSpPr>
                    <a:spLocks noChangeArrowheads="1"/>
                  </p:cNvSpPr>
                  <p:nvPr/>
                </p:nvSpPr>
                <p:spPr bwMode="auto">
                  <a:xfrm rot="20063253" flipV="1">
                    <a:off x="1729" y="2618"/>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670" name="Line 484"/>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1" name="Line 485"/>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2" name="Line 486"/>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3" name="Line 487"/>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4" name="Line 488"/>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5" name="Line 489"/>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6" name="Line 490"/>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7" name="Line 491"/>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78" name="Oval 492"/>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4608" name="Group 493"/>
                <p:cNvGrpSpPr>
                  <a:grpSpLocks/>
                </p:cNvGrpSpPr>
                <p:nvPr/>
              </p:nvGrpSpPr>
              <p:grpSpPr bwMode="auto">
                <a:xfrm>
                  <a:off x="1104" y="1344"/>
                  <a:ext cx="3497" cy="878"/>
                  <a:chOff x="1104" y="1344"/>
                  <a:chExt cx="3497" cy="878"/>
                </a:xfrm>
              </p:grpSpPr>
              <p:sp>
                <p:nvSpPr>
                  <p:cNvPr id="24609" name="AutoShape 494"/>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10" name="Rectangle 495"/>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11" name="Rectangle 496"/>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12" name="AutoShape 497"/>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13" name="Rectangle 498"/>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4614" name="Rectangle 499"/>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70132" name="AutoShape 500"/>
                  <p:cNvSpPr>
                    <a:spLocks noChangeArrowheads="1"/>
                  </p:cNvSpPr>
                  <p:nvPr/>
                </p:nvSpPr>
                <p:spPr bwMode="auto">
                  <a:xfrm>
                    <a:off x="4001" y="1828"/>
                    <a:ext cx="502"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33" name="Rectangle 501"/>
                  <p:cNvSpPr>
                    <a:spLocks noChangeArrowheads="1"/>
                  </p:cNvSpPr>
                  <p:nvPr/>
                </p:nvSpPr>
                <p:spPr bwMode="auto">
                  <a:xfrm>
                    <a:off x="4327" y="2011"/>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34" name="Rectangle 502"/>
                  <p:cNvSpPr>
                    <a:spLocks noChangeArrowheads="1"/>
                  </p:cNvSpPr>
                  <p:nvPr/>
                </p:nvSpPr>
                <p:spPr bwMode="auto">
                  <a:xfrm>
                    <a:off x="3938" y="1996"/>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35" name="AutoShape 503"/>
                  <p:cNvSpPr>
                    <a:spLocks noChangeArrowheads="1"/>
                  </p:cNvSpPr>
                  <p:nvPr/>
                </p:nvSpPr>
                <p:spPr bwMode="auto">
                  <a:xfrm>
                    <a:off x="2743" y="1858"/>
                    <a:ext cx="498" cy="229"/>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36" name="Rectangle 504"/>
                  <p:cNvSpPr>
                    <a:spLocks noChangeArrowheads="1"/>
                  </p:cNvSpPr>
                  <p:nvPr/>
                </p:nvSpPr>
                <p:spPr bwMode="auto">
                  <a:xfrm>
                    <a:off x="3064" y="2002"/>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37" name="Rectangle 505"/>
                  <p:cNvSpPr>
                    <a:spLocks noChangeArrowheads="1"/>
                  </p:cNvSpPr>
                  <p:nvPr/>
                </p:nvSpPr>
                <p:spPr bwMode="auto">
                  <a:xfrm>
                    <a:off x="2661" y="2025"/>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38" name="AutoShape 506"/>
                  <p:cNvSpPr>
                    <a:spLocks noChangeArrowheads="1"/>
                  </p:cNvSpPr>
                  <p:nvPr/>
                </p:nvSpPr>
                <p:spPr bwMode="auto">
                  <a:xfrm>
                    <a:off x="3380" y="1835"/>
                    <a:ext cx="498" cy="23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39" name="Rectangle 507"/>
                  <p:cNvSpPr>
                    <a:spLocks noChangeArrowheads="1"/>
                  </p:cNvSpPr>
                  <p:nvPr/>
                </p:nvSpPr>
                <p:spPr bwMode="auto">
                  <a:xfrm>
                    <a:off x="3689" y="1990"/>
                    <a:ext cx="249"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40" name="Rectangle 508"/>
                  <p:cNvSpPr>
                    <a:spLocks noChangeArrowheads="1"/>
                  </p:cNvSpPr>
                  <p:nvPr/>
                </p:nvSpPr>
                <p:spPr bwMode="auto">
                  <a:xfrm>
                    <a:off x="3302" y="1998"/>
                    <a:ext cx="253"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41" name="Oval 509"/>
                  <p:cNvSpPr>
                    <a:spLocks noChangeArrowheads="1"/>
                  </p:cNvSpPr>
                  <p:nvPr/>
                </p:nvSpPr>
                <p:spPr bwMode="auto">
                  <a:xfrm>
                    <a:off x="2564" y="1910"/>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42" name="Oval 510"/>
                  <p:cNvSpPr>
                    <a:spLocks noChangeArrowheads="1"/>
                  </p:cNvSpPr>
                  <p:nvPr/>
                </p:nvSpPr>
                <p:spPr bwMode="auto">
                  <a:xfrm>
                    <a:off x="2277" y="1905"/>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43" name="Oval 511"/>
                  <p:cNvSpPr>
                    <a:spLocks noChangeArrowheads="1"/>
                  </p:cNvSpPr>
                  <p:nvPr/>
                </p:nvSpPr>
                <p:spPr bwMode="auto">
                  <a:xfrm>
                    <a:off x="2371" y="1909"/>
                    <a:ext cx="98"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44" name="Oval 512"/>
                  <p:cNvSpPr>
                    <a:spLocks noChangeArrowheads="1"/>
                  </p:cNvSpPr>
                  <p:nvPr/>
                </p:nvSpPr>
                <p:spPr bwMode="auto">
                  <a:xfrm>
                    <a:off x="2469" y="1909"/>
                    <a:ext cx="94"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70145" name="AutoShape 513"/>
                  <p:cNvSpPr>
                    <a:spLocks noChangeArrowheads="1"/>
                  </p:cNvSpPr>
                  <p:nvPr/>
                </p:nvSpPr>
                <p:spPr bwMode="auto">
                  <a:xfrm rot="1536747">
                    <a:off x="1226" y="1359"/>
                    <a:ext cx="506"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46" name="Rectangle 514"/>
                  <p:cNvSpPr>
                    <a:spLocks noChangeArrowheads="1"/>
                  </p:cNvSpPr>
                  <p:nvPr/>
                </p:nvSpPr>
                <p:spPr bwMode="auto">
                  <a:xfrm rot="1536747">
                    <a:off x="1490" y="1618"/>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47" name="Rectangle 515"/>
                  <p:cNvSpPr>
                    <a:spLocks noChangeArrowheads="1"/>
                  </p:cNvSpPr>
                  <p:nvPr/>
                </p:nvSpPr>
                <p:spPr bwMode="auto">
                  <a:xfrm rot="1536747">
                    <a:off x="1135" y="1447"/>
                    <a:ext cx="257"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48" name="AutoShape 516"/>
                  <p:cNvSpPr>
                    <a:spLocks noChangeArrowheads="1"/>
                  </p:cNvSpPr>
                  <p:nvPr/>
                </p:nvSpPr>
                <p:spPr bwMode="auto">
                  <a:xfrm rot="1536747">
                    <a:off x="1797" y="1636"/>
                    <a:ext cx="498" cy="23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70149" name="Rectangle 517"/>
                  <p:cNvSpPr>
                    <a:spLocks noChangeArrowheads="1"/>
                  </p:cNvSpPr>
                  <p:nvPr/>
                </p:nvSpPr>
                <p:spPr bwMode="auto">
                  <a:xfrm rot="1536747">
                    <a:off x="2058" y="1883"/>
                    <a:ext cx="253"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70150" name="Rectangle 518"/>
                  <p:cNvSpPr>
                    <a:spLocks noChangeArrowheads="1"/>
                  </p:cNvSpPr>
                  <p:nvPr/>
                </p:nvSpPr>
                <p:spPr bwMode="auto">
                  <a:xfrm rot="1536747">
                    <a:off x="1713" y="1725"/>
                    <a:ext cx="249"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4634" name="Line 519"/>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5" name="Line 520"/>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6" name="Line 521"/>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7" name="Line 522"/>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8" name="Line 523"/>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9" name="Line 524"/>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0" name="Line 525"/>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1" name="Line 526"/>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2" name="Line 527"/>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3" name="Line 528"/>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4" name="Oval 529"/>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24596" name="Rectangle 530"/>
              <p:cNvSpPr>
                <a:spLocks noChangeArrowheads="1"/>
              </p:cNvSpPr>
              <p:nvPr/>
            </p:nvSpPr>
            <p:spPr bwMode="auto">
              <a:xfrm>
                <a:off x="3120" y="3348"/>
                <a:ext cx="2304" cy="116"/>
              </a:xfrm>
              <a:prstGeom prst="rect">
                <a:avLst/>
              </a:prstGeom>
              <a:gradFill rotWithShape="0">
                <a:gsLst>
                  <a:gs pos="0">
                    <a:srgbClr val="762F47"/>
                  </a:gs>
                  <a:gs pos="50000">
                    <a:srgbClr val="FF6699"/>
                  </a:gs>
                  <a:gs pos="100000">
                    <a:srgbClr val="762F47"/>
                  </a:gs>
                </a:gsLst>
                <a:lin ang="18900000" scaled="1"/>
              </a:gradFill>
              <a:ln w="9525">
                <a:solidFill>
                  <a:schemeClr val="tx1"/>
                </a:solidFill>
                <a:miter lim="800000"/>
                <a:headEnd/>
                <a:tailEnd/>
              </a:ln>
            </p:spPr>
            <p:txBody>
              <a:bodyPr wrap="none" anchor="ctr"/>
              <a:lstStyle/>
              <a:p>
                <a:pPr algn="ctr"/>
                <a:endParaRPr lang="en-US" sz="2000" b="0"/>
              </a:p>
            </p:txBody>
          </p:sp>
          <p:grpSp>
            <p:nvGrpSpPr>
              <p:cNvPr id="24597" name="Group 531"/>
              <p:cNvGrpSpPr>
                <a:grpSpLocks/>
              </p:cNvGrpSpPr>
              <p:nvPr/>
            </p:nvGrpSpPr>
            <p:grpSpPr bwMode="auto">
              <a:xfrm>
                <a:off x="3984" y="2176"/>
                <a:ext cx="739" cy="1125"/>
                <a:chOff x="1680" y="1632"/>
                <a:chExt cx="1248" cy="1392"/>
              </a:xfrm>
            </p:grpSpPr>
            <p:sp>
              <p:nvSpPr>
                <p:cNvPr id="24598" name="Oval 532"/>
                <p:cNvSpPr>
                  <a:spLocks noChangeArrowheads="1"/>
                </p:cNvSpPr>
                <p:nvPr/>
              </p:nvSpPr>
              <p:spPr bwMode="auto">
                <a:xfrm rot="137636">
                  <a:off x="1888" y="1632"/>
                  <a:ext cx="555" cy="299"/>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C1r</a:t>
                  </a:r>
                  <a:endParaRPr lang="en-US" sz="2800" b="0">
                    <a:latin typeface="Arial" charset="0"/>
                  </a:endParaRPr>
                </a:p>
              </p:txBody>
            </p:sp>
            <p:sp>
              <p:nvSpPr>
                <p:cNvPr id="24599" name="Oval 533"/>
                <p:cNvSpPr>
                  <a:spLocks noChangeArrowheads="1"/>
                </p:cNvSpPr>
                <p:nvPr/>
              </p:nvSpPr>
              <p:spPr bwMode="auto">
                <a:xfrm rot="137636">
                  <a:off x="2443" y="1707"/>
                  <a:ext cx="485" cy="299"/>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C1s</a:t>
                  </a:r>
                  <a:endParaRPr lang="en-US" sz="2800" b="0">
                    <a:latin typeface="Arial" charset="0"/>
                  </a:endParaRPr>
                </a:p>
              </p:txBody>
            </p:sp>
            <p:grpSp>
              <p:nvGrpSpPr>
                <p:cNvPr id="24600" name="Group 534"/>
                <p:cNvGrpSpPr>
                  <a:grpSpLocks/>
                </p:cNvGrpSpPr>
                <p:nvPr/>
              </p:nvGrpSpPr>
              <p:grpSpPr bwMode="auto">
                <a:xfrm>
                  <a:off x="1680" y="2343"/>
                  <a:ext cx="793" cy="681"/>
                  <a:chOff x="576" y="2112"/>
                  <a:chExt cx="1098" cy="873"/>
                </a:xfrm>
              </p:grpSpPr>
              <p:sp>
                <p:nvSpPr>
                  <p:cNvPr id="24602" name="Oval 535"/>
                  <p:cNvSpPr>
                    <a:spLocks noChangeArrowheads="1"/>
                  </p:cNvSpPr>
                  <p:nvPr/>
                </p:nvSpPr>
                <p:spPr bwMode="auto">
                  <a:xfrm rot="137636">
                    <a:off x="864" y="211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603" name="Oval 536"/>
                  <p:cNvSpPr>
                    <a:spLocks noChangeArrowheads="1"/>
                  </p:cNvSpPr>
                  <p:nvPr/>
                </p:nvSpPr>
                <p:spPr bwMode="auto">
                  <a:xfrm rot="137636">
                    <a:off x="576" y="235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604" name="Oval 537"/>
                  <p:cNvSpPr>
                    <a:spLocks noChangeArrowheads="1"/>
                  </p:cNvSpPr>
                  <p:nvPr/>
                </p:nvSpPr>
                <p:spPr bwMode="auto">
                  <a:xfrm rot="137636">
                    <a:off x="768" y="2640"/>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605" name="Oval 538"/>
                  <p:cNvSpPr>
                    <a:spLocks noChangeArrowheads="1"/>
                  </p:cNvSpPr>
                  <p:nvPr/>
                </p:nvSpPr>
                <p:spPr bwMode="auto">
                  <a:xfrm rot="137636">
                    <a:off x="1152" y="2592"/>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sp>
                <p:nvSpPr>
                  <p:cNvPr id="24606" name="Oval 539"/>
                  <p:cNvSpPr>
                    <a:spLocks noChangeArrowheads="1"/>
                  </p:cNvSpPr>
                  <p:nvPr/>
                </p:nvSpPr>
                <p:spPr bwMode="auto">
                  <a:xfrm rot="137636">
                    <a:off x="1248" y="2256"/>
                    <a:ext cx="426" cy="34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24601" name="Oval 540"/>
                <p:cNvSpPr>
                  <a:spLocks noChangeArrowheads="1"/>
                </p:cNvSpPr>
                <p:nvPr/>
              </p:nvSpPr>
              <p:spPr bwMode="auto">
                <a:xfrm rot="-13016">
                  <a:off x="1888" y="1917"/>
                  <a:ext cx="386" cy="875"/>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600" b="0">
                      <a:latin typeface="Arial" charset="0"/>
                    </a:rPr>
                    <a:t>C1q</a:t>
                  </a:r>
                  <a:endParaRPr lang="en-US" sz="2800" b="0">
                    <a:latin typeface="Arial" charset="0"/>
                  </a:endParaRPr>
                </a:p>
              </p:txBody>
            </p:sp>
          </p:grpSp>
        </p:grpSp>
      </p:grpSp>
      <p:sp>
        <p:nvSpPr>
          <p:cNvPr id="24580" name="Text Box 541"/>
          <p:cNvSpPr txBox="1">
            <a:spLocks noChangeArrowheads="1"/>
          </p:cNvSpPr>
          <p:nvPr/>
        </p:nvSpPr>
        <p:spPr bwMode="auto">
          <a:xfrm>
            <a:off x="838200" y="5638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a:t>No activation</a:t>
            </a:r>
          </a:p>
        </p:txBody>
      </p:sp>
      <p:sp>
        <p:nvSpPr>
          <p:cNvPr id="24581" name="Text Box 542"/>
          <p:cNvSpPr txBox="1">
            <a:spLocks noChangeArrowheads="1"/>
          </p:cNvSpPr>
          <p:nvPr/>
        </p:nvSpPr>
        <p:spPr bwMode="auto">
          <a:xfrm>
            <a:off x="4965700" y="5638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a:t>Activation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sz="quarter" idx="1"/>
          </p:nvPr>
        </p:nvSpPr>
        <p:spPr>
          <a:xfrm>
            <a:off x="685800" y="1752600"/>
            <a:ext cx="4267200" cy="3124200"/>
          </a:xfrm>
        </p:spPr>
        <p:txBody>
          <a:bodyPr/>
          <a:lstStyle/>
          <a:p>
            <a:r>
              <a:rPr lang="en-US" smtClean="0">
                <a:solidFill>
                  <a:schemeClr val="bg2"/>
                </a:solidFill>
              </a:rPr>
              <a:t>Structure</a:t>
            </a:r>
            <a:endParaRPr lang="en-US" smtClean="0"/>
          </a:p>
          <a:p>
            <a:r>
              <a:rPr lang="en-US" smtClean="0"/>
              <a:t>Properties</a:t>
            </a:r>
          </a:p>
          <a:p>
            <a:pPr lvl="1"/>
            <a:r>
              <a:rPr lang="en-US" smtClean="0">
                <a:solidFill>
                  <a:schemeClr val="bg2"/>
                </a:solidFill>
              </a:rPr>
              <a:t>3rd highest serum Ig</a:t>
            </a:r>
          </a:p>
          <a:p>
            <a:pPr lvl="1"/>
            <a:r>
              <a:rPr lang="en-US" smtClean="0">
                <a:solidFill>
                  <a:schemeClr val="bg2"/>
                </a:solidFill>
              </a:rPr>
              <a:t>First Ig made by fetus and B cells</a:t>
            </a:r>
          </a:p>
          <a:p>
            <a:pPr lvl="1"/>
            <a:r>
              <a:rPr lang="en-US" smtClean="0">
                <a:solidFill>
                  <a:schemeClr val="bg2"/>
                </a:solidFill>
              </a:rPr>
              <a:t>Fixes complement</a:t>
            </a:r>
            <a:endParaRPr lang="en-US" smtClean="0"/>
          </a:p>
        </p:txBody>
      </p:sp>
      <p:grpSp>
        <p:nvGrpSpPr>
          <p:cNvPr id="2" name="Group 166"/>
          <p:cNvGrpSpPr>
            <a:grpSpLocks/>
          </p:cNvGrpSpPr>
          <p:nvPr/>
        </p:nvGrpSpPr>
        <p:grpSpPr bwMode="auto">
          <a:xfrm>
            <a:off x="5961063" y="2232025"/>
            <a:ext cx="2268537" cy="4168775"/>
            <a:chOff x="3687" y="1106"/>
            <a:chExt cx="1429" cy="2626"/>
          </a:xfrm>
        </p:grpSpPr>
        <p:grpSp>
          <p:nvGrpSpPr>
            <p:cNvPr id="25606" name="Group 89"/>
            <p:cNvGrpSpPr>
              <a:grpSpLocks/>
            </p:cNvGrpSpPr>
            <p:nvPr/>
          </p:nvGrpSpPr>
          <p:grpSpPr bwMode="auto">
            <a:xfrm rot="5400000">
              <a:off x="3122" y="1671"/>
              <a:ext cx="2222" cy="1092"/>
              <a:chOff x="1104" y="1344"/>
              <a:chExt cx="3505" cy="1656"/>
            </a:xfrm>
          </p:grpSpPr>
          <p:grpSp>
            <p:nvGrpSpPr>
              <p:cNvPr id="25611" name="Group 90"/>
              <p:cNvGrpSpPr>
                <a:grpSpLocks/>
              </p:cNvGrpSpPr>
              <p:nvPr/>
            </p:nvGrpSpPr>
            <p:grpSpPr bwMode="auto">
              <a:xfrm>
                <a:off x="1112" y="2208"/>
                <a:ext cx="3497" cy="792"/>
                <a:chOff x="1112" y="2208"/>
                <a:chExt cx="3497" cy="792"/>
              </a:xfrm>
            </p:grpSpPr>
            <p:sp>
              <p:nvSpPr>
                <p:cNvPr id="25649" name="AutoShape 91"/>
                <p:cNvSpPr>
                  <a:spLocks noChangeArrowheads="1"/>
                </p:cNvSpPr>
                <p:nvPr/>
              </p:nvSpPr>
              <p:spPr bwMode="auto">
                <a:xfrm rot="-1539414">
                  <a:off x="1694" y="22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50" name="Rectangle 92"/>
                <p:cNvSpPr>
                  <a:spLocks noChangeArrowheads="1"/>
                </p:cNvSpPr>
                <p:nvPr/>
              </p:nvSpPr>
              <p:spPr bwMode="auto">
                <a:xfrm rot="-1539414">
                  <a:off x="2029" y="23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51" name="Rectangle 93"/>
                <p:cNvSpPr>
                  <a:spLocks noChangeArrowheads="1"/>
                </p:cNvSpPr>
                <p:nvPr/>
              </p:nvSpPr>
              <p:spPr bwMode="auto">
                <a:xfrm rot="-1539414">
                  <a:off x="1682" y="24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52" name="AutoShape 94"/>
                <p:cNvSpPr>
                  <a:spLocks noChangeArrowheads="1"/>
                </p:cNvSpPr>
                <p:nvPr/>
              </p:nvSpPr>
              <p:spPr bwMode="auto">
                <a:xfrm rot="-1539414">
                  <a:off x="1127" y="25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53" name="Rectangle 95"/>
                <p:cNvSpPr>
                  <a:spLocks noChangeArrowheads="1"/>
                </p:cNvSpPr>
                <p:nvPr/>
              </p:nvSpPr>
              <p:spPr bwMode="auto">
                <a:xfrm rot="-1539414">
                  <a:off x="1460" y="257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54" name="Rectangle 96"/>
                <p:cNvSpPr>
                  <a:spLocks noChangeArrowheads="1"/>
                </p:cNvSpPr>
                <p:nvPr/>
              </p:nvSpPr>
              <p:spPr bwMode="auto">
                <a:xfrm rot="-1539414">
                  <a:off x="1112" y="27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6177" name="AutoShape 97"/>
                <p:cNvSpPr>
                  <a:spLocks noChangeArrowheads="1"/>
                </p:cNvSpPr>
                <p:nvPr/>
              </p:nvSpPr>
              <p:spPr bwMode="auto">
                <a:xfrm flipV="1">
                  <a:off x="4044" y="230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178" name="Rectangle 98"/>
                <p:cNvSpPr>
                  <a:spLocks noChangeArrowheads="1"/>
                </p:cNvSpPr>
                <p:nvPr/>
              </p:nvSpPr>
              <p:spPr bwMode="auto">
                <a:xfrm flipV="1">
                  <a:off x="4360" y="2310"/>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79" name="Rectangle 99"/>
                <p:cNvSpPr>
                  <a:spLocks noChangeArrowheads="1"/>
                </p:cNvSpPr>
                <p:nvPr/>
              </p:nvSpPr>
              <p:spPr bwMode="auto">
                <a:xfrm flipV="1">
                  <a:off x="3973" y="2310"/>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80" name="AutoShape 100"/>
                <p:cNvSpPr>
                  <a:spLocks noChangeArrowheads="1"/>
                </p:cNvSpPr>
                <p:nvPr/>
              </p:nvSpPr>
              <p:spPr bwMode="auto">
                <a:xfrm flipV="1">
                  <a:off x="2770" y="2295"/>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181" name="Rectangle 101"/>
                <p:cNvSpPr>
                  <a:spLocks noChangeArrowheads="1"/>
                </p:cNvSpPr>
                <p:nvPr/>
              </p:nvSpPr>
              <p:spPr bwMode="auto">
                <a:xfrm flipV="1">
                  <a:off x="3088" y="2304"/>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82" name="Rectangle 102"/>
                <p:cNvSpPr>
                  <a:spLocks noChangeArrowheads="1"/>
                </p:cNvSpPr>
                <p:nvPr/>
              </p:nvSpPr>
              <p:spPr bwMode="auto">
                <a:xfrm flipV="1">
                  <a:off x="2700" y="229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83" name="AutoShape 103"/>
                <p:cNvSpPr>
                  <a:spLocks noChangeArrowheads="1"/>
                </p:cNvSpPr>
                <p:nvPr/>
              </p:nvSpPr>
              <p:spPr bwMode="auto">
                <a:xfrm flipV="1">
                  <a:off x="3409" y="230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184" name="Rectangle 104"/>
                <p:cNvSpPr>
                  <a:spLocks noChangeArrowheads="1"/>
                </p:cNvSpPr>
                <p:nvPr/>
              </p:nvSpPr>
              <p:spPr bwMode="auto">
                <a:xfrm flipV="1">
                  <a:off x="3727" y="2310"/>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85" name="Rectangle 105"/>
                <p:cNvSpPr>
                  <a:spLocks noChangeArrowheads="1"/>
                </p:cNvSpPr>
                <p:nvPr/>
              </p:nvSpPr>
              <p:spPr bwMode="auto">
                <a:xfrm flipV="1">
                  <a:off x="3339" y="2302"/>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86" name="Oval 106"/>
                <p:cNvSpPr>
                  <a:spLocks noChangeArrowheads="1"/>
                </p:cNvSpPr>
                <p:nvPr/>
              </p:nvSpPr>
              <p:spPr bwMode="auto">
                <a:xfrm flipV="1">
                  <a:off x="2603"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187" name="Oval 107"/>
                <p:cNvSpPr>
                  <a:spLocks noChangeArrowheads="1"/>
                </p:cNvSpPr>
                <p:nvPr/>
              </p:nvSpPr>
              <p:spPr bwMode="auto">
                <a:xfrm flipV="1">
                  <a:off x="2315"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188" name="Oval 108"/>
                <p:cNvSpPr>
                  <a:spLocks noChangeArrowheads="1"/>
                </p:cNvSpPr>
                <p:nvPr/>
              </p:nvSpPr>
              <p:spPr bwMode="auto">
                <a:xfrm flipV="1">
                  <a:off x="2412" y="2208"/>
                  <a:ext cx="95"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189" name="Oval 109"/>
                <p:cNvSpPr>
                  <a:spLocks noChangeArrowheads="1"/>
                </p:cNvSpPr>
                <p:nvPr/>
              </p:nvSpPr>
              <p:spPr bwMode="auto">
                <a:xfrm flipV="1">
                  <a:off x="2506" y="22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190" name="AutoShape 110"/>
                <p:cNvSpPr>
                  <a:spLocks noChangeArrowheads="1"/>
                </p:cNvSpPr>
                <p:nvPr/>
              </p:nvSpPr>
              <p:spPr bwMode="auto">
                <a:xfrm rot="20063253" flipV="1">
                  <a:off x="1255" y="277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191" name="Rectangle 111"/>
                <p:cNvSpPr>
                  <a:spLocks noChangeArrowheads="1"/>
                </p:cNvSpPr>
                <p:nvPr/>
              </p:nvSpPr>
              <p:spPr bwMode="auto">
                <a:xfrm rot="20063253" flipV="1">
                  <a:off x="1522" y="2703"/>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92" name="Rectangle 112"/>
                <p:cNvSpPr>
                  <a:spLocks noChangeArrowheads="1"/>
                </p:cNvSpPr>
                <p:nvPr/>
              </p:nvSpPr>
              <p:spPr bwMode="auto">
                <a:xfrm rot="20063253" flipV="1">
                  <a:off x="1170" y="2865"/>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93" name="AutoShape 113"/>
                <p:cNvSpPr>
                  <a:spLocks noChangeArrowheads="1"/>
                </p:cNvSpPr>
                <p:nvPr/>
              </p:nvSpPr>
              <p:spPr bwMode="auto">
                <a:xfrm rot="20063253" flipV="1">
                  <a:off x="1831" y="2503"/>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194" name="Rectangle 114"/>
                <p:cNvSpPr>
                  <a:spLocks noChangeArrowheads="1"/>
                </p:cNvSpPr>
                <p:nvPr/>
              </p:nvSpPr>
              <p:spPr bwMode="auto">
                <a:xfrm rot="20063253" flipV="1">
                  <a:off x="2098" y="2436"/>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195" name="Rectangle 115"/>
                <p:cNvSpPr>
                  <a:spLocks noChangeArrowheads="1"/>
                </p:cNvSpPr>
                <p:nvPr/>
              </p:nvSpPr>
              <p:spPr bwMode="auto">
                <a:xfrm rot="20063253" flipV="1">
                  <a:off x="1746" y="2595"/>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5674" name="Line 116"/>
                <p:cNvSpPr>
                  <a:spLocks noChangeShapeType="1"/>
                </p:cNvSpPr>
                <p:nvPr/>
              </p:nvSpPr>
              <p:spPr bwMode="auto">
                <a:xfrm flipV="1">
                  <a:off x="2952" y="23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5" name="Line 117"/>
                <p:cNvSpPr>
                  <a:spLocks noChangeShapeType="1"/>
                </p:cNvSpPr>
                <p:nvPr/>
              </p:nvSpPr>
              <p:spPr bwMode="auto">
                <a:xfrm flipV="1">
                  <a:off x="4224" y="233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6" name="Line 118"/>
                <p:cNvSpPr>
                  <a:spLocks noChangeShapeType="1"/>
                </p:cNvSpPr>
                <p:nvPr/>
              </p:nvSpPr>
              <p:spPr bwMode="auto">
                <a:xfrm flipV="1">
                  <a:off x="3588" y="23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7" name="Line 119"/>
                <p:cNvSpPr>
                  <a:spLocks noChangeShapeType="1"/>
                </p:cNvSpPr>
                <p:nvPr/>
              </p:nvSpPr>
              <p:spPr bwMode="auto">
                <a:xfrm rot="20027783" flipV="1">
                  <a:off x="1970" y="25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8" name="Line 120"/>
                <p:cNvSpPr>
                  <a:spLocks noChangeShapeType="1"/>
                </p:cNvSpPr>
                <p:nvPr/>
              </p:nvSpPr>
              <p:spPr bwMode="auto">
                <a:xfrm rot="20027783" flipV="1">
                  <a:off x="1340" y="26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9" name="Line 121"/>
                <p:cNvSpPr>
                  <a:spLocks noChangeShapeType="1"/>
                </p:cNvSpPr>
                <p:nvPr/>
              </p:nvSpPr>
              <p:spPr bwMode="auto">
                <a:xfrm rot="20027783" flipV="1">
                  <a:off x="1910" y="24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0" name="Line 122"/>
                <p:cNvSpPr>
                  <a:spLocks noChangeShapeType="1"/>
                </p:cNvSpPr>
                <p:nvPr/>
              </p:nvSpPr>
              <p:spPr bwMode="auto">
                <a:xfrm rot="20027783" flipV="1">
                  <a:off x="1400" y="28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1" name="Line 123"/>
                <p:cNvSpPr>
                  <a:spLocks noChangeShapeType="1"/>
                </p:cNvSpPr>
                <p:nvPr/>
              </p:nvSpPr>
              <p:spPr bwMode="auto">
                <a:xfrm>
                  <a:off x="2264" y="22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82" name="Oval 124"/>
                <p:cNvSpPr>
                  <a:spLocks noChangeArrowheads="1"/>
                </p:cNvSpPr>
                <p:nvPr/>
              </p:nvSpPr>
              <p:spPr bwMode="auto">
                <a:xfrm>
                  <a:off x="2962" y="2516"/>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nvGrpSpPr>
              <p:cNvPr id="25612" name="Group 125"/>
              <p:cNvGrpSpPr>
                <a:grpSpLocks/>
              </p:cNvGrpSpPr>
              <p:nvPr/>
            </p:nvGrpSpPr>
            <p:grpSpPr bwMode="auto">
              <a:xfrm>
                <a:off x="1104" y="1344"/>
                <a:ext cx="3497" cy="878"/>
                <a:chOff x="1104" y="1344"/>
                <a:chExt cx="3497" cy="878"/>
              </a:xfrm>
            </p:grpSpPr>
            <p:sp>
              <p:nvSpPr>
                <p:cNvPr id="25613" name="AutoShape 126"/>
                <p:cNvSpPr>
                  <a:spLocks noChangeArrowheads="1"/>
                </p:cNvSpPr>
                <p:nvPr/>
              </p:nvSpPr>
              <p:spPr bwMode="auto">
                <a:xfrm rot="1539414" flipV="1">
                  <a:off x="1686" y="18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14" name="Rectangle 127"/>
                <p:cNvSpPr>
                  <a:spLocks noChangeArrowheads="1"/>
                </p:cNvSpPr>
                <p:nvPr/>
              </p:nvSpPr>
              <p:spPr bwMode="auto">
                <a:xfrm rot="1539414" flipV="1">
                  <a:off x="2021" y="19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15" name="Rectangle 128"/>
                <p:cNvSpPr>
                  <a:spLocks noChangeArrowheads="1"/>
                </p:cNvSpPr>
                <p:nvPr/>
              </p:nvSpPr>
              <p:spPr bwMode="auto">
                <a:xfrm rot="1539414" flipV="1">
                  <a:off x="1669" y="18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16" name="AutoShape 129"/>
                <p:cNvSpPr>
                  <a:spLocks noChangeArrowheads="1"/>
                </p:cNvSpPr>
                <p:nvPr/>
              </p:nvSpPr>
              <p:spPr bwMode="auto">
                <a:xfrm rot="1539414" flipV="1">
                  <a:off x="1119" y="16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17" name="Rectangle 130"/>
                <p:cNvSpPr>
                  <a:spLocks noChangeArrowheads="1"/>
                </p:cNvSpPr>
                <p:nvPr/>
              </p:nvSpPr>
              <p:spPr bwMode="auto">
                <a:xfrm rot="1539414" flipV="1">
                  <a:off x="1452" y="17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5618" name="Rectangle 131"/>
                <p:cNvSpPr>
                  <a:spLocks noChangeArrowheads="1"/>
                </p:cNvSpPr>
                <p:nvPr/>
              </p:nvSpPr>
              <p:spPr bwMode="auto">
                <a:xfrm rot="1539414" flipV="1">
                  <a:off x="1104" y="15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6212" name="AutoShape 132"/>
                <p:cNvSpPr>
                  <a:spLocks noChangeArrowheads="1"/>
                </p:cNvSpPr>
                <p:nvPr/>
              </p:nvSpPr>
              <p:spPr bwMode="auto">
                <a:xfrm>
                  <a:off x="4032" y="1819"/>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213" name="Rectangle 133"/>
                <p:cNvSpPr>
                  <a:spLocks noChangeArrowheads="1"/>
                </p:cNvSpPr>
                <p:nvPr/>
              </p:nvSpPr>
              <p:spPr bwMode="auto">
                <a:xfrm>
                  <a:off x="4352" y="1976"/>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14" name="Rectangle 134"/>
                <p:cNvSpPr>
                  <a:spLocks noChangeArrowheads="1"/>
                </p:cNvSpPr>
                <p:nvPr/>
              </p:nvSpPr>
              <p:spPr bwMode="auto">
                <a:xfrm>
                  <a:off x="3964" y="1982"/>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15" name="AutoShape 135"/>
                <p:cNvSpPr>
                  <a:spLocks noChangeArrowheads="1"/>
                </p:cNvSpPr>
                <p:nvPr/>
              </p:nvSpPr>
              <p:spPr bwMode="auto">
                <a:xfrm>
                  <a:off x="2762" y="1831"/>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216" name="Rectangle 136"/>
                <p:cNvSpPr>
                  <a:spLocks noChangeArrowheads="1"/>
                </p:cNvSpPr>
                <p:nvPr/>
              </p:nvSpPr>
              <p:spPr bwMode="auto">
                <a:xfrm>
                  <a:off x="3080" y="1992"/>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17" name="Rectangle 137"/>
                <p:cNvSpPr>
                  <a:spLocks noChangeArrowheads="1"/>
                </p:cNvSpPr>
                <p:nvPr/>
              </p:nvSpPr>
              <p:spPr bwMode="auto">
                <a:xfrm>
                  <a:off x="2692" y="1993"/>
                  <a:ext cx="251"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18" name="AutoShape 138"/>
                <p:cNvSpPr>
                  <a:spLocks noChangeArrowheads="1"/>
                </p:cNvSpPr>
                <p:nvPr/>
              </p:nvSpPr>
              <p:spPr bwMode="auto">
                <a:xfrm>
                  <a:off x="3401" y="182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219" name="Rectangle 139"/>
                <p:cNvSpPr>
                  <a:spLocks noChangeArrowheads="1"/>
                </p:cNvSpPr>
                <p:nvPr/>
              </p:nvSpPr>
              <p:spPr bwMode="auto">
                <a:xfrm>
                  <a:off x="3719" y="1982"/>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20" name="Rectangle 140"/>
                <p:cNvSpPr>
                  <a:spLocks noChangeArrowheads="1"/>
                </p:cNvSpPr>
                <p:nvPr/>
              </p:nvSpPr>
              <p:spPr bwMode="auto">
                <a:xfrm>
                  <a:off x="3331" y="1987"/>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21" name="Oval 141"/>
                <p:cNvSpPr>
                  <a:spLocks noChangeArrowheads="1"/>
                </p:cNvSpPr>
                <p:nvPr/>
              </p:nvSpPr>
              <p:spPr bwMode="auto">
                <a:xfrm>
                  <a:off x="2595" y="18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222" name="Oval 142"/>
                <p:cNvSpPr>
                  <a:spLocks noChangeArrowheads="1"/>
                </p:cNvSpPr>
                <p:nvPr/>
              </p:nvSpPr>
              <p:spPr bwMode="auto">
                <a:xfrm>
                  <a:off x="2308" y="18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223" name="Oval 143"/>
                <p:cNvSpPr>
                  <a:spLocks noChangeArrowheads="1"/>
                </p:cNvSpPr>
                <p:nvPr/>
              </p:nvSpPr>
              <p:spPr bwMode="auto">
                <a:xfrm>
                  <a:off x="2404" y="1896"/>
                  <a:ext cx="95"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224" name="Oval 144"/>
                <p:cNvSpPr>
                  <a:spLocks noChangeArrowheads="1"/>
                </p:cNvSpPr>
                <p:nvPr/>
              </p:nvSpPr>
              <p:spPr bwMode="auto">
                <a:xfrm>
                  <a:off x="2498" y="18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6225" name="AutoShape 145"/>
                <p:cNvSpPr>
                  <a:spLocks noChangeArrowheads="1"/>
                </p:cNvSpPr>
                <p:nvPr/>
              </p:nvSpPr>
              <p:spPr bwMode="auto">
                <a:xfrm rot="1536747">
                  <a:off x="1248" y="1350"/>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226" name="Rectangle 146"/>
                <p:cNvSpPr>
                  <a:spLocks noChangeArrowheads="1"/>
                </p:cNvSpPr>
                <p:nvPr/>
              </p:nvSpPr>
              <p:spPr bwMode="auto">
                <a:xfrm rot="1536747">
                  <a:off x="1514" y="1590"/>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27" name="Rectangle 147"/>
                <p:cNvSpPr>
                  <a:spLocks noChangeArrowheads="1"/>
                </p:cNvSpPr>
                <p:nvPr/>
              </p:nvSpPr>
              <p:spPr bwMode="auto">
                <a:xfrm rot="1536747">
                  <a:off x="1162" y="1421"/>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28" name="AutoShape 148"/>
                <p:cNvSpPr>
                  <a:spLocks noChangeArrowheads="1"/>
                </p:cNvSpPr>
                <p:nvPr/>
              </p:nvSpPr>
              <p:spPr bwMode="auto">
                <a:xfrm rot="1536747">
                  <a:off x="1823" y="162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229" name="Rectangle 149"/>
                <p:cNvSpPr>
                  <a:spLocks noChangeArrowheads="1"/>
                </p:cNvSpPr>
                <p:nvPr/>
              </p:nvSpPr>
              <p:spPr bwMode="auto">
                <a:xfrm rot="1536747">
                  <a:off x="2090" y="1861"/>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6230" name="Rectangle 150"/>
                <p:cNvSpPr>
                  <a:spLocks noChangeArrowheads="1"/>
                </p:cNvSpPr>
                <p:nvPr/>
              </p:nvSpPr>
              <p:spPr bwMode="auto">
                <a:xfrm rot="1536747">
                  <a:off x="1738" y="1691"/>
                  <a:ext cx="249"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5638" name="Line 151"/>
                <p:cNvSpPr>
                  <a:spLocks noChangeShapeType="1"/>
                </p:cNvSpPr>
                <p:nvPr/>
              </p:nvSpPr>
              <p:spPr bwMode="auto">
                <a:xfrm flipV="1">
                  <a:off x="4209" y="20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Line 152"/>
                <p:cNvSpPr>
                  <a:spLocks noChangeShapeType="1"/>
                </p:cNvSpPr>
                <p:nvPr/>
              </p:nvSpPr>
              <p:spPr bwMode="auto">
                <a:xfrm flipV="1">
                  <a:off x="3576" y="20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0" name="Line 153"/>
                <p:cNvSpPr>
                  <a:spLocks noChangeShapeType="1"/>
                </p:cNvSpPr>
                <p:nvPr/>
              </p:nvSpPr>
              <p:spPr bwMode="auto">
                <a:xfrm flipV="1">
                  <a:off x="2938" y="20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1" name="Line 154"/>
                <p:cNvSpPr>
                  <a:spLocks noChangeShapeType="1"/>
                </p:cNvSpPr>
                <p:nvPr/>
              </p:nvSpPr>
              <p:spPr bwMode="auto">
                <a:xfrm rot="1572217" flipH="1" flipV="1">
                  <a:off x="1900" y="19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2" name="Line 155"/>
                <p:cNvSpPr>
                  <a:spLocks noChangeShapeType="1"/>
                </p:cNvSpPr>
                <p:nvPr/>
              </p:nvSpPr>
              <p:spPr bwMode="auto">
                <a:xfrm rot="1572217" flipH="1" flipV="1">
                  <a:off x="1390" y="15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156"/>
                <p:cNvSpPr>
                  <a:spLocks noChangeShapeType="1"/>
                </p:cNvSpPr>
                <p:nvPr/>
              </p:nvSpPr>
              <p:spPr bwMode="auto">
                <a:xfrm rot="1572217" flipH="1" flipV="1">
                  <a:off x="1332" y="16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Line 157"/>
                <p:cNvSpPr>
                  <a:spLocks noChangeShapeType="1"/>
                </p:cNvSpPr>
                <p:nvPr/>
              </p:nvSpPr>
              <p:spPr bwMode="auto">
                <a:xfrm rot="1572217" flipH="1" flipV="1">
                  <a:off x="1966" y="18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5" name="Line 158"/>
                <p:cNvSpPr>
                  <a:spLocks noChangeShapeType="1"/>
                </p:cNvSpPr>
                <p:nvPr/>
              </p:nvSpPr>
              <p:spPr bwMode="auto">
                <a:xfrm>
                  <a:off x="2555" y="212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6" name="Line 159"/>
                <p:cNvSpPr>
                  <a:spLocks noChangeShapeType="1"/>
                </p:cNvSpPr>
                <p:nvPr/>
              </p:nvSpPr>
              <p:spPr bwMode="auto">
                <a:xfrm>
                  <a:off x="2647" y="212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7" name="Line 160"/>
                <p:cNvSpPr>
                  <a:spLocks noChangeShapeType="1"/>
                </p:cNvSpPr>
                <p:nvPr/>
              </p:nvSpPr>
              <p:spPr bwMode="auto">
                <a:xfrm flipH="1">
                  <a:off x="2259" y="19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8" name="Oval 161"/>
                <p:cNvSpPr>
                  <a:spLocks noChangeArrowheads="1"/>
                </p:cNvSpPr>
                <p:nvPr/>
              </p:nvSpPr>
              <p:spPr bwMode="auto">
                <a:xfrm>
                  <a:off x="2955" y="17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46242" name="Rectangle 162"/>
            <p:cNvSpPr>
              <a:spLocks noChangeArrowheads="1"/>
            </p:cNvSpPr>
            <p:nvPr/>
          </p:nvSpPr>
          <p:spPr bwMode="auto">
            <a:xfrm rot="5400000">
              <a:off x="3968" y="3458"/>
              <a:ext cx="304"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46243" name="Rectangle 163"/>
            <p:cNvSpPr>
              <a:spLocks noChangeArrowheads="1"/>
            </p:cNvSpPr>
            <p:nvPr/>
          </p:nvSpPr>
          <p:spPr bwMode="auto">
            <a:xfrm rot="5400000">
              <a:off x="4189" y="3450"/>
              <a:ext cx="304" cy="36"/>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5609" name="Line 164"/>
            <p:cNvSpPr>
              <a:spLocks noChangeShapeType="1"/>
            </p:cNvSpPr>
            <p:nvPr/>
          </p:nvSpPr>
          <p:spPr bwMode="auto">
            <a:xfrm rot="5400000">
              <a:off x="4471" y="3377"/>
              <a:ext cx="0" cy="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Text Box 165"/>
            <p:cNvSpPr txBox="1">
              <a:spLocks noChangeArrowheads="1"/>
            </p:cNvSpPr>
            <p:nvPr/>
          </p:nvSpPr>
          <p:spPr bwMode="auto">
            <a:xfrm>
              <a:off x="4600" y="3272"/>
              <a:ext cx="516" cy="46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t>Tail Piece</a:t>
              </a:r>
              <a:endParaRPr lang="en-US" sz="2000" b="0"/>
            </a:p>
          </p:txBody>
        </p:sp>
      </p:grpSp>
      <p:sp>
        <p:nvSpPr>
          <p:cNvPr id="46247" name="Rectangle 167"/>
          <p:cNvSpPr>
            <a:spLocks noChangeArrowheads="1"/>
          </p:cNvSpPr>
          <p:nvPr/>
        </p:nvSpPr>
        <p:spPr bwMode="auto">
          <a:xfrm>
            <a:off x="685800" y="3886200"/>
            <a:ext cx="426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endParaRPr lang="en-US" sz="3200" b="0"/>
          </a:p>
          <a:p>
            <a:pPr marL="742950" lvl="1" indent="-285750">
              <a:spcBef>
                <a:spcPct val="20000"/>
              </a:spcBef>
              <a:buFontTx/>
              <a:buChar char="–"/>
            </a:pPr>
            <a:r>
              <a:rPr lang="en-US" sz="2800" b="0"/>
              <a:t>Agglutinating Ig</a:t>
            </a:r>
          </a:p>
          <a:p>
            <a:pPr marL="742950" lvl="1" indent="-285750">
              <a:spcBef>
                <a:spcPct val="20000"/>
              </a:spcBef>
              <a:buFontTx/>
              <a:buChar char="–"/>
            </a:pPr>
            <a:r>
              <a:rPr lang="en-US" sz="2800" b="0"/>
              <a:t>Binds to Fc receptors</a:t>
            </a:r>
          </a:p>
          <a:p>
            <a:pPr marL="742950" lvl="1" indent="-285750">
              <a:spcBef>
                <a:spcPct val="20000"/>
              </a:spcBef>
              <a:buFontTx/>
              <a:buChar char="–"/>
            </a:pPr>
            <a:r>
              <a:rPr lang="en-US" sz="2800" b="0"/>
              <a:t>B cell surface Ig</a:t>
            </a:r>
          </a:p>
        </p:txBody>
      </p:sp>
      <p:sp>
        <p:nvSpPr>
          <p:cNvPr id="25605" name="Rectangle 83"/>
          <p:cNvSpPr>
            <a:spLocks noChangeArrowheads="1"/>
          </p:cNvSpPr>
          <p:nvPr/>
        </p:nvSpPr>
        <p:spPr bwMode="auto">
          <a:xfrm>
            <a:off x="757238" y="762000"/>
            <a:ext cx="938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2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4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09600"/>
            <a:ext cx="7772400" cy="685800"/>
          </a:xfrm>
        </p:spPr>
        <p:txBody>
          <a:bodyPr>
            <a:normAutofit/>
          </a:bodyPr>
          <a:lstStyle/>
          <a:p>
            <a:pPr algn="ctr" fontAlgn="auto">
              <a:spcAft>
                <a:spcPts val="0"/>
              </a:spcAft>
              <a:defRPr/>
            </a:pPr>
            <a:r>
              <a:rPr lang="en-US" sz="3200" b="1" dirty="0" smtClean="0">
                <a:solidFill>
                  <a:schemeClr val="tx1"/>
                </a:solidFill>
              </a:rPr>
              <a:t>B Cell Antigen Receptor (BCR)</a:t>
            </a:r>
            <a:endParaRPr lang="en-US" sz="2400" b="1" dirty="0" smtClean="0">
              <a:solidFill>
                <a:schemeClr val="tx1"/>
              </a:solidFill>
            </a:endParaRPr>
          </a:p>
        </p:txBody>
      </p:sp>
      <p:grpSp>
        <p:nvGrpSpPr>
          <p:cNvPr id="26627" name="Group 3"/>
          <p:cNvGrpSpPr>
            <a:grpSpLocks/>
          </p:cNvGrpSpPr>
          <p:nvPr/>
        </p:nvGrpSpPr>
        <p:grpSpPr bwMode="auto">
          <a:xfrm>
            <a:off x="1905000" y="1816100"/>
            <a:ext cx="5257800" cy="4584700"/>
            <a:chOff x="912" y="1240"/>
            <a:chExt cx="3312" cy="2888"/>
          </a:xfrm>
        </p:grpSpPr>
        <p:grpSp>
          <p:nvGrpSpPr>
            <p:cNvPr id="26628" name="Group 4"/>
            <p:cNvGrpSpPr>
              <a:grpSpLocks/>
            </p:cNvGrpSpPr>
            <p:nvPr/>
          </p:nvGrpSpPr>
          <p:grpSpPr bwMode="auto">
            <a:xfrm>
              <a:off x="1872" y="1240"/>
              <a:ext cx="1216" cy="2002"/>
              <a:chOff x="2048" y="494"/>
              <a:chExt cx="1656" cy="3344"/>
            </a:xfrm>
          </p:grpSpPr>
          <p:sp>
            <p:nvSpPr>
              <p:cNvPr id="26634" name="Oval 5"/>
              <p:cNvSpPr>
                <a:spLocks noChangeArrowheads="1"/>
              </p:cNvSpPr>
              <p:nvPr/>
            </p:nvSpPr>
            <p:spPr bwMode="auto">
              <a:xfrm rot="5400000" flipV="1">
                <a:off x="3220" y="2352"/>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635" name="Line 6"/>
              <p:cNvSpPr>
                <a:spLocks noChangeShapeType="1"/>
              </p:cNvSpPr>
              <p:nvPr/>
            </p:nvSpPr>
            <p:spPr bwMode="auto">
              <a:xfrm rot="5400000" flipV="1">
                <a:off x="2872" y="1894"/>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7"/>
              <p:cNvSpPr>
                <a:spLocks noChangeShapeType="1"/>
              </p:cNvSpPr>
              <p:nvPr/>
            </p:nvSpPr>
            <p:spPr bwMode="auto">
              <a:xfrm rot="5400000" flipV="1">
                <a:off x="2872" y="1998"/>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AutoShape 8"/>
              <p:cNvSpPr>
                <a:spLocks noChangeArrowheads="1"/>
              </p:cNvSpPr>
              <p:nvPr/>
            </p:nvSpPr>
            <p:spPr bwMode="auto">
              <a:xfrm rot="6939414" flipV="1">
                <a:off x="2796" y="121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38" name="Rectangle 9"/>
              <p:cNvSpPr>
                <a:spLocks noChangeArrowheads="1"/>
              </p:cNvSpPr>
              <p:nvPr/>
            </p:nvSpPr>
            <p:spPr bwMode="auto">
              <a:xfrm rot="6939414" flipV="1">
                <a:off x="2911" y="1515"/>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39" name="Rectangle 10"/>
              <p:cNvSpPr>
                <a:spLocks noChangeArrowheads="1"/>
              </p:cNvSpPr>
              <p:nvPr/>
            </p:nvSpPr>
            <p:spPr bwMode="auto">
              <a:xfrm rot="6939414" flipV="1">
                <a:off x="3079" y="116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40" name="AutoShape 11"/>
              <p:cNvSpPr>
                <a:spLocks noChangeArrowheads="1"/>
              </p:cNvSpPr>
              <p:nvPr/>
            </p:nvSpPr>
            <p:spPr bwMode="auto">
              <a:xfrm rot="6939414" flipV="1">
                <a:off x="3073" y="651"/>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41" name="Rectangle 12"/>
              <p:cNvSpPr>
                <a:spLocks noChangeArrowheads="1"/>
              </p:cNvSpPr>
              <p:nvPr/>
            </p:nvSpPr>
            <p:spPr bwMode="auto">
              <a:xfrm rot="6939414" flipV="1">
                <a:off x="3186" y="9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42" name="Rectangle 13"/>
              <p:cNvSpPr>
                <a:spLocks noChangeArrowheads="1"/>
              </p:cNvSpPr>
              <p:nvPr/>
            </p:nvSpPr>
            <p:spPr bwMode="auto">
              <a:xfrm rot="6939414" flipV="1">
                <a:off x="3356" y="59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8622" name="AutoShape 14"/>
              <p:cNvSpPr>
                <a:spLocks noChangeArrowheads="1"/>
              </p:cNvSpPr>
              <p:nvPr/>
            </p:nvSpPr>
            <p:spPr bwMode="auto">
              <a:xfrm rot="5400000">
                <a:off x="2858" y="2293"/>
                <a:ext cx="501"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23" name="Rectangle 15"/>
              <p:cNvSpPr>
                <a:spLocks noChangeArrowheads="1"/>
              </p:cNvSpPr>
              <p:nvPr/>
            </p:nvSpPr>
            <p:spPr bwMode="auto">
              <a:xfrm rot="5400000">
                <a:off x="2906" y="2575"/>
                <a:ext cx="251"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24" name="Rectangle 16"/>
              <p:cNvSpPr>
                <a:spLocks noChangeArrowheads="1"/>
              </p:cNvSpPr>
              <p:nvPr/>
            </p:nvSpPr>
            <p:spPr bwMode="auto">
              <a:xfrm rot="5400000">
                <a:off x="2901" y="2188"/>
                <a:ext cx="251"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25" name="AutoShape 17"/>
              <p:cNvSpPr>
                <a:spLocks noChangeArrowheads="1"/>
              </p:cNvSpPr>
              <p:nvPr/>
            </p:nvSpPr>
            <p:spPr bwMode="auto">
              <a:xfrm rot="5400000">
                <a:off x="2861" y="2931"/>
                <a:ext cx="501"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26" name="Rectangle 18"/>
              <p:cNvSpPr>
                <a:spLocks noChangeArrowheads="1"/>
              </p:cNvSpPr>
              <p:nvPr/>
            </p:nvSpPr>
            <p:spPr bwMode="auto">
              <a:xfrm rot="5400000">
                <a:off x="2912" y="3212"/>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27" name="Rectangle 19"/>
              <p:cNvSpPr>
                <a:spLocks noChangeArrowheads="1"/>
              </p:cNvSpPr>
              <p:nvPr/>
            </p:nvSpPr>
            <p:spPr bwMode="auto">
              <a:xfrm rot="5400000">
                <a:off x="2904" y="2825"/>
                <a:ext cx="252"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28" name="Oval 20"/>
              <p:cNvSpPr>
                <a:spLocks noChangeArrowheads="1"/>
              </p:cNvSpPr>
              <p:nvPr/>
            </p:nvSpPr>
            <p:spPr bwMode="auto">
              <a:xfrm rot="5400000">
                <a:off x="2983" y="1920"/>
                <a:ext cx="97"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29" name="Oval 21"/>
              <p:cNvSpPr>
                <a:spLocks noChangeArrowheads="1"/>
              </p:cNvSpPr>
              <p:nvPr/>
            </p:nvSpPr>
            <p:spPr bwMode="auto">
              <a:xfrm rot="5400000">
                <a:off x="2984" y="1632"/>
                <a:ext cx="95"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30" name="Oval 22"/>
              <p:cNvSpPr>
                <a:spLocks noChangeArrowheads="1"/>
              </p:cNvSpPr>
              <p:nvPr/>
            </p:nvSpPr>
            <p:spPr bwMode="auto">
              <a:xfrm rot="5400000">
                <a:off x="2983" y="1728"/>
                <a:ext cx="97"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31" name="Oval 23"/>
              <p:cNvSpPr>
                <a:spLocks noChangeArrowheads="1"/>
              </p:cNvSpPr>
              <p:nvPr/>
            </p:nvSpPr>
            <p:spPr bwMode="auto">
              <a:xfrm rot="5400000">
                <a:off x="2984" y="1824"/>
                <a:ext cx="95"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32" name="AutoShape 24"/>
              <p:cNvSpPr>
                <a:spLocks noChangeArrowheads="1"/>
              </p:cNvSpPr>
              <p:nvPr/>
            </p:nvSpPr>
            <p:spPr bwMode="auto">
              <a:xfrm rot="6936747">
                <a:off x="3339" y="779"/>
                <a:ext cx="499"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33" name="Rectangle 25"/>
              <p:cNvSpPr>
                <a:spLocks noChangeArrowheads="1"/>
              </p:cNvSpPr>
              <p:nvPr/>
            </p:nvSpPr>
            <p:spPr bwMode="auto">
              <a:xfrm rot="6936747">
                <a:off x="3308" y="1010"/>
                <a:ext cx="251"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34" name="Rectangle 26"/>
              <p:cNvSpPr>
                <a:spLocks noChangeArrowheads="1"/>
              </p:cNvSpPr>
              <p:nvPr/>
            </p:nvSpPr>
            <p:spPr bwMode="auto">
              <a:xfrm rot="6936747">
                <a:off x="3473" y="657"/>
                <a:ext cx="249"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35" name="AutoShape 27"/>
              <p:cNvSpPr>
                <a:spLocks noChangeArrowheads="1"/>
              </p:cNvSpPr>
              <p:nvPr/>
            </p:nvSpPr>
            <p:spPr bwMode="auto">
              <a:xfrm rot="6936747">
                <a:off x="3066" y="1356"/>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36" name="Rectangle 28"/>
              <p:cNvSpPr>
                <a:spLocks noChangeArrowheads="1"/>
              </p:cNvSpPr>
              <p:nvPr/>
            </p:nvSpPr>
            <p:spPr bwMode="auto">
              <a:xfrm rot="6936747">
                <a:off x="3037" y="1584"/>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37" name="Rectangle 29"/>
              <p:cNvSpPr>
                <a:spLocks noChangeArrowheads="1"/>
              </p:cNvSpPr>
              <p:nvPr/>
            </p:nvSpPr>
            <p:spPr bwMode="auto">
              <a:xfrm rot="6936747">
                <a:off x="3203" y="1232"/>
                <a:ext cx="251"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6659" name="Line 30"/>
              <p:cNvSpPr>
                <a:spLocks noChangeShapeType="1"/>
              </p:cNvSpPr>
              <p:nvPr/>
            </p:nvSpPr>
            <p:spPr bwMode="auto">
              <a:xfrm rot="5400000">
                <a:off x="2952" y="2414"/>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0" name="Line 31"/>
              <p:cNvSpPr>
                <a:spLocks noChangeShapeType="1"/>
              </p:cNvSpPr>
              <p:nvPr/>
            </p:nvSpPr>
            <p:spPr bwMode="auto">
              <a:xfrm rot="5400000">
                <a:off x="2962" y="305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1" name="Line 32"/>
              <p:cNvSpPr>
                <a:spLocks noChangeShapeType="1"/>
              </p:cNvSpPr>
              <p:nvPr/>
            </p:nvSpPr>
            <p:spPr bwMode="auto">
              <a:xfrm rot="6972217">
                <a:off x="3168" y="143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2" name="Line 33"/>
              <p:cNvSpPr>
                <a:spLocks noChangeShapeType="1"/>
              </p:cNvSpPr>
              <p:nvPr/>
            </p:nvSpPr>
            <p:spPr bwMode="auto">
              <a:xfrm rot="6972217">
                <a:off x="3324" y="80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34"/>
              <p:cNvSpPr>
                <a:spLocks noChangeShapeType="1"/>
              </p:cNvSpPr>
              <p:nvPr/>
            </p:nvSpPr>
            <p:spPr bwMode="auto">
              <a:xfrm rot="6972217">
                <a:off x="3050" y="137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35"/>
              <p:cNvSpPr>
                <a:spLocks noChangeShapeType="1"/>
              </p:cNvSpPr>
              <p:nvPr/>
            </p:nvSpPr>
            <p:spPr bwMode="auto">
              <a:xfrm rot="6972217">
                <a:off x="3440" y="86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36"/>
              <p:cNvSpPr>
                <a:spLocks noChangeShapeType="1"/>
              </p:cNvSpPr>
              <p:nvPr/>
            </p:nvSpPr>
            <p:spPr bwMode="auto">
              <a:xfrm rot="5400000" flipV="1">
                <a:off x="3025" y="1630"/>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AutoShape 37"/>
              <p:cNvSpPr>
                <a:spLocks noChangeArrowheads="1"/>
              </p:cNvSpPr>
              <p:nvPr/>
            </p:nvSpPr>
            <p:spPr bwMode="auto">
              <a:xfrm rot="3860586">
                <a:off x="2458" y="1210"/>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67" name="Rectangle 38"/>
              <p:cNvSpPr>
                <a:spLocks noChangeArrowheads="1"/>
              </p:cNvSpPr>
              <p:nvPr/>
            </p:nvSpPr>
            <p:spPr bwMode="auto">
              <a:xfrm rot="3860586">
                <a:off x="2591" y="1507"/>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68" name="Rectangle 39"/>
              <p:cNvSpPr>
                <a:spLocks noChangeArrowheads="1"/>
              </p:cNvSpPr>
              <p:nvPr/>
            </p:nvSpPr>
            <p:spPr bwMode="auto">
              <a:xfrm rot="3860586">
                <a:off x="2422" y="1155"/>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69" name="AutoShape 40"/>
              <p:cNvSpPr>
                <a:spLocks noChangeArrowheads="1"/>
              </p:cNvSpPr>
              <p:nvPr/>
            </p:nvSpPr>
            <p:spPr bwMode="auto">
              <a:xfrm rot="3860586">
                <a:off x="2179" y="64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70" name="Rectangle 41"/>
              <p:cNvSpPr>
                <a:spLocks noChangeArrowheads="1"/>
              </p:cNvSpPr>
              <p:nvPr/>
            </p:nvSpPr>
            <p:spPr bwMode="auto">
              <a:xfrm rot="3860586">
                <a:off x="2318" y="9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6671" name="Rectangle 42"/>
              <p:cNvSpPr>
                <a:spLocks noChangeArrowheads="1"/>
              </p:cNvSpPr>
              <p:nvPr/>
            </p:nvSpPr>
            <p:spPr bwMode="auto">
              <a:xfrm rot="3860586">
                <a:off x="2146" y="59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68651" name="AutoShape 43"/>
              <p:cNvSpPr>
                <a:spLocks noChangeArrowheads="1"/>
              </p:cNvSpPr>
              <p:nvPr/>
            </p:nvSpPr>
            <p:spPr bwMode="auto">
              <a:xfrm rot="5400000" flipV="1">
                <a:off x="2394" y="2286"/>
                <a:ext cx="499"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52" name="Rectangle 44"/>
              <p:cNvSpPr>
                <a:spLocks noChangeArrowheads="1"/>
              </p:cNvSpPr>
              <p:nvPr/>
            </p:nvSpPr>
            <p:spPr bwMode="auto">
              <a:xfrm rot="5400000" flipV="1">
                <a:off x="2594" y="2567"/>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53" name="Rectangle 45"/>
              <p:cNvSpPr>
                <a:spLocks noChangeArrowheads="1"/>
              </p:cNvSpPr>
              <p:nvPr/>
            </p:nvSpPr>
            <p:spPr bwMode="auto">
              <a:xfrm rot="5400000" flipV="1">
                <a:off x="2601" y="2179"/>
                <a:ext cx="251"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54" name="AutoShape 46"/>
              <p:cNvSpPr>
                <a:spLocks noChangeArrowheads="1"/>
              </p:cNvSpPr>
              <p:nvPr/>
            </p:nvSpPr>
            <p:spPr bwMode="auto">
              <a:xfrm rot="5400000" flipV="1">
                <a:off x="2387" y="2924"/>
                <a:ext cx="499" cy="233"/>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55" name="Rectangle 47"/>
              <p:cNvSpPr>
                <a:spLocks noChangeArrowheads="1"/>
              </p:cNvSpPr>
              <p:nvPr/>
            </p:nvSpPr>
            <p:spPr bwMode="auto">
              <a:xfrm rot="5400000" flipV="1">
                <a:off x="2590" y="3205"/>
                <a:ext cx="249"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56" name="Rectangle 48"/>
              <p:cNvSpPr>
                <a:spLocks noChangeArrowheads="1"/>
              </p:cNvSpPr>
              <p:nvPr/>
            </p:nvSpPr>
            <p:spPr bwMode="auto">
              <a:xfrm rot="5400000" flipV="1">
                <a:off x="2593" y="2817"/>
                <a:ext cx="251"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57" name="Oval 49"/>
              <p:cNvSpPr>
                <a:spLocks noChangeArrowheads="1"/>
              </p:cNvSpPr>
              <p:nvPr/>
            </p:nvSpPr>
            <p:spPr bwMode="auto">
              <a:xfrm rot="5400000" flipV="1">
                <a:off x="2672" y="1913"/>
                <a:ext cx="95"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58" name="Oval 50"/>
              <p:cNvSpPr>
                <a:spLocks noChangeArrowheads="1"/>
              </p:cNvSpPr>
              <p:nvPr/>
            </p:nvSpPr>
            <p:spPr bwMode="auto">
              <a:xfrm rot="5400000" flipV="1">
                <a:off x="2672" y="1625"/>
                <a:ext cx="97"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59" name="Oval 51"/>
              <p:cNvSpPr>
                <a:spLocks noChangeArrowheads="1"/>
              </p:cNvSpPr>
              <p:nvPr/>
            </p:nvSpPr>
            <p:spPr bwMode="auto">
              <a:xfrm rot="5400000" flipV="1">
                <a:off x="2672" y="1721"/>
                <a:ext cx="95"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60" name="Oval 52"/>
              <p:cNvSpPr>
                <a:spLocks noChangeArrowheads="1"/>
              </p:cNvSpPr>
              <p:nvPr/>
            </p:nvSpPr>
            <p:spPr bwMode="auto">
              <a:xfrm rot="5400000" flipV="1">
                <a:off x="2672" y="1817"/>
                <a:ext cx="97" cy="24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68661" name="AutoShape 53"/>
              <p:cNvSpPr>
                <a:spLocks noChangeArrowheads="1"/>
              </p:cNvSpPr>
              <p:nvPr/>
            </p:nvSpPr>
            <p:spPr bwMode="auto">
              <a:xfrm rot="3863253" flipV="1">
                <a:off x="1913" y="772"/>
                <a:ext cx="501"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62" name="Rectangle 54"/>
              <p:cNvSpPr>
                <a:spLocks noChangeArrowheads="1"/>
              </p:cNvSpPr>
              <p:nvPr/>
            </p:nvSpPr>
            <p:spPr bwMode="auto">
              <a:xfrm rot="3863253" flipV="1">
                <a:off x="2192" y="999"/>
                <a:ext cx="251" cy="6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63" name="Rectangle 55"/>
              <p:cNvSpPr>
                <a:spLocks noChangeArrowheads="1"/>
              </p:cNvSpPr>
              <p:nvPr/>
            </p:nvSpPr>
            <p:spPr bwMode="auto">
              <a:xfrm rot="3863253" flipV="1">
                <a:off x="2030" y="648"/>
                <a:ext cx="249"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64" name="AutoShape 56"/>
              <p:cNvSpPr>
                <a:spLocks noChangeArrowheads="1"/>
              </p:cNvSpPr>
              <p:nvPr/>
            </p:nvSpPr>
            <p:spPr bwMode="auto">
              <a:xfrm rot="3863253" flipV="1">
                <a:off x="2186" y="1348"/>
                <a:ext cx="49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68665" name="Rectangle 57"/>
              <p:cNvSpPr>
                <a:spLocks noChangeArrowheads="1"/>
              </p:cNvSpPr>
              <p:nvPr/>
            </p:nvSpPr>
            <p:spPr bwMode="auto">
              <a:xfrm rot="3863253" flipV="1">
                <a:off x="2464" y="1575"/>
                <a:ext cx="251" cy="5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8666" name="Rectangle 58"/>
              <p:cNvSpPr>
                <a:spLocks noChangeArrowheads="1"/>
              </p:cNvSpPr>
              <p:nvPr/>
            </p:nvSpPr>
            <p:spPr bwMode="auto">
              <a:xfrm rot="3863253" flipV="1">
                <a:off x="2299" y="1225"/>
                <a:ext cx="249"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6688" name="Line 59"/>
              <p:cNvSpPr>
                <a:spLocks noChangeShapeType="1"/>
              </p:cNvSpPr>
              <p:nvPr/>
            </p:nvSpPr>
            <p:spPr bwMode="auto">
              <a:xfrm rot="5400000">
                <a:off x="2640" y="303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9" name="Line 60"/>
              <p:cNvSpPr>
                <a:spLocks noChangeShapeType="1"/>
              </p:cNvSpPr>
              <p:nvPr/>
            </p:nvSpPr>
            <p:spPr bwMode="auto">
              <a:xfrm rot="5400000">
                <a:off x="2648" y="240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0" name="Line 61"/>
              <p:cNvSpPr>
                <a:spLocks noChangeShapeType="1"/>
              </p:cNvSpPr>
              <p:nvPr/>
            </p:nvSpPr>
            <p:spPr bwMode="auto">
              <a:xfrm rot="3827783" flipH="1">
                <a:off x="2556" y="136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1" name="Line 62"/>
              <p:cNvSpPr>
                <a:spLocks noChangeShapeType="1"/>
              </p:cNvSpPr>
              <p:nvPr/>
            </p:nvSpPr>
            <p:spPr bwMode="auto">
              <a:xfrm rot="3827783" flipH="1">
                <a:off x="2164" y="851"/>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2" name="Line 63"/>
              <p:cNvSpPr>
                <a:spLocks noChangeShapeType="1"/>
              </p:cNvSpPr>
              <p:nvPr/>
            </p:nvSpPr>
            <p:spPr bwMode="auto">
              <a:xfrm rot="3827783" flipH="1">
                <a:off x="2282" y="793"/>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3" name="Line 64"/>
              <p:cNvSpPr>
                <a:spLocks noChangeShapeType="1"/>
              </p:cNvSpPr>
              <p:nvPr/>
            </p:nvSpPr>
            <p:spPr bwMode="auto">
              <a:xfrm rot="3827783" flipH="1">
                <a:off x="2436" y="1427"/>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4" name="Line 65"/>
              <p:cNvSpPr>
                <a:spLocks noChangeShapeType="1"/>
              </p:cNvSpPr>
              <p:nvPr/>
            </p:nvSpPr>
            <p:spPr bwMode="auto">
              <a:xfrm rot="5400000" flipH="1" flipV="1">
                <a:off x="2672" y="1625"/>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5" name="Oval 66"/>
              <p:cNvSpPr>
                <a:spLocks noChangeArrowheads="1"/>
              </p:cNvSpPr>
              <p:nvPr/>
            </p:nvSpPr>
            <p:spPr bwMode="auto">
              <a:xfrm rot="5400000" flipV="1">
                <a:off x="2432" y="2345"/>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68675" name="Rectangle 67"/>
              <p:cNvSpPr>
                <a:spLocks noChangeArrowheads="1"/>
              </p:cNvSpPr>
              <p:nvPr/>
            </p:nvSpPr>
            <p:spPr bwMode="auto">
              <a:xfrm rot="5400000" flipV="1">
                <a:off x="2801" y="3571"/>
                <a:ext cx="478" cy="53"/>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68676" name="Rectangle 68"/>
              <p:cNvSpPr>
                <a:spLocks noChangeArrowheads="1"/>
              </p:cNvSpPr>
              <p:nvPr/>
            </p:nvSpPr>
            <p:spPr bwMode="auto">
              <a:xfrm rot="5400000" flipV="1">
                <a:off x="2474" y="3566"/>
                <a:ext cx="479" cy="57"/>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6698" name="Oval 69"/>
              <p:cNvSpPr>
                <a:spLocks noChangeArrowheads="1"/>
              </p:cNvSpPr>
              <p:nvPr/>
            </p:nvSpPr>
            <p:spPr bwMode="auto">
              <a:xfrm rot="5400000" flipV="1">
                <a:off x="2518" y="1843"/>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699" name="Oval 70"/>
              <p:cNvSpPr>
                <a:spLocks noChangeArrowheads="1"/>
              </p:cNvSpPr>
              <p:nvPr/>
            </p:nvSpPr>
            <p:spPr bwMode="auto">
              <a:xfrm rot="5400000" flipV="1">
                <a:off x="3137" y="1848"/>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0" name="Oval 71"/>
              <p:cNvSpPr>
                <a:spLocks noChangeArrowheads="1"/>
              </p:cNvSpPr>
              <p:nvPr/>
            </p:nvSpPr>
            <p:spPr bwMode="auto">
              <a:xfrm rot="5400000" flipV="1">
                <a:off x="2427" y="2985"/>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1" name="Oval 72"/>
              <p:cNvSpPr>
                <a:spLocks noChangeArrowheads="1"/>
              </p:cNvSpPr>
              <p:nvPr/>
            </p:nvSpPr>
            <p:spPr bwMode="auto">
              <a:xfrm rot="5400000" flipV="1">
                <a:off x="3225" y="3010"/>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2" name="Oval 73"/>
              <p:cNvSpPr>
                <a:spLocks noChangeArrowheads="1"/>
              </p:cNvSpPr>
              <p:nvPr/>
            </p:nvSpPr>
            <p:spPr bwMode="auto">
              <a:xfrm rot="5400000" flipV="1">
                <a:off x="2591" y="332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3" name="Oval 74"/>
              <p:cNvSpPr>
                <a:spLocks noChangeArrowheads="1"/>
              </p:cNvSpPr>
              <p:nvPr/>
            </p:nvSpPr>
            <p:spPr bwMode="auto">
              <a:xfrm rot="5400000" flipV="1">
                <a:off x="3061" y="332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4" name="Oval 75"/>
              <p:cNvSpPr>
                <a:spLocks noChangeArrowheads="1"/>
              </p:cNvSpPr>
              <p:nvPr/>
            </p:nvSpPr>
            <p:spPr bwMode="auto">
              <a:xfrm rot="5400000" flipV="1">
                <a:off x="2520" y="262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5" name="Oval 76"/>
              <p:cNvSpPr>
                <a:spLocks noChangeArrowheads="1"/>
              </p:cNvSpPr>
              <p:nvPr/>
            </p:nvSpPr>
            <p:spPr bwMode="auto">
              <a:xfrm rot="5400000" flipV="1">
                <a:off x="3157" y="260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6" name="Oval 77"/>
              <p:cNvSpPr>
                <a:spLocks noChangeArrowheads="1"/>
              </p:cNvSpPr>
              <p:nvPr/>
            </p:nvSpPr>
            <p:spPr bwMode="auto">
              <a:xfrm rot="5400000" flipV="1">
                <a:off x="2508" y="2093"/>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26707" name="Oval 78"/>
              <p:cNvSpPr>
                <a:spLocks noChangeArrowheads="1"/>
              </p:cNvSpPr>
              <p:nvPr/>
            </p:nvSpPr>
            <p:spPr bwMode="auto">
              <a:xfrm rot="5400000" flipV="1">
                <a:off x="3167" y="2131"/>
                <a:ext cx="96" cy="96"/>
              </a:xfrm>
              <a:prstGeom prst="ellipse">
                <a:avLst/>
              </a:prstGeom>
              <a:solidFill>
                <a:srgbClr val="FFFF99"/>
              </a:solidFill>
              <a:ln w="9525">
                <a:solidFill>
                  <a:schemeClr val="tx1"/>
                </a:solidFill>
                <a:round/>
                <a:headEnd/>
                <a:tailEnd/>
              </a:ln>
            </p:spPr>
            <p:txBody>
              <a:bodyPr wrap="none" anchor="ctr"/>
              <a:lstStyle/>
              <a:p>
                <a:endParaRPr lang="en-US"/>
              </a:p>
            </p:txBody>
          </p:sp>
        </p:grpSp>
        <p:sp>
          <p:nvSpPr>
            <p:cNvPr id="26629" name="Rectangle 79"/>
            <p:cNvSpPr>
              <a:spLocks noChangeArrowheads="1"/>
            </p:cNvSpPr>
            <p:nvPr/>
          </p:nvSpPr>
          <p:spPr bwMode="auto">
            <a:xfrm>
              <a:off x="912" y="3024"/>
              <a:ext cx="3312" cy="144"/>
            </a:xfrm>
            <a:prstGeom prst="rect">
              <a:avLst/>
            </a:prstGeom>
            <a:gradFill rotWithShape="0">
              <a:gsLst>
                <a:gs pos="0">
                  <a:srgbClr val="FF6699"/>
                </a:gs>
                <a:gs pos="100000">
                  <a:srgbClr val="762F47"/>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26630" name="Oval 80"/>
            <p:cNvSpPr>
              <a:spLocks noChangeArrowheads="1"/>
            </p:cNvSpPr>
            <p:nvPr/>
          </p:nvSpPr>
          <p:spPr bwMode="auto">
            <a:xfrm>
              <a:off x="2592" y="2976"/>
              <a:ext cx="384" cy="1152"/>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800" b="0"/>
                <a:t>Ig-</a:t>
              </a:r>
              <a:r>
                <a:rPr lang="el-GR" sz="1800" b="0">
                  <a:cs typeface="Times New Roman" pitchFamily="18" charset="0"/>
                </a:rPr>
                <a:t>α</a:t>
              </a:r>
              <a:endParaRPr lang="el-GR" b="0">
                <a:cs typeface="Times New Roman" pitchFamily="18" charset="0"/>
              </a:endParaRPr>
            </a:p>
          </p:txBody>
        </p:sp>
        <p:sp>
          <p:nvSpPr>
            <p:cNvPr id="26631" name="Oval 81"/>
            <p:cNvSpPr>
              <a:spLocks noChangeArrowheads="1"/>
            </p:cNvSpPr>
            <p:nvPr/>
          </p:nvSpPr>
          <p:spPr bwMode="auto">
            <a:xfrm>
              <a:off x="1984" y="2968"/>
              <a:ext cx="384" cy="1152"/>
            </a:xfrm>
            <a:prstGeom prst="ellipse">
              <a:avLst/>
            </a:prstGeom>
            <a:gradFill rotWithShape="0">
              <a:gsLst>
                <a:gs pos="0">
                  <a:srgbClr val="FFFF99"/>
                </a:gs>
                <a:gs pos="100000">
                  <a:srgbClr val="767647"/>
                </a:gs>
              </a:gsLst>
              <a:path path="shape">
                <a:fillToRect l="50000" t="50000" r="50000" b="50000"/>
              </a:path>
            </a:gradFill>
            <a:ln w="9525">
              <a:solidFill>
                <a:schemeClr val="tx1"/>
              </a:solidFill>
              <a:round/>
              <a:headEnd/>
              <a:tailEnd/>
            </a:ln>
          </p:spPr>
          <p:txBody>
            <a:bodyPr wrap="none" anchor="ctr"/>
            <a:lstStyle/>
            <a:p>
              <a:pPr algn="ctr"/>
              <a:r>
                <a:rPr lang="en-US" sz="1800" b="0"/>
                <a:t>Ig-</a:t>
              </a:r>
              <a:r>
                <a:rPr lang="el-GR" sz="1800" b="0">
                  <a:cs typeface="Times New Roman" pitchFamily="18" charset="0"/>
                </a:rPr>
                <a:t>β</a:t>
              </a:r>
              <a:endParaRPr lang="el-GR" b="0">
                <a:cs typeface="Times New Roman" pitchFamily="18" charset="0"/>
              </a:endParaRPr>
            </a:p>
          </p:txBody>
        </p:sp>
        <p:sp>
          <p:nvSpPr>
            <p:cNvPr id="26632" name="Oval 82"/>
            <p:cNvSpPr>
              <a:spLocks noChangeArrowheads="1"/>
            </p:cNvSpPr>
            <p:nvPr/>
          </p:nvSpPr>
          <p:spPr bwMode="auto">
            <a:xfrm>
              <a:off x="2968" y="2968"/>
              <a:ext cx="384" cy="1152"/>
            </a:xfrm>
            <a:prstGeom prst="ellipse">
              <a:avLst/>
            </a:prstGeom>
            <a:gradFill rotWithShape="0">
              <a:gsLst>
                <a:gs pos="0">
                  <a:srgbClr val="99FF99"/>
                </a:gs>
                <a:gs pos="100000">
                  <a:srgbClr val="477647"/>
                </a:gs>
              </a:gsLst>
              <a:path path="shape">
                <a:fillToRect l="50000" t="50000" r="50000" b="50000"/>
              </a:path>
            </a:gradFill>
            <a:ln w="9525">
              <a:solidFill>
                <a:schemeClr val="tx1"/>
              </a:solidFill>
              <a:round/>
              <a:headEnd/>
              <a:tailEnd/>
            </a:ln>
          </p:spPr>
          <p:txBody>
            <a:bodyPr wrap="none" anchor="ctr"/>
            <a:lstStyle/>
            <a:p>
              <a:pPr algn="ctr"/>
              <a:r>
                <a:rPr lang="en-US" sz="1800" b="0"/>
                <a:t>Ig-</a:t>
              </a:r>
              <a:r>
                <a:rPr lang="el-GR" sz="1800" b="0">
                  <a:cs typeface="Times New Roman" pitchFamily="18" charset="0"/>
                </a:rPr>
                <a:t>β</a:t>
              </a:r>
              <a:endParaRPr lang="el-GR" b="0">
                <a:cs typeface="Times New Roman" pitchFamily="18" charset="0"/>
              </a:endParaRPr>
            </a:p>
          </p:txBody>
        </p:sp>
        <p:sp>
          <p:nvSpPr>
            <p:cNvPr id="26633" name="Oval 83"/>
            <p:cNvSpPr>
              <a:spLocks noChangeArrowheads="1"/>
            </p:cNvSpPr>
            <p:nvPr/>
          </p:nvSpPr>
          <p:spPr bwMode="auto">
            <a:xfrm>
              <a:off x="1600" y="2968"/>
              <a:ext cx="384" cy="1152"/>
            </a:xfrm>
            <a:prstGeom prst="ellipse">
              <a:avLst/>
            </a:prstGeom>
            <a:gradFill rotWithShape="0">
              <a:gsLst>
                <a:gs pos="0">
                  <a:srgbClr val="99FF99"/>
                </a:gs>
                <a:gs pos="100000">
                  <a:srgbClr val="477647"/>
                </a:gs>
              </a:gsLst>
              <a:path path="shape">
                <a:fillToRect l="50000" t="50000" r="50000" b="50000"/>
              </a:path>
            </a:gradFill>
            <a:ln w="9525">
              <a:solidFill>
                <a:schemeClr val="tx1"/>
              </a:solidFill>
              <a:round/>
              <a:headEnd/>
              <a:tailEnd/>
            </a:ln>
          </p:spPr>
          <p:txBody>
            <a:bodyPr wrap="none" anchor="ctr"/>
            <a:lstStyle/>
            <a:p>
              <a:pPr algn="ctr"/>
              <a:r>
                <a:rPr lang="en-US" sz="1800" b="0"/>
                <a:t>Ig-</a:t>
              </a:r>
              <a:r>
                <a:rPr lang="el-GR" sz="1800" b="0">
                  <a:cs typeface="Times New Roman" pitchFamily="18" charset="0"/>
                </a:rPr>
                <a:t>α</a:t>
              </a:r>
              <a:endParaRPr lang="el-GR" b="0">
                <a:cs typeface="Times New Roman" pitchFamily="18"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sz="quarter" idx="1"/>
          </p:nvPr>
        </p:nvSpPr>
        <p:spPr>
          <a:xfrm>
            <a:off x="609600" y="685800"/>
            <a:ext cx="7772400" cy="1371600"/>
          </a:xfrm>
        </p:spPr>
        <p:txBody>
          <a:bodyPr>
            <a:normAutofit fontScale="92500"/>
          </a:bodyPr>
          <a:lstStyle/>
          <a:p>
            <a:pPr marL="274320" indent="-274320" algn="just" fontAlgn="auto">
              <a:spcAft>
                <a:spcPts val="0"/>
              </a:spcAft>
              <a:buFont typeface="Wingdings"/>
              <a:buChar char=""/>
              <a:defRPr/>
            </a:pPr>
            <a:r>
              <a:rPr lang="en-US" sz="2800" dirty="0" smtClean="0"/>
              <a:t>Definition:  Glycoprotein molecules that are produced by plasma cells in response to an immunogen and which function as antibodies</a:t>
            </a:r>
          </a:p>
        </p:txBody>
      </p:sp>
      <p:grpSp>
        <p:nvGrpSpPr>
          <p:cNvPr id="2" name="Group 71"/>
          <p:cNvGrpSpPr>
            <a:grpSpLocks/>
          </p:cNvGrpSpPr>
          <p:nvPr/>
        </p:nvGrpSpPr>
        <p:grpSpPr bwMode="auto">
          <a:xfrm>
            <a:off x="1916113" y="3271838"/>
            <a:ext cx="6604000" cy="2863850"/>
            <a:chOff x="1072" y="2016"/>
            <a:chExt cx="4160" cy="1804"/>
          </a:xfrm>
        </p:grpSpPr>
        <p:sp>
          <p:nvSpPr>
            <p:cNvPr id="9220" name="Text Box 64"/>
            <p:cNvSpPr txBox="1">
              <a:spLocks noChangeArrowheads="1"/>
            </p:cNvSpPr>
            <p:nvPr/>
          </p:nvSpPr>
          <p:spPr bwMode="auto">
            <a:xfrm>
              <a:off x="3605" y="3176"/>
              <a:ext cx="153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Immune serum</a:t>
              </a:r>
            </a:p>
          </p:txBody>
        </p:sp>
        <p:sp>
          <p:nvSpPr>
            <p:cNvPr id="9221" name="Text Box 65"/>
            <p:cNvSpPr txBox="1">
              <a:spLocks noChangeArrowheads="1"/>
            </p:cNvSpPr>
            <p:nvPr/>
          </p:nvSpPr>
          <p:spPr bwMode="auto">
            <a:xfrm>
              <a:off x="3610" y="3351"/>
              <a:ext cx="16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Ag adsorbed  serum</a:t>
              </a:r>
            </a:p>
          </p:txBody>
        </p:sp>
        <p:grpSp>
          <p:nvGrpSpPr>
            <p:cNvPr id="9222" name="Group 70"/>
            <p:cNvGrpSpPr>
              <a:grpSpLocks/>
            </p:cNvGrpSpPr>
            <p:nvPr/>
          </p:nvGrpSpPr>
          <p:grpSpPr bwMode="auto">
            <a:xfrm>
              <a:off x="1072" y="2016"/>
              <a:ext cx="2768" cy="1804"/>
              <a:chOff x="1072" y="2016"/>
              <a:chExt cx="2768" cy="1804"/>
            </a:xfrm>
          </p:grpSpPr>
          <p:sp>
            <p:nvSpPr>
              <p:cNvPr id="9223" name="Text Box 47"/>
              <p:cNvSpPr txBox="1">
                <a:spLocks noChangeArrowheads="1"/>
              </p:cNvSpPr>
              <p:nvPr/>
            </p:nvSpPr>
            <p:spPr bwMode="auto">
              <a:xfrm>
                <a:off x="1789" y="3107"/>
                <a:ext cx="3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l-GR" sz="2000" b="0">
                    <a:cs typeface="Times New Roman" pitchFamily="18" charset="0"/>
                    <a:sym typeface="WP Greek Century" pitchFamily="2" charset="2"/>
                  </a:rPr>
                  <a:t>α</a:t>
                </a:r>
                <a:r>
                  <a:rPr lang="en-US" sz="2000" b="0" baseline="-25000">
                    <a:sym typeface="WP Greek Century" pitchFamily="2" charset="2"/>
                  </a:rPr>
                  <a:t>1</a:t>
                </a:r>
                <a:endParaRPr lang="en-US" b="0"/>
              </a:p>
            </p:txBody>
          </p:sp>
          <p:sp>
            <p:nvSpPr>
              <p:cNvPr id="9224" name="Text Box 48"/>
              <p:cNvSpPr txBox="1">
                <a:spLocks noChangeArrowheads="1"/>
              </p:cNvSpPr>
              <p:nvPr/>
            </p:nvSpPr>
            <p:spPr bwMode="auto">
              <a:xfrm>
                <a:off x="2153" y="3107"/>
                <a:ext cx="2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l-GR" sz="2000" b="0">
                    <a:cs typeface="Times New Roman" pitchFamily="18" charset="0"/>
                    <a:sym typeface="WP Greek Century" pitchFamily="2" charset="2"/>
                  </a:rPr>
                  <a:t>α</a:t>
                </a:r>
                <a:r>
                  <a:rPr lang="en-US" sz="2000" b="0" baseline="-25000">
                    <a:sym typeface="WP Greek Century" pitchFamily="2" charset="2"/>
                  </a:rPr>
                  <a:t>2</a:t>
                </a:r>
                <a:endParaRPr lang="en-US" b="0"/>
              </a:p>
            </p:txBody>
          </p:sp>
          <p:sp>
            <p:nvSpPr>
              <p:cNvPr id="9225" name="Text Box 49"/>
              <p:cNvSpPr txBox="1">
                <a:spLocks noChangeArrowheads="1"/>
              </p:cNvSpPr>
              <p:nvPr/>
            </p:nvSpPr>
            <p:spPr bwMode="auto">
              <a:xfrm>
                <a:off x="2563" y="3106"/>
                <a:ext cx="1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l-GR" sz="2000" b="0">
                    <a:cs typeface="Times New Roman" pitchFamily="18" charset="0"/>
                  </a:rPr>
                  <a:t>β</a:t>
                </a:r>
              </a:p>
            </p:txBody>
          </p:sp>
          <p:sp>
            <p:nvSpPr>
              <p:cNvPr id="9226" name="Text Box 50"/>
              <p:cNvSpPr txBox="1">
                <a:spLocks noChangeArrowheads="1"/>
              </p:cNvSpPr>
              <p:nvPr/>
            </p:nvSpPr>
            <p:spPr bwMode="auto">
              <a:xfrm>
                <a:off x="3077" y="3087"/>
                <a:ext cx="16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l-GR" sz="2000" b="0">
                    <a:cs typeface="Times New Roman" pitchFamily="18" charset="0"/>
                    <a:sym typeface="WP Greek Century" pitchFamily="2" charset="2"/>
                  </a:rPr>
                  <a:t>γ</a:t>
                </a:r>
                <a:endParaRPr lang="en-US" sz="2000" b="0"/>
              </a:p>
            </p:txBody>
          </p:sp>
          <p:grpSp>
            <p:nvGrpSpPr>
              <p:cNvPr id="9227" name="Group 52"/>
              <p:cNvGrpSpPr>
                <a:grpSpLocks/>
              </p:cNvGrpSpPr>
              <p:nvPr/>
            </p:nvGrpSpPr>
            <p:grpSpPr bwMode="auto">
              <a:xfrm>
                <a:off x="1325" y="2136"/>
                <a:ext cx="2326" cy="1465"/>
                <a:chOff x="948" y="528"/>
                <a:chExt cx="3408" cy="2592"/>
              </a:xfrm>
            </p:grpSpPr>
            <p:sp>
              <p:nvSpPr>
                <p:cNvPr id="9240" name="Line 53"/>
                <p:cNvSpPr>
                  <a:spLocks noChangeShapeType="1"/>
                </p:cNvSpPr>
                <p:nvPr/>
              </p:nvSpPr>
              <p:spPr bwMode="auto">
                <a:xfrm>
                  <a:off x="960" y="528"/>
                  <a:ext cx="0" cy="25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1" name="Line 54"/>
                <p:cNvSpPr>
                  <a:spLocks noChangeShapeType="1"/>
                </p:cNvSpPr>
                <p:nvPr/>
              </p:nvSpPr>
              <p:spPr bwMode="auto">
                <a:xfrm>
                  <a:off x="948" y="3120"/>
                  <a:ext cx="340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28" name="Freeform 55"/>
              <p:cNvSpPr>
                <a:spLocks/>
              </p:cNvSpPr>
              <p:nvPr/>
            </p:nvSpPr>
            <p:spPr bwMode="auto">
              <a:xfrm>
                <a:off x="1464" y="2286"/>
                <a:ext cx="2064" cy="1249"/>
              </a:xfrm>
              <a:custGeom>
                <a:avLst/>
                <a:gdLst>
                  <a:gd name="T0" fmla="*/ 0 w 3025"/>
                  <a:gd name="T1" fmla="*/ 398 h 2210"/>
                  <a:gd name="T2" fmla="*/ 55 w 3025"/>
                  <a:gd name="T3" fmla="*/ 9 h 2210"/>
                  <a:gd name="T4" fmla="*/ 122 w 3025"/>
                  <a:gd name="T5" fmla="*/ 342 h 2210"/>
                  <a:gd name="T6" fmla="*/ 199 w 3025"/>
                  <a:gd name="T7" fmla="*/ 351 h 2210"/>
                  <a:gd name="T8" fmla="*/ 259 w 3025"/>
                  <a:gd name="T9" fmla="*/ 376 h 2210"/>
                  <a:gd name="T10" fmla="*/ 366 w 3025"/>
                  <a:gd name="T11" fmla="*/ 359 h 2210"/>
                  <a:gd name="T12" fmla="*/ 427 w 3025"/>
                  <a:gd name="T13" fmla="*/ 376 h 2210"/>
                  <a:gd name="T14" fmla="*/ 549 w 3025"/>
                  <a:gd name="T15" fmla="*/ 342 h 2210"/>
                  <a:gd name="T16" fmla="*/ 656 w 3025"/>
                  <a:gd name="T17" fmla="*/ 376 h 2210"/>
                  <a:gd name="T18" fmla="*/ 794 w 3025"/>
                  <a:gd name="T19" fmla="*/ 333 h 2210"/>
                  <a:gd name="T20" fmla="*/ 961 w 3025"/>
                  <a:gd name="T21" fmla="*/ 385 h 22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5"/>
                  <a:gd name="T34" fmla="*/ 0 h 2210"/>
                  <a:gd name="T35" fmla="*/ 3025 w 3025"/>
                  <a:gd name="T36" fmla="*/ 2210 h 22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5" h="2210">
                    <a:moveTo>
                      <a:pt x="0" y="2203"/>
                    </a:moveTo>
                    <a:cubicBezTo>
                      <a:pt x="29" y="1843"/>
                      <a:pt x="110" y="102"/>
                      <a:pt x="174" y="51"/>
                    </a:cubicBezTo>
                    <a:cubicBezTo>
                      <a:pt x="238" y="0"/>
                      <a:pt x="310" y="1580"/>
                      <a:pt x="385" y="1895"/>
                    </a:cubicBezTo>
                    <a:cubicBezTo>
                      <a:pt x="460" y="2210"/>
                      <a:pt x="553" y="1911"/>
                      <a:pt x="625" y="1943"/>
                    </a:cubicBezTo>
                    <a:cubicBezTo>
                      <a:pt x="697" y="1975"/>
                      <a:pt x="729" y="2079"/>
                      <a:pt x="817" y="2087"/>
                    </a:cubicBezTo>
                    <a:cubicBezTo>
                      <a:pt x="905" y="2095"/>
                      <a:pt x="1065" y="1991"/>
                      <a:pt x="1153" y="1991"/>
                    </a:cubicBezTo>
                    <a:cubicBezTo>
                      <a:pt x="1241" y="1991"/>
                      <a:pt x="1249" y="2103"/>
                      <a:pt x="1345" y="2087"/>
                    </a:cubicBezTo>
                    <a:cubicBezTo>
                      <a:pt x="1441" y="2071"/>
                      <a:pt x="1609" y="1895"/>
                      <a:pt x="1729" y="1895"/>
                    </a:cubicBezTo>
                    <a:cubicBezTo>
                      <a:pt x="1849" y="1895"/>
                      <a:pt x="1937" y="2095"/>
                      <a:pt x="2065" y="2087"/>
                    </a:cubicBezTo>
                    <a:cubicBezTo>
                      <a:pt x="2193" y="2079"/>
                      <a:pt x="2337" y="1839"/>
                      <a:pt x="2497" y="1847"/>
                    </a:cubicBezTo>
                    <a:cubicBezTo>
                      <a:pt x="2657" y="1855"/>
                      <a:pt x="2841" y="1995"/>
                      <a:pt x="3025" y="2135"/>
                    </a:cubicBezTo>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9" name="Text Box 56"/>
              <p:cNvSpPr txBox="1">
                <a:spLocks noChangeArrowheads="1"/>
              </p:cNvSpPr>
              <p:nvPr/>
            </p:nvSpPr>
            <p:spPr bwMode="auto">
              <a:xfrm>
                <a:off x="1400" y="2019"/>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solidFill>
                      <a:srgbClr val="FF3300"/>
                    </a:solidFill>
                  </a:rPr>
                  <a:t>+</a:t>
                </a:r>
                <a:endParaRPr lang="en-US" b="0"/>
              </a:p>
            </p:txBody>
          </p:sp>
          <p:sp>
            <p:nvSpPr>
              <p:cNvPr id="9230" name="Text Box 57"/>
              <p:cNvSpPr txBox="1">
                <a:spLocks noChangeArrowheads="1"/>
              </p:cNvSpPr>
              <p:nvPr/>
            </p:nvSpPr>
            <p:spPr bwMode="auto">
              <a:xfrm>
                <a:off x="3504" y="2016"/>
                <a:ext cx="33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800"/>
                  <a:t>-</a:t>
                </a:r>
                <a:endParaRPr lang="en-US"/>
              </a:p>
            </p:txBody>
          </p:sp>
          <p:sp>
            <p:nvSpPr>
              <p:cNvPr id="9231" name="Text Box 58"/>
              <p:cNvSpPr txBox="1">
                <a:spLocks noChangeArrowheads="1"/>
              </p:cNvSpPr>
              <p:nvPr/>
            </p:nvSpPr>
            <p:spPr bwMode="auto">
              <a:xfrm>
                <a:off x="1748" y="2397"/>
                <a:ext cx="9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b="0">
                    <a:solidFill>
                      <a:srgbClr val="5F5F5F"/>
                    </a:solidFill>
                  </a:rPr>
                  <a:t>albumin</a:t>
                </a:r>
                <a:endParaRPr lang="en-US" b="0">
                  <a:solidFill>
                    <a:srgbClr val="5F5F5F"/>
                  </a:solidFill>
                </a:endParaRPr>
              </a:p>
            </p:txBody>
          </p:sp>
          <p:sp>
            <p:nvSpPr>
              <p:cNvPr id="9232" name="Line 59"/>
              <p:cNvSpPr>
                <a:spLocks noChangeShapeType="1"/>
              </p:cNvSpPr>
              <p:nvPr/>
            </p:nvSpPr>
            <p:spPr bwMode="auto">
              <a:xfrm flipV="1">
                <a:off x="1645" y="2498"/>
                <a:ext cx="131" cy="5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3" name="AutoShape 60"/>
              <p:cNvSpPr>
                <a:spLocks/>
              </p:cNvSpPr>
              <p:nvPr/>
            </p:nvSpPr>
            <p:spPr bwMode="auto">
              <a:xfrm rot="-5400000" flipH="1" flipV="1">
                <a:off x="2624" y="2181"/>
                <a:ext cx="82" cy="1768"/>
              </a:xfrm>
              <a:prstGeom prst="leftBrace">
                <a:avLst>
                  <a:gd name="adj1" fmla="val 179675"/>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34" name="Text Box 61"/>
              <p:cNvSpPr txBox="1">
                <a:spLocks noChangeArrowheads="1"/>
              </p:cNvSpPr>
              <p:nvPr/>
            </p:nvSpPr>
            <p:spPr bwMode="auto">
              <a:xfrm>
                <a:off x="2325" y="2694"/>
                <a:ext cx="132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b="0">
                    <a:solidFill>
                      <a:srgbClr val="5F5F5F"/>
                    </a:solidFill>
                  </a:rPr>
                  <a:t>globulins</a:t>
                </a:r>
                <a:endParaRPr lang="en-US" sz="2000" b="0"/>
              </a:p>
            </p:txBody>
          </p:sp>
          <p:sp>
            <p:nvSpPr>
              <p:cNvPr id="9235" name="Text Box 62"/>
              <p:cNvSpPr txBox="1">
                <a:spLocks noChangeArrowheads="1"/>
              </p:cNvSpPr>
              <p:nvPr/>
            </p:nvSpPr>
            <p:spPr bwMode="auto">
              <a:xfrm>
                <a:off x="2218" y="3628"/>
                <a:ext cx="55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Mobility</a:t>
                </a:r>
              </a:p>
            </p:txBody>
          </p:sp>
          <p:sp>
            <p:nvSpPr>
              <p:cNvPr id="9236" name="Text Box 63"/>
              <p:cNvSpPr txBox="1">
                <a:spLocks noChangeArrowheads="1"/>
              </p:cNvSpPr>
              <p:nvPr/>
            </p:nvSpPr>
            <p:spPr bwMode="auto">
              <a:xfrm rot="-5400000">
                <a:off x="556" y="2684"/>
                <a:ext cx="12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Amount of protein</a:t>
                </a:r>
                <a:endParaRPr lang="en-US" b="0"/>
              </a:p>
            </p:txBody>
          </p:sp>
          <p:sp>
            <p:nvSpPr>
              <p:cNvPr id="9237" name="Line 66"/>
              <p:cNvSpPr>
                <a:spLocks noChangeShapeType="1"/>
              </p:cNvSpPr>
              <p:nvPr/>
            </p:nvSpPr>
            <p:spPr bwMode="auto">
              <a:xfrm flipV="1">
                <a:off x="3299" y="3275"/>
                <a:ext cx="327" cy="8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8" name="Line 67"/>
              <p:cNvSpPr>
                <a:spLocks noChangeShapeType="1"/>
              </p:cNvSpPr>
              <p:nvPr/>
            </p:nvSpPr>
            <p:spPr bwMode="auto">
              <a:xfrm flipV="1">
                <a:off x="3463" y="3456"/>
                <a:ext cx="163" cy="8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Freeform 68"/>
              <p:cNvSpPr>
                <a:spLocks/>
              </p:cNvSpPr>
              <p:nvPr/>
            </p:nvSpPr>
            <p:spPr bwMode="auto">
              <a:xfrm>
                <a:off x="1465" y="2358"/>
                <a:ext cx="2063" cy="1228"/>
              </a:xfrm>
              <a:custGeom>
                <a:avLst/>
                <a:gdLst>
                  <a:gd name="T0" fmla="*/ 0 w 3024"/>
                  <a:gd name="T1" fmla="*/ 388 h 2173"/>
                  <a:gd name="T2" fmla="*/ 53 w 3024"/>
                  <a:gd name="T3" fmla="*/ 8 h 2173"/>
                  <a:gd name="T4" fmla="*/ 122 w 3024"/>
                  <a:gd name="T5" fmla="*/ 336 h 2173"/>
                  <a:gd name="T6" fmla="*/ 199 w 3024"/>
                  <a:gd name="T7" fmla="*/ 345 h 2173"/>
                  <a:gd name="T8" fmla="*/ 259 w 3024"/>
                  <a:gd name="T9" fmla="*/ 371 h 2173"/>
                  <a:gd name="T10" fmla="*/ 366 w 3024"/>
                  <a:gd name="T11" fmla="*/ 354 h 2173"/>
                  <a:gd name="T12" fmla="*/ 427 w 3024"/>
                  <a:gd name="T13" fmla="*/ 371 h 2173"/>
                  <a:gd name="T14" fmla="*/ 548 w 3024"/>
                  <a:gd name="T15" fmla="*/ 336 h 2173"/>
                  <a:gd name="T16" fmla="*/ 656 w 3024"/>
                  <a:gd name="T17" fmla="*/ 371 h 2173"/>
                  <a:gd name="T18" fmla="*/ 797 w 3024"/>
                  <a:gd name="T19" fmla="*/ 366 h 2173"/>
                  <a:gd name="T20" fmla="*/ 960 w 3024"/>
                  <a:gd name="T21" fmla="*/ 379 h 21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4"/>
                  <a:gd name="T34" fmla="*/ 0 h 2173"/>
                  <a:gd name="T35" fmla="*/ 3024 w 3024"/>
                  <a:gd name="T36" fmla="*/ 2173 h 21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4" h="2173">
                    <a:moveTo>
                      <a:pt x="0" y="2151"/>
                    </a:moveTo>
                    <a:cubicBezTo>
                      <a:pt x="27" y="1801"/>
                      <a:pt x="101" y="96"/>
                      <a:pt x="165" y="48"/>
                    </a:cubicBezTo>
                    <a:cubicBezTo>
                      <a:pt x="229" y="0"/>
                      <a:pt x="308" y="1553"/>
                      <a:pt x="384" y="1863"/>
                    </a:cubicBezTo>
                    <a:cubicBezTo>
                      <a:pt x="460" y="2173"/>
                      <a:pt x="552" y="1879"/>
                      <a:pt x="624" y="1911"/>
                    </a:cubicBezTo>
                    <a:cubicBezTo>
                      <a:pt x="696" y="1943"/>
                      <a:pt x="728" y="2047"/>
                      <a:pt x="816" y="2055"/>
                    </a:cubicBezTo>
                    <a:cubicBezTo>
                      <a:pt x="904" y="2063"/>
                      <a:pt x="1064" y="1959"/>
                      <a:pt x="1152" y="1959"/>
                    </a:cubicBezTo>
                    <a:cubicBezTo>
                      <a:pt x="1240" y="1959"/>
                      <a:pt x="1248" y="2071"/>
                      <a:pt x="1344" y="2055"/>
                    </a:cubicBezTo>
                    <a:cubicBezTo>
                      <a:pt x="1440" y="2039"/>
                      <a:pt x="1608" y="1863"/>
                      <a:pt x="1728" y="1863"/>
                    </a:cubicBezTo>
                    <a:cubicBezTo>
                      <a:pt x="1848" y="1863"/>
                      <a:pt x="1934" y="2027"/>
                      <a:pt x="2064" y="2055"/>
                    </a:cubicBezTo>
                    <a:cubicBezTo>
                      <a:pt x="2194" y="2083"/>
                      <a:pt x="2349" y="2022"/>
                      <a:pt x="2509" y="2030"/>
                    </a:cubicBezTo>
                    <a:cubicBezTo>
                      <a:pt x="2669" y="2038"/>
                      <a:pt x="2917" y="2088"/>
                      <a:pt x="3024" y="2103"/>
                    </a:cubicBezTo>
                  </a:path>
                </a:pathLst>
              </a:custGeom>
              <a:noFill/>
              <a:ln w="38100">
                <a:solidFill>
                  <a:srgbClr val="33CC33"/>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379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sz="quarter" idx="1"/>
          </p:nvPr>
        </p:nvSpPr>
        <p:spPr>
          <a:xfrm>
            <a:off x="609600" y="1447800"/>
            <a:ext cx="4038600" cy="2514600"/>
          </a:xfrm>
        </p:spPr>
        <p:txBody>
          <a:bodyPr/>
          <a:lstStyle/>
          <a:p>
            <a:r>
              <a:rPr lang="en-US" smtClean="0"/>
              <a:t>Structure</a:t>
            </a:r>
          </a:p>
          <a:p>
            <a:pPr lvl="1"/>
            <a:r>
              <a:rPr lang="en-US" smtClean="0"/>
              <a:t>Serum - monomer</a:t>
            </a:r>
          </a:p>
          <a:p>
            <a:pPr lvl="1"/>
            <a:r>
              <a:rPr lang="en-US" smtClean="0"/>
              <a:t>Secretions (sIgA)</a:t>
            </a:r>
          </a:p>
          <a:p>
            <a:pPr lvl="2"/>
            <a:r>
              <a:rPr lang="en-US" smtClean="0"/>
              <a:t>Dimer </a:t>
            </a:r>
          </a:p>
          <a:p>
            <a:pPr lvl="2"/>
            <a:r>
              <a:rPr lang="en-US" smtClean="0"/>
              <a:t>J chain</a:t>
            </a:r>
          </a:p>
          <a:p>
            <a:pPr lvl="2"/>
            <a:r>
              <a:rPr lang="en-US" smtClean="0"/>
              <a:t>Secretory component</a:t>
            </a:r>
          </a:p>
        </p:txBody>
      </p:sp>
      <p:grpSp>
        <p:nvGrpSpPr>
          <p:cNvPr id="27651" name="Group 5"/>
          <p:cNvGrpSpPr>
            <a:grpSpLocks/>
          </p:cNvGrpSpPr>
          <p:nvPr/>
        </p:nvGrpSpPr>
        <p:grpSpPr bwMode="auto">
          <a:xfrm>
            <a:off x="1143000" y="3962400"/>
            <a:ext cx="6762750" cy="1962150"/>
            <a:chOff x="728" y="1480"/>
            <a:chExt cx="4260" cy="1236"/>
          </a:xfrm>
        </p:grpSpPr>
        <p:grpSp>
          <p:nvGrpSpPr>
            <p:cNvPr id="27653" name="Group 6"/>
            <p:cNvGrpSpPr>
              <a:grpSpLocks/>
            </p:cNvGrpSpPr>
            <p:nvPr/>
          </p:nvGrpSpPr>
          <p:grpSpPr bwMode="auto">
            <a:xfrm>
              <a:off x="728" y="1480"/>
              <a:ext cx="4260" cy="974"/>
              <a:chOff x="728" y="1480"/>
              <a:chExt cx="4260" cy="974"/>
            </a:xfrm>
          </p:grpSpPr>
          <p:sp>
            <p:nvSpPr>
              <p:cNvPr id="27663" name="Oval 7"/>
              <p:cNvSpPr>
                <a:spLocks noChangeArrowheads="1"/>
              </p:cNvSpPr>
              <p:nvPr/>
            </p:nvSpPr>
            <p:spPr bwMode="auto">
              <a:xfrm>
                <a:off x="2024" y="2147"/>
                <a:ext cx="67" cy="51"/>
              </a:xfrm>
              <a:prstGeom prst="ellipse">
                <a:avLst/>
              </a:prstGeom>
              <a:solidFill>
                <a:srgbClr val="FFFF99"/>
              </a:solidFill>
              <a:ln w="9525">
                <a:solidFill>
                  <a:schemeClr val="tx1"/>
                </a:solidFill>
                <a:round/>
                <a:headEnd/>
                <a:tailEnd/>
              </a:ln>
            </p:spPr>
            <p:txBody>
              <a:bodyPr wrap="none" anchor="ctr"/>
              <a:lstStyle/>
              <a:p>
                <a:endParaRPr lang="en-US"/>
              </a:p>
            </p:txBody>
          </p:sp>
          <p:sp>
            <p:nvSpPr>
              <p:cNvPr id="27664" name="Line 8"/>
              <p:cNvSpPr>
                <a:spLocks noChangeShapeType="1"/>
              </p:cNvSpPr>
              <p:nvPr/>
            </p:nvSpPr>
            <p:spPr bwMode="auto">
              <a:xfrm>
                <a:off x="1736" y="1941"/>
                <a:ext cx="0"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9"/>
              <p:cNvSpPr>
                <a:spLocks noChangeShapeType="1"/>
              </p:cNvSpPr>
              <p:nvPr/>
            </p:nvSpPr>
            <p:spPr bwMode="auto">
              <a:xfrm>
                <a:off x="1809" y="1941"/>
                <a:ext cx="0"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6" name="AutoShape 10"/>
              <p:cNvSpPr>
                <a:spLocks noChangeArrowheads="1"/>
              </p:cNvSpPr>
              <p:nvPr/>
            </p:nvSpPr>
            <p:spPr bwMode="auto">
              <a:xfrm rot="-1323500">
                <a:off x="1134" y="2022"/>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67" name="Rectangle 11"/>
              <p:cNvSpPr>
                <a:spLocks noChangeArrowheads="1"/>
              </p:cNvSpPr>
              <p:nvPr/>
            </p:nvSpPr>
            <p:spPr bwMode="auto">
              <a:xfrm rot="-1539414">
                <a:off x="1369" y="2042"/>
                <a:ext cx="176"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68" name="Rectangle 12"/>
              <p:cNvSpPr>
                <a:spLocks noChangeArrowheads="1"/>
              </p:cNvSpPr>
              <p:nvPr/>
            </p:nvSpPr>
            <p:spPr bwMode="auto">
              <a:xfrm rot="-1539414">
                <a:off x="1128" y="2154"/>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69" name="AutoShape 13"/>
              <p:cNvSpPr>
                <a:spLocks noChangeArrowheads="1"/>
              </p:cNvSpPr>
              <p:nvPr/>
            </p:nvSpPr>
            <p:spPr bwMode="auto">
              <a:xfrm rot="-1539414">
                <a:off x="740" y="2213"/>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70" name="Rectangle 14"/>
              <p:cNvSpPr>
                <a:spLocks noChangeArrowheads="1"/>
              </p:cNvSpPr>
              <p:nvPr/>
            </p:nvSpPr>
            <p:spPr bwMode="auto">
              <a:xfrm rot="-1539414">
                <a:off x="973" y="2230"/>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71" name="Rectangle 15"/>
              <p:cNvSpPr>
                <a:spLocks noChangeArrowheads="1"/>
              </p:cNvSpPr>
              <p:nvPr/>
            </p:nvSpPr>
            <p:spPr bwMode="auto">
              <a:xfrm rot="-1539414">
                <a:off x="728" y="2348"/>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7120" name="AutoShape 16"/>
              <p:cNvSpPr>
                <a:spLocks noChangeArrowheads="1"/>
              </p:cNvSpPr>
              <p:nvPr/>
            </p:nvSpPr>
            <p:spPr bwMode="auto">
              <a:xfrm flipV="1">
                <a:off x="1889" y="2029"/>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21" name="Rectangle 17"/>
              <p:cNvSpPr>
                <a:spLocks noChangeArrowheads="1"/>
              </p:cNvSpPr>
              <p:nvPr/>
            </p:nvSpPr>
            <p:spPr bwMode="auto">
              <a:xfrm flipV="1">
                <a:off x="2113" y="2034"/>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22" name="Rectangle 18"/>
              <p:cNvSpPr>
                <a:spLocks noChangeArrowheads="1"/>
              </p:cNvSpPr>
              <p:nvPr/>
            </p:nvSpPr>
            <p:spPr bwMode="auto">
              <a:xfrm flipV="1">
                <a:off x="1841" y="2031"/>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23" name="AutoShape 19"/>
              <p:cNvSpPr>
                <a:spLocks noChangeArrowheads="1"/>
              </p:cNvSpPr>
              <p:nvPr/>
            </p:nvSpPr>
            <p:spPr bwMode="auto">
              <a:xfrm flipV="1">
                <a:off x="2335" y="2031"/>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24" name="Rectangle 20"/>
              <p:cNvSpPr>
                <a:spLocks noChangeArrowheads="1"/>
              </p:cNvSpPr>
              <p:nvPr/>
            </p:nvSpPr>
            <p:spPr bwMode="auto">
              <a:xfrm flipV="1">
                <a:off x="2561" y="2037"/>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25" name="Rectangle 21"/>
              <p:cNvSpPr>
                <a:spLocks noChangeArrowheads="1"/>
              </p:cNvSpPr>
              <p:nvPr/>
            </p:nvSpPr>
            <p:spPr bwMode="auto">
              <a:xfrm flipV="1">
                <a:off x="2288" y="2033"/>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26" name="Oval 22"/>
              <p:cNvSpPr>
                <a:spLocks noChangeArrowheads="1"/>
              </p:cNvSpPr>
              <p:nvPr/>
            </p:nvSpPr>
            <p:spPr bwMode="auto">
              <a:xfrm flipV="1">
                <a:off x="1772"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27" name="Oval 23"/>
              <p:cNvSpPr>
                <a:spLocks noChangeArrowheads="1"/>
              </p:cNvSpPr>
              <p:nvPr/>
            </p:nvSpPr>
            <p:spPr bwMode="auto">
              <a:xfrm flipV="1">
                <a:off x="1570"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28" name="Oval 24"/>
              <p:cNvSpPr>
                <a:spLocks noChangeArrowheads="1"/>
              </p:cNvSpPr>
              <p:nvPr/>
            </p:nvSpPr>
            <p:spPr bwMode="auto">
              <a:xfrm flipV="1">
                <a:off x="1637"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29" name="Oval 25"/>
              <p:cNvSpPr>
                <a:spLocks noChangeArrowheads="1"/>
              </p:cNvSpPr>
              <p:nvPr/>
            </p:nvSpPr>
            <p:spPr bwMode="auto">
              <a:xfrm flipV="1">
                <a:off x="1704" y="1987"/>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30" name="AutoShape 26"/>
              <p:cNvSpPr>
                <a:spLocks noChangeArrowheads="1"/>
              </p:cNvSpPr>
              <p:nvPr/>
            </p:nvSpPr>
            <p:spPr bwMode="auto">
              <a:xfrm rot="20063253" flipV="1">
                <a:off x="809" y="2333"/>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31" name="Rectangle 27"/>
              <p:cNvSpPr>
                <a:spLocks noChangeArrowheads="1"/>
              </p:cNvSpPr>
              <p:nvPr/>
            </p:nvSpPr>
            <p:spPr bwMode="auto">
              <a:xfrm rot="20063253" flipV="1">
                <a:off x="1015" y="2287"/>
                <a:ext cx="17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32" name="Rectangle 28"/>
              <p:cNvSpPr>
                <a:spLocks noChangeArrowheads="1"/>
              </p:cNvSpPr>
              <p:nvPr/>
            </p:nvSpPr>
            <p:spPr bwMode="auto">
              <a:xfrm rot="20063253" flipV="1">
                <a:off x="766" y="2400"/>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33" name="AutoShape 29"/>
              <p:cNvSpPr>
                <a:spLocks noChangeArrowheads="1"/>
              </p:cNvSpPr>
              <p:nvPr/>
            </p:nvSpPr>
            <p:spPr bwMode="auto">
              <a:xfrm rot="20063253" flipV="1">
                <a:off x="1231" y="2143"/>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34" name="Rectangle 30"/>
              <p:cNvSpPr>
                <a:spLocks noChangeArrowheads="1"/>
              </p:cNvSpPr>
              <p:nvPr/>
            </p:nvSpPr>
            <p:spPr bwMode="auto">
              <a:xfrm rot="20063253" flipV="1">
                <a:off x="1417" y="2103"/>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35" name="Rectangle 31"/>
              <p:cNvSpPr>
                <a:spLocks noChangeArrowheads="1"/>
              </p:cNvSpPr>
              <p:nvPr/>
            </p:nvSpPr>
            <p:spPr bwMode="auto">
              <a:xfrm rot="20063253" flipV="1">
                <a:off x="1170" y="2215"/>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7688" name="Line 32"/>
              <p:cNvSpPr>
                <a:spLocks noChangeShapeType="1"/>
              </p:cNvSpPr>
              <p:nvPr/>
            </p:nvSpPr>
            <p:spPr bwMode="auto">
              <a:xfrm flipV="1">
                <a:off x="2017" y="2045"/>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9" name="Line 33"/>
              <p:cNvSpPr>
                <a:spLocks noChangeShapeType="1"/>
              </p:cNvSpPr>
              <p:nvPr/>
            </p:nvSpPr>
            <p:spPr bwMode="auto">
              <a:xfrm flipV="1">
                <a:off x="2463" y="2050"/>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0" name="Line 34"/>
              <p:cNvSpPr>
                <a:spLocks noChangeShapeType="1"/>
              </p:cNvSpPr>
              <p:nvPr/>
            </p:nvSpPr>
            <p:spPr bwMode="auto">
              <a:xfrm rot="20027783" flipV="1">
                <a:off x="1330" y="2174"/>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1" name="Line 35"/>
              <p:cNvSpPr>
                <a:spLocks noChangeShapeType="1"/>
              </p:cNvSpPr>
              <p:nvPr/>
            </p:nvSpPr>
            <p:spPr bwMode="auto">
              <a:xfrm rot="20027783" flipV="1">
                <a:off x="886" y="2301"/>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2" name="Line 36"/>
              <p:cNvSpPr>
                <a:spLocks noChangeShapeType="1"/>
              </p:cNvSpPr>
              <p:nvPr/>
            </p:nvSpPr>
            <p:spPr bwMode="auto">
              <a:xfrm rot="20027783" flipV="1">
                <a:off x="1286" y="2112"/>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3" name="Line 37"/>
              <p:cNvSpPr>
                <a:spLocks noChangeShapeType="1"/>
              </p:cNvSpPr>
              <p:nvPr/>
            </p:nvSpPr>
            <p:spPr bwMode="auto">
              <a:xfrm rot="20027783" flipV="1">
                <a:off x="928" y="2360"/>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38"/>
              <p:cNvSpPr>
                <a:spLocks noChangeShapeType="1"/>
              </p:cNvSpPr>
              <p:nvPr/>
            </p:nvSpPr>
            <p:spPr bwMode="auto">
              <a:xfrm>
                <a:off x="1534" y="2033"/>
                <a:ext cx="34"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AutoShape 39"/>
              <p:cNvSpPr>
                <a:spLocks noChangeArrowheads="1"/>
              </p:cNvSpPr>
              <p:nvPr/>
            </p:nvSpPr>
            <p:spPr bwMode="auto">
              <a:xfrm rot="1539414" flipV="1">
                <a:off x="1128" y="1790"/>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96" name="Rectangle 40"/>
              <p:cNvSpPr>
                <a:spLocks noChangeArrowheads="1"/>
              </p:cNvSpPr>
              <p:nvPr/>
            </p:nvSpPr>
            <p:spPr bwMode="auto">
              <a:xfrm rot="1539414" flipV="1">
                <a:off x="1363" y="1869"/>
                <a:ext cx="176"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97" name="Rectangle 41"/>
              <p:cNvSpPr>
                <a:spLocks noChangeArrowheads="1"/>
              </p:cNvSpPr>
              <p:nvPr/>
            </p:nvSpPr>
            <p:spPr bwMode="auto">
              <a:xfrm rot="1539414" flipV="1">
                <a:off x="1118" y="1751"/>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98" name="AutoShape 42"/>
              <p:cNvSpPr>
                <a:spLocks noChangeArrowheads="1"/>
              </p:cNvSpPr>
              <p:nvPr/>
            </p:nvSpPr>
            <p:spPr bwMode="auto">
              <a:xfrm rot="1539414" flipV="1">
                <a:off x="731" y="1604"/>
                <a:ext cx="350"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699" name="Rectangle 43"/>
              <p:cNvSpPr>
                <a:spLocks noChangeArrowheads="1"/>
              </p:cNvSpPr>
              <p:nvPr/>
            </p:nvSpPr>
            <p:spPr bwMode="auto">
              <a:xfrm rot="1539414" flipV="1">
                <a:off x="960" y="1675"/>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00" name="Rectangle 44"/>
              <p:cNvSpPr>
                <a:spLocks noChangeArrowheads="1"/>
              </p:cNvSpPr>
              <p:nvPr/>
            </p:nvSpPr>
            <p:spPr bwMode="auto">
              <a:xfrm rot="1539414" flipV="1">
                <a:off x="728" y="1564"/>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7149" name="AutoShape 45"/>
              <p:cNvSpPr>
                <a:spLocks noChangeArrowheads="1"/>
              </p:cNvSpPr>
              <p:nvPr/>
            </p:nvSpPr>
            <p:spPr bwMode="auto">
              <a:xfrm>
                <a:off x="1883" y="1786"/>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50" name="Rectangle 46"/>
              <p:cNvSpPr>
                <a:spLocks noChangeArrowheads="1"/>
              </p:cNvSpPr>
              <p:nvPr/>
            </p:nvSpPr>
            <p:spPr bwMode="auto">
              <a:xfrm>
                <a:off x="2107" y="1871"/>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51" name="Rectangle 47"/>
              <p:cNvSpPr>
                <a:spLocks noChangeArrowheads="1"/>
              </p:cNvSpPr>
              <p:nvPr/>
            </p:nvSpPr>
            <p:spPr bwMode="auto">
              <a:xfrm>
                <a:off x="1835" y="1875"/>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52" name="AutoShape 48"/>
              <p:cNvSpPr>
                <a:spLocks noChangeArrowheads="1"/>
              </p:cNvSpPr>
              <p:nvPr/>
            </p:nvSpPr>
            <p:spPr bwMode="auto">
              <a:xfrm>
                <a:off x="2331" y="1782"/>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53" name="Rectangle 49"/>
              <p:cNvSpPr>
                <a:spLocks noChangeArrowheads="1"/>
              </p:cNvSpPr>
              <p:nvPr/>
            </p:nvSpPr>
            <p:spPr bwMode="auto">
              <a:xfrm>
                <a:off x="2555" y="1869"/>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54" name="Rectangle 50"/>
              <p:cNvSpPr>
                <a:spLocks noChangeArrowheads="1"/>
              </p:cNvSpPr>
              <p:nvPr/>
            </p:nvSpPr>
            <p:spPr bwMode="auto">
              <a:xfrm>
                <a:off x="2283" y="1870"/>
                <a:ext cx="17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55" name="Oval 51"/>
              <p:cNvSpPr>
                <a:spLocks noChangeArrowheads="1"/>
              </p:cNvSpPr>
              <p:nvPr/>
            </p:nvSpPr>
            <p:spPr bwMode="auto">
              <a:xfrm>
                <a:off x="1766" y="1824"/>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56" name="Oval 52"/>
              <p:cNvSpPr>
                <a:spLocks noChangeArrowheads="1"/>
              </p:cNvSpPr>
              <p:nvPr/>
            </p:nvSpPr>
            <p:spPr bwMode="auto">
              <a:xfrm>
                <a:off x="1564" y="1824"/>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57" name="Oval 53"/>
              <p:cNvSpPr>
                <a:spLocks noChangeArrowheads="1"/>
              </p:cNvSpPr>
              <p:nvPr/>
            </p:nvSpPr>
            <p:spPr bwMode="auto">
              <a:xfrm>
                <a:off x="1632" y="1824"/>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58" name="Oval 54"/>
              <p:cNvSpPr>
                <a:spLocks noChangeArrowheads="1"/>
              </p:cNvSpPr>
              <p:nvPr/>
            </p:nvSpPr>
            <p:spPr bwMode="auto">
              <a:xfrm>
                <a:off x="1699" y="1824"/>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59" name="AutoShape 55"/>
              <p:cNvSpPr>
                <a:spLocks noChangeArrowheads="1"/>
              </p:cNvSpPr>
              <p:nvPr/>
            </p:nvSpPr>
            <p:spPr bwMode="auto">
              <a:xfrm rot="1536747">
                <a:off x="819" y="1492"/>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60" name="Rectangle 56"/>
              <p:cNvSpPr>
                <a:spLocks noChangeArrowheads="1"/>
              </p:cNvSpPr>
              <p:nvPr/>
            </p:nvSpPr>
            <p:spPr bwMode="auto">
              <a:xfrm rot="1536747">
                <a:off x="1010" y="1629"/>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61" name="Rectangle 57"/>
              <p:cNvSpPr>
                <a:spLocks noChangeArrowheads="1"/>
              </p:cNvSpPr>
              <p:nvPr/>
            </p:nvSpPr>
            <p:spPr bwMode="auto">
              <a:xfrm rot="1536747">
                <a:off x="761" y="1512"/>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62" name="AutoShape 58"/>
              <p:cNvSpPr>
                <a:spLocks noChangeArrowheads="1"/>
              </p:cNvSpPr>
              <p:nvPr/>
            </p:nvSpPr>
            <p:spPr bwMode="auto">
              <a:xfrm rot="1536747">
                <a:off x="1225" y="1686"/>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63" name="Rectangle 59"/>
              <p:cNvSpPr>
                <a:spLocks noChangeArrowheads="1"/>
              </p:cNvSpPr>
              <p:nvPr/>
            </p:nvSpPr>
            <p:spPr bwMode="auto">
              <a:xfrm rot="1536747">
                <a:off x="1412" y="1821"/>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64" name="Rectangle 60"/>
              <p:cNvSpPr>
                <a:spLocks noChangeArrowheads="1"/>
              </p:cNvSpPr>
              <p:nvPr/>
            </p:nvSpPr>
            <p:spPr bwMode="auto">
              <a:xfrm rot="1536747">
                <a:off x="1167" y="1705"/>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7717" name="Line 61"/>
              <p:cNvSpPr>
                <a:spLocks noChangeShapeType="1"/>
              </p:cNvSpPr>
              <p:nvPr/>
            </p:nvSpPr>
            <p:spPr bwMode="auto">
              <a:xfrm flipV="1">
                <a:off x="2455" y="1882"/>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8" name="Line 62"/>
              <p:cNvSpPr>
                <a:spLocks noChangeShapeType="1"/>
              </p:cNvSpPr>
              <p:nvPr/>
            </p:nvSpPr>
            <p:spPr bwMode="auto">
              <a:xfrm flipV="1">
                <a:off x="2007" y="1887"/>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9" name="Line 63"/>
              <p:cNvSpPr>
                <a:spLocks noChangeShapeType="1"/>
              </p:cNvSpPr>
              <p:nvPr/>
            </p:nvSpPr>
            <p:spPr bwMode="auto">
              <a:xfrm rot="1572217" flipH="1" flipV="1">
                <a:off x="1279" y="1825"/>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0" name="Line 64"/>
              <p:cNvSpPr>
                <a:spLocks noChangeShapeType="1"/>
              </p:cNvSpPr>
              <p:nvPr/>
            </p:nvSpPr>
            <p:spPr bwMode="auto">
              <a:xfrm rot="1572217" flipH="1" flipV="1">
                <a:off x="921" y="1586"/>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1" name="Line 65"/>
              <p:cNvSpPr>
                <a:spLocks noChangeShapeType="1"/>
              </p:cNvSpPr>
              <p:nvPr/>
            </p:nvSpPr>
            <p:spPr bwMode="auto">
              <a:xfrm rot="1572217" flipH="1" flipV="1">
                <a:off x="878" y="1634"/>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2" name="Line 66"/>
              <p:cNvSpPr>
                <a:spLocks noChangeShapeType="1"/>
              </p:cNvSpPr>
              <p:nvPr/>
            </p:nvSpPr>
            <p:spPr bwMode="auto">
              <a:xfrm rot="1572217" flipH="1" flipV="1">
                <a:off x="1325" y="1776"/>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3" name="Line 67"/>
              <p:cNvSpPr>
                <a:spLocks noChangeShapeType="1"/>
              </p:cNvSpPr>
              <p:nvPr/>
            </p:nvSpPr>
            <p:spPr bwMode="auto">
              <a:xfrm flipH="1">
                <a:off x="1524" y="1859"/>
                <a:ext cx="34"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4" name="Oval 68"/>
              <p:cNvSpPr>
                <a:spLocks noChangeArrowheads="1"/>
              </p:cNvSpPr>
              <p:nvPr/>
            </p:nvSpPr>
            <p:spPr bwMode="auto">
              <a:xfrm>
                <a:off x="2019" y="1736"/>
                <a:ext cx="67" cy="50"/>
              </a:xfrm>
              <a:prstGeom prst="ellipse">
                <a:avLst/>
              </a:prstGeom>
              <a:solidFill>
                <a:srgbClr val="FFFF99"/>
              </a:solidFill>
              <a:ln w="9525">
                <a:solidFill>
                  <a:schemeClr val="tx1"/>
                </a:solidFill>
                <a:round/>
                <a:headEnd/>
                <a:tailEnd/>
              </a:ln>
            </p:spPr>
            <p:txBody>
              <a:bodyPr wrap="none" anchor="ctr"/>
              <a:lstStyle/>
              <a:p>
                <a:endParaRPr lang="en-US"/>
              </a:p>
            </p:txBody>
          </p:sp>
          <p:sp>
            <p:nvSpPr>
              <p:cNvPr id="27725" name="Oval 69"/>
              <p:cNvSpPr>
                <a:spLocks noChangeArrowheads="1"/>
              </p:cNvSpPr>
              <p:nvPr/>
            </p:nvSpPr>
            <p:spPr bwMode="auto">
              <a:xfrm flipH="1">
                <a:off x="3621" y="2147"/>
                <a:ext cx="67" cy="51"/>
              </a:xfrm>
              <a:prstGeom prst="ellipse">
                <a:avLst/>
              </a:prstGeom>
              <a:solidFill>
                <a:srgbClr val="FFFF99"/>
              </a:solidFill>
              <a:ln w="9525">
                <a:solidFill>
                  <a:schemeClr val="tx1"/>
                </a:solidFill>
                <a:round/>
                <a:headEnd/>
                <a:tailEnd/>
              </a:ln>
            </p:spPr>
            <p:txBody>
              <a:bodyPr wrap="none" anchor="ctr"/>
              <a:lstStyle/>
              <a:p>
                <a:endParaRPr lang="en-US"/>
              </a:p>
            </p:txBody>
          </p:sp>
          <p:sp>
            <p:nvSpPr>
              <p:cNvPr id="27726" name="Line 70"/>
              <p:cNvSpPr>
                <a:spLocks noChangeShapeType="1"/>
              </p:cNvSpPr>
              <p:nvPr/>
            </p:nvSpPr>
            <p:spPr bwMode="auto">
              <a:xfrm flipH="1">
                <a:off x="3976" y="1941"/>
                <a:ext cx="0"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7" name="Line 71"/>
              <p:cNvSpPr>
                <a:spLocks noChangeShapeType="1"/>
              </p:cNvSpPr>
              <p:nvPr/>
            </p:nvSpPr>
            <p:spPr bwMode="auto">
              <a:xfrm flipH="1">
                <a:off x="3903" y="1941"/>
                <a:ext cx="0"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8" name="AutoShape 72"/>
              <p:cNvSpPr>
                <a:spLocks noChangeArrowheads="1"/>
              </p:cNvSpPr>
              <p:nvPr/>
            </p:nvSpPr>
            <p:spPr bwMode="auto">
              <a:xfrm rot="1539414" flipH="1">
                <a:off x="4223" y="2039"/>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29" name="Rectangle 73"/>
              <p:cNvSpPr>
                <a:spLocks noChangeArrowheads="1"/>
              </p:cNvSpPr>
              <p:nvPr/>
            </p:nvSpPr>
            <p:spPr bwMode="auto">
              <a:xfrm rot="1539414" flipH="1">
                <a:off x="4167" y="2060"/>
                <a:ext cx="176"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30" name="Rectangle 74"/>
              <p:cNvSpPr>
                <a:spLocks noChangeArrowheads="1"/>
              </p:cNvSpPr>
              <p:nvPr/>
            </p:nvSpPr>
            <p:spPr bwMode="auto">
              <a:xfrm rot="1539414" flipH="1">
                <a:off x="4411" y="2176"/>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31" name="AutoShape 75"/>
              <p:cNvSpPr>
                <a:spLocks noChangeArrowheads="1"/>
              </p:cNvSpPr>
              <p:nvPr/>
            </p:nvSpPr>
            <p:spPr bwMode="auto">
              <a:xfrm rot="1539414" flipH="1">
                <a:off x="4625" y="2227"/>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32" name="Rectangle 76"/>
              <p:cNvSpPr>
                <a:spLocks noChangeArrowheads="1"/>
              </p:cNvSpPr>
              <p:nvPr/>
            </p:nvSpPr>
            <p:spPr bwMode="auto">
              <a:xfrm rot="1539414" flipH="1">
                <a:off x="4565" y="2248"/>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33" name="Rectangle 77"/>
              <p:cNvSpPr>
                <a:spLocks noChangeArrowheads="1"/>
              </p:cNvSpPr>
              <p:nvPr/>
            </p:nvSpPr>
            <p:spPr bwMode="auto">
              <a:xfrm rot="1539414" flipH="1">
                <a:off x="4803" y="2362"/>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7182" name="AutoShape 78"/>
              <p:cNvSpPr>
                <a:spLocks noChangeArrowheads="1"/>
              </p:cNvSpPr>
              <p:nvPr/>
            </p:nvSpPr>
            <p:spPr bwMode="auto">
              <a:xfrm flipH="1" flipV="1">
                <a:off x="3472" y="2029"/>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83" name="Rectangle 79"/>
              <p:cNvSpPr>
                <a:spLocks noChangeArrowheads="1"/>
              </p:cNvSpPr>
              <p:nvPr/>
            </p:nvSpPr>
            <p:spPr bwMode="auto">
              <a:xfrm flipH="1" flipV="1">
                <a:off x="3424" y="2034"/>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84" name="Rectangle 80"/>
              <p:cNvSpPr>
                <a:spLocks noChangeArrowheads="1"/>
              </p:cNvSpPr>
              <p:nvPr/>
            </p:nvSpPr>
            <p:spPr bwMode="auto">
              <a:xfrm flipH="1" flipV="1">
                <a:off x="3696" y="2031"/>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85" name="AutoShape 81"/>
              <p:cNvSpPr>
                <a:spLocks noChangeArrowheads="1"/>
              </p:cNvSpPr>
              <p:nvPr/>
            </p:nvSpPr>
            <p:spPr bwMode="auto">
              <a:xfrm flipH="1" flipV="1">
                <a:off x="3026" y="2031"/>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86" name="Rectangle 82"/>
              <p:cNvSpPr>
                <a:spLocks noChangeArrowheads="1"/>
              </p:cNvSpPr>
              <p:nvPr/>
            </p:nvSpPr>
            <p:spPr bwMode="auto">
              <a:xfrm flipH="1" flipV="1">
                <a:off x="2976" y="2037"/>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87" name="Rectangle 83"/>
              <p:cNvSpPr>
                <a:spLocks noChangeArrowheads="1"/>
              </p:cNvSpPr>
              <p:nvPr/>
            </p:nvSpPr>
            <p:spPr bwMode="auto">
              <a:xfrm flipH="1" flipV="1">
                <a:off x="3248" y="2033"/>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88" name="Oval 84"/>
              <p:cNvSpPr>
                <a:spLocks noChangeArrowheads="1"/>
              </p:cNvSpPr>
              <p:nvPr/>
            </p:nvSpPr>
            <p:spPr bwMode="auto">
              <a:xfrm flipH="1" flipV="1">
                <a:off x="3873"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89" name="Oval 85"/>
              <p:cNvSpPr>
                <a:spLocks noChangeArrowheads="1"/>
              </p:cNvSpPr>
              <p:nvPr/>
            </p:nvSpPr>
            <p:spPr bwMode="auto">
              <a:xfrm flipH="1" flipV="1">
                <a:off x="4075"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90" name="Oval 86"/>
              <p:cNvSpPr>
                <a:spLocks noChangeArrowheads="1"/>
              </p:cNvSpPr>
              <p:nvPr/>
            </p:nvSpPr>
            <p:spPr bwMode="auto">
              <a:xfrm flipH="1" flipV="1">
                <a:off x="4008" y="1987"/>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91" name="Oval 87"/>
              <p:cNvSpPr>
                <a:spLocks noChangeArrowheads="1"/>
              </p:cNvSpPr>
              <p:nvPr/>
            </p:nvSpPr>
            <p:spPr bwMode="auto">
              <a:xfrm flipH="1" flipV="1">
                <a:off x="3940" y="1987"/>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192" name="AutoShape 88"/>
              <p:cNvSpPr>
                <a:spLocks noChangeArrowheads="1"/>
              </p:cNvSpPr>
              <p:nvPr/>
            </p:nvSpPr>
            <p:spPr bwMode="auto">
              <a:xfrm rot="1536747" flipH="1" flipV="1">
                <a:off x="4534" y="2327"/>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93" name="Rectangle 89"/>
              <p:cNvSpPr>
                <a:spLocks noChangeArrowheads="1"/>
              </p:cNvSpPr>
              <p:nvPr/>
            </p:nvSpPr>
            <p:spPr bwMode="auto">
              <a:xfrm rot="1536747" flipH="1" flipV="1">
                <a:off x="4522" y="2285"/>
                <a:ext cx="17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94" name="Rectangle 90"/>
              <p:cNvSpPr>
                <a:spLocks noChangeArrowheads="1"/>
              </p:cNvSpPr>
              <p:nvPr/>
            </p:nvSpPr>
            <p:spPr bwMode="auto">
              <a:xfrm rot="1536747" flipH="1" flipV="1">
                <a:off x="4772" y="2404"/>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95" name="AutoShape 91"/>
              <p:cNvSpPr>
                <a:spLocks noChangeArrowheads="1"/>
              </p:cNvSpPr>
              <p:nvPr/>
            </p:nvSpPr>
            <p:spPr bwMode="auto">
              <a:xfrm rot="1536747" flipH="1" flipV="1">
                <a:off x="4130" y="2137"/>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196" name="Rectangle 92"/>
              <p:cNvSpPr>
                <a:spLocks noChangeArrowheads="1"/>
              </p:cNvSpPr>
              <p:nvPr/>
            </p:nvSpPr>
            <p:spPr bwMode="auto">
              <a:xfrm rot="1536747" flipH="1" flipV="1">
                <a:off x="4119" y="2099"/>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197" name="Rectangle 93"/>
              <p:cNvSpPr>
                <a:spLocks noChangeArrowheads="1"/>
              </p:cNvSpPr>
              <p:nvPr/>
            </p:nvSpPr>
            <p:spPr bwMode="auto">
              <a:xfrm rot="1536747" flipH="1" flipV="1">
                <a:off x="4366" y="2211"/>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7750" name="Line 94"/>
              <p:cNvSpPr>
                <a:spLocks noChangeShapeType="1"/>
              </p:cNvSpPr>
              <p:nvPr/>
            </p:nvSpPr>
            <p:spPr bwMode="auto">
              <a:xfrm flipH="1" flipV="1">
                <a:off x="3594" y="2045"/>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1" name="Line 95"/>
              <p:cNvSpPr>
                <a:spLocks noChangeShapeType="1"/>
              </p:cNvSpPr>
              <p:nvPr/>
            </p:nvSpPr>
            <p:spPr bwMode="auto">
              <a:xfrm flipH="1" flipV="1">
                <a:off x="3148" y="2050"/>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2" name="Line 96"/>
              <p:cNvSpPr>
                <a:spLocks noChangeShapeType="1"/>
              </p:cNvSpPr>
              <p:nvPr/>
            </p:nvSpPr>
            <p:spPr bwMode="auto">
              <a:xfrm rot="1572217" flipH="1" flipV="1">
                <a:off x="4279" y="2174"/>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3" name="Line 97"/>
              <p:cNvSpPr>
                <a:spLocks noChangeShapeType="1"/>
              </p:cNvSpPr>
              <p:nvPr/>
            </p:nvSpPr>
            <p:spPr bwMode="auto">
              <a:xfrm rot="1572217" flipH="1" flipV="1">
                <a:off x="4725" y="2319"/>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4" name="Line 98"/>
              <p:cNvSpPr>
                <a:spLocks noChangeShapeType="1"/>
              </p:cNvSpPr>
              <p:nvPr/>
            </p:nvSpPr>
            <p:spPr bwMode="auto">
              <a:xfrm rot="1572217" flipH="1" flipV="1">
                <a:off x="4325" y="2130"/>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5" name="Line 99"/>
              <p:cNvSpPr>
                <a:spLocks noChangeShapeType="1"/>
              </p:cNvSpPr>
              <p:nvPr/>
            </p:nvSpPr>
            <p:spPr bwMode="auto">
              <a:xfrm rot="1572217" flipH="1" flipV="1">
                <a:off x="4683" y="2358"/>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6" name="Line 100"/>
              <p:cNvSpPr>
                <a:spLocks noChangeShapeType="1"/>
              </p:cNvSpPr>
              <p:nvPr/>
            </p:nvSpPr>
            <p:spPr bwMode="auto">
              <a:xfrm flipH="1">
                <a:off x="4144" y="2033"/>
                <a:ext cx="34"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57" name="AutoShape 101"/>
              <p:cNvSpPr>
                <a:spLocks noChangeArrowheads="1"/>
              </p:cNvSpPr>
              <p:nvPr/>
            </p:nvSpPr>
            <p:spPr bwMode="auto">
              <a:xfrm rot="-1539414" flipH="1" flipV="1">
                <a:off x="4229" y="1782"/>
                <a:ext cx="351"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58" name="Rectangle 102"/>
              <p:cNvSpPr>
                <a:spLocks noChangeArrowheads="1"/>
              </p:cNvSpPr>
              <p:nvPr/>
            </p:nvSpPr>
            <p:spPr bwMode="auto">
              <a:xfrm rot="-1539414" flipH="1" flipV="1">
                <a:off x="4173" y="1855"/>
                <a:ext cx="176" cy="31"/>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59" name="Rectangle 103"/>
              <p:cNvSpPr>
                <a:spLocks noChangeArrowheads="1"/>
              </p:cNvSpPr>
              <p:nvPr/>
            </p:nvSpPr>
            <p:spPr bwMode="auto">
              <a:xfrm rot="-1539414" flipH="1" flipV="1">
                <a:off x="4420" y="1739"/>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60" name="AutoShape 104"/>
              <p:cNvSpPr>
                <a:spLocks noChangeArrowheads="1"/>
              </p:cNvSpPr>
              <p:nvPr/>
            </p:nvSpPr>
            <p:spPr bwMode="auto">
              <a:xfrm rot="-1539414" flipH="1" flipV="1">
                <a:off x="4627" y="1594"/>
                <a:ext cx="350" cy="1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744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61" name="Rectangle 105"/>
              <p:cNvSpPr>
                <a:spLocks noChangeArrowheads="1"/>
              </p:cNvSpPr>
              <p:nvPr/>
            </p:nvSpPr>
            <p:spPr bwMode="auto">
              <a:xfrm rot="-1539414" flipH="1" flipV="1">
                <a:off x="4572" y="1665"/>
                <a:ext cx="17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7762" name="Rectangle 106"/>
              <p:cNvSpPr>
                <a:spLocks noChangeArrowheads="1"/>
              </p:cNvSpPr>
              <p:nvPr/>
            </p:nvSpPr>
            <p:spPr bwMode="auto">
              <a:xfrm rot="-1539414" flipH="1" flipV="1">
                <a:off x="4813" y="1550"/>
                <a:ext cx="175"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7211" name="AutoShape 107"/>
              <p:cNvSpPr>
                <a:spLocks noChangeArrowheads="1"/>
              </p:cNvSpPr>
              <p:nvPr/>
            </p:nvSpPr>
            <p:spPr bwMode="auto">
              <a:xfrm flipH="1">
                <a:off x="3478" y="1786"/>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212" name="Rectangle 108"/>
              <p:cNvSpPr>
                <a:spLocks noChangeArrowheads="1"/>
              </p:cNvSpPr>
              <p:nvPr/>
            </p:nvSpPr>
            <p:spPr bwMode="auto">
              <a:xfrm flipH="1">
                <a:off x="3429" y="1871"/>
                <a:ext cx="17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13" name="Rectangle 109"/>
              <p:cNvSpPr>
                <a:spLocks noChangeArrowheads="1"/>
              </p:cNvSpPr>
              <p:nvPr/>
            </p:nvSpPr>
            <p:spPr bwMode="auto">
              <a:xfrm flipH="1">
                <a:off x="3702" y="1875"/>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14" name="AutoShape 110"/>
              <p:cNvSpPr>
                <a:spLocks noChangeArrowheads="1"/>
              </p:cNvSpPr>
              <p:nvPr/>
            </p:nvSpPr>
            <p:spPr bwMode="auto">
              <a:xfrm flipH="1">
                <a:off x="3030" y="1782"/>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215" name="Rectangle 111"/>
              <p:cNvSpPr>
                <a:spLocks noChangeArrowheads="1"/>
              </p:cNvSpPr>
              <p:nvPr/>
            </p:nvSpPr>
            <p:spPr bwMode="auto">
              <a:xfrm flipH="1">
                <a:off x="2982" y="1869"/>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16" name="Rectangle 112"/>
              <p:cNvSpPr>
                <a:spLocks noChangeArrowheads="1"/>
              </p:cNvSpPr>
              <p:nvPr/>
            </p:nvSpPr>
            <p:spPr bwMode="auto">
              <a:xfrm flipH="1">
                <a:off x="3254" y="1870"/>
                <a:ext cx="175" cy="31"/>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17" name="Oval 113"/>
              <p:cNvSpPr>
                <a:spLocks noChangeArrowheads="1"/>
              </p:cNvSpPr>
              <p:nvPr/>
            </p:nvSpPr>
            <p:spPr bwMode="auto">
              <a:xfrm flipH="1">
                <a:off x="3878" y="1824"/>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218" name="Oval 114"/>
              <p:cNvSpPr>
                <a:spLocks noChangeArrowheads="1"/>
              </p:cNvSpPr>
              <p:nvPr/>
            </p:nvSpPr>
            <p:spPr bwMode="auto">
              <a:xfrm flipH="1">
                <a:off x="4080" y="1824"/>
                <a:ext cx="68"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219" name="Oval 115"/>
              <p:cNvSpPr>
                <a:spLocks noChangeArrowheads="1"/>
              </p:cNvSpPr>
              <p:nvPr/>
            </p:nvSpPr>
            <p:spPr bwMode="auto">
              <a:xfrm flipH="1">
                <a:off x="4013" y="1824"/>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220" name="Oval 116"/>
              <p:cNvSpPr>
                <a:spLocks noChangeArrowheads="1"/>
              </p:cNvSpPr>
              <p:nvPr/>
            </p:nvSpPr>
            <p:spPr bwMode="auto">
              <a:xfrm flipH="1">
                <a:off x="3946" y="1824"/>
                <a:ext cx="67" cy="125"/>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7221" name="AutoShape 117"/>
              <p:cNvSpPr>
                <a:spLocks noChangeArrowheads="1"/>
              </p:cNvSpPr>
              <p:nvPr/>
            </p:nvSpPr>
            <p:spPr bwMode="auto">
              <a:xfrm rot="20063253" flipH="1">
                <a:off x="4540" y="1480"/>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222" name="Rectangle 118"/>
              <p:cNvSpPr>
                <a:spLocks noChangeArrowheads="1"/>
              </p:cNvSpPr>
              <p:nvPr/>
            </p:nvSpPr>
            <p:spPr bwMode="auto">
              <a:xfrm rot="20063253" flipH="1">
                <a:off x="4529" y="1616"/>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23" name="Rectangle 119"/>
              <p:cNvSpPr>
                <a:spLocks noChangeArrowheads="1"/>
              </p:cNvSpPr>
              <p:nvPr/>
            </p:nvSpPr>
            <p:spPr bwMode="auto">
              <a:xfrm rot="20063253" flipH="1">
                <a:off x="4776" y="1500"/>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24" name="AutoShape 120"/>
              <p:cNvSpPr>
                <a:spLocks noChangeArrowheads="1"/>
              </p:cNvSpPr>
              <p:nvPr/>
            </p:nvSpPr>
            <p:spPr bwMode="auto">
              <a:xfrm rot="20063253" flipH="1">
                <a:off x="4136" y="1672"/>
                <a:ext cx="351" cy="1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7225" name="Rectangle 121"/>
              <p:cNvSpPr>
                <a:spLocks noChangeArrowheads="1"/>
              </p:cNvSpPr>
              <p:nvPr/>
            </p:nvSpPr>
            <p:spPr bwMode="auto">
              <a:xfrm rot="20063253" flipH="1">
                <a:off x="4125" y="1807"/>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226" name="Rectangle 122"/>
              <p:cNvSpPr>
                <a:spLocks noChangeArrowheads="1"/>
              </p:cNvSpPr>
              <p:nvPr/>
            </p:nvSpPr>
            <p:spPr bwMode="auto">
              <a:xfrm rot="20063253" flipH="1">
                <a:off x="4372" y="1689"/>
                <a:ext cx="175"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7779" name="Line 123"/>
              <p:cNvSpPr>
                <a:spLocks noChangeShapeType="1"/>
              </p:cNvSpPr>
              <p:nvPr/>
            </p:nvSpPr>
            <p:spPr bwMode="auto">
              <a:xfrm flipH="1" flipV="1">
                <a:off x="3156" y="1882"/>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0" name="Line 124"/>
              <p:cNvSpPr>
                <a:spLocks noChangeShapeType="1"/>
              </p:cNvSpPr>
              <p:nvPr/>
            </p:nvSpPr>
            <p:spPr bwMode="auto">
              <a:xfrm flipH="1" flipV="1">
                <a:off x="3604" y="1887"/>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1" name="Line 125"/>
              <p:cNvSpPr>
                <a:spLocks noChangeShapeType="1"/>
              </p:cNvSpPr>
              <p:nvPr/>
            </p:nvSpPr>
            <p:spPr bwMode="auto">
              <a:xfrm rot="20027783" flipV="1">
                <a:off x="4332" y="1811"/>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2" name="Line 126"/>
              <p:cNvSpPr>
                <a:spLocks noChangeShapeType="1"/>
              </p:cNvSpPr>
              <p:nvPr/>
            </p:nvSpPr>
            <p:spPr bwMode="auto">
              <a:xfrm rot="20027783" flipV="1">
                <a:off x="4690" y="1570"/>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3" name="Line 127"/>
              <p:cNvSpPr>
                <a:spLocks noChangeShapeType="1"/>
              </p:cNvSpPr>
              <p:nvPr/>
            </p:nvSpPr>
            <p:spPr bwMode="auto">
              <a:xfrm rot="20027783" flipV="1">
                <a:off x="4731" y="1620"/>
                <a:ext cx="1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4" name="Line 128"/>
              <p:cNvSpPr>
                <a:spLocks noChangeShapeType="1"/>
              </p:cNvSpPr>
              <p:nvPr/>
            </p:nvSpPr>
            <p:spPr bwMode="auto">
              <a:xfrm rot="20027783" flipV="1">
                <a:off x="4286" y="1760"/>
                <a:ext cx="10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5" name="Line 129"/>
              <p:cNvSpPr>
                <a:spLocks noChangeShapeType="1"/>
              </p:cNvSpPr>
              <p:nvPr/>
            </p:nvSpPr>
            <p:spPr bwMode="auto">
              <a:xfrm>
                <a:off x="4148" y="1849"/>
                <a:ext cx="34" cy="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86" name="Oval 130"/>
              <p:cNvSpPr>
                <a:spLocks noChangeArrowheads="1"/>
              </p:cNvSpPr>
              <p:nvPr/>
            </p:nvSpPr>
            <p:spPr bwMode="auto">
              <a:xfrm flipH="1">
                <a:off x="3626" y="1736"/>
                <a:ext cx="67" cy="50"/>
              </a:xfrm>
              <a:prstGeom prst="ellipse">
                <a:avLst/>
              </a:prstGeom>
              <a:solidFill>
                <a:srgbClr val="FFFF99"/>
              </a:solidFill>
              <a:ln w="9525">
                <a:solidFill>
                  <a:schemeClr val="tx1"/>
                </a:solidFill>
                <a:round/>
                <a:headEnd/>
                <a:tailEnd/>
              </a:ln>
            </p:spPr>
            <p:txBody>
              <a:bodyPr wrap="none" anchor="ctr"/>
              <a:lstStyle/>
              <a:p>
                <a:endParaRPr lang="en-US"/>
              </a:p>
            </p:txBody>
          </p:sp>
          <p:sp>
            <p:nvSpPr>
              <p:cNvPr id="27787" name="Oval 131"/>
              <p:cNvSpPr>
                <a:spLocks noChangeArrowheads="1"/>
              </p:cNvSpPr>
              <p:nvPr/>
            </p:nvSpPr>
            <p:spPr bwMode="auto">
              <a:xfrm>
                <a:off x="2664" y="1800"/>
                <a:ext cx="384" cy="336"/>
              </a:xfrm>
              <a:prstGeom prst="ellipse">
                <a:avLst/>
              </a:prstGeom>
              <a:gradFill rotWithShape="0">
                <a:gsLst>
                  <a:gs pos="0">
                    <a:srgbClr val="FF6600"/>
                  </a:gs>
                  <a:gs pos="100000">
                    <a:srgbClr val="762F00"/>
                  </a:gs>
                </a:gsLst>
                <a:path path="shape">
                  <a:fillToRect l="50000" t="50000" r="50000" b="50000"/>
                </a:path>
              </a:gradFill>
              <a:ln w="9525">
                <a:solidFill>
                  <a:schemeClr val="tx1"/>
                </a:solidFill>
                <a:round/>
                <a:headEnd/>
                <a:tailEnd/>
              </a:ln>
            </p:spPr>
            <p:txBody>
              <a:bodyPr wrap="none" anchor="ctr"/>
              <a:lstStyle/>
              <a:p>
                <a:endParaRPr lang="en-US"/>
              </a:p>
            </p:txBody>
          </p:sp>
        </p:grpSp>
        <p:grpSp>
          <p:nvGrpSpPr>
            <p:cNvPr id="27654" name="Group 132"/>
            <p:cNvGrpSpPr>
              <a:grpSpLocks/>
            </p:cNvGrpSpPr>
            <p:nvPr/>
          </p:nvGrpSpPr>
          <p:grpSpPr bwMode="auto">
            <a:xfrm rot="149932">
              <a:off x="1632" y="1728"/>
              <a:ext cx="2432" cy="406"/>
              <a:chOff x="1680" y="2112"/>
              <a:chExt cx="2432" cy="406"/>
            </a:xfrm>
          </p:grpSpPr>
          <p:sp>
            <p:nvSpPr>
              <p:cNvPr id="27659" name="AutoShape 133"/>
              <p:cNvSpPr>
                <a:spLocks noChangeArrowheads="1"/>
              </p:cNvSpPr>
              <p:nvPr/>
            </p:nvSpPr>
            <p:spPr bwMode="auto">
              <a:xfrm flipH="1">
                <a:off x="3296" y="2230"/>
                <a:ext cx="81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2 w 21600"/>
                  <a:gd name="T13" fmla="*/ 0 h 21600"/>
                  <a:gd name="T14" fmla="*/ 21018 w 21600"/>
                  <a:gd name="T15" fmla="*/ 8925 h 21600"/>
                </a:gdLst>
                <a:ahLst/>
                <a:cxnLst>
                  <a:cxn ang="T8">
                    <a:pos x="T0" y="T1"/>
                  </a:cxn>
                  <a:cxn ang="T9">
                    <a:pos x="T2" y="T3"/>
                  </a:cxn>
                  <a:cxn ang="T10">
                    <a:pos x="T4" y="T5"/>
                  </a:cxn>
                  <a:cxn ang="T11">
                    <a:pos x="T6" y="T7"/>
                  </a:cxn>
                </a:cxnLst>
                <a:rect l="T12" t="T13" r="T14" b="T15"/>
                <a:pathLst>
                  <a:path w="21600" h="21600">
                    <a:moveTo>
                      <a:pt x="5824" y="7650"/>
                    </a:moveTo>
                    <a:cubicBezTo>
                      <a:pt x="6903" y="5944"/>
                      <a:pt x="8781" y="4910"/>
                      <a:pt x="10800" y="4911"/>
                    </a:cubicBezTo>
                    <a:cubicBezTo>
                      <a:pt x="12818" y="4911"/>
                      <a:pt x="14696" y="5944"/>
                      <a:pt x="15775" y="7650"/>
                    </a:cubicBezTo>
                    <a:lnTo>
                      <a:pt x="19925" y="5023"/>
                    </a:lnTo>
                    <a:cubicBezTo>
                      <a:pt x="17945" y="1895"/>
                      <a:pt x="14501" y="-1"/>
                      <a:pt x="10799" y="0"/>
                    </a:cubicBezTo>
                    <a:cubicBezTo>
                      <a:pt x="7098" y="0"/>
                      <a:pt x="3654" y="1895"/>
                      <a:pt x="1674" y="5023"/>
                    </a:cubicBezTo>
                    <a:lnTo>
                      <a:pt x="5824" y="7650"/>
                    </a:lnTo>
                    <a:close/>
                  </a:path>
                </a:pathLst>
              </a:custGeom>
              <a:gradFill rotWithShape="0">
                <a:gsLst>
                  <a:gs pos="0">
                    <a:srgbClr val="FFCC66"/>
                  </a:gs>
                  <a:gs pos="100000">
                    <a:srgbClr val="765E2F"/>
                  </a:gs>
                </a:gsLst>
                <a:path path="rect">
                  <a:fillToRect l="50000" t="50000" r="50000" b="50000"/>
                </a:path>
              </a:gradFill>
              <a:ln w="9525">
                <a:solidFill>
                  <a:schemeClr val="tx1"/>
                </a:solidFill>
                <a:miter lim="800000"/>
                <a:headEnd/>
                <a:tailEnd/>
              </a:ln>
            </p:spPr>
            <p:txBody>
              <a:bodyPr wrap="none" anchor="ctr"/>
              <a:lstStyle/>
              <a:p>
                <a:endParaRPr lang="en-US"/>
              </a:p>
            </p:txBody>
          </p:sp>
          <p:sp>
            <p:nvSpPr>
              <p:cNvPr id="27660" name="AutoShape 134"/>
              <p:cNvSpPr>
                <a:spLocks noChangeArrowheads="1"/>
              </p:cNvSpPr>
              <p:nvPr/>
            </p:nvSpPr>
            <p:spPr bwMode="auto">
              <a:xfrm flipV="1">
                <a:off x="2760" y="2112"/>
                <a:ext cx="81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2 w 21600"/>
                  <a:gd name="T13" fmla="*/ 0 h 21600"/>
                  <a:gd name="T14" fmla="*/ 21018 w 21600"/>
                  <a:gd name="T15" fmla="*/ 8925 h 21600"/>
                </a:gdLst>
                <a:ahLst/>
                <a:cxnLst>
                  <a:cxn ang="T8">
                    <a:pos x="T0" y="T1"/>
                  </a:cxn>
                  <a:cxn ang="T9">
                    <a:pos x="T2" y="T3"/>
                  </a:cxn>
                  <a:cxn ang="T10">
                    <a:pos x="T4" y="T5"/>
                  </a:cxn>
                  <a:cxn ang="T11">
                    <a:pos x="T6" y="T7"/>
                  </a:cxn>
                </a:cxnLst>
                <a:rect l="T12" t="T13" r="T14" b="T15"/>
                <a:pathLst>
                  <a:path w="21600" h="21600">
                    <a:moveTo>
                      <a:pt x="5824" y="7650"/>
                    </a:moveTo>
                    <a:cubicBezTo>
                      <a:pt x="6903" y="5944"/>
                      <a:pt x="8781" y="4910"/>
                      <a:pt x="10800" y="4911"/>
                    </a:cubicBezTo>
                    <a:cubicBezTo>
                      <a:pt x="12818" y="4911"/>
                      <a:pt x="14696" y="5944"/>
                      <a:pt x="15775" y="7650"/>
                    </a:cubicBezTo>
                    <a:lnTo>
                      <a:pt x="19925" y="5023"/>
                    </a:lnTo>
                    <a:cubicBezTo>
                      <a:pt x="17945" y="1895"/>
                      <a:pt x="14501" y="-1"/>
                      <a:pt x="10799" y="0"/>
                    </a:cubicBezTo>
                    <a:cubicBezTo>
                      <a:pt x="7098" y="0"/>
                      <a:pt x="3654" y="1895"/>
                      <a:pt x="1674" y="5023"/>
                    </a:cubicBezTo>
                    <a:lnTo>
                      <a:pt x="5824" y="7650"/>
                    </a:lnTo>
                    <a:close/>
                  </a:path>
                </a:pathLst>
              </a:custGeom>
              <a:gradFill rotWithShape="0">
                <a:gsLst>
                  <a:gs pos="0">
                    <a:srgbClr val="FFCC66"/>
                  </a:gs>
                  <a:gs pos="100000">
                    <a:srgbClr val="765E2F"/>
                  </a:gs>
                </a:gsLst>
                <a:path path="rect">
                  <a:fillToRect l="50000" t="50000" r="50000" b="50000"/>
                </a:path>
              </a:gradFill>
              <a:ln w="9525">
                <a:solidFill>
                  <a:schemeClr val="tx1"/>
                </a:solidFill>
                <a:miter lim="800000"/>
                <a:headEnd/>
                <a:tailEnd/>
              </a:ln>
            </p:spPr>
            <p:txBody>
              <a:bodyPr wrap="none" anchor="ctr"/>
              <a:lstStyle/>
              <a:p>
                <a:endParaRPr lang="en-US"/>
              </a:p>
            </p:txBody>
          </p:sp>
          <p:sp>
            <p:nvSpPr>
              <p:cNvPr id="27661" name="AutoShape 135"/>
              <p:cNvSpPr>
                <a:spLocks noChangeArrowheads="1"/>
              </p:cNvSpPr>
              <p:nvPr/>
            </p:nvSpPr>
            <p:spPr bwMode="auto">
              <a:xfrm flipH="1">
                <a:off x="2216" y="2230"/>
                <a:ext cx="81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2 w 21600"/>
                  <a:gd name="T13" fmla="*/ 0 h 21600"/>
                  <a:gd name="T14" fmla="*/ 21018 w 21600"/>
                  <a:gd name="T15" fmla="*/ 8925 h 21600"/>
                </a:gdLst>
                <a:ahLst/>
                <a:cxnLst>
                  <a:cxn ang="T8">
                    <a:pos x="T0" y="T1"/>
                  </a:cxn>
                  <a:cxn ang="T9">
                    <a:pos x="T2" y="T3"/>
                  </a:cxn>
                  <a:cxn ang="T10">
                    <a:pos x="T4" y="T5"/>
                  </a:cxn>
                  <a:cxn ang="T11">
                    <a:pos x="T6" y="T7"/>
                  </a:cxn>
                </a:cxnLst>
                <a:rect l="T12" t="T13" r="T14" b="T15"/>
                <a:pathLst>
                  <a:path w="21600" h="21600">
                    <a:moveTo>
                      <a:pt x="5824" y="7650"/>
                    </a:moveTo>
                    <a:cubicBezTo>
                      <a:pt x="6903" y="5944"/>
                      <a:pt x="8781" y="4910"/>
                      <a:pt x="10800" y="4911"/>
                    </a:cubicBezTo>
                    <a:cubicBezTo>
                      <a:pt x="12818" y="4911"/>
                      <a:pt x="14696" y="5944"/>
                      <a:pt x="15775" y="7650"/>
                    </a:cubicBezTo>
                    <a:lnTo>
                      <a:pt x="19925" y="5023"/>
                    </a:lnTo>
                    <a:cubicBezTo>
                      <a:pt x="17945" y="1895"/>
                      <a:pt x="14501" y="-1"/>
                      <a:pt x="10799" y="0"/>
                    </a:cubicBezTo>
                    <a:cubicBezTo>
                      <a:pt x="7098" y="0"/>
                      <a:pt x="3654" y="1895"/>
                      <a:pt x="1674" y="5023"/>
                    </a:cubicBezTo>
                    <a:lnTo>
                      <a:pt x="5824" y="7650"/>
                    </a:lnTo>
                    <a:close/>
                  </a:path>
                </a:pathLst>
              </a:custGeom>
              <a:gradFill rotWithShape="0">
                <a:gsLst>
                  <a:gs pos="0">
                    <a:srgbClr val="FFCC66"/>
                  </a:gs>
                  <a:gs pos="100000">
                    <a:srgbClr val="765E2F"/>
                  </a:gs>
                </a:gsLst>
                <a:path path="rect">
                  <a:fillToRect l="50000" t="50000" r="50000" b="50000"/>
                </a:path>
              </a:gradFill>
              <a:ln w="9525">
                <a:solidFill>
                  <a:schemeClr val="tx1"/>
                </a:solidFill>
                <a:miter lim="800000"/>
                <a:headEnd/>
                <a:tailEnd/>
              </a:ln>
            </p:spPr>
            <p:txBody>
              <a:bodyPr wrap="none" anchor="ctr"/>
              <a:lstStyle/>
              <a:p>
                <a:endParaRPr lang="en-US"/>
              </a:p>
            </p:txBody>
          </p:sp>
          <p:sp>
            <p:nvSpPr>
              <p:cNvPr id="27662" name="AutoShape 136"/>
              <p:cNvSpPr>
                <a:spLocks noChangeArrowheads="1"/>
              </p:cNvSpPr>
              <p:nvPr/>
            </p:nvSpPr>
            <p:spPr bwMode="auto">
              <a:xfrm flipV="1">
                <a:off x="1680" y="2112"/>
                <a:ext cx="816"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2 w 21600"/>
                  <a:gd name="T13" fmla="*/ 0 h 21600"/>
                  <a:gd name="T14" fmla="*/ 21018 w 21600"/>
                  <a:gd name="T15" fmla="*/ 8925 h 21600"/>
                </a:gdLst>
                <a:ahLst/>
                <a:cxnLst>
                  <a:cxn ang="T8">
                    <a:pos x="T0" y="T1"/>
                  </a:cxn>
                  <a:cxn ang="T9">
                    <a:pos x="T2" y="T3"/>
                  </a:cxn>
                  <a:cxn ang="T10">
                    <a:pos x="T4" y="T5"/>
                  </a:cxn>
                  <a:cxn ang="T11">
                    <a:pos x="T6" y="T7"/>
                  </a:cxn>
                </a:cxnLst>
                <a:rect l="T12" t="T13" r="T14" b="T15"/>
                <a:pathLst>
                  <a:path w="21600" h="21600">
                    <a:moveTo>
                      <a:pt x="5824" y="7650"/>
                    </a:moveTo>
                    <a:cubicBezTo>
                      <a:pt x="6903" y="5944"/>
                      <a:pt x="8781" y="4910"/>
                      <a:pt x="10800" y="4911"/>
                    </a:cubicBezTo>
                    <a:cubicBezTo>
                      <a:pt x="12818" y="4911"/>
                      <a:pt x="14696" y="5944"/>
                      <a:pt x="15775" y="7650"/>
                    </a:cubicBezTo>
                    <a:lnTo>
                      <a:pt x="19925" y="5023"/>
                    </a:lnTo>
                    <a:cubicBezTo>
                      <a:pt x="17945" y="1895"/>
                      <a:pt x="14501" y="-1"/>
                      <a:pt x="10799" y="0"/>
                    </a:cubicBezTo>
                    <a:cubicBezTo>
                      <a:pt x="7098" y="0"/>
                      <a:pt x="3654" y="1895"/>
                      <a:pt x="1674" y="5023"/>
                    </a:cubicBezTo>
                    <a:lnTo>
                      <a:pt x="5824" y="7650"/>
                    </a:lnTo>
                    <a:close/>
                  </a:path>
                </a:pathLst>
              </a:custGeom>
              <a:gradFill rotWithShape="0">
                <a:gsLst>
                  <a:gs pos="0">
                    <a:srgbClr val="FFCC66"/>
                  </a:gs>
                  <a:gs pos="100000">
                    <a:srgbClr val="765E2F"/>
                  </a:gs>
                </a:gsLst>
                <a:path path="rect">
                  <a:fillToRect l="50000" t="50000" r="50000" b="50000"/>
                </a:path>
              </a:gradFill>
              <a:ln w="9525">
                <a:solidFill>
                  <a:schemeClr val="tx1"/>
                </a:solidFill>
                <a:miter lim="800000"/>
                <a:headEnd/>
                <a:tailEnd/>
              </a:ln>
            </p:spPr>
            <p:txBody>
              <a:bodyPr wrap="none" anchor="ctr"/>
              <a:lstStyle/>
              <a:p>
                <a:endParaRPr lang="en-US"/>
              </a:p>
            </p:txBody>
          </p:sp>
        </p:grpSp>
        <p:sp>
          <p:nvSpPr>
            <p:cNvPr id="27655" name="Text Box 137"/>
            <p:cNvSpPr txBox="1">
              <a:spLocks noChangeArrowheads="1"/>
            </p:cNvSpPr>
            <p:nvPr/>
          </p:nvSpPr>
          <p:spPr bwMode="auto">
            <a:xfrm>
              <a:off x="3888" y="2448"/>
              <a:ext cx="672" cy="2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t>J Chain</a:t>
              </a:r>
              <a:endParaRPr lang="en-US" b="0"/>
            </a:p>
          </p:txBody>
        </p:sp>
        <p:sp>
          <p:nvSpPr>
            <p:cNvPr id="27656" name="Text Box 138"/>
            <p:cNvSpPr txBox="1">
              <a:spLocks noChangeArrowheads="1"/>
            </p:cNvSpPr>
            <p:nvPr/>
          </p:nvSpPr>
          <p:spPr bwMode="auto">
            <a:xfrm>
              <a:off x="1056" y="2448"/>
              <a:ext cx="1200" cy="2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2000"/>
                <a:t>Secretory Piece</a:t>
              </a:r>
            </a:p>
          </p:txBody>
        </p:sp>
        <p:sp>
          <p:nvSpPr>
            <p:cNvPr id="27657" name="Line 139"/>
            <p:cNvSpPr>
              <a:spLocks noChangeShapeType="1"/>
            </p:cNvSpPr>
            <p:nvPr/>
          </p:nvSpPr>
          <p:spPr bwMode="auto">
            <a:xfrm flipH="1" flipV="1">
              <a:off x="2880" y="2064"/>
              <a:ext cx="1008"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40"/>
            <p:cNvSpPr>
              <a:spLocks noChangeShapeType="1"/>
            </p:cNvSpPr>
            <p:nvPr/>
          </p:nvSpPr>
          <p:spPr bwMode="auto">
            <a:xfrm flipV="1">
              <a:off x="2256" y="1872"/>
              <a:ext cx="480" cy="5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52" name="Rectangle 140"/>
          <p:cNvSpPr>
            <a:spLocks noChangeArrowheads="1"/>
          </p:cNvSpPr>
          <p:nvPr/>
        </p:nvSpPr>
        <p:spPr bwMode="auto">
          <a:xfrm>
            <a:off x="757238" y="762000"/>
            <a:ext cx="846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7"/>
          <p:cNvGrpSpPr>
            <a:grpSpLocks/>
          </p:cNvGrpSpPr>
          <p:nvPr/>
        </p:nvGrpSpPr>
        <p:grpSpPr bwMode="auto">
          <a:xfrm>
            <a:off x="3940175" y="1547813"/>
            <a:ext cx="1447800" cy="5005387"/>
            <a:chOff x="2482" y="975"/>
            <a:chExt cx="912" cy="3153"/>
          </a:xfrm>
        </p:grpSpPr>
        <p:sp>
          <p:nvSpPr>
            <p:cNvPr id="28705" name="AutoShape 8"/>
            <p:cNvSpPr>
              <a:spLocks noChangeArrowheads="1"/>
            </p:cNvSpPr>
            <p:nvPr/>
          </p:nvSpPr>
          <p:spPr bwMode="auto">
            <a:xfrm rot="5400000">
              <a:off x="2407" y="2103"/>
              <a:ext cx="1054" cy="904"/>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706" name="Oval 9"/>
            <p:cNvSpPr>
              <a:spLocks noChangeArrowheads="1"/>
            </p:cNvSpPr>
            <p:nvPr/>
          </p:nvSpPr>
          <p:spPr bwMode="auto">
            <a:xfrm>
              <a:off x="2663" y="2325"/>
              <a:ext cx="543" cy="648"/>
            </a:xfrm>
            <a:prstGeom prst="ellipse">
              <a:avLst/>
            </a:prstGeom>
            <a:solidFill>
              <a:schemeClr val="bg1"/>
            </a:solidFill>
            <a:ln w="9525">
              <a:solidFill>
                <a:schemeClr val="tx1"/>
              </a:solidFill>
              <a:round/>
              <a:headEnd/>
              <a:tailEnd/>
            </a:ln>
          </p:spPr>
          <p:txBody>
            <a:bodyPr wrap="none" anchor="ctr"/>
            <a:lstStyle/>
            <a:p>
              <a:endParaRPr lang="en-US"/>
            </a:p>
          </p:txBody>
        </p:sp>
        <p:sp>
          <p:nvSpPr>
            <p:cNvPr id="28707" name="AutoShape 10"/>
            <p:cNvSpPr>
              <a:spLocks noChangeArrowheads="1"/>
            </p:cNvSpPr>
            <p:nvPr/>
          </p:nvSpPr>
          <p:spPr bwMode="auto">
            <a:xfrm rot="5400000">
              <a:off x="2415" y="1050"/>
              <a:ext cx="1053" cy="904"/>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708" name="AutoShape 11"/>
            <p:cNvSpPr>
              <a:spLocks noChangeArrowheads="1"/>
            </p:cNvSpPr>
            <p:nvPr/>
          </p:nvSpPr>
          <p:spPr bwMode="auto">
            <a:xfrm rot="5400000">
              <a:off x="2415" y="3150"/>
              <a:ext cx="1053" cy="904"/>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57356" name="Oval 12"/>
            <p:cNvSpPr>
              <a:spLocks noChangeArrowheads="1"/>
            </p:cNvSpPr>
            <p:nvPr/>
          </p:nvSpPr>
          <p:spPr bwMode="auto">
            <a:xfrm>
              <a:off x="3077" y="1056"/>
              <a:ext cx="227"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57" name="Oval 13"/>
            <p:cNvSpPr>
              <a:spLocks noChangeArrowheads="1"/>
            </p:cNvSpPr>
            <p:nvPr/>
          </p:nvSpPr>
          <p:spPr bwMode="auto">
            <a:xfrm>
              <a:off x="3062" y="2096"/>
              <a:ext cx="226"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58" name="Oval 14"/>
            <p:cNvSpPr>
              <a:spLocks noChangeArrowheads="1"/>
            </p:cNvSpPr>
            <p:nvPr/>
          </p:nvSpPr>
          <p:spPr bwMode="auto">
            <a:xfrm>
              <a:off x="3070" y="3163"/>
              <a:ext cx="226"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28712" name="Line 15"/>
            <p:cNvSpPr>
              <a:spLocks noChangeShapeType="1"/>
            </p:cNvSpPr>
            <p:nvPr/>
          </p:nvSpPr>
          <p:spPr bwMode="auto">
            <a:xfrm flipH="1">
              <a:off x="3025" y="2643"/>
              <a:ext cx="181"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3" name="AutoShape 17"/>
            <p:cNvSpPr>
              <a:spLocks/>
            </p:cNvSpPr>
            <p:nvPr/>
          </p:nvSpPr>
          <p:spPr bwMode="auto">
            <a:xfrm>
              <a:off x="2911" y="2562"/>
              <a:ext cx="91" cy="162"/>
            </a:xfrm>
            <a:prstGeom prst="rightBrace">
              <a:avLst>
                <a:gd name="adj1" fmla="val 14835"/>
                <a:gd name="adj2" fmla="val 50000"/>
              </a:avLst>
            </a:prstGeom>
            <a:noFill/>
            <a:ln w="762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14" name="WordArt 18"/>
            <p:cNvSpPr>
              <a:spLocks noChangeArrowheads="1" noChangeShapeType="1" noTextEdit="1"/>
            </p:cNvSpPr>
            <p:nvPr/>
          </p:nvSpPr>
          <p:spPr bwMode="auto">
            <a:xfrm>
              <a:off x="2768" y="2420"/>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715" name="WordArt 19"/>
            <p:cNvSpPr>
              <a:spLocks noChangeArrowheads="1" noChangeShapeType="1" noTextEdit="1"/>
            </p:cNvSpPr>
            <p:nvPr/>
          </p:nvSpPr>
          <p:spPr bwMode="auto">
            <a:xfrm flipH="1" flipV="1">
              <a:off x="2768" y="2663"/>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716" name="Oval 20"/>
            <p:cNvSpPr>
              <a:spLocks noChangeArrowheads="1"/>
            </p:cNvSpPr>
            <p:nvPr/>
          </p:nvSpPr>
          <p:spPr bwMode="auto">
            <a:xfrm flipV="1">
              <a:off x="2830" y="2620"/>
              <a:ext cx="93" cy="46"/>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grpSp>
      <p:grpSp>
        <p:nvGrpSpPr>
          <p:cNvPr id="3" name="Group 51"/>
          <p:cNvGrpSpPr>
            <a:grpSpLocks/>
          </p:cNvGrpSpPr>
          <p:nvPr/>
        </p:nvGrpSpPr>
        <p:grpSpPr bwMode="auto">
          <a:xfrm>
            <a:off x="1069975" y="3830638"/>
            <a:ext cx="347663" cy="696912"/>
            <a:chOff x="672" y="2413"/>
            <a:chExt cx="219" cy="439"/>
          </a:xfrm>
        </p:grpSpPr>
        <p:sp>
          <p:nvSpPr>
            <p:cNvPr id="28702" name="WordArt 24"/>
            <p:cNvSpPr>
              <a:spLocks noChangeArrowheads="1" noChangeShapeType="1" noTextEdit="1"/>
            </p:cNvSpPr>
            <p:nvPr/>
          </p:nvSpPr>
          <p:spPr bwMode="auto">
            <a:xfrm>
              <a:off x="672" y="2413"/>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703" name="WordArt 25"/>
            <p:cNvSpPr>
              <a:spLocks noChangeArrowheads="1" noChangeShapeType="1" noTextEdit="1"/>
            </p:cNvSpPr>
            <p:nvPr/>
          </p:nvSpPr>
          <p:spPr bwMode="auto">
            <a:xfrm flipH="1" flipV="1">
              <a:off x="672" y="2656"/>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704" name="Oval 26"/>
            <p:cNvSpPr>
              <a:spLocks noChangeArrowheads="1"/>
            </p:cNvSpPr>
            <p:nvPr/>
          </p:nvSpPr>
          <p:spPr bwMode="auto">
            <a:xfrm flipV="1">
              <a:off x="734" y="2613"/>
              <a:ext cx="93" cy="46"/>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grpSp>
      <p:grpSp>
        <p:nvGrpSpPr>
          <p:cNvPr id="4" name="Group 61"/>
          <p:cNvGrpSpPr>
            <a:grpSpLocks/>
          </p:cNvGrpSpPr>
          <p:nvPr/>
        </p:nvGrpSpPr>
        <p:grpSpPr bwMode="auto">
          <a:xfrm>
            <a:off x="1306513" y="1547813"/>
            <a:ext cx="1830387" cy="5005387"/>
            <a:chOff x="823" y="975"/>
            <a:chExt cx="1153" cy="3153"/>
          </a:xfrm>
        </p:grpSpPr>
        <p:sp>
          <p:nvSpPr>
            <p:cNvPr id="28692" name="AutoShape 27"/>
            <p:cNvSpPr>
              <a:spLocks noChangeArrowheads="1"/>
            </p:cNvSpPr>
            <p:nvPr/>
          </p:nvSpPr>
          <p:spPr bwMode="auto">
            <a:xfrm rot="5400000">
              <a:off x="997" y="2095"/>
              <a:ext cx="1054" cy="905"/>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693" name="AutoShape 28"/>
            <p:cNvSpPr>
              <a:spLocks noChangeArrowheads="1"/>
            </p:cNvSpPr>
            <p:nvPr/>
          </p:nvSpPr>
          <p:spPr bwMode="auto">
            <a:xfrm rot="5400000">
              <a:off x="997" y="1049"/>
              <a:ext cx="1053" cy="905"/>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694" name="AutoShape 29"/>
            <p:cNvSpPr>
              <a:spLocks noChangeArrowheads="1"/>
            </p:cNvSpPr>
            <p:nvPr/>
          </p:nvSpPr>
          <p:spPr bwMode="auto">
            <a:xfrm rot="5400000">
              <a:off x="997" y="3149"/>
              <a:ext cx="1053" cy="905"/>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695" name="Line 34"/>
            <p:cNvSpPr>
              <a:spLocks noChangeShapeType="1"/>
            </p:cNvSpPr>
            <p:nvPr/>
          </p:nvSpPr>
          <p:spPr bwMode="auto">
            <a:xfrm flipH="1">
              <a:off x="891" y="2643"/>
              <a:ext cx="180"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AutoShape 35"/>
            <p:cNvSpPr>
              <a:spLocks/>
            </p:cNvSpPr>
            <p:nvPr/>
          </p:nvSpPr>
          <p:spPr bwMode="auto">
            <a:xfrm flipV="1">
              <a:off x="823" y="2562"/>
              <a:ext cx="90" cy="162"/>
            </a:xfrm>
            <a:prstGeom prst="rightBrace">
              <a:avLst>
                <a:gd name="adj1" fmla="val 15000"/>
                <a:gd name="adj2" fmla="val 50000"/>
              </a:avLst>
            </a:prstGeom>
            <a:noFill/>
            <a:ln w="762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8697" name="Group 60"/>
            <p:cNvGrpSpPr>
              <a:grpSpLocks/>
            </p:cNvGrpSpPr>
            <p:nvPr/>
          </p:nvGrpSpPr>
          <p:grpSpPr bwMode="auto">
            <a:xfrm>
              <a:off x="1117" y="1056"/>
              <a:ext cx="784" cy="2512"/>
              <a:chOff x="1117" y="1056"/>
              <a:chExt cx="784" cy="2512"/>
            </a:xfrm>
          </p:grpSpPr>
          <p:sp>
            <p:nvSpPr>
              <p:cNvPr id="28698" name="Line 21"/>
              <p:cNvSpPr>
                <a:spLocks noChangeShapeType="1"/>
              </p:cNvSpPr>
              <p:nvPr/>
            </p:nvSpPr>
            <p:spPr bwMode="auto">
              <a:xfrm>
                <a:off x="1117" y="356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374" name="Oval 30"/>
              <p:cNvSpPr>
                <a:spLocks noChangeArrowheads="1"/>
              </p:cNvSpPr>
              <p:nvPr/>
            </p:nvSpPr>
            <p:spPr bwMode="auto">
              <a:xfrm>
                <a:off x="1659" y="1056"/>
                <a:ext cx="227"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75" name="Oval 31"/>
              <p:cNvSpPr>
                <a:spLocks noChangeArrowheads="1"/>
              </p:cNvSpPr>
              <p:nvPr/>
            </p:nvSpPr>
            <p:spPr bwMode="auto">
              <a:xfrm>
                <a:off x="1659" y="2096"/>
                <a:ext cx="227"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76" name="Oval 32"/>
              <p:cNvSpPr>
                <a:spLocks noChangeArrowheads="1"/>
              </p:cNvSpPr>
              <p:nvPr/>
            </p:nvSpPr>
            <p:spPr bwMode="auto">
              <a:xfrm>
                <a:off x="1674" y="3149"/>
                <a:ext cx="227"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grpSp>
      </p:grpSp>
      <p:grpSp>
        <p:nvGrpSpPr>
          <p:cNvPr id="6" name="Group 59"/>
          <p:cNvGrpSpPr>
            <a:grpSpLocks/>
          </p:cNvGrpSpPr>
          <p:nvPr/>
        </p:nvGrpSpPr>
        <p:grpSpPr bwMode="auto">
          <a:xfrm>
            <a:off x="6070600" y="1525588"/>
            <a:ext cx="2309813" cy="5016500"/>
            <a:chOff x="3824" y="961"/>
            <a:chExt cx="1455" cy="3160"/>
          </a:xfrm>
        </p:grpSpPr>
        <p:grpSp>
          <p:nvGrpSpPr>
            <p:cNvPr id="28679" name="Group 58"/>
            <p:cNvGrpSpPr>
              <a:grpSpLocks/>
            </p:cNvGrpSpPr>
            <p:nvPr/>
          </p:nvGrpSpPr>
          <p:grpSpPr bwMode="auto">
            <a:xfrm>
              <a:off x="5045" y="2446"/>
              <a:ext cx="234" cy="439"/>
              <a:chOff x="5045" y="2446"/>
              <a:chExt cx="234" cy="439"/>
            </a:xfrm>
          </p:grpSpPr>
          <p:sp>
            <p:nvSpPr>
              <p:cNvPr id="28688" name="AutoShape 45"/>
              <p:cNvSpPr>
                <a:spLocks/>
              </p:cNvSpPr>
              <p:nvPr/>
            </p:nvSpPr>
            <p:spPr bwMode="auto">
              <a:xfrm flipH="1">
                <a:off x="5045" y="2588"/>
                <a:ext cx="91" cy="162"/>
              </a:xfrm>
              <a:prstGeom prst="rightBrace">
                <a:avLst>
                  <a:gd name="adj1" fmla="val 14835"/>
                  <a:gd name="adj2" fmla="val 50000"/>
                </a:avLst>
              </a:prstGeom>
              <a:noFill/>
              <a:ln w="762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9" name="WordArt 46"/>
              <p:cNvSpPr>
                <a:spLocks noChangeArrowheads="1" noChangeShapeType="1" noTextEdit="1"/>
              </p:cNvSpPr>
              <p:nvPr/>
            </p:nvSpPr>
            <p:spPr bwMode="auto">
              <a:xfrm flipH="1">
                <a:off x="5060" y="2446"/>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690" name="WordArt 47"/>
              <p:cNvSpPr>
                <a:spLocks noChangeArrowheads="1" noChangeShapeType="1" noTextEdit="1"/>
              </p:cNvSpPr>
              <p:nvPr/>
            </p:nvSpPr>
            <p:spPr bwMode="auto">
              <a:xfrm flipV="1">
                <a:off x="5060" y="2689"/>
                <a:ext cx="219" cy="196"/>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chemeClr val="accent1"/>
                        </a:gs>
                        <a:gs pos="100000">
                          <a:srgbClr val="005E47"/>
                        </a:gs>
                      </a:gsLst>
                      <a:path path="rect">
                        <a:fillToRect l="50000" t="50000" r="50000" b="50000"/>
                      </a:path>
                    </a:gradFill>
                    <a:latin typeface="Arial Black"/>
                  </a:rPr>
                  <a:t>Y</a:t>
                </a:r>
              </a:p>
            </p:txBody>
          </p:sp>
          <p:sp>
            <p:nvSpPr>
              <p:cNvPr id="28691" name="Oval 48"/>
              <p:cNvSpPr>
                <a:spLocks noChangeArrowheads="1"/>
              </p:cNvSpPr>
              <p:nvPr/>
            </p:nvSpPr>
            <p:spPr bwMode="auto">
              <a:xfrm flipH="1" flipV="1">
                <a:off x="5124" y="2646"/>
                <a:ext cx="93" cy="46"/>
              </a:xfrm>
              <a:prstGeom prst="ellipse">
                <a:avLst/>
              </a:prstGeom>
              <a:gradFill rotWithShape="0">
                <a:gsLst>
                  <a:gs pos="0">
                    <a:srgbClr val="FF0000"/>
                  </a:gs>
                  <a:gs pos="100000">
                    <a:srgbClr val="760000"/>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28680" name="AutoShape 37"/>
            <p:cNvSpPr>
              <a:spLocks noChangeArrowheads="1"/>
            </p:cNvSpPr>
            <p:nvPr/>
          </p:nvSpPr>
          <p:spPr bwMode="auto">
            <a:xfrm rot="5400000">
              <a:off x="3750" y="2088"/>
              <a:ext cx="1054" cy="905"/>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681" name="AutoShape 38"/>
            <p:cNvSpPr>
              <a:spLocks noChangeArrowheads="1"/>
            </p:cNvSpPr>
            <p:nvPr/>
          </p:nvSpPr>
          <p:spPr bwMode="auto">
            <a:xfrm rot="5400000">
              <a:off x="3757" y="1036"/>
              <a:ext cx="1053" cy="904"/>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28682" name="AutoShape 39"/>
            <p:cNvSpPr>
              <a:spLocks noChangeArrowheads="1"/>
            </p:cNvSpPr>
            <p:nvPr/>
          </p:nvSpPr>
          <p:spPr bwMode="auto">
            <a:xfrm rot="5400000">
              <a:off x="3757" y="3143"/>
              <a:ext cx="1053" cy="904"/>
            </a:xfrm>
            <a:prstGeom prst="flowChartAlternateProcess">
              <a:avLst/>
            </a:prstGeom>
            <a:gradFill rotWithShape="0">
              <a:gsLst>
                <a:gs pos="0">
                  <a:srgbClr val="CCFFFF"/>
                </a:gs>
                <a:gs pos="100000">
                  <a:srgbClr val="0099CC"/>
                </a:gs>
              </a:gsLst>
              <a:path path="rect">
                <a:fillToRect r="100000" b="100000"/>
              </a:path>
            </a:gradFill>
            <a:ln w="9525">
              <a:solidFill>
                <a:schemeClr val="tx1"/>
              </a:solidFill>
              <a:miter lim="800000"/>
              <a:headEnd/>
              <a:tailEnd/>
            </a:ln>
          </p:spPr>
          <p:txBody>
            <a:bodyPr wrap="none" anchor="ctr"/>
            <a:lstStyle/>
            <a:p>
              <a:endParaRPr lang="en-US"/>
            </a:p>
          </p:txBody>
        </p:sp>
        <p:sp>
          <p:nvSpPr>
            <p:cNvPr id="57384" name="Oval 40"/>
            <p:cNvSpPr>
              <a:spLocks noChangeArrowheads="1"/>
            </p:cNvSpPr>
            <p:nvPr/>
          </p:nvSpPr>
          <p:spPr bwMode="auto">
            <a:xfrm>
              <a:off x="4420" y="1015"/>
              <a:ext cx="226"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85" name="Oval 41"/>
            <p:cNvSpPr>
              <a:spLocks noChangeArrowheads="1"/>
            </p:cNvSpPr>
            <p:nvPr/>
          </p:nvSpPr>
          <p:spPr bwMode="auto">
            <a:xfrm>
              <a:off x="4420" y="2075"/>
              <a:ext cx="226"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57386" name="Oval 42"/>
            <p:cNvSpPr>
              <a:spLocks noChangeArrowheads="1"/>
            </p:cNvSpPr>
            <p:nvPr/>
          </p:nvSpPr>
          <p:spPr bwMode="auto">
            <a:xfrm>
              <a:off x="4435" y="3135"/>
              <a:ext cx="226" cy="243"/>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defRPr/>
              </a:pPr>
              <a:endParaRPr lang="en-US"/>
            </a:p>
          </p:txBody>
        </p:sp>
        <p:sp>
          <p:nvSpPr>
            <p:cNvPr id="28686" name="Oval 43"/>
            <p:cNvSpPr>
              <a:spLocks noChangeArrowheads="1"/>
            </p:cNvSpPr>
            <p:nvPr/>
          </p:nvSpPr>
          <p:spPr bwMode="auto">
            <a:xfrm>
              <a:off x="4193" y="2365"/>
              <a:ext cx="543" cy="649"/>
            </a:xfrm>
            <a:prstGeom prst="ellipse">
              <a:avLst/>
            </a:prstGeom>
            <a:solidFill>
              <a:schemeClr val="bg1"/>
            </a:solidFill>
            <a:ln w="9525">
              <a:solidFill>
                <a:schemeClr val="tx1"/>
              </a:solidFill>
              <a:round/>
              <a:headEnd/>
              <a:tailEnd/>
            </a:ln>
          </p:spPr>
          <p:txBody>
            <a:bodyPr wrap="none" anchor="ctr"/>
            <a:lstStyle/>
            <a:p>
              <a:endParaRPr lang="en-US"/>
            </a:p>
          </p:txBody>
        </p:sp>
        <p:sp>
          <p:nvSpPr>
            <p:cNvPr id="28687" name="Line 49"/>
            <p:cNvSpPr>
              <a:spLocks noChangeShapeType="1"/>
            </p:cNvSpPr>
            <p:nvPr/>
          </p:nvSpPr>
          <p:spPr bwMode="auto">
            <a:xfrm>
              <a:off x="4201" y="2676"/>
              <a:ext cx="181" cy="0"/>
            </a:xfrm>
            <a:prstGeom prst="line">
              <a:avLst/>
            </a:prstGeom>
            <a:noFill/>
            <a:ln w="7620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678" name="Rectangle 4"/>
          <p:cNvSpPr>
            <a:spLocks noChangeArrowheads="1"/>
          </p:cNvSpPr>
          <p:nvPr/>
        </p:nvSpPr>
        <p:spPr bwMode="auto">
          <a:xfrm>
            <a:off x="1316038" y="452438"/>
            <a:ext cx="6202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Origin of Secretory Component of sIgA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sz="quarter" idx="1"/>
          </p:nvPr>
        </p:nvSpPr>
        <p:spPr>
          <a:xfrm>
            <a:off x="457200" y="1600200"/>
            <a:ext cx="7924800" cy="4873625"/>
          </a:xfrm>
        </p:spPr>
        <p:txBody>
          <a:bodyPr/>
          <a:lstStyle/>
          <a:p>
            <a:pPr algn="just"/>
            <a:r>
              <a:rPr lang="en-US" dirty="0" smtClean="0">
                <a:solidFill>
                  <a:schemeClr val="bg2"/>
                </a:solidFill>
              </a:rPr>
              <a:t>Structure</a:t>
            </a:r>
            <a:endParaRPr lang="en-US" dirty="0" smtClean="0"/>
          </a:p>
          <a:p>
            <a:pPr algn="just"/>
            <a:r>
              <a:rPr lang="en-US" dirty="0" smtClean="0"/>
              <a:t>Properties</a:t>
            </a:r>
          </a:p>
          <a:p>
            <a:pPr lvl="1" algn="just"/>
            <a:r>
              <a:rPr lang="en-US" sz="2400" dirty="0" smtClean="0"/>
              <a:t>2nd highest serum </a:t>
            </a:r>
            <a:r>
              <a:rPr lang="en-US" sz="2400" dirty="0" err="1" smtClean="0"/>
              <a:t>Ig</a:t>
            </a:r>
            <a:endParaRPr lang="en-US" sz="2400" dirty="0" smtClean="0"/>
          </a:p>
          <a:p>
            <a:pPr lvl="1" algn="just"/>
            <a:r>
              <a:rPr lang="en-US" sz="2400" dirty="0" smtClean="0"/>
              <a:t>Major secretory </a:t>
            </a:r>
            <a:r>
              <a:rPr lang="en-US" sz="2400" dirty="0" err="1" smtClean="0"/>
              <a:t>Ig</a:t>
            </a:r>
            <a:r>
              <a:rPr lang="en-US" sz="2400" dirty="0" smtClean="0"/>
              <a:t> (Mucosal  or Local Immunity)</a:t>
            </a:r>
          </a:p>
          <a:p>
            <a:pPr lvl="2" algn="just"/>
            <a:r>
              <a:rPr lang="en-US" sz="2400" dirty="0" smtClean="0"/>
              <a:t>Tears, saliva, gastric and pulmonary secretions </a:t>
            </a:r>
          </a:p>
          <a:p>
            <a:pPr lvl="1" algn="just"/>
            <a:r>
              <a:rPr lang="en-US" sz="2400" dirty="0" smtClean="0"/>
              <a:t>Does not fix complement (unless aggregated)</a:t>
            </a:r>
          </a:p>
          <a:p>
            <a:pPr lvl="1" algn="just"/>
            <a:r>
              <a:rPr lang="en-US" sz="2400" dirty="0" smtClean="0"/>
              <a:t>Binds to Fc receptors on some cells</a:t>
            </a:r>
          </a:p>
        </p:txBody>
      </p:sp>
      <p:sp>
        <p:nvSpPr>
          <p:cNvPr id="29699" name="Rectangle 4"/>
          <p:cNvSpPr>
            <a:spLocks noChangeArrowheads="1"/>
          </p:cNvSpPr>
          <p:nvPr/>
        </p:nvSpPr>
        <p:spPr bwMode="auto">
          <a:xfrm>
            <a:off x="757238" y="762000"/>
            <a:ext cx="846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t>IgA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1"/>
          </p:nvPr>
        </p:nvSpPr>
        <p:spPr>
          <a:xfrm>
            <a:off x="381000" y="2133600"/>
            <a:ext cx="2876550" cy="1422400"/>
          </a:xfrm>
        </p:spPr>
        <p:txBody>
          <a:bodyPr/>
          <a:lstStyle/>
          <a:p>
            <a:r>
              <a:rPr lang="en-US" dirty="0" smtClean="0"/>
              <a:t>Structure</a:t>
            </a:r>
          </a:p>
          <a:p>
            <a:pPr lvl="1"/>
            <a:r>
              <a:rPr lang="en-US" sz="2400" dirty="0" smtClean="0"/>
              <a:t>Monomer</a:t>
            </a:r>
          </a:p>
          <a:p>
            <a:pPr lvl="1"/>
            <a:r>
              <a:rPr lang="en-US" sz="2400" dirty="0" smtClean="0"/>
              <a:t>Tail piece</a:t>
            </a:r>
          </a:p>
        </p:txBody>
      </p:sp>
      <p:grpSp>
        <p:nvGrpSpPr>
          <p:cNvPr id="30723" name="Group 82"/>
          <p:cNvGrpSpPr>
            <a:grpSpLocks/>
          </p:cNvGrpSpPr>
          <p:nvPr/>
        </p:nvGrpSpPr>
        <p:grpSpPr bwMode="auto">
          <a:xfrm>
            <a:off x="3276600" y="2095500"/>
            <a:ext cx="5484813" cy="2628900"/>
            <a:chOff x="2064" y="1416"/>
            <a:chExt cx="3552" cy="1656"/>
          </a:xfrm>
        </p:grpSpPr>
        <p:sp>
          <p:nvSpPr>
            <p:cNvPr id="30726" name="Oval 6"/>
            <p:cNvSpPr>
              <a:spLocks noChangeArrowheads="1"/>
            </p:cNvSpPr>
            <p:nvPr/>
          </p:nvSpPr>
          <p:spPr bwMode="auto">
            <a:xfrm>
              <a:off x="3922" y="2588"/>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27" name="Line 7"/>
            <p:cNvSpPr>
              <a:spLocks noChangeShapeType="1"/>
            </p:cNvSpPr>
            <p:nvPr/>
          </p:nvSpPr>
          <p:spPr bwMode="auto">
            <a:xfrm>
              <a:off x="3512" y="2192"/>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8" name="Line 8"/>
            <p:cNvSpPr>
              <a:spLocks noChangeShapeType="1"/>
            </p:cNvSpPr>
            <p:nvPr/>
          </p:nvSpPr>
          <p:spPr bwMode="auto">
            <a:xfrm>
              <a:off x="3616" y="2192"/>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AutoShape 9"/>
            <p:cNvSpPr>
              <a:spLocks noChangeArrowheads="1"/>
            </p:cNvSpPr>
            <p:nvPr/>
          </p:nvSpPr>
          <p:spPr bwMode="auto">
            <a:xfrm rot="-1539414">
              <a:off x="2654" y="229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30" name="Rectangle 10"/>
            <p:cNvSpPr>
              <a:spLocks noChangeArrowheads="1"/>
            </p:cNvSpPr>
            <p:nvPr/>
          </p:nvSpPr>
          <p:spPr bwMode="auto">
            <a:xfrm rot="-1539414">
              <a:off x="2989" y="2375"/>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31" name="Rectangle 11"/>
            <p:cNvSpPr>
              <a:spLocks noChangeArrowheads="1"/>
            </p:cNvSpPr>
            <p:nvPr/>
          </p:nvSpPr>
          <p:spPr bwMode="auto">
            <a:xfrm rot="-1539414">
              <a:off x="2642" y="254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32" name="AutoShape 12"/>
            <p:cNvSpPr>
              <a:spLocks noChangeArrowheads="1"/>
            </p:cNvSpPr>
            <p:nvPr/>
          </p:nvSpPr>
          <p:spPr bwMode="auto">
            <a:xfrm rot="-1539414">
              <a:off x="2087" y="2575"/>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33" name="Rectangle 13"/>
            <p:cNvSpPr>
              <a:spLocks noChangeArrowheads="1"/>
            </p:cNvSpPr>
            <p:nvPr/>
          </p:nvSpPr>
          <p:spPr bwMode="auto">
            <a:xfrm rot="-1539414">
              <a:off x="2422" y="265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34" name="Rectangle 14"/>
            <p:cNvSpPr>
              <a:spLocks noChangeArrowheads="1"/>
            </p:cNvSpPr>
            <p:nvPr/>
          </p:nvSpPr>
          <p:spPr bwMode="auto">
            <a:xfrm rot="-1539414">
              <a:off x="2072" y="282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8143" name="AutoShape 15"/>
            <p:cNvSpPr>
              <a:spLocks noChangeArrowheads="1"/>
            </p:cNvSpPr>
            <p:nvPr/>
          </p:nvSpPr>
          <p:spPr bwMode="auto">
            <a:xfrm flipV="1">
              <a:off x="3731" y="2360"/>
              <a:ext cx="503"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44" name="Rectangle 16"/>
            <p:cNvSpPr>
              <a:spLocks noChangeArrowheads="1"/>
            </p:cNvSpPr>
            <p:nvPr/>
          </p:nvSpPr>
          <p:spPr bwMode="auto">
            <a:xfrm flipV="1">
              <a:off x="4049" y="237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45" name="Rectangle 17"/>
            <p:cNvSpPr>
              <a:spLocks noChangeArrowheads="1"/>
            </p:cNvSpPr>
            <p:nvPr/>
          </p:nvSpPr>
          <p:spPr bwMode="auto">
            <a:xfrm flipV="1">
              <a:off x="3661" y="2365"/>
              <a:ext cx="253"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46" name="AutoShape 18"/>
            <p:cNvSpPr>
              <a:spLocks noChangeArrowheads="1"/>
            </p:cNvSpPr>
            <p:nvPr/>
          </p:nvSpPr>
          <p:spPr bwMode="auto">
            <a:xfrm flipV="1">
              <a:off x="4366" y="236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47" name="Rectangle 19"/>
            <p:cNvSpPr>
              <a:spLocks noChangeArrowheads="1"/>
            </p:cNvSpPr>
            <p:nvPr/>
          </p:nvSpPr>
          <p:spPr bwMode="auto">
            <a:xfrm flipV="1">
              <a:off x="4687" y="2376"/>
              <a:ext cx="252"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48" name="Rectangle 20"/>
            <p:cNvSpPr>
              <a:spLocks noChangeArrowheads="1"/>
            </p:cNvSpPr>
            <p:nvPr/>
          </p:nvSpPr>
          <p:spPr bwMode="auto">
            <a:xfrm flipV="1">
              <a:off x="4299" y="2369"/>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49" name="Oval 21"/>
            <p:cNvSpPr>
              <a:spLocks noChangeArrowheads="1"/>
            </p:cNvSpPr>
            <p:nvPr/>
          </p:nvSpPr>
          <p:spPr bwMode="auto">
            <a:xfrm flipV="1">
              <a:off x="3563" y="2280"/>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50" name="Oval 22"/>
            <p:cNvSpPr>
              <a:spLocks noChangeArrowheads="1"/>
            </p:cNvSpPr>
            <p:nvPr/>
          </p:nvSpPr>
          <p:spPr bwMode="auto">
            <a:xfrm flipV="1">
              <a:off x="3275" y="2280"/>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51" name="Oval 23"/>
            <p:cNvSpPr>
              <a:spLocks noChangeArrowheads="1"/>
            </p:cNvSpPr>
            <p:nvPr/>
          </p:nvSpPr>
          <p:spPr bwMode="auto">
            <a:xfrm flipV="1">
              <a:off x="3371" y="2280"/>
              <a:ext cx="100"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52" name="Oval 24"/>
            <p:cNvSpPr>
              <a:spLocks noChangeArrowheads="1"/>
            </p:cNvSpPr>
            <p:nvPr/>
          </p:nvSpPr>
          <p:spPr bwMode="auto">
            <a:xfrm flipV="1">
              <a:off x="3467" y="2280"/>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53" name="AutoShape 25"/>
            <p:cNvSpPr>
              <a:spLocks noChangeArrowheads="1"/>
            </p:cNvSpPr>
            <p:nvPr/>
          </p:nvSpPr>
          <p:spPr bwMode="auto">
            <a:xfrm rot="20063253" flipV="1">
              <a:off x="2216" y="2840"/>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54" name="Rectangle 26"/>
            <p:cNvSpPr>
              <a:spLocks noChangeArrowheads="1"/>
            </p:cNvSpPr>
            <p:nvPr/>
          </p:nvSpPr>
          <p:spPr bwMode="auto">
            <a:xfrm rot="20063253" flipV="1">
              <a:off x="2484" y="277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55" name="Rectangle 27"/>
            <p:cNvSpPr>
              <a:spLocks noChangeArrowheads="1"/>
            </p:cNvSpPr>
            <p:nvPr/>
          </p:nvSpPr>
          <p:spPr bwMode="auto">
            <a:xfrm rot="20063253" flipV="1">
              <a:off x="2130" y="293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56" name="AutoShape 28"/>
            <p:cNvSpPr>
              <a:spLocks noChangeArrowheads="1"/>
            </p:cNvSpPr>
            <p:nvPr/>
          </p:nvSpPr>
          <p:spPr bwMode="auto">
            <a:xfrm rot="20063253" flipV="1">
              <a:off x="2792" y="256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57" name="Rectangle 29"/>
            <p:cNvSpPr>
              <a:spLocks noChangeArrowheads="1"/>
            </p:cNvSpPr>
            <p:nvPr/>
          </p:nvSpPr>
          <p:spPr bwMode="auto">
            <a:xfrm rot="20063253" flipV="1">
              <a:off x="3058" y="250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58" name="Rectangle 30"/>
            <p:cNvSpPr>
              <a:spLocks noChangeArrowheads="1"/>
            </p:cNvSpPr>
            <p:nvPr/>
          </p:nvSpPr>
          <p:spPr bwMode="auto">
            <a:xfrm rot="20063253" flipV="1">
              <a:off x="2706" y="2667"/>
              <a:ext cx="25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0751" name="Line 31"/>
            <p:cNvSpPr>
              <a:spLocks noChangeShapeType="1"/>
            </p:cNvSpPr>
            <p:nvPr/>
          </p:nvSpPr>
          <p:spPr bwMode="auto">
            <a:xfrm flipV="1">
              <a:off x="3912" y="2392"/>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32"/>
            <p:cNvSpPr>
              <a:spLocks noChangeShapeType="1"/>
            </p:cNvSpPr>
            <p:nvPr/>
          </p:nvSpPr>
          <p:spPr bwMode="auto">
            <a:xfrm flipV="1">
              <a:off x="4548" y="2402"/>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33"/>
            <p:cNvSpPr>
              <a:spLocks noChangeShapeType="1"/>
            </p:cNvSpPr>
            <p:nvPr/>
          </p:nvSpPr>
          <p:spPr bwMode="auto">
            <a:xfrm rot="20027783" flipV="1">
              <a:off x="2930" y="26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34"/>
            <p:cNvSpPr>
              <a:spLocks noChangeShapeType="1"/>
            </p:cNvSpPr>
            <p:nvPr/>
          </p:nvSpPr>
          <p:spPr bwMode="auto">
            <a:xfrm rot="20027783" flipV="1">
              <a:off x="2300" y="276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35"/>
            <p:cNvSpPr>
              <a:spLocks noChangeShapeType="1"/>
            </p:cNvSpPr>
            <p:nvPr/>
          </p:nvSpPr>
          <p:spPr bwMode="auto">
            <a:xfrm rot="20027783" flipV="1">
              <a:off x="2870" y="249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36"/>
            <p:cNvSpPr>
              <a:spLocks noChangeShapeType="1"/>
            </p:cNvSpPr>
            <p:nvPr/>
          </p:nvSpPr>
          <p:spPr bwMode="auto">
            <a:xfrm rot="20027783" flipV="1">
              <a:off x="2360" y="288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37"/>
            <p:cNvSpPr>
              <a:spLocks noChangeShapeType="1"/>
            </p:cNvSpPr>
            <p:nvPr/>
          </p:nvSpPr>
          <p:spPr bwMode="auto">
            <a:xfrm>
              <a:off x="3224" y="2369"/>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AutoShape 38"/>
            <p:cNvSpPr>
              <a:spLocks noChangeArrowheads="1"/>
            </p:cNvSpPr>
            <p:nvPr/>
          </p:nvSpPr>
          <p:spPr bwMode="auto">
            <a:xfrm rot="1539414" flipV="1">
              <a:off x="2646" y="1960"/>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59" name="Rectangle 39"/>
            <p:cNvSpPr>
              <a:spLocks noChangeArrowheads="1"/>
            </p:cNvSpPr>
            <p:nvPr/>
          </p:nvSpPr>
          <p:spPr bwMode="auto">
            <a:xfrm rot="1539414" flipV="1">
              <a:off x="2981" y="2055"/>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60" name="Rectangle 40"/>
            <p:cNvSpPr>
              <a:spLocks noChangeArrowheads="1"/>
            </p:cNvSpPr>
            <p:nvPr/>
          </p:nvSpPr>
          <p:spPr bwMode="auto">
            <a:xfrm rot="1539414" flipV="1">
              <a:off x="2629" y="1886"/>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61" name="AutoShape 41"/>
            <p:cNvSpPr>
              <a:spLocks noChangeArrowheads="1"/>
            </p:cNvSpPr>
            <p:nvPr/>
          </p:nvSpPr>
          <p:spPr bwMode="auto">
            <a:xfrm rot="1539414" flipV="1">
              <a:off x="2079" y="1681"/>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62" name="Rectangle 42"/>
            <p:cNvSpPr>
              <a:spLocks noChangeArrowheads="1"/>
            </p:cNvSpPr>
            <p:nvPr/>
          </p:nvSpPr>
          <p:spPr bwMode="auto">
            <a:xfrm rot="1539414" flipV="1">
              <a:off x="2412" y="1782"/>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0763" name="Rectangle 43"/>
            <p:cNvSpPr>
              <a:spLocks noChangeArrowheads="1"/>
            </p:cNvSpPr>
            <p:nvPr/>
          </p:nvSpPr>
          <p:spPr bwMode="auto">
            <a:xfrm rot="1539414" flipV="1">
              <a:off x="2064" y="16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48172" name="AutoShape 44"/>
            <p:cNvSpPr>
              <a:spLocks noChangeArrowheads="1"/>
            </p:cNvSpPr>
            <p:nvPr/>
          </p:nvSpPr>
          <p:spPr bwMode="auto">
            <a:xfrm>
              <a:off x="3722" y="189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73" name="Rectangle 45"/>
            <p:cNvSpPr>
              <a:spLocks noChangeArrowheads="1"/>
            </p:cNvSpPr>
            <p:nvPr/>
          </p:nvSpPr>
          <p:spPr bwMode="auto">
            <a:xfrm>
              <a:off x="4041" y="205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74" name="Rectangle 46"/>
            <p:cNvSpPr>
              <a:spLocks noChangeArrowheads="1"/>
            </p:cNvSpPr>
            <p:nvPr/>
          </p:nvSpPr>
          <p:spPr bwMode="auto">
            <a:xfrm>
              <a:off x="3653" y="206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75" name="AutoShape 47"/>
            <p:cNvSpPr>
              <a:spLocks noChangeArrowheads="1"/>
            </p:cNvSpPr>
            <p:nvPr/>
          </p:nvSpPr>
          <p:spPr bwMode="auto">
            <a:xfrm>
              <a:off x="4360" y="1888"/>
              <a:ext cx="504"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76" name="Rectangle 48"/>
            <p:cNvSpPr>
              <a:spLocks noChangeArrowheads="1"/>
            </p:cNvSpPr>
            <p:nvPr/>
          </p:nvSpPr>
          <p:spPr bwMode="auto">
            <a:xfrm>
              <a:off x="4679" y="205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77" name="Rectangle 49"/>
            <p:cNvSpPr>
              <a:spLocks noChangeArrowheads="1"/>
            </p:cNvSpPr>
            <p:nvPr/>
          </p:nvSpPr>
          <p:spPr bwMode="auto">
            <a:xfrm>
              <a:off x="4291" y="205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78" name="Oval 50"/>
            <p:cNvSpPr>
              <a:spLocks noChangeArrowheads="1"/>
            </p:cNvSpPr>
            <p:nvPr/>
          </p:nvSpPr>
          <p:spPr bwMode="auto">
            <a:xfrm>
              <a:off x="3555" y="1968"/>
              <a:ext cx="100"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79" name="Oval 51"/>
            <p:cNvSpPr>
              <a:spLocks noChangeArrowheads="1"/>
            </p:cNvSpPr>
            <p:nvPr/>
          </p:nvSpPr>
          <p:spPr bwMode="auto">
            <a:xfrm>
              <a:off x="3267" y="1968"/>
              <a:ext cx="97"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80" name="Oval 52"/>
            <p:cNvSpPr>
              <a:spLocks noChangeArrowheads="1"/>
            </p:cNvSpPr>
            <p:nvPr/>
          </p:nvSpPr>
          <p:spPr bwMode="auto">
            <a:xfrm>
              <a:off x="3363" y="196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81" name="Oval 53"/>
            <p:cNvSpPr>
              <a:spLocks noChangeArrowheads="1"/>
            </p:cNvSpPr>
            <p:nvPr/>
          </p:nvSpPr>
          <p:spPr bwMode="auto">
            <a:xfrm>
              <a:off x="3459" y="196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48182" name="AutoShape 54"/>
            <p:cNvSpPr>
              <a:spLocks noChangeArrowheads="1"/>
            </p:cNvSpPr>
            <p:nvPr/>
          </p:nvSpPr>
          <p:spPr bwMode="auto">
            <a:xfrm rot="1536747">
              <a:off x="2208" y="14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83" name="Rectangle 55"/>
            <p:cNvSpPr>
              <a:spLocks noChangeArrowheads="1"/>
            </p:cNvSpPr>
            <p:nvPr/>
          </p:nvSpPr>
          <p:spPr bwMode="auto">
            <a:xfrm rot="1536747">
              <a:off x="2474" y="165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84" name="Rectangle 56"/>
            <p:cNvSpPr>
              <a:spLocks noChangeArrowheads="1"/>
            </p:cNvSpPr>
            <p:nvPr/>
          </p:nvSpPr>
          <p:spPr bwMode="auto">
            <a:xfrm rot="1536747">
              <a:off x="2122" y="1493"/>
              <a:ext cx="25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85" name="AutoShape 57"/>
            <p:cNvSpPr>
              <a:spLocks noChangeArrowheads="1"/>
            </p:cNvSpPr>
            <p:nvPr/>
          </p:nvSpPr>
          <p:spPr bwMode="auto">
            <a:xfrm rot="1536747">
              <a:off x="2784" y="1688"/>
              <a:ext cx="504"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8186" name="Rectangle 58"/>
            <p:cNvSpPr>
              <a:spLocks noChangeArrowheads="1"/>
            </p:cNvSpPr>
            <p:nvPr/>
          </p:nvSpPr>
          <p:spPr bwMode="auto">
            <a:xfrm rot="1536747">
              <a:off x="3050" y="192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187" name="Rectangle 59"/>
            <p:cNvSpPr>
              <a:spLocks noChangeArrowheads="1"/>
            </p:cNvSpPr>
            <p:nvPr/>
          </p:nvSpPr>
          <p:spPr bwMode="auto">
            <a:xfrm rot="1536747">
              <a:off x="2698" y="176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0780" name="Line 60"/>
            <p:cNvSpPr>
              <a:spLocks noChangeShapeType="1"/>
            </p:cNvSpPr>
            <p:nvPr/>
          </p:nvSpPr>
          <p:spPr bwMode="auto">
            <a:xfrm flipV="1">
              <a:off x="4536" y="208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Line 61"/>
            <p:cNvSpPr>
              <a:spLocks noChangeShapeType="1"/>
            </p:cNvSpPr>
            <p:nvPr/>
          </p:nvSpPr>
          <p:spPr bwMode="auto">
            <a:xfrm flipV="1">
              <a:off x="3898" y="208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2" name="Line 62"/>
            <p:cNvSpPr>
              <a:spLocks noChangeShapeType="1"/>
            </p:cNvSpPr>
            <p:nvPr/>
          </p:nvSpPr>
          <p:spPr bwMode="auto">
            <a:xfrm rot="1572217" flipH="1" flipV="1">
              <a:off x="2860" y="199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63"/>
            <p:cNvSpPr>
              <a:spLocks noChangeShapeType="1"/>
            </p:cNvSpPr>
            <p:nvPr/>
          </p:nvSpPr>
          <p:spPr bwMode="auto">
            <a:xfrm rot="1572217" flipH="1" flipV="1">
              <a:off x="2350" y="16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64"/>
            <p:cNvSpPr>
              <a:spLocks noChangeShapeType="1"/>
            </p:cNvSpPr>
            <p:nvPr/>
          </p:nvSpPr>
          <p:spPr bwMode="auto">
            <a:xfrm rot="1572217" flipH="1" flipV="1">
              <a:off x="2292" y="172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5" name="Line 65"/>
            <p:cNvSpPr>
              <a:spLocks noChangeShapeType="1"/>
            </p:cNvSpPr>
            <p:nvPr/>
          </p:nvSpPr>
          <p:spPr bwMode="auto">
            <a:xfrm rot="1572217" flipH="1" flipV="1">
              <a:off x="2926" y="187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66"/>
            <p:cNvSpPr>
              <a:spLocks noChangeShapeType="1"/>
            </p:cNvSpPr>
            <p:nvPr/>
          </p:nvSpPr>
          <p:spPr bwMode="auto">
            <a:xfrm flipH="1">
              <a:off x="3219" y="2016"/>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Oval 67"/>
            <p:cNvSpPr>
              <a:spLocks noChangeArrowheads="1"/>
            </p:cNvSpPr>
            <p:nvPr/>
          </p:nvSpPr>
          <p:spPr bwMode="auto">
            <a:xfrm>
              <a:off x="3915" y="1800"/>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48196" name="Rectangle 68"/>
            <p:cNvSpPr>
              <a:spLocks noChangeArrowheads="1"/>
            </p:cNvSpPr>
            <p:nvPr/>
          </p:nvSpPr>
          <p:spPr bwMode="auto">
            <a:xfrm>
              <a:off x="4930" y="2376"/>
              <a:ext cx="480"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48197" name="Rectangle 69"/>
            <p:cNvSpPr>
              <a:spLocks noChangeArrowheads="1"/>
            </p:cNvSpPr>
            <p:nvPr/>
          </p:nvSpPr>
          <p:spPr bwMode="auto">
            <a:xfrm>
              <a:off x="4923" y="2057"/>
              <a:ext cx="480"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30790" name="Line 70"/>
            <p:cNvSpPr>
              <a:spLocks noChangeShapeType="1"/>
            </p:cNvSpPr>
            <p:nvPr/>
          </p:nvSpPr>
          <p:spPr bwMode="auto">
            <a:xfrm>
              <a:off x="5184" y="2376"/>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1" name="Text Box 71"/>
            <p:cNvSpPr txBox="1">
              <a:spLocks noChangeArrowheads="1"/>
            </p:cNvSpPr>
            <p:nvPr/>
          </p:nvSpPr>
          <p:spPr bwMode="auto">
            <a:xfrm>
              <a:off x="4752" y="2654"/>
              <a:ext cx="864" cy="2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2000"/>
                <a:t>Tail Piece</a:t>
              </a:r>
            </a:p>
          </p:txBody>
        </p:sp>
        <p:sp>
          <p:nvSpPr>
            <p:cNvPr id="30792" name="Oval 72"/>
            <p:cNvSpPr>
              <a:spLocks noChangeArrowheads="1"/>
            </p:cNvSpPr>
            <p:nvPr/>
          </p:nvSpPr>
          <p:spPr bwMode="auto">
            <a:xfrm>
              <a:off x="3413" y="188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3" name="Oval 73"/>
            <p:cNvSpPr>
              <a:spLocks noChangeArrowheads="1"/>
            </p:cNvSpPr>
            <p:nvPr/>
          </p:nvSpPr>
          <p:spPr bwMode="auto">
            <a:xfrm>
              <a:off x="3418" y="2505"/>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4" name="Oval 74"/>
            <p:cNvSpPr>
              <a:spLocks noChangeArrowheads="1"/>
            </p:cNvSpPr>
            <p:nvPr/>
          </p:nvSpPr>
          <p:spPr bwMode="auto">
            <a:xfrm>
              <a:off x="4555" y="1795"/>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5" name="Oval 75"/>
            <p:cNvSpPr>
              <a:spLocks noChangeArrowheads="1"/>
            </p:cNvSpPr>
            <p:nvPr/>
          </p:nvSpPr>
          <p:spPr bwMode="auto">
            <a:xfrm>
              <a:off x="4580" y="2593"/>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6" name="Oval 76"/>
            <p:cNvSpPr>
              <a:spLocks noChangeArrowheads="1"/>
            </p:cNvSpPr>
            <p:nvPr/>
          </p:nvSpPr>
          <p:spPr bwMode="auto">
            <a:xfrm>
              <a:off x="4896" y="1959"/>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7" name="Oval 77"/>
            <p:cNvSpPr>
              <a:spLocks noChangeArrowheads="1"/>
            </p:cNvSpPr>
            <p:nvPr/>
          </p:nvSpPr>
          <p:spPr bwMode="auto">
            <a:xfrm>
              <a:off x="4896" y="2429"/>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8" name="Oval 78"/>
            <p:cNvSpPr>
              <a:spLocks noChangeArrowheads="1"/>
            </p:cNvSpPr>
            <p:nvPr/>
          </p:nvSpPr>
          <p:spPr bwMode="auto">
            <a:xfrm>
              <a:off x="4196" y="1888"/>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799" name="Oval 79"/>
            <p:cNvSpPr>
              <a:spLocks noChangeArrowheads="1"/>
            </p:cNvSpPr>
            <p:nvPr/>
          </p:nvSpPr>
          <p:spPr bwMode="auto">
            <a:xfrm>
              <a:off x="4176" y="2525"/>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800" name="Oval 80"/>
            <p:cNvSpPr>
              <a:spLocks noChangeArrowheads="1"/>
            </p:cNvSpPr>
            <p:nvPr/>
          </p:nvSpPr>
          <p:spPr bwMode="auto">
            <a:xfrm>
              <a:off x="3663" y="1876"/>
              <a:ext cx="96" cy="96"/>
            </a:xfrm>
            <a:prstGeom prst="ellipse">
              <a:avLst/>
            </a:prstGeom>
            <a:solidFill>
              <a:srgbClr val="FFFF99"/>
            </a:solidFill>
            <a:ln w="9525">
              <a:solidFill>
                <a:schemeClr val="tx1"/>
              </a:solidFill>
              <a:round/>
              <a:headEnd/>
              <a:tailEnd/>
            </a:ln>
          </p:spPr>
          <p:txBody>
            <a:bodyPr wrap="none" anchor="ctr"/>
            <a:lstStyle/>
            <a:p>
              <a:endParaRPr lang="en-US"/>
            </a:p>
          </p:txBody>
        </p:sp>
        <p:sp>
          <p:nvSpPr>
            <p:cNvPr id="30801" name="Oval 81"/>
            <p:cNvSpPr>
              <a:spLocks noChangeArrowheads="1"/>
            </p:cNvSpPr>
            <p:nvPr/>
          </p:nvSpPr>
          <p:spPr bwMode="auto">
            <a:xfrm>
              <a:off x="3701" y="2535"/>
              <a:ext cx="96" cy="96"/>
            </a:xfrm>
            <a:prstGeom prst="ellipse">
              <a:avLst/>
            </a:prstGeom>
            <a:solidFill>
              <a:srgbClr val="FFFF99"/>
            </a:solidFill>
            <a:ln w="9525">
              <a:solidFill>
                <a:schemeClr val="tx1"/>
              </a:solidFill>
              <a:round/>
              <a:headEnd/>
              <a:tailEnd/>
            </a:ln>
          </p:spPr>
          <p:txBody>
            <a:bodyPr wrap="none" anchor="ctr"/>
            <a:lstStyle/>
            <a:p>
              <a:endParaRPr lang="en-US"/>
            </a:p>
          </p:txBody>
        </p:sp>
      </p:grpSp>
      <p:sp>
        <p:nvSpPr>
          <p:cNvPr id="30724" name="Rectangle 81"/>
          <p:cNvSpPr>
            <a:spLocks noChangeArrowheads="1"/>
          </p:cNvSpPr>
          <p:nvPr/>
        </p:nvSpPr>
        <p:spPr bwMode="auto">
          <a:xfrm>
            <a:off x="757238" y="762000"/>
            <a:ext cx="846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err="1"/>
              <a:t>IgD</a:t>
            </a:r>
            <a:endParaRPr lang="en-US" sz="3200" dirty="0"/>
          </a:p>
        </p:txBody>
      </p:sp>
      <p:sp>
        <p:nvSpPr>
          <p:cNvPr id="30725" name="Rectangle 3"/>
          <p:cNvSpPr txBox="1">
            <a:spLocks noChangeArrowheads="1"/>
          </p:cNvSpPr>
          <p:nvPr/>
        </p:nvSpPr>
        <p:spPr bwMode="auto">
          <a:xfrm>
            <a:off x="344802" y="4425950"/>
            <a:ext cx="593825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639763" indent="-2730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b="0" dirty="0">
                <a:latin typeface="Century Schoolbook" pitchFamily="18" charset="0"/>
              </a:rPr>
              <a:t>Properties</a:t>
            </a: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4th highest serum </a:t>
            </a:r>
            <a:r>
              <a:rPr lang="en-US" b="0" dirty="0" err="1">
                <a:latin typeface="Century Schoolbook" pitchFamily="18" charset="0"/>
              </a:rPr>
              <a:t>Ig</a:t>
            </a:r>
            <a:r>
              <a:rPr lang="en-US" b="0" dirty="0">
                <a:latin typeface="Century Schoolbook" pitchFamily="18" charset="0"/>
              </a:rPr>
              <a:t> (less than 1%)</a:t>
            </a: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B cell surface </a:t>
            </a:r>
            <a:r>
              <a:rPr lang="en-US" b="0" dirty="0" err="1">
                <a:latin typeface="Century Schoolbook" pitchFamily="18" charset="0"/>
              </a:rPr>
              <a:t>Ig</a:t>
            </a:r>
            <a:endParaRPr lang="en-US" b="0" dirty="0">
              <a:latin typeface="Century Schoolbook" pitchFamily="18" charset="0"/>
            </a:endParaRPr>
          </a:p>
          <a:p>
            <a:pPr lvl="1" eaLnBrk="1" hangingPunct="1">
              <a:spcBef>
                <a:spcPct val="20000"/>
              </a:spcBef>
              <a:buClr>
                <a:schemeClr val="accent1"/>
              </a:buClr>
              <a:buSzPct val="80000"/>
              <a:buFont typeface="Wingdings 2" pitchFamily="18" charset="2"/>
              <a:buChar char=""/>
            </a:pPr>
            <a:r>
              <a:rPr lang="en-US" b="0" dirty="0">
                <a:latin typeface="Century Schoolbook" pitchFamily="18" charset="0"/>
              </a:rPr>
              <a:t>Does not bind complement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04800" y="1981200"/>
            <a:ext cx="381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smtClean="0"/>
              <a:t>Structure</a:t>
            </a:r>
          </a:p>
          <a:p>
            <a:pPr lvl="1"/>
            <a:r>
              <a:rPr lang="en-US" smtClean="0"/>
              <a:t>Monomer</a:t>
            </a:r>
          </a:p>
          <a:p>
            <a:pPr lvl="1"/>
            <a:r>
              <a:rPr lang="en-US" smtClean="0"/>
              <a:t>Extra domain (C</a:t>
            </a:r>
            <a:r>
              <a:rPr lang="en-US" baseline="-25000" smtClean="0"/>
              <a:t>H4</a:t>
            </a:r>
            <a:r>
              <a:rPr lang="en-US" smtClean="0"/>
              <a:t>)</a:t>
            </a:r>
          </a:p>
        </p:txBody>
      </p:sp>
      <p:grpSp>
        <p:nvGrpSpPr>
          <p:cNvPr id="6" name="Group 97"/>
          <p:cNvGrpSpPr>
            <a:grpSpLocks/>
          </p:cNvGrpSpPr>
          <p:nvPr/>
        </p:nvGrpSpPr>
        <p:grpSpPr bwMode="auto">
          <a:xfrm>
            <a:off x="4129088" y="2559050"/>
            <a:ext cx="4557712" cy="2806700"/>
            <a:chOff x="2601" y="1612"/>
            <a:chExt cx="2871" cy="1768"/>
          </a:xfrm>
        </p:grpSpPr>
        <p:sp>
          <p:nvSpPr>
            <p:cNvPr id="7" name="Line 38"/>
            <p:cNvSpPr>
              <a:spLocks noChangeShapeType="1"/>
            </p:cNvSpPr>
            <p:nvPr/>
          </p:nvSpPr>
          <p:spPr bwMode="auto">
            <a:xfrm rot="20027783" flipV="1">
              <a:off x="3248" y="2679"/>
              <a:ext cx="127"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8" name="Line 40"/>
            <p:cNvSpPr>
              <a:spLocks noChangeShapeType="1"/>
            </p:cNvSpPr>
            <p:nvPr/>
          </p:nvSpPr>
          <p:spPr bwMode="auto">
            <a:xfrm>
              <a:off x="3520" y="2541"/>
              <a:ext cx="39"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9" name="Line 77"/>
            <p:cNvSpPr>
              <a:spLocks noChangeShapeType="1"/>
            </p:cNvSpPr>
            <p:nvPr/>
          </p:nvSpPr>
          <p:spPr bwMode="auto">
            <a:xfrm flipH="1">
              <a:off x="3520" y="2180"/>
              <a:ext cx="39"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0" name="AutoShape 11"/>
            <p:cNvSpPr>
              <a:spLocks noChangeArrowheads="1"/>
            </p:cNvSpPr>
            <p:nvPr/>
          </p:nvSpPr>
          <p:spPr bwMode="auto">
            <a:xfrm rot="-1782089">
              <a:off x="2610" y="2753"/>
              <a:ext cx="409"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11" name="Rectangle 12"/>
            <p:cNvSpPr>
              <a:spLocks noChangeArrowheads="1"/>
            </p:cNvSpPr>
            <p:nvPr/>
          </p:nvSpPr>
          <p:spPr bwMode="auto">
            <a:xfrm rot="-1539414">
              <a:off x="2887" y="2818"/>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12" name="Rectangle 13"/>
            <p:cNvSpPr>
              <a:spLocks noChangeArrowheads="1"/>
            </p:cNvSpPr>
            <p:nvPr/>
          </p:nvSpPr>
          <p:spPr bwMode="auto">
            <a:xfrm rot="-1539414">
              <a:off x="2606" y="2984"/>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13" name="AutoShape 14"/>
            <p:cNvSpPr>
              <a:spLocks noChangeArrowheads="1"/>
            </p:cNvSpPr>
            <p:nvPr/>
          </p:nvSpPr>
          <p:spPr bwMode="auto">
            <a:xfrm flipV="1">
              <a:off x="4998" y="2539"/>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14" name="Rectangle 15"/>
            <p:cNvSpPr>
              <a:spLocks noChangeArrowheads="1"/>
            </p:cNvSpPr>
            <p:nvPr/>
          </p:nvSpPr>
          <p:spPr bwMode="auto">
            <a:xfrm flipV="1">
              <a:off x="5256" y="2549"/>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 name="Rectangle 16"/>
            <p:cNvSpPr>
              <a:spLocks noChangeArrowheads="1"/>
            </p:cNvSpPr>
            <p:nvPr/>
          </p:nvSpPr>
          <p:spPr bwMode="auto">
            <a:xfrm flipV="1">
              <a:off x="4940" y="2544"/>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6" name="AutoShape 17"/>
            <p:cNvSpPr>
              <a:spLocks noChangeArrowheads="1"/>
            </p:cNvSpPr>
            <p:nvPr/>
          </p:nvSpPr>
          <p:spPr bwMode="auto">
            <a:xfrm flipV="1">
              <a:off x="3956" y="2528"/>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17" name="Rectangle 18"/>
            <p:cNvSpPr>
              <a:spLocks noChangeArrowheads="1"/>
            </p:cNvSpPr>
            <p:nvPr/>
          </p:nvSpPr>
          <p:spPr bwMode="auto">
            <a:xfrm flipV="1">
              <a:off x="4217" y="2538"/>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8" name="Rectangle 19"/>
            <p:cNvSpPr>
              <a:spLocks noChangeArrowheads="1"/>
            </p:cNvSpPr>
            <p:nvPr/>
          </p:nvSpPr>
          <p:spPr bwMode="auto">
            <a:xfrm flipV="1">
              <a:off x="3900" y="2533"/>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9" name="AutoShape 20"/>
            <p:cNvSpPr>
              <a:spLocks noChangeArrowheads="1"/>
            </p:cNvSpPr>
            <p:nvPr/>
          </p:nvSpPr>
          <p:spPr bwMode="auto">
            <a:xfrm flipV="1">
              <a:off x="4478" y="2536"/>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20" name="Rectangle 21"/>
            <p:cNvSpPr>
              <a:spLocks noChangeArrowheads="1"/>
            </p:cNvSpPr>
            <p:nvPr/>
          </p:nvSpPr>
          <p:spPr bwMode="auto">
            <a:xfrm flipV="1">
              <a:off x="4739" y="2544"/>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1" name="Rectangle 22"/>
            <p:cNvSpPr>
              <a:spLocks noChangeArrowheads="1"/>
            </p:cNvSpPr>
            <p:nvPr/>
          </p:nvSpPr>
          <p:spPr bwMode="auto">
            <a:xfrm flipV="1">
              <a:off x="4421" y="2537"/>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2" name="Oval 23"/>
            <p:cNvSpPr>
              <a:spLocks noChangeArrowheads="1"/>
            </p:cNvSpPr>
            <p:nvPr/>
          </p:nvSpPr>
          <p:spPr bwMode="auto">
            <a:xfrm flipV="1">
              <a:off x="3819" y="2448"/>
              <a:ext cx="79"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23" name="Oval 24"/>
            <p:cNvSpPr>
              <a:spLocks noChangeArrowheads="1"/>
            </p:cNvSpPr>
            <p:nvPr/>
          </p:nvSpPr>
          <p:spPr bwMode="auto">
            <a:xfrm flipV="1">
              <a:off x="3584" y="2448"/>
              <a:ext cx="78"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24" name="Oval 25"/>
            <p:cNvSpPr>
              <a:spLocks noChangeArrowheads="1"/>
            </p:cNvSpPr>
            <p:nvPr/>
          </p:nvSpPr>
          <p:spPr bwMode="auto">
            <a:xfrm flipV="1">
              <a:off x="3662" y="2448"/>
              <a:ext cx="79"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25" name="Oval 26"/>
            <p:cNvSpPr>
              <a:spLocks noChangeArrowheads="1"/>
            </p:cNvSpPr>
            <p:nvPr/>
          </p:nvSpPr>
          <p:spPr bwMode="auto">
            <a:xfrm flipV="1">
              <a:off x="3741" y="2448"/>
              <a:ext cx="78"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26" name="AutoShape 30"/>
            <p:cNvSpPr>
              <a:spLocks noChangeArrowheads="1"/>
            </p:cNvSpPr>
            <p:nvPr/>
          </p:nvSpPr>
          <p:spPr bwMode="auto">
            <a:xfrm rot="20063253" flipV="1">
              <a:off x="3189" y="2736"/>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27" name="Rectangle 31"/>
            <p:cNvSpPr>
              <a:spLocks noChangeArrowheads="1"/>
            </p:cNvSpPr>
            <p:nvPr/>
          </p:nvSpPr>
          <p:spPr bwMode="auto">
            <a:xfrm rot="20063253" flipV="1">
              <a:off x="3406" y="2670"/>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8" name="Rectangle 32"/>
            <p:cNvSpPr>
              <a:spLocks noChangeArrowheads="1"/>
            </p:cNvSpPr>
            <p:nvPr/>
          </p:nvSpPr>
          <p:spPr bwMode="auto">
            <a:xfrm rot="20063253" flipV="1">
              <a:off x="3119" y="2835"/>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29" name="Line 33"/>
            <p:cNvSpPr>
              <a:spLocks noChangeShapeType="1"/>
            </p:cNvSpPr>
            <p:nvPr/>
          </p:nvSpPr>
          <p:spPr bwMode="auto">
            <a:xfrm flipV="1">
              <a:off x="4105" y="2560"/>
              <a:ext cx="11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0" name="Line 34"/>
            <p:cNvSpPr>
              <a:spLocks noChangeShapeType="1"/>
            </p:cNvSpPr>
            <p:nvPr/>
          </p:nvSpPr>
          <p:spPr bwMode="auto">
            <a:xfrm flipV="1">
              <a:off x="5145" y="2576"/>
              <a:ext cx="11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1" name="Line 35"/>
            <p:cNvSpPr>
              <a:spLocks noChangeShapeType="1"/>
            </p:cNvSpPr>
            <p:nvPr/>
          </p:nvSpPr>
          <p:spPr bwMode="auto">
            <a:xfrm flipV="1">
              <a:off x="4625" y="2570"/>
              <a:ext cx="11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2" name="Line 36"/>
            <p:cNvSpPr>
              <a:spLocks noChangeShapeType="1"/>
            </p:cNvSpPr>
            <p:nvPr/>
          </p:nvSpPr>
          <p:spPr bwMode="auto">
            <a:xfrm rot="20027783" flipV="1">
              <a:off x="3301" y="2778"/>
              <a:ext cx="127"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3" name="Line 37"/>
            <p:cNvSpPr>
              <a:spLocks noChangeShapeType="1"/>
            </p:cNvSpPr>
            <p:nvPr/>
          </p:nvSpPr>
          <p:spPr bwMode="auto">
            <a:xfrm rot="20027783" flipV="1">
              <a:off x="2787" y="2928"/>
              <a:ext cx="12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4" name="AutoShape 27"/>
            <p:cNvSpPr>
              <a:spLocks noChangeArrowheads="1"/>
            </p:cNvSpPr>
            <p:nvPr/>
          </p:nvSpPr>
          <p:spPr bwMode="auto">
            <a:xfrm rot="20063253" flipV="1">
              <a:off x="2722" y="2990"/>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 name="Rectangle 28"/>
            <p:cNvSpPr>
              <a:spLocks noChangeArrowheads="1"/>
            </p:cNvSpPr>
            <p:nvPr/>
          </p:nvSpPr>
          <p:spPr bwMode="auto">
            <a:xfrm rot="20063253" flipV="1">
              <a:off x="2939" y="2924"/>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6" name="Rectangle 29"/>
            <p:cNvSpPr>
              <a:spLocks noChangeArrowheads="1"/>
            </p:cNvSpPr>
            <p:nvPr/>
          </p:nvSpPr>
          <p:spPr bwMode="auto">
            <a:xfrm rot="20063253" flipV="1">
              <a:off x="2651" y="3087"/>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7" name="Line 39"/>
            <p:cNvSpPr>
              <a:spLocks noChangeShapeType="1"/>
            </p:cNvSpPr>
            <p:nvPr/>
          </p:nvSpPr>
          <p:spPr bwMode="auto">
            <a:xfrm rot="20027783" flipV="1">
              <a:off x="2834" y="3031"/>
              <a:ext cx="127"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38" name="Oval 41"/>
            <p:cNvSpPr>
              <a:spLocks noChangeArrowheads="1"/>
            </p:cNvSpPr>
            <p:nvPr/>
          </p:nvSpPr>
          <p:spPr bwMode="auto">
            <a:xfrm>
              <a:off x="4113" y="2756"/>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39" name="AutoShape 46"/>
            <p:cNvSpPr>
              <a:spLocks noChangeArrowheads="1"/>
            </p:cNvSpPr>
            <p:nvPr/>
          </p:nvSpPr>
          <p:spPr bwMode="auto">
            <a:xfrm rot="1539414" flipV="1">
              <a:off x="2605" y="1849"/>
              <a:ext cx="409"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40" name="Rectangle 47"/>
            <p:cNvSpPr>
              <a:spLocks noChangeArrowheads="1"/>
            </p:cNvSpPr>
            <p:nvPr/>
          </p:nvSpPr>
          <p:spPr bwMode="auto">
            <a:xfrm rot="1539414" flipV="1">
              <a:off x="2878" y="1950"/>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41" name="Rectangle 48"/>
            <p:cNvSpPr>
              <a:spLocks noChangeArrowheads="1"/>
            </p:cNvSpPr>
            <p:nvPr/>
          </p:nvSpPr>
          <p:spPr bwMode="auto">
            <a:xfrm rot="1539414" flipV="1">
              <a:off x="2601" y="1788"/>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42" name="AutoShape 49"/>
            <p:cNvSpPr>
              <a:spLocks noChangeArrowheads="1"/>
            </p:cNvSpPr>
            <p:nvPr/>
          </p:nvSpPr>
          <p:spPr bwMode="auto">
            <a:xfrm>
              <a:off x="4988" y="2053"/>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3" name="Rectangle 50"/>
            <p:cNvSpPr>
              <a:spLocks noChangeArrowheads="1"/>
            </p:cNvSpPr>
            <p:nvPr/>
          </p:nvSpPr>
          <p:spPr bwMode="auto">
            <a:xfrm>
              <a:off x="5249" y="2216"/>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4" name="Rectangle 51"/>
            <p:cNvSpPr>
              <a:spLocks noChangeArrowheads="1"/>
            </p:cNvSpPr>
            <p:nvPr/>
          </p:nvSpPr>
          <p:spPr bwMode="auto">
            <a:xfrm>
              <a:off x="4931" y="2222"/>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5" name="AutoShape 52"/>
            <p:cNvSpPr>
              <a:spLocks noChangeArrowheads="1"/>
            </p:cNvSpPr>
            <p:nvPr/>
          </p:nvSpPr>
          <p:spPr bwMode="auto">
            <a:xfrm>
              <a:off x="3949" y="2064"/>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6" name="Rectangle 53"/>
            <p:cNvSpPr>
              <a:spLocks noChangeArrowheads="1"/>
            </p:cNvSpPr>
            <p:nvPr/>
          </p:nvSpPr>
          <p:spPr bwMode="auto">
            <a:xfrm>
              <a:off x="4210" y="2226"/>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7" name="Rectangle 54"/>
            <p:cNvSpPr>
              <a:spLocks noChangeArrowheads="1"/>
            </p:cNvSpPr>
            <p:nvPr/>
          </p:nvSpPr>
          <p:spPr bwMode="auto">
            <a:xfrm>
              <a:off x="3893" y="2233"/>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48" name="AutoShape 55"/>
            <p:cNvSpPr>
              <a:spLocks noChangeArrowheads="1"/>
            </p:cNvSpPr>
            <p:nvPr/>
          </p:nvSpPr>
          <p:spPr bwMode="auto">
            <a:xfrm>
              <a:off x="4471" y="2056"/>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49" name="Rectangle 56"/>
            <p:cNvSpPr>
              <a:spLocks noChangeArrowheads="1"/>
            </p:cNvSpPr>
            <p:nvPr/>
          </p:nvSpPr>
          <p:spPr bwMode="auto">
            <a:xfrm>
              <a:off x="4732" y="2222"/>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 name="Rectangle 57"/>
            <p:cNvSpPr>
              <a:spLocks noChangeArrowheads="1"/>
            </p:cNvSpPr>
            <p:nvPr/>
          </p:nvSpPr>
          <p:spPr bwMode="auto">
            <a:xfrm>
              <a:off x="4414" y="2227"/>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 name="Oval 58"/>
            <p:cNvSpPr>
              <a:spLocks noChangeArrowheads="1"/>
            </p:cNvSpPr>
            <p:nvPr/>
          </p:nvSpPr>
          <p:spPr bwMode="auto">
            <a:xfrm>
              <a:off x="3812" y="2136"/>
              <a:ext cx="79"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2" name="Oval 59"/>
            <p:cNvSpPr>
              <a:spLocks noChangeArrowheads="1"/>
            </p:cNvSpPr>
            <p:nvPr/>
          </p:nvSpPr>
          <p:spPr bwMode="auto">
            <a:xfrm>
              <a:off x="3577" y="2136"/>
              <a:ext cx="78"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3" name="Oval 60"/>
            <p:cNvSpPr>
              <a:spLocks noChangeArrowheads="1"/>
            </p:cNvSpPr>
            <p:nvPr/>
          </p:nvSpPr>
          <p:spPr bwMode="auto">
            <a:xfrm>
              <a:off x="3655" y="2136"/>
              <a:ext cx="79"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4" name="Oval 61"/>
            <p:cNvSpPr>
              <a:spLocks noChangeArrowheads="1"/>
            </p:cNvSpPr>
            <p:nvPr/>
          </p:nvSpPr>
          <p:spPr bwMode="auto">
            <a:xfrm>
              <a:off x="3734" y="2136"/>
              <a:ext cx="78"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5" name="AutoShape 62"/>
            <p:cNvSpPr>
              <a:spLocks noChangeArrowheads="1"/>
            </p:cNvSpPr>
            <p:nvPr/>
          </p:nvSpPr>
          <p:spPr bwMode="auto">
            <a:xfrm rot="1536747">
              <a:off x="2721" y="1612"/>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6" name="Rectangle 63"/>
            <p:cNvSpPr>
              <a:spLocks noChangeArrowheads="1"/>
            </p:cNvSpPr>
            <p:nvPr/>
          </p:nvSpPr>
          <p:spPr bwMode="auto">
            <a:xfrm rot="1500000">
              <a:off x="2934" y="1848"/>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7" name="Rectangle 64"/>
            <p:cNvSpPr>
              <a:spLocks noChangeArrowheads="1"/>
            </p:cNvSpPr>
            <p:nvPr/>
          </p:nvSpPr>
          <p:spPr bwMode="auto">
            <a:xfrm rot="1500000">
              <a:off x="2646" y="1693"/>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8" name="AutoShape 65"/>
            <p:cNvSpPr>
              <a:spLocks noChangeArrowheads="1"/>
            </p:cNvSpPr>
            <p:nvPr/>
          </p:nvSpPr>
          <p:spPr bwMode="auto">
            <a:xfrm rot="1536747">
              <a:off x="3190" y="1858"/>
              <a:ext cx="409"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9" name="Rectangle 66"/>
            <p:cNvSpPr>
              <a:spLocks noChangeArrowheads="1"/>
            </p:cNvSpPr>
            <p:nvPr/>
          </p:nvSpPr>
          <p:spPr bwMode="auto">
            <a:xfrm rot="1500000">
              <a:off x="3395" y="2092"/>
              <a:ext cx="205"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0" name="Rectangle 67"/>
            <p:cNvSpPr>
              <a:spLocks noChangeArrowheads="1"/>
            </p:cNvSpPr>
            <p:nvPr/>
          </p:nvSpPr>
          <p:spPr bwMode="auto">
            <a:xfrm rot="1500000">
              <a:off x="3112" y="1931"/>
              <a:ext cx="204"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61" name="Line 68"/>
            <p:cNvSpPr>
              <a:spLocks noChangeShapeType="1"/>
            </p:cNvSpPr>
            <p:nvPr/>
          </p:nvSpPr>
          <p:spPr bwMode="auto">
            <a:xfrm flipV="1">
              <a:off x="5132" y="2240"/>
              <a:ext cx="11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2" name="Line 69"/>
            <p:cNvSpPr>
              <a:spLocks noChangeShapeType="1"/>
            </p:cNvSpPr>
            <p:nvPr/>
          </p:nvSpPr>
          <p:spPr bwMode="auto">
            <a:xfrm flipV="1">
              <a:off x="4615" y="2248"/>
              <a:ext cx="117"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3" name="Line 70"/>
            <p:cNvSpPr>
              <a:spLocks noChangeShapeType="1"/>
            </p:cNvSpPr>
            <p:nvPr/>
          </p:nvSpPr>
          <p:spPr bwMode="auto">
            <a:xfrm flipV="1">
              <a:off x="4093" y="2256"/>
              <a:ext cx="11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4" name="Line 71"/>
            <p:cNvSpPr>
              <a:spLocks noChangeShapeType="1"/>
            </p:cNvSpPr>
            <p:nvPr/>
          </p:nvSpPr>
          <p:spPr bwMode="auto">
            <a:xfrm rot="1572217" flipH="1" flipV="1">
              <a:off x="3244" y="2142"/>
              <a:ext cx="121"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5" name="Line 72"/>
            <p:cNvSpPr>
              <a:spLocks noChangeShapeType="1"/>
            </p:cNvSpPr>
            <p:nvPr/>
          </p:nvSpPr>
          <p:spPr bwMode="auto">
            <a:xfrm rot="1500000" flipH="1" flipV="1">
              <a:off x="2833" y="1798"/>
              <a:ext cx="118"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6" name="Line 73"/>
            <p:cNvSpPr>
              <a:spLocks noChangeShapeType="1"/>
            </p:cNvSpPr>
            <p:nvPr/>
          </p:nvSpPr>
          <p:spPr bwMode="auto">
            <a:xfrm rot="1572217" flipH="1" flipV="1">
              <a:off x="2783" y="1894"/>
              <a:ext cx="118"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7" name="Line 74"/>
            <p:cNvSpPr>
              <a:spLocks noChangeShapeType="1"/>
            </p:cNvSpPr>
            <p:nvPr/>
          </p:nvSpPr>
          <p:spPr bwMode="auto">
            <a:xfrm rot="1500000" flipH="1" flipV="1">
              <a:off x="3296" y="2038"/>
              <a:ext cx="118"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8" name="Line 75"/>
            <p:cNvSpPr>
              <a:spLocks noChangeShapeType="1"/>
            </p:cNvSpPr>
            <p:nvPr/>
          </p:nvSpPr>
          <p:spPr bwMode="auto">
            <a:xfrm>
              <a:off x="3780" y="2361"/>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69" name="Line 76"/>
            <p:cNvSpPr>
              <a:spLocks noChangeShapeType="1"/>
            </p:cNvSpPr>
            <p:nvPr/>
          </p:nvSpPr>
          <p:spPr bwMode="auto">
            <a:xfrm>
              <a:off x="3855" y="2366"/>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70" name="Oval 78"/>
            <p:cNvSpPr>
              <a:spLocks noChangeArrowheads="1"/>
            </p:cNvSpPr>
            <p:nvPr/>
          </p:nvSpPr>
          <p:spPr bwMode="auto">
            <a:xfrm>
              <a:off x="4107" y="1968"/>
              <a:ext cx="78"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71" name="Line 79"/>
            <p:cNvSpPr>
              <a:spLocks noChangeShapeType="1"/>
            </p:cNvSpPr>
            <p:nvPr/>
          </p:nvSpPr>
          <p:spPr bwMode="auto">
            <a:xfrm>
              <a:off x="5204" y="2736"/>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72" name="Text Box 80"/>
            <p:cNvSpPr txBox="1">
              <a:spLocks noChangeArrowheads="1"/>
            </p:cNvSpPr>
            <p:nvPr/>
          </p:nvSpPr>
          <p:spPr bwMode="auto">
            <a:xfrm>
              <a:off x="4922" y="3112"/>
              <a:ext cx="550" cy="2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l" rtl="0" eaLnBrk="0" fontAlgn="base" hangingPunct="0">
                <a:spcBef>
                  <a:spcPct val="0"/>
                </a:spcBef>
                <a:spcAft>
                  <a:spcPct val="0"/>
                </a:spcAft>
                <a:defRPr sz="2400" b="1">
                  <a:solidFill>
                    <a:schemeClr val="tx1"/>
                  </a:solidFill>
                  <a:latin typeface="Times New Roman" pitchFamily="18" charset="0"/>
                </a:defRPr>
              </a:lvl6pPr>
              <a:lvl7pPr marL="2971800" indent="-228600" algn="l" rtl="0" eaLnBrk="0" fontAlgn="base" hangingPunct="0">
                <a:spcBef>
                  <a:spcPct val="0"/>
                </a:spcBef>
                <a:spcAft>
                  <a:spcPct val="0"/>
                </a:spcAft>
                <a:defRPr sz="2400" b="1">
                  <a:solidFill>
                    <a:schemeClr val="tx1"/>
                  </a:solidFill>
                  <a:latin typeface="Times New Roman" pitchFamily="18" charset="0"/>
                </a:defRPr>
              </a:lvl7pPr>
              <a:lvl8pPr marL="3429000" indent="-228600" algn="l" rtl="0" eaLnBrk="0" fontAlgn="base" hangingPunct="0">
                <a:spcBef>
                  <a:spcPct val="0"/>
                </a:spcBef>
                <a:spcAft>
                  <a:spcPct val="0"/>
                </a:spcAft>
                <a:defRPr sz="2400" b="1">
                  <a:solidFill>
                    <a:schemeClr val="tx1"/>
                  </a:solidFill>
                  <a:latin typeface="Times New Roman" pitchFamily="18" charset="0"/>
                </a:defRPr>
              </a:lvl8pPr>
              <a:lvl9pPr marL="3886200" indent="-228600" algn="l" rtl="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2000"/>
                <a:t>C</a:t>
              </a:r>
              <a:r>
                <a:rPr lang="el-GR" sz="2000">
                  <a:cs typeface="Times New Roman" pitchFamily="18" charset="0"/>
                  <a:sym typeface="WP Greek Century" pitchFamily="2" charset="2"/>
                </a:rPr>
                <a:t>ε</a:t>
              </a:r>
              <a:r>
                <a:rPr lang="en-US" sz="2000">
                  <a:sym typeface="WP Greek Century" pitchFamily="2" charset="2"/>
                </a:rPr>
                <a:t>4</a:t>
              </a:r>
              <a:endParaRPr lang="en-US" sz="2000"/>
            </a:p>
          </p:txBody>
        </p:sp>
        <p:sp>
          <p:nvSpPr>
            <p:cNvPr id="73" name="Oval 81"/>
            <p:cNvSpPr>
              <a:spLocks noChangeArrowheads="1"/>
            </p:cNvSpPr>
            <p:nvPr/>
          </p:nvSpPr>
          <p:spPr bwMode="auto">
            <a:xfrm>
              <a:off x="4850" y="2696"/>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74" name="AutoShape 43"/>
            <p:cNvSpPr>
              <a:spLocks noChangeArrowheads="1"/>
            </p:cNvSpPr>
            <p:nvPr/>
          </p:nvSpPr>
          <p:spPr bwMode="auto">
            <a:xfrm rot="1539414" flipV="1">
              <a:off x="3065" y="2104"/>
              <a:ext cx="409"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75" name="Rectangle 44"/>
            <p:cNvSpPr>
              <a:spLocks noChangeArrowheads="1"/>
            </p:cNvSpPr>
            <p:nvPr/>
          </p:nvSpPr>
          <p:spPr bwMode="auto">
            <a:xfrm rot="1539414" flipV="1">
              <a:off x="3345" y="2197"/>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76" name="Rectangle 45"/>
            <p:cNvSpPr>
              <a:spLocks noChangeArrowheads="1"/>
            </p:cNvSpPr>
            <p:nvPr/>
          </p:nvSpPr>
          <p:spPr bwMode="auto">
            <a:xfrm rot="1539414" flipV="1">
              <a:off x="3059" y="2040"/>
              <a:ext cx="205"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77" name="Oval 82"/>
            <p:cNvSpPr>
              <a:spLocks noChangeArrowheads="1"/>
            </p:cNvSpPr>
            <p:nvPr/>
          </p:nvSpPr>
          <p:spPr bwMode="auto">
            <a:xfrm>
              <a:off x="3081" y="2258"/>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78" name="AutoShape 8"/>
            <p:cNvSpPr>
              <a:spLocks noChangeArrowheads="1"/>
            </p:cNvSpPr>
            <p:nvPr/>
          </p:nvSpPr>
          <p:spPr bwMode="auto">
            <a:xfrm rot="-1926855">
              <a:off x="3068" y="2493"/>
              <a:ext cx="409"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79" name="Rectangle 9"/>
            <p:cNvSpPr>
              <a:spLocks noChangeArrowheads="1"/>
            </p:cNvSpPr>
            <p:nvPr/>
          </p:nvSpPr>
          <p:spPr bwMode="auto">
            <a:xfrm rot="-1539414">
              <a:off x="3350" y="2578"/>
              <a:ext cx="204"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80" name="Rectangle 10"/>
            <p:cNvSpPr>
              <a:spLocks noChangeArrowheads="1"/>
            </p:cNvSpPr>
            <p:nvPr/>
          </p:nvSpPr>
          <p:spPr bwMode="auto">
            <a:xfrm rot="-1539414">
              <a:off x="3066" y="2730"/>
              <a:ext cx="205"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ar-IQ"/>
            </a:p>
          </p:txBody>
        </p:sp>
        <p:sp>
          <p:nvSpPr>
            <p:cNvPr id="81" name="Oval 83"/>
            <p:cNvSpPr>
              <a:spLocks noChangeArrowheads="1"/>
            </p:cNvSpPr>
            <p:nvPr/>
          </p:nvSpPr>
          <p:spPr bwMode="auto">
            <a:xfrm>
              <a:off x="3090" y="2499"/>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2" name="Oval 84"/>
            <p:cNvSpPr>
              <a:spLocks noChangeArrowheads="1"/>
            </p:cNvSpPr>
            <p:nvPr/>
          </p:nvSpPr>
          <p:spPr bwMode="auto">
            <a:xfrm>
              <a:off x="3574" y="1984"/>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3" name="Oval 85"/>
            <p:cNvSpPr>
              <a:spLocks noChangeArrowheads="1"/>
            </p:cNvSpPr>
            <p:nvPr/>
          </p:nvSpPr>
          <p:spPr bwMode="auto">
            <a:xfrm>
              <a:off x="3424" y="1784"/>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4" name="Oval 86"/>
            <p:cNvSpPr>
              <a:spLocks noChangeArrowheads="1"/>
            </p:cNvSpPr>
            <p:nvPr/>
          </p:nvSpPr>
          <p:spPr bwMode="auto">
            <a:xfrm>
              <a:off x="3216" y="1746"/>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5" name="Oval 87"/>
            <p:cNvSpPr>
              <a:spLocks noChangeArrowheads="1"/>
            </p:cNvSpPr>
            <p:nvPr/>
          </p:nvSpPr>
          <p:spPr bwMode="auto">
            <a:xfrm>
              <a:off x="3555" y="2800"/>
              <a:ext cx="78"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6" name="Oval 88"/>
            <p:cNvSpPr>
              <a:spLocks noChangeArrowheads="1"/>
            </p:cNvSpPr>
            <p:nvPr/>
          </p:nvSpPr>
          <p:spPr bwMode="auto">
            <a:xfrm>
              <a:off x="3417" y="2952"/>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7" name="Oval 89"/>
            <p:cNvSpPr>
              <a:spLocks noChangeArrowheads="1"/>
            </p:cNvSpPr>
            <p:nvPr/>
          </p:nvSpPr>
          <p:spPr bwMode="auto">
            <a:xfrm>
              <a:off x="3221" y="2984"/>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8" name="Oval 90"/>
            <p:cNvSpPr>
              <a:spLocks noChangeArrowheads="1"/>
            </p:cNvSpPr>
            <p:nvPr/>
          </p:nvSpPr>
          <p:spPr bwMode="auto">
            <a:xfrm>
              <a:off x="4837" y="2024"/>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89" name="Oval 91"/>
            <p:cNvSpPr>
              <a:spLocks noChangeArrowheads="1"/>
            </p:cNvSpPr>
            <p:nvPr/>
          </p:nvSpPr>
          <p:spPr bwMode="auto">
            <a:xfrm>
              <a:off x="4641" y="1960"/>
              <a:ext cx="79" cy="96"/>
            </a:xfrm>
            <a:prstGeom prst="ellipse">
              <a:avLst/>
            </a:prstGeom>
            <a:solidFill>
              <a:srgbClr val="FFFF99"/>
            </a:solidFill>
            <a:ln w="9525">
              <a:solidFill>
                <a:schemeClr val="tx1"/>
              </a:solidFill>
              <a:round/>
              <a:headEnd/>
              <a:tailEnd/>
            </a:ln>
          </p:spPr>
          <p:txBody>
            <a:bodyPr wrap="none" anchor="ctr"/>
            <a:lstStyle/>
            <a:p>
              <a:endParaRPr lang="ar-IQ"/>
            </a:p>
          </p:txBody>
        </p:sp>
        <p:sp>
          <p:nvSpPr>
            <p:cNvPr id="90" name="Oval 92"/>
            <p:cNvSpPr>
              <a:spLocks noChangeArrowheads="1"/>
            </p:cNvSpPr>
            <p:nvPr/>
          </p:nvSpPr>
          <p:spPr bwMode="auto">
            <a:xfrm>
              <a:off x="4648" y="2768"/>
              <a:ext cx="78" cy="96"/>
            </a:xfrm>
            <a:prstGeom prst="ellipse">
              <a:avLst/>
            </a:prstGeom>
            <a:solidFill>
              <a:srgbClr val="FFFF99"/>
            </a:solidFill>
            <a:ln w="9525">
              <a:solidFill>
                <a:schemeClr val="tx1"/>
              </a:solidFill>
              <a:round/>
              <a:headEnd/>
              <a:tailEnd/>
            </a:ln>
          </p:spPr>
          <p:txBody>
            <a:bodyPr wrap="none" anchor="ctr"/>
            <a:lstStyle/>
            <a:p>
              <a:endParaRPr lang="ar-IQ"/>
            </a:p>
          </p:txBody>
        </p:sp>
      </p:grpSp>
      <p:sp>
        <p:nvSpPr>
          <p:cNvPr id="91" name="Rectangle 81"/>
          <p:cNvSpPr>
            <a:spLocks noChangeArrowheads="1"/>
          </p:cNvSpPr>
          <p:nvPr/>
        </p:nvSpPr>
        <p:spPr bwMode="auto">
          <a:xfrm>
            <a:off x="757238" y="762000"/>
            <a:ext cx="846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err="1" smtClean="0"/>
              <a:t>IgE</a:t>
            </a:r>
            <a:endParaRPr lang="en-US" sz="3200" dirty="0"/>
          </a:p>
        </p:txBody>
      </p:sp>
    </p:spTree>
    <p:extLst>
      <p:ext uri="{BB962C8B-B14F-4D97-AF65-F5344CB8AC3E}">
        <p14:creationId xmlns:p14="http://schemas.microsoft.com/office/powerpoint/2010/main" val="1218822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nSpc>
                <a:spcPct val="90000"/>
              </a:lnSpc>
            </a:pPr>
            <a:r>
              <a:rPr lang="en-US" smtClean="0">
                <a:solidFill>
                  <a:schemeClr val="bg2"/>
                </a:solidFill>
              </a:rPr>
              <a:t>Structure</a:t>
            </a:r>
            <a:endParaRPr lang="en-US" smtClean="0"/>
          </a:p>
          <a:p>
            <a:pPr>
              <a:lnSpc>
                <a:spcPct val="90000"/>
              </a:lnSpc>
            </a:pPr>
            <a:r>
              <a:rPr lang="en-US" smtClean="0"/>
              <a:t>Properties</a:t>
            </a:r>
          </a:p>
          <a:p>
            <a:pPr lvl="1">
              <a:lnSpc>
                <a:spcPct val="90000"/>
              </a:lnSpc>
            </a:pPr>
            <a:r>
              <a:rPr lang="en-US" smtClean="0"/>
              <a:t>Least common serum Ig</a:t>
            </a:r>
          </a:p>
          <a:p>
            <a:pPr lvl="2">
              <a:lnSpc>
                <a:spcPct val="90000"/>
              </a:lnSpc>
            </a:pPr>
            <a:r>
              <a:rPr lang="en-US" smtClean="0"/>
              <a:t>Binds to basophils and mast cells (Does not require Ag binding)</a:t>
            </a:r>
          </a:p>
          <a:p>
            <a:pPr lvl="1">
              <a:lnSpc>
                <a:spcPct val="90000"/>
              </a:lnSpc>
            </a:pPr>
            <a:r>
              <a:rPr lang="en-US" smtClean="0"/>
              <a:t>Allergic reactions</a:t>
            </a:r>
          </a:p>
          <a:p>
            <a:pPr lvl="1">
              <a:lnSpc>
                <a:spcPct val="90000"/>
              </a:lnSpc>
            </a:pPr>
            <a:r>
              <a:rPr lang="en-US" smtClean="0"/>
              <a:t>Parasitic infections (Helminths)</a:t>
            </a:r>
          </a:p>
          <a:p>
            <a:pPr lvl="2">
              <a:lnSpc>
                <a:spcPct val="90000"/>
              </a:lnSpc>
            </a:pPr>
            <a:r>
              <a:rPr lang="en-US" smtClean="0"/>
              <a:t>Binds to Fc receptor on eosinophils</a:t>
            </a:r>
          </a:p>
          <a:p>
            <a:pPr lvl="1">
              <a:lnSpc>
                <a:spcPct val="90000"/>
              </a:lnSpc>
            </a:pPr>
            <a:r>
              <a:rPr lang="en-US" smtClean="0"/>
              <a:t>Does not fix complement</a:t>
            </a:r>
            <a:endParaRPr lang="en-US" dirty="0" smtClean="0"/>
          </a:p>
        </p:txBody>
      </p:sp>
    </p:spTree>
    <p:extLst>
      <p:ext uri="{BB962C8B-B14F-4D97-AF65-F5344CB8AC3E}">
        <p14:creationId xmlns:p14="http://schemas.microsoft.com/office/powerpoint/2010/main" val="41836399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4200" y="76200"/>
            <a:ext cx="2058577" cy="461665"/>
          </a:xfrm>
          <a:prstGeom prst="rect">
            <a:avLst/>
          </a:prstGeom>
        </p:spPr>
        <p:txBody>
          <a:bodyPr wrap="none">
            <a:spAutoFit/>
          </a:bodyPr>
          <a:lstStyle/>
          <a:p>
            <a:r>
              <a:rPr lang="en-US" dirty="0"/>
              <a:t>I. </a:t>
            </a:r>
            <a:r>
              <a:rPr lang="en-US" u="sng" dirty="0"/>
              <a:t>ISOTYPES </a:t>
            </a:r>
            <a:endParaRPr lang="en-US" dirty="0"/>
          </a:p>
        </p:txBody>
      </p:sp>
      <p:sp>
        <p:nvSpPr>
          <p:cNvPr id="5" name="Rectangle 4"/>
          <p:cNvSpPr/>
          <p:nvPr/>
        </p:nvSpPr>
        <p:spPr>
          <a:xfrm>
            <a:off x="304800" y="685800"/>
            <a:ext cx="8382000" cy="707886"/>
          </a:xfrm>
          <a:prstGeom prst="rect">
            <a:avLst/>
          </a:prstGeom>
        </p:spPr>
        <p:txBody>
          <a:bodyPr wrap="square">
            <a:spAutoFit/>
          </a:bodyPr>
          <a:lstStyle/>
          <a:p>
            <a:pPr algn="just"/>
            <a:r>
              <a:rPr lang="en-US" sz="2000" dirty="0" err="1"/>
              <a:t>Isotypes</a:t>
            </a:r>
            <a:r>
              <a:rPr lang="en-US" sz="2000" dirty="0"/>
              <a:t> are antigenic determinants that characterize classes and subclasses of heavy chains and types and subtypes of light chains. </a:t>
            </a:r>
            <a:endParaRPr lang="ar-IQ" sz="2000" dirty="0"/>
          </a:p>
        </p:txBody>
      </p:sp>
      <p:sp>
        <p:nvSpPr>
          <p:cNvPr id="6" name="Rectangle 5"/>
          <p:cNvSpPr/>
          <p:nvPr/>
        </p:nvSpPr>
        <p:spPr>
          <a:xfrm>
            <a:off x="304800" y="1806714"/>
            <a:ext cx="8382000" cy="707886"/>
          </a:xfrm>
          <a:prstGeom prst="rect">
            <a:avLst/>
          </a:prstGeom>
        </p:spPr>
        <p:txBody>
          <a:bodyPr wrap="square">
            <a:spAutoFit/>
          </a:bodyPr>
          <a:lstStyle/>
          <a:p>
            <a:pPr algn="just"/>
            <a:r>
              <a:rPr lang="en-US" sz="2000" dirty="0"/>
              <a:t>Heavy chain </a:t>
            </a:r>
            <a:r>
              <a:rPr lang="en-US" sz="2000" dirty="0" err="1"/>
              <a:t>isotypes</a:t>
            </a:r>
            <a:r>
              <a:rPr lang="en-US" sz="2000" dirty="0"/>
              <a:t> are found on the Fc portion of the constant region of the molecule while light chain </a:t>
            </a:r>
            <a:r>
              <a:rPr lang="en-US" sz="2000" dirty="0" err="1"/>
              <a:t>isotypes</a:t>
            </a:r>
            <a:r>
              <a:rPr lang="en-US" sz="2000" dirty="0"/>
              <a:t> are found in the constant region</a:t>
            </a:r>
            <a:endParaRPr lang="ar-IQ" sz="2000"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648129"/>
            <a:ext cx="5023850" cy="2533471"/>
          </a:xfrm>
          <a:prstGeom prst="rect">
            <a:avLst/>
          </a:prstGeom>
          <a:noFill/>
          <a:ln>
            <a:noFill/>
          </a:ln>
        </p:spPr>
      </p:pic>
      <p:sp>
        <p:nvSpPr>
          <p:cNvPr id="8" name="Rectangle 7"/>
          <p:cNvSpPr/>
          <p:nvPr/>
        </p:nvSpPr>
        <p:spPr>
          <a:xfrm>
            <a:off x="304800" y="5235714"/>
            <a:ext cx="8229600" cy="707886"/>
          </a:xfrm>
          <a:prstGeom prst="rect">
            <a:avLst/>
          </a:prstGeom>
        </p:spPr>
        <p:txBody>
          <a:bodyPr wrap="square">
            <a:spAutoFit/>
          </a:bodyPr>
          <a:lstStyle/>
          <a:p>
            <a:pPr algn="just"/>
            <a:r>
              <a:rPr lang="en-US" sz="2000" dirty="0" err="1"/>
              <a:t>Isotypes</a:t>
            </a:r>
            <a:r>
              <a:rPr lang="en-US" sz="2000" dirty="0"/>
              <a:t> are found in ALL NORMAL individuals in the species. The prefix </a:t>
            </a:r>
            <a:r>
              <a:rPr lang="en-US" sz="2000" u="sng" dirty="0" err="1"/>
              <a:t>Iso</a:t>
            </a:r>
            <a:r>
              <a:rPr lang="en-US" sz="2000" u="sng" dirty="0"/>
              <a:t> </a:t>
            </a:r>
            <a:r>
              <a:rPr lang="en-US" sz="2000" dirty="0"/>
              <a:t>means same in all members of the species. </a:t>
            </a:r>
          </a:p>
        </p:txBody>
      </p:sp>
    </p:spTree>
    <p:extLst>
      <p:ext uri="{BB962C8B-B14F-4D97-AF65-F5344CB8AC3E}">
        <p14:creationId xmlns:p14="http://schemas.microsoft.com/office/powerpoint/2010/main" val="376308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400" y="76200"/>
            <a:ext cx="2503249" cy="461665"/>
          </a:xfrm>
          <a:prstGeom prst="rect">
            <a:avLst/>
          </a:prstGeom>
        </p:spPr>
        <p:txBody>
          <a:bodyPr wrap="none">
            <a:spAutoFit/>
          </a:bodyPr>
          <a:lstStyle/>
          <a:p>
            <a:r>
              <a:rPr lang="en-US" dirty="0"/>
              <a:t>II. </a:t>
            </a:r>
            <a:r>
              <a:rPr lang="en-US" u="sng" dirty="0"/>
              <a:t>ALLOTYPES </a:t>
            </a:r>
            <a:endParaRPr lang="en-US" dirty="0"/>
          </a:p>
        </p:txBody>
      </p:sp>
      <p:sp>
        <p:nvSpPr>
          <p:cNvPr id="5" name="Rectangle 4"/>
          <p:cNvSpPr/>
          <p:nvPr/>
        </p:nvSpPr>
        <p:spPr>
          <a:xfrm>
            <a:off x="152400" y="1200106"/>
            <a:ext cx="8610600" cy="400110"/>
          </a:xfrm>
          <a:prstGeom prst="rect">
            <a:avLst/>
          </a:prstGeom>
        </p:spPr>
        <p:txBody>
          <a:bodyPr wrap="square">
            <a:spAutoFit/>
          </a:bodyPr>
          <a:lstStyle/>
          <a:p>
            <a:r>
              <a:rPr lang="en-US" sz="2000" dirty="0" err="1"/>
              <a:t>Allotypes</a:t>
            </a:r>
            <a:r>
              <a:rPr lang="en-US" sz="2000" dirty="0"/>
              <a:t> are antigenic determinants specified by allelic forms of the </a:t>
            </a:r>
            <a:r>
              <a:rPr lang="en-US" sz="2000" dirty="0" err="1"/>
              <a:t>Ig</a:t>
            </a:r>
            <a:r>
              <a:rPr lang="en-US" sz="2000" dirty="0"/>
              <a:t> genes. </a:t>
            </a:r>
          </a:p>
        </p:txBody>
      </p:sp>
      <p:sp>
        <p:nvSpPr>
          <p:cNvPr id="6" name="Rectangle 5"/>
          <p:cNvSpPr/>
          <p:nvPr/>
        </p:nvSpPr>
        <p:spPr>
          <a:xfrm>
            <a:off x="152400" y="2077522"/>
            <a:ext cx="8534400" cy="1323439"/>
          </a:xfrm>
          <a:prstGeom prst="rect">
            <a:avLst/>
          </a:prstGeom>
        </p:spPr>
        <p:txBody>
          <a:bodyPr wrap="square">
            <a:spAutoFit/>
          </a:bodyPr>
          <a:lstStyle/>
          <a:p>
            <a:pPr algn="just"/>
            <a:r>
              <a:rPr lang="en-US" sz="2000" dirty="0" err="1"/>
              <a:t>Allotypes</a:t>
            </a:r>
            <a:r>
              <a:rPr lang="en-US" sz="2000" dirty="0"/>
              <a:t> represent slight differences in the amino acid sequences in the heavy or light chains of different individuals. Even a single amino acid difference can give rise to an </a:t>
            </a:r>
            <a:r>
              <a:rPr lang="en-US" sz="2000" dirty="0" err="1"/>
              <a:t>allotypic</a:t>
            </a:r>
            <a:r>
              <a:rPr lang="en-US" sz="2000" dirty="0"/>
              <a:t> determinant, although in many cases the several amino acid substitutions have occurred. </a:t>
            </a:r>
          </a:p>
        </p:txBody>
      </p:sp>
      <p:sp>
        <p:nvSpPr>
          <p:cNvPr id="7" name="Rectangle 6"/>
          <p:cNvSpPr/>
          <p:nvPr/>
        </p:nvSpPr>
        <p:spPr>
          <a:xfrm>
            <a:off x="152400" y="3477161"/>
            <a:ext cx="8534400" cy="1323439"/>
          </a:xfrm>
          <a:prstGeom prst="rect">
            <a:avLst/>
          </a:prstGeom>
        </p:spPr>
        <p:txBody>
          <a:bodyPr wrap="square">
            <a:spAutoFit/>
          </a:bodyPr>
          <a:lstStyle/>
          <a:p>
            <a:pPr algn="just"/>
            <a:r>
              <a:rPr lang="en-US" sz="2000" dirty="0" err="1"/>
              <a:t>Allotypic</a:t>
            </a:r>
            <a:r>
              <a:rPr lang="en-US" sz="2000" dirty="0"/>
              <a:t> differences are detected by using antibodies directed against </a:t>
            </a:r>
            <a:r>
              <a:rPr lang="en-US" sz="2000" dirty="0" err="1"/>
              <a:t>allotypic</a:t>
            </a:r>
            <a:r>
              <a:rPr lang="en-US" sz="2000" dirty="0"/>
              <a:t> determinants. These antibodies can be prepared by injecting the </a:t>
            </a:r>
            <a:r>
              <a:rPr lang="en-US" sz="2000" dirty="0" err="1"/>
              <a:t>Ig</a:t>
            </a:r>
            <a:r>
              <a:rPr lang="en-US" sz="2000" dirty="0"/>
              <a:t> from one person into another. In practice however we obtain anti-</a:t>
            </a:r>
            <a:r>
              <a:rPr lang="en-US" sz="2000" dirty="0" err="1"/>
              <a:t>allotype</a:t>
            </a:r>
            <a:r>
              <a:rPr lang="en-US" sz="2000" dirty="0"/>
              <a:t> antisera </a:t>
            </a:r>
            <a:r>
              <a:rPr lang="en-US" sz="2000" dirty="0" smtClean="0"/>
              <a:t>from </a:t>
            </a:r>
            <a:r>
              <a:rPr lang="en-US" sz="2000" dirty="0"/>
              <a:t>people who have received blood transfusions </a:t>
            </a:r>
            <a:endParaRPr lang="ar-IQ" sz="2000" dirty="0"/>
          </a:p>
        </p:txBody>
      </p:sp>
    </p:spTree>
    <p:extLst>
      <p:ext uri="{BB962C8B-B14F-4D97-AF65-F5344CB8AC3E}">
        <p14:creationId xmlns:p14="http://schemas.microsoft.com/office/powerpoint/2010/main" val="25581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707886"/>
          </a:xfrm>
          <a:prstGeom prst="rect">
            <a:avLst/>
          </a:prstGeom>
        </p:spPr>
        <p:txBody>
          <a:bodyPr wrap="square">
            <a:spAutoFit/>
          </a:bodyPr>
          <a:lstStyle/>
          <a:p>
            <a:pPr algn="just"/>
            <a:r>
              <a:rPr lang="en-US" sz="2000" dirty="0"/>
              <a:t>- In man the </a:t>
            </a:r>
            <a:r>
              <a:rPr lang="en-US" sz="2000" dirty="0" err="1"/>
              <a:t>allotypic</a:t>
            </a:r>
            <a:r>
              <a:rPr lang="en-US" sz="2000" dirty="0"/>
              <a:t> differences are localized to the constant region of the heavy and light chains</a:t>
            </a:r>
            <a:endParaRPr lang="ar-IQ" sz="2000" dirty="0"/>
          </a:p>
        </p:txBody>
      </p:sp>
      <p:sp>
        <p:nvSpPr>
          <p:cNvPr id="4" name="Rectangle 3"/>
          <p:cNvSpPr/>
          <p:nvPr/>
        </p:nvSpPr>
        <p:spPr>
          <a:xfrm>
            <a:off x="457200" y="1676400"/>
            <a:ext cx="8153400" cy="1015663"/>
          </a:xfrm>
          <a:prstGeom prst="rect">
            <a:avLst/>
          </a:prstGeom>
        </p:spPr>
        <p:txBody>
          <a:bodyPr wrap="square">
            <a:spAutoFit/>
          </a:bodyPr>
          <a:lstStyle/>
          <a:p>
            <a:pPr algn="just"/>
            <a:r>
              <a:rPr lang="en-US" sz="2000" dirty="0"/>
              <a:t>Individual </a:t>
            </a:r>
            <a:r>
              <a:rPr lang="en-US" sz="2000" dirty="0" err="1"/>
              <a:t>allotypes</a:t>
            </a:r>
            <a:r>
              <a:rPr lang="en-US" sz="2000" dirty="0"/>
              <a:t> are found in individual members of a species. All </a:t>
            </a:r>
            <a:r>
              <a:rPr lang="en-US" sz="2000" dirty="0" err="1"/>
              <a:t>allotypes</a:t>
            </a:r>
            <a:r>
              <a:rPr lang="en-US" sz="2000" dirty="0"/>
              <a:t> are not found in all members of the species. The prefix </a:t>
            </a:r>
            <a:r>
              <a:rPr lang="en-US" sz="2000" u="sng" dirty="0" err="1"/>
              <a:t>Allo</a:t>
            </a:r>
            <a:r>
              <a:rPr lang="en-US" sz="2000" u="sng" dirty="0"/>
              <a:t> </a:t>
            </a:r>
            <a:r>
              <a:rPr lang="en-US" sz="2000" dirty="0"/>
              <a:t>means different in individuals of a species </a:t>
            </a:r>
            <a:endParaRPr lang="ar-IQ" sz="2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819400"/>
            <a:ext cx="5105400" cy="3048000"/>
          </a:xfrm>
          <a:prstGeom prst="rect">
            <a:avLst/>
          </a:prstGeom>
          <a:noFill/>
          <a:ln>
            <a:noFill/>
          </a:ln>
        </p:spPr>
      </p:pic>
    </p:spTree>
    <p:extLst>
      <p:ext uri="{BB962C8B-B14F-4D97-AF65-F5344CB8AC3E}">
        <p14:creationId xmlns:p14="http://schemas.microsoft.com/office/powerpoint/2010/main" val="25581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9787" y="228600"/>
            <a:ext cx="3044423" cy="461665"/>
          </a:xfrm>
          <a:prstGeom prst="rect">
            <a:avLst/>
          </a:prstGeom>
        </p:spPr>
        <p:txBody>
          <a:bodyPr wrap="none">
            <a:spAutoFit/>
          </a:bodyPr>
          <a:lstStyle/>
          <a:p>
            <a:r>
              <a:rPr lang="en-US" dirty="0"/>
              <a:t>III. </a:t>
            </a:r>
            <a:r>
              <a:rPr lang="en-US" u="sng" dirty="0"/>
              <a:t>IDIOTYPES (Id) </a:t>
            </a:r>
            <a:endParaRPr lang="en-US" dirty="0"/>
          </a:p>
        </p:txBody>
      </p:sp>
      <p:sp>
        <p:nvSpPr>
          <p:cNvPr id="4" name="Rectangle 3"/>
          <p:cNvSpPr/>
          <p:nvPr/>
        </p:nvSpPr>
        <p:spPr>
          <a:xfrm>
            <a:off x="304800" y="1038761"/>
            <a:ext cx="8382000" cy="1323439"/>
          </a:xfrm>
          <a:prstGeom prst="rect">
            <a:avLst/>
          </a:prstGeom>
        </p:spPr>
        <p:txBody>
          <a:bodyPr wrap="square">
            <a:spAutoFit/>
          </a:bodyPr>
          <a:lstStyle/>
          <a:p>
            <a:pPr algn="just"/>
            <a:r>
              <a:rPr lang="en-US" sz="2000" dirty="0"/>
              <a:t>Unique antigenic determinants present on individual antibody molecules or on molecules of </a:t>
            </a:r>
            <a:r>
              <a:rPr lang="en-US" sz="2000" u="sng" dirty="0"/>
              <a:t>identical </a:t>
            </a:r>
            <a:r>
              <a:rPr lang="en-US" sz="2000" dirty="0"/>
              <a:t>specificity. </a:t>
            </a:r>
          </a:p>
          <a:p>
            <a:pPr algn="just"/>
            <a:r>
              <a:rPr lang="en-US" sz="2000" u="sng" dirty="0"/>
              <a:t>Identical </a:t>
            </a:r>
            <a:r>
              <a:rPr lang="en-US" sz="2000" dirty="0"/>
              <a:t>specificity means that all antibodies molecules have the </a:t>
            </a:r>
            <a:r>
              <a:rPr lang="en-US" sz="2000" u="sng" dirty="0"/>
              <a:t>exact same </a:t>
            </a:r>
            <a:r>
              <a:rPr lang="en-US" sz="2000" u="sng" dirty="0" err="1"/>
              <a:t>hypervariable</a:t>
            </a:r>
            <a:r>
              <a:rPr lang="en-US" sz="2000" u="sng" dirty="0"/>
              <a:t> regions</a:t>
            </a:r>
            <a:r>
              <a:rPr lang="en-US" sz="2000" dirty="0"/>
              <a:t>. </a:t>
            </a:r>
          </a:p>
        </p:txBody>
      </p:sp>
      <p:sp>
        <p:nvSpPr>
          <p:cNvPr id="5" name="Rectangle 4"/>
          <p:cNvSpPr/>
          <p:nvPr/>
        </p:nvSpPr>
        <p:spPr>
          <a:xfrm>
            <a:off x="304800" y="3093184"/>
            <a:ext cx="8382000" cy="1631216"/>
          </a:xfrm>
          <a:prstGeom prst="rect">
            <a:avLst/>
          </a:prstGeom>
        </p:spPr>
        <p:txBody>
          <a:bodyPr wrap="square">
            <a:spAutoFit/>
          </a:bodyPr>
          <a:lstStyle/>
          <a:p>
            <a:pPr algn="just"/>
            <a:r>
              <a:rPr lang="en-US" sz="2000" dirty="0"/>
              <a:t>Antigenic determinants created by the combining site of an antibody are called </a:t>
            </a:r>
            <a:r>
              <a:rPr lang="en-US" sz="2000" u="sng" dirty="0" err="1"/>
              <a:t>idiotypes</a:t>
            </a:r>
            <a:r>
              <a:rPr lang="en-US" sz="2000" u="sng" dirty="0"/>
              <a:t> </a:t>
            </a:r>
            <a:r>
              <a:rPr lang="en-US" sz="2000" dirty="0"/>
              <a:t>and the antibodies elicited to the </a:t>
            </a:r>
            <a:r>
              <a:rPr lang="en-US" sz="2000" dirty="0" err="1"/>
              <a:t>idiotypes</a:t>
            </a:r>
            <a:r>
              <a:rPr lang="en-US" sz="2000" dirty="0"/>
              <a:t> are called </a:t>
            </a:r>
            <a:r>
              <a:rPr lang="en-US" sz="2000" u="sng" dirty="0"/>
              <a:t>anti-Id antibodies</a:t>
            </a:r>
            <a:r>
              <a:rPr lang="en-US" sz="2000" dirty="0"/>
              <a:t>. </a:t>
            </a:r>
            <a:r>
              <a:rPr lang="en-US" sz="2000" dirty="0" err="1"/>
              <a:t>Idiotypes</a:t>
            </a:r>
            <a:r>
              <a:rPr lang="en-US" sz="2000" dirty="0"/>
              <a:t> are the antigenic determinants created by the </a:t>
            </a:r>
            <a:r>
              <a:rPr lang="en-US" sz="2000" dirty="0" err="1"/>
              <a:t>hypervariable</a:t>
            </a:r>
            <a:r>
              <a:rPr lang="en-US" sz="2000" dirty="0"/>
              <a:t> regions of an antibody and the anti-</a:t>
            </a:r>
            <a:r>
              <a:rPr lang="en-US" sz="2000" dirty="0" err="1"/>
              <a:t>idiotypic</a:t>
            </a:r>
            <a:r>
              <a:rPr lang="en-US" sz="2000" dirty="0"/>
              <a:t> antibodies are those directed against the </a:t>
            </a:r>
            <a:r>
              <a:rPr lang="en-US" sz="2000" dirty="0" err="1"/>
              <a:t>hypervariable</a:t>
            </a:r>
            <a:r>
              <a:rPr lang="en-US" sz="2000" dirty="0"/>
              <a:t> regions of an antibody. </a:t>
            </a:r>
          </a:p>
        </p:txBody>
      </p:sp>
    </p:spTree>
    <p:extLst>
      <p:ext uri="{BB962C8B-B14F-4D97-AF65-F5344CB8AC3E}">
        <p14:creationId xmlns:p14="http://schemas.microsoft.com/office/powerpoint/2010/main" val="25581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fontAlgn="auto">
              <a:spcAft>
                <a:spcPts val="0"/>
              </a:spcAft>
              <a:defRPr/>
            </a:pPr>
            <a:r>
              <a:rPr lang="en-US" sz="4000" b="1" dirty="0" smtClean="0"/>
              <a:t>General Functions of </a:t>
            </a:r>
            <a:r>
              <a:rPr lang="en-US" sz="4000" b="1" dirty="0" err="1" smtClean="0"/>
              <a:t>Immunoglobulins</a:t>
            </a:r>
            <a:endParaRPr lang="en-US" b="1" dirty="0" smtClean="0"/>
          </a:p>
        </p:txBody>
      </p:sp>
      <p:sp>
        <p:nvSpPr>
          <p:cNvPr id="34819" name="Rectangle 3"/>
          <p:cNvSpPr>
            <a:spLocks noGrp="1" noChangeArrowheads="1"/>
          </p:cNvSpPr>
          <p:nvPr>
            <p:ph sz="quarter" idx="1"/>
          </p:nvPr>
        </p:nvSpPr>
        <p:spPr>
          <a:xfrm>
            <a:off x="685800" y="1828800"/>
            <a:ext cx="3048000" cy="511175"/>
          </a:xfrm>
        </p:spPr>
        <p:txBody>
          <a:bodyPr/>
          <a:lstStyle/>
          <a:p>
            <a:r>
              <a:rPr lang="en-US" b="1" dirty="0" smtClean="0"/>
              <a:t>Agglutination</a:t>
            </a:r>
          </a:p>
        </p:txBody>
      </p:sp>
      <p:sp>
        <p:nvSpPr>
          <p:cNvPr id="7" name="Rectangle 3"/>
          <p:cNvSpPr txBox="1">
            <a:spLocks noChangeArrowheads="1"/>
          </p:cNvSpPr>
          <p:nvPr/>
        </p:nvSpPr>
        <p:spPr bwMode="auto">
          <a:xfrm>
            <a:off x="685800" y="2506663"/>
            <a:ext cx="30480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a:latin typeface="Century Schoolbook" pitchFamily="18" charset="0"/>
              </a:rPr>
              <a:t>Neutralization</a:t>
            </a:r>
          </a:p>
        </p:txBody>
      </p:sp>
      <p:sp>
        <p:nvSpPr>
          <p:cNvPr id="8" name="Rectangle 3"/>
          <p:cNvSpPr txBox="1">
            <a:spLocks noChangeArrowheads="1"/>
          </p:cNvSpPr>
          <p:nvPr/>
        </p:nvSpPr>
        <p:spPr bwMode="auto">
          <a:xfrm>
            <a:off x="685800" y="3146425"/>
            <a:ext cx="3048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a:latin typeface="Century Schoolbook" pitchFamily="18" charset="0"/>
              </a:rPr>
              <a:t>Detoxification</a:t>
            </a:r>
          </a:p>
        </p:txBody>
      </p:sp>
      <p:sp>
        <p:nvSpPr>
          <p:cNvPr id="9" name="Rectangle 3"/>
          <p:cNvSpPr txBox="1">
            <a:spLocks noChangeArrowheads="1"/>
          </p:cNvSpPr>
          <p:nvPr/>
        </p:nvSpPr>
        <p:spPr bwMode="auto">
          <a:xfrm>
            <a:off x="685800" y="3832225"/>
            <a:ext cx="3048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a:latin typeface="Century Schoolbook" pitchFamily="18" charset="0"/>
              </a:rPr>
              <a:t>Opsonization</a:t>
            </a:r>
          </a:p>
        </p:txBody>
      </p:sp>
      <p:sp>
        <p:nvSpPr>
          <p:cNvPr id="10" name="Rectangle 3"/>
          <p:cNvSpPr txBox="1">
            <a:spLocks noChangeArrowheads="1"/>
          </p:cNvSpPr>
          <p:nvPr/>
        </p:nvSpPr>
        <p:spPr bwMode="auto">
          <a:xfrm>
            <a:off x="685800" y="4518025"/>
            <a:ext cx="41148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ts val="600"/>
              </a:spcBef>
              <a:buClr>
                <a:schemeClr val="accent1"/>
              </a:buClr>
              <a:buSzPct val="70000"/>
              <a:buFont typeface="Wingdings" pitchFamily="2" charset="2"/>
              <a:buChar char=""/>
            </a:pPr>
            <a:r>
              <a:rPr lang="en-US">
                <a:latin typeface="Century Schoolbook" pitchFamily="18" charset="0"/>
              </a:rPr>
              <a:t>Complement fixation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4819">
                                            <p:txEl>
                                              <p:pRg st="0" end="0"/>
                                            </p:txEl>
                                          </p:spTgt>
                                        </p:tgtEl>
                                        <p:attrNameLst>
                                          <p:attrName>ppt_c</p:attrName>
                                        </p:attrNameLst>
                                      </p:cBhvr>
                                      <p:to>
                                        <a:srgbClr val="EAEAEA"/>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rgbClr val="EAEAEA"/>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EAEAEA"/>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0" end="0"/>
                                            </p:txEl>
                                          </p:spTgt>
                                        </p:tgtEl>
                                        <p:attrNameLst>
                                          <p:attrName>ppt_c</p:attrName>
                                        </p:attrNameLst>
                                      </p:cBhvr>
                                      <p:to>
                                        <a:srgbClr val="EAEAEA"/>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0" end="0"/>
                                            </p:txEl>
                                          </p:spTgt>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7" grpId="0" build="p" autoUpdateAnimBg="0"/>
      <p:bldP spid="8" grpId="0" build="p" autoUpdateAnimBg="0"/>
      <p:bldP spid="9" grpId="0" build="p" autoUpdateAnimBg="0"/>
      <p:bldP spid="1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772400" cy="1569660"/>
          </a:xfrm>
          <a:prstGeom prst="rect">
            <a:avLst/>
          </a:prstGeom>
        </p:spPr>
        <p:txBody>
          <a:bodyPr wrap="square">
            <a:spAutoFit/>
          </a:bodyPr>
          <a:lstStyle/>
          <a:p>
            <a:pPr algn="just"/>
            <a:r>
              <a:rPr lang="en-US" dirty="0" err="1"/>
              <a:t>Idiotypes</a:t>
            </a:r>
            <a:r>
              <a:rPr lang="en-US" dirty="0"/>
              <a:t> are localized on the Fab fragment of the </a:t>
            </a:r>
            <a:r>
              <a:rPr lang="en-US" dirty="0" err="1"/>
              <a:t>Ig</a:t>
            </a:r>
            <a:r>
              <a:rPr lang="en-US" dirty="0"/>
              <a:t> molecules as illustrated in Figure 3. Specifically, they are localized at or near the </a:t>
            </a:r>
            <a:r>
              <a:rPr lang="en-US" dirty="0" err="1"/>
              <a:t>hypervariable</a:t>
            </a:r>
            <a:r>
              <a:rPr lang="en-US" dirty="0"/>
              <a:t> regions of the heavy and light chains.</a:t>
            </a: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195512"/>
            <a:ext cx="5100638" cy="3748088"/>
          </a:xfrm>
          <a:prstGeom prst="rect">
            <a:avLst/>
          </a:prstGeom>
          <a:noFill/>
          <a:ln>
            <a:noFill/>
          </a:ln>
        </p:spPr>
      </p:pic>
    </p:spTree>
    <p:extLst>
      <p:ext uri="{BB962C8B-B14F-4D97-AF65-F5344CB8AC3E}">
        <p14:creationId xmlns:p14="http://schemas.microsoft.com/office/powerpoint/2010/main" val="25581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1287532" cy="461665"/>
          </a:xfrm>
          <a:prstGeom prst="rect">
            <a:avLst/>
          </a:prstGeom>
        </p:spPr>
        <p:txBody>
          <a:bodyPr wrap="none">
            <a:spAutoFit/>
          </a:bodyPr>
          <a:lstStyle/>
          <a:p>
            <a:r>
              <a:rPr lang="en-US" dirty="0"/>
              <a:t>Affinity </a:t>
            </a:r>
            <a:endParaRPr lang="ar-IQ" dirty="0"/>
          </a:p>
        </p:txBody>
      </p:sp>
      <p:sp>
        <p:nvSpPr>
          <p:cNvPr id="4" name="Rectangle 3"/>
          <p:cNvSpPr/>
          <p:nvPr/>
        </p:nvSpPr>
        <p:spPr>
          <a:xfrm>
            <a:off x="685800" y="728560"/>
            <a:ext cx="7848600" cy="1938992"/>
          </a:xfrm>
          <a:prstGeom prst="rect">
            <a:avLst/>
          </a:prstGeom>
        </p:spPr>
        <p:txBody>
          <a:bodyPr wrap="square">
            <a:spAutoFit/>
          </a:bodyPr>
          <a:lstStyle/>
          <a:p>
            <a:pPr algn="just"/>
            <a:r>
              <a:rPr lang="en-US" sz="2000" dirty="0"/>
              <a:t>Antibody affinity is the strength of the reaction between a single antigenic determinant and a single combining site on the antibody. It is the sum of the attractive and repulsive forces operating between the antigenic determinant and the combining site of the antibody as illustrated in Figure 2. Most antibodies have a high affinity for their antigens. </a:t>
            </a:r>
            <a:endParaRPr lang="ar-IQ" sz="2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667000"/>
            <a:ext cx="5181600" cy="3557270"/>
          </a:xfrm>
          <a:prstGeom prst="rect">
            <a:avLst/>
          </a:prstGeom>
          <a:noFill/>
          <a:ln>
            <a:noFill/>
          </a:ln>
        </p:spPr>
      </p:pic>
    </p:spTree>
    <p:extLst>
      <p:ext uri="{BB962C8B-B14F-4D97-AF65-F5344CB8AC3E}">
        <p14:creationId xmlns:p14="http://schemas.microsoft.com/office/powerpoint/2010/main" val="255819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1213409" cy="461665"/>
          </a:xfrm>
          <a:prstGeom prst="rect">
            <a:avLst/>
          </a:prstGeom>
        </p:spPr>
        <p:txBody>
          <a:bodyPr wrap="none">
            <a:spAutoFit/>
          </a:bodyPr>
          <a:lstStyle/>
          <a:p>
            <a:r>
              <a:rPr lang="en-US" dirty="0"/>
              <a:t>Avidity </a:t>
            </a:r>
            <a:endParaRPr lang="ar-IQ" dirty="0"/>
          </a:p>
        </p:txBody>
      </p:sp>
      <p:sp>
        <p:nvSpPr>
          <p:cNvPr id="5" name="Rectangle 4"/>
          <p:cNvSpPr/>
          <p:nvPr/>
        </p:nvSpPr>
        <p:spPr>
          <a:xfrm>
            <a:off x="533400" y="990600"/>
            <a:ext cx="8077200" cy="707886"/>
          </a:xfrm>
          <a:prstGeom prst="rect">
            <a:avLst/>
          </a:prstGeom>
        </p:spPr>
        <p:txBody>
          <a:bodyPr wrap="square">
            <a:spAutoFit/>
          </a:bodyPr>
          <a:lstStyle/>
          <a:p>
            <a:r>
              <a:rPr lang="en-US" sz="2000" dirty="0"/>
              <a:t>Avidity is a measure of the overall strength of binding of an antigen with many antigenic determinants and multivalent antibodies</a:t>
            </a:r>
            <a:endParaRPr lang="ar-IQ"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94409" y="2157411"/>
            <a:ext cx="5720791" cy="3405189"/>
          </a:xfrm>
          <a:prstGeom prst="rect">
            <a:avLst/>
          </a:prstGeom>
          <a:noFill/>
          <a:ln>
            <a:noFill/>
          </a:ln>
        </p:spPr>
      </p:pic>
    </p:spTree>
    <p:extLst>
      <p:ext uri="{BB962C8B-B14F-4D97-AF65-F5344CB8AC3E}">
        <p14:creationId xmlns:p14="http://schemas.microsoft.com/office/powerpoint/2010/main" val="13377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533400" y="1219200"/>
            <a:ext cx="777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dirty="0">
                <a:cs typeface="Calibri" pitchFamily="34" charset="0"/>
              </a:rPr>
              <a:t>Composed of 4 polypeptides, two small chains called </a:t>
            </a:r>
            <a:r>
              <a:rPr lang="en-US" dirty="0">
                <a:solidFill>
                  <a:srgbClr val="FF0000"/>
                </a:solidFill>
                <a:cs typeface="Calibri" pitchFamily="34" charset="0"/>
              </a:rPr>
              <a:t>light</a:t>
            </a:r>
            <a:r>
              <a:rPr lang="en-US" dirty="0">
                <a:cs typeface="Calibri" pitchFamily="34" charset="0"/>
              </a:rPr>
              <a:t> chain and two large chains called </a:t>
            </a:r>
            <a:r>
              <a:rPr lang="en-US" dirty="0">
                <a:solidFill>
                  <a:srgbClr val="FF0000"/>
                </a:solidFill>
                <a:cs typeface="Calibri" pitchFamily="34" charset="0"/>
              </a:rPr>
              <a:t>heavy</a:t>
            </a:r>
            <a:r>
              <a:rPr lang="en-US" dirty="0">
                <a:cs typeface="Calibri" pitchFamily="34" charset="0"/>
              </a:rPr>
              <a:t> chain.</a:t>
            </a:r>
            <a:endParaRPr lang="en-US" dirty="0"/>
          </a:p>
        </p:txBody>
      </p:sp>
      <p:sp>
        <p:nvSpPr>
          <p:cNvPr id="11268" name="Rectangle 3"/>
          <p:cNvSpPr>
            <a:spLocks noChangeArrowheads="1"/>
          </p:cNvSpPr>
          <p:nvPr/>
        </p:nvSpPr>
        <p:spPr bwMode="auto">
          <a:xfrm>
            <a:off x="533400" y="2362200"/>
            <a:ext cx="777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dirty="0">
                <a:cs typeface="Calibri" pitchFamily="34" charset="0"/>
              </a:rPr>
              <a:t>The connection between the H chain and L chain is by disulfide covalent bond, the molecular weight of each L chain is 25 KD and the H chain is 50 KD and the total is about 150 KD, (this for </a:t>
            </a:r>
            <a:r>
              <a:rPr lang="en-US" dirty="0" err="1">
                <a:cs typeface="Calibri" pitchFamily="34" charset="0"/>
              </a:rPr>
              <a:t>IgG</a:t>
            </a:r>
            <a:r>
              <a:rPr lang="en-US" dirty="0">
                <a:cs typeface="Calibri" pitchFamily="34" charset="0"/>
              </a:rPr>
              <a:t>).</a:t>
            </a:r>
            <a:endParaRPr lang="en-US" dirty="0"/>
          </a:p>
        </p:txBody>
      </p:sp>
      <p:sp>
        <p:nvSpPr>
          <p:cNvPr id="11269" name="Rectangle 4"/>
          <p:cNvSpPr>
            <a:spLocks noChangeArrowheads="1"/>
          </p:cNvSpPr>
          <p:nvPr/>
        </p:nvSpPr>
        <p:spPr bwMode="auto">
          <a:xfrm>
            <a:off x="500063" y="4179888"/>
            <a:ext cx="78057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dirty="0">
                <a:cs typeface="Calibri" pitchFamily="34" charset="0"/>
              </a:rPr>
              <a:t>There are two domains (functional sites) on each L chain, each domain composed of 110 A.A, so the L chain is 220 A.A and the H chain composed of 4 chain each contain 110 A.A, the total is 440 A.A.</a:t>
            </a:r>
            <a:endParaRPr lang="en-US" dirty="0"/>
          </a:p>
        </p:txBody>
      </p:sp>
      <p:sp>
        <p:nvSpPr>
          <p:cNvPr id="2" name="Rectangle 1"/>
          <p:cNvSpPr/>
          <p:nvPr/>
        </p:nvSpPr>
        <p:spPr>
          <a:xfrm>
            <a:off x="1431316" y="304799"/>
            <a:ext cx="5943230" cy="58477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Basic Immunoglobulin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childTnLst>
                                  <p:subTnLst>
                                    <p:animClr clrSpc="rgb" dir="cw">
                                      <p:cBhvr override="childStyle">
                                        <p:cTn dur="1" fill="hold" display="0" masterRel="nextClick" afterEffect="1"/>
                                        <p:tgtEl>
                                          <p:spTgt spid="11267"/>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8"/>
                                        </p:tgtEl>
                                        <p:attrNameLst>
                                          <p:attrName>style.visibility</p:attrName>
                                        </p:attrNameLst>
                                      </p:cBhvr>
                                      <p:to>
                                        <p:strVal val="visible"/>
                                      </p:to>
                                    </p:set>
                                  </p:childTnLst>
                                  <p:subTnLst>
                                    <p:animClr clrSpc="rgb" dir="cw">
                                      <p:cBhvr override="childStyle">
                                        <p:cTn dur="1" fill="hold" display="0" masterRel="nextClick" afterEffect="1"/>
                                        <p:tgtEl>
                                          <p:spTgt spid="11268"/>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gtEl>
                                        <p:attrNameLst>
                                          <p:attrName>style.visibility</p:attrName>
                                        </p:attrNameLst>
                                      </p:cBhvr>
                                      <p:to>
                                        <p:strVal val="visible"/>
                                      </p:to>
                                    </p:set>
                                  </p:childTnLst>
                                  <p:subTnLst>
                                    <p:animClr clrSpc="rgb" dir="cw">
                                      <p:cBhvr override="childStyle">
                                        <p:cTn dur="1" fill="hold" display="0" masterRel="nextClick" afterEffect="1"/>
                                        <p:tgtEl>
                                          <p:spTgt spid="11269"/>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p:bldP spid="1126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228600"/>
            <a:ext cx="7467600" cy="655638"/>
          </a:xfrm>
        </p:spPr>
        <p:txBody>
          <a:bodyPr>
            <a:normAutofit fontScale="90000"/>
          </a:bodyPr>
          <a:lstStyle/>
          <a:p>
            <a:pPr fontAlgn="auto">
              <a:spcAft>
                <a:spcPts val="0"/>
              </a:spcAft>
              <a:defRPr/>
            </a:pPr>
            <a:r>
              <a:rPr lang="en-US" sz="4000" b="1" dirty="0" smtClean="0">
                <a:solidFill>
                  <a:schemeClr val="tx1"/>
                </a:solidFill>
              </a:rPr>
              <a:t>Immunoglobulin Structure</a:t>
            </a:r>
            <a:endParaRPr lang="en-US" b="1" dirty="0" smtClean="0">
              <a:solidFill>
                <a:schemeClr val="tx1"/>
              </a:solidFill>
            </a:endParaRPr>
          </a:p>
        </p:txBody>
      </p:sp>
      <p:sp>
        <p:nvSpPr>
          <p:cNvPr id="35843" name="Rectangle 3"/>
          <p:cNvSpPr>
            <a:spLocks noGrp="1" noChangeArrowheads="1"/>
          </p:cNvSpPr>
          <p:nvPr>
            <p:ph sz="quarter" idx="1"/>
          </p:nvPr>
        </p:nvSpPr>
        <p:spPr>
          <a:xfrm>
            <a:off x="381000" y="1905000"/>
            <a:ext cx="3429000" cy="4114800"/>
          </a:xfrm>
        </p:spPr>
        <p:txBody>
          <a:bodyPr/>
          <a:lstStyle/>
          <a:p>
            <a:r>
              <a:rPr lang="en-US" smtClean="0"/>
              <a:t>Heavy &amp; Light Chains</a:t>
            </a:r>
          </a:p>
          <a:p>
            <a:r>
              <a:rPr lang="en-US" smtClean="0"/>
              <a:t>Disulfide bonds</a:t>
            </a:r>
          </a:p>
          <a:p>
            <a:pPr lvl="1"/>
            <a:r>
              <a:rPr lang="en-US" smtClean="0"/>
              <a:t>Inter-chain</a:t>
            </a:r>
          </a:p>
          <a:p>
            <a:pPr lvl="1"/>
            <a:r>
              <a:rPr lang="en-US" smtClean="0"/>
              <a:t>Intra-chain</a:t>
            </a:r>
          </a:p>
        </p:txBody>
      </p:sp>
      <p:grpSp>
        <p:nvGrpSpPr>
          <p:cNvPr id="12292" name="Group 5"/>
          <p:cNvGrpSpPr>
            <a:grpSpLocks/>
          </p:cNvGrpSpPr>
          <p:nvPr/>
        </p:nvGrpSpPr>
        <p:grpSpPr bwMode="auto">
          <a:xfrm>
            <a:off x="4014788" y="1914525"/>
            <a:ext cx="4637087" cy="3478213"/>
            <a:chOff x="1392" y="960"/>
            <a:chExt cx="2921" cy="2191"/>
          </a:xfrm>
        </p:grpSpPr>
        <p:grpSp>
          <p:nvGrpSpPr>
            <p:cNvPr id="12293" name="Group 6"/>
            <p:cNvGrpSpPr>
              <a:grpSpLocks/>
            </p:cNvGrpSpPr>
            <p:nvPr/>
          </p:nvGrpSpPr>
          <p:grpSpPr bwMode="auto">
            <a:xfrm>
              <a:off x="1440" y="1296"/>
              <a:ext cx="2873" cy="1656"/>
              <a:chOff x="1440" y="1296"/>
              <a:chExt cx="2873" cy="1656"/>
            </a:xfrm>
          </p:grpSpPr>
          <p:sp>
            <p:nvSpPr>
              <p:cNvPr id="12307" name="Oval 7"/>
              <p:cNvSpPr>
                <a:spLocks noChangeArrowheads="1"/>
              </p:cNvSpPr>
              <p:nvPr/>
            </p:nvSpPr>
            <p:spPr bwMode="auto">
              <a:xfrm>
                <a:off x="3298" y="246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nvGrpSpPr>
              <p:cNvPr id="12308" name="Group 8"/>
              <p:cNvGrpSpPr>
                <a:grpSpLocks/>
              </p:cNvGrpSpPr>
              <p:nvPr/>
            </p:nvGrpSpPr>
            <p:grpSpPr bwMode="auto">
              <a:xfrm>
                <a:off x="1440" y="1296"/>
                <a:ext cx="2873" cy="1656"/>
                <a:chOff x="1392" y="1144"/>
                <a:chExt cx="2873" cy="1656"/>
              </a:xfrm>
            </p:grpSpPr>
            <p:sp>
              <p:nvSpPr>
                <p:cNvPr id="12309" name="Line 9"/>
                <p:cNvSpPr>
                  <a:spLocks noChangeShapeType="1"/>
                </p:cNvSpPr>
                <p:nvPr/>
              </p:nvSpPr>
              <p:spPr bwMode="auto">
                <a:xfrm>
                  <a:off x="2840"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0" name="Line 10"/>
                <p:cNvSpPr>
                  <a:spLocks noChangeShapeType="1"/>
                </p:cNvSpPr>
                <p:nvPr/>
              </p:nvSpPr>
              <p:spPr bwMode="auto">
                <a:xfrm>
                  <a:off x="2944"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1" name="AutoShape 11"/>
                <p:cNvSpPr>
                  <a:spLocks noChangeArrowheads="1"/>
                </p:cNvSpPr>
                <p:nvPr/>
              </p:nvSpPr>
              <p:spPr bwMode="auto">
                <a:xfrm rot="-1539414">
                  <a:off x="1982" y="20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12" name="Rectangle 12"/>
                <p:cNvSpPr>
                  <a:spLocks noChangeArrowheads="1"/>
                </p:cNvSpPr>
                <p:nvPr/>
              </p:nvSpPr>
              <p:spPr bwMode="auto">
                <a:xfrm rot="-1539414">
                  <a:off x="2317" y="21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13" name="Rectangle 13"/>
                <p:cNvSpPr>
                  <a:spLocks noChangeArrowheads="1"/>
                </p:cNvSpPr>
                <p:nvPr/>
              </p:nvSpPr>
              <p:spPr bwMode="auto">
                <a:xfrm rot="-1539414">
                  <a:off x="1970" y="22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14" name="AutoShape 14"/>
                <p:cNvSpPr>
                  <a:spLocks noChangeArrowheads="1"/>
                </p:cNvSpPr>
                <p:nvPr/>
              </p:nvSpPr>
              <p:spPr bwMode="auto">
                <a:xfrm rot="-1539414">
                  <a:off x="1415" y="23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15" name="Rectangle 15"/>
                <p:cNvSpPr>
                  <a:spLocks noChangeArrowheads="1"/>
                </p:cNvSpPr>
                <p:nvPr/>
              </p:nvSpPr>
              <p:spPr bwMode="auto">
                <a:xfrm rot="-1539414">
                  <a:off x="1750" y="237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16" name="Rectangle 16"/>
                <p:cNvSpPr>
                  <a:spLocks noChangeArrowheads="1"/>
                </p:cNvSpPr>
                <p:nvPr/>
              </p:nvSpPr>
              <p:spPr bwMode="auto">
                <a:xfrm rot="-1539414">
                  <a:off x="1400" y="25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5857" name="AutoShape 17"/>
                <p:cNvSpPr>
                  <a:spLocks noChangeArrowheads="1"/>
                </p:cNvSpPr>
                <p:nvPr/>
              </p:nvSpPr>
              <p:spPr bwMode="auto">
                <a:xfrm flipV="1">
                  <a:off x="3058" y="208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58" name="Rectangle 18"/>
                <p:cNvSpPr>
                  <a:spLocks noChangeArrowheads="1"/>
                </p:cNvSpPr>
                <p:nvPr/>
              </p:nvSpPr>
              <p:spPr bwMode="auto">
                <a:xfrm flipV="1">
                  <a:off x="3377" y="209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59" name="Rectangle 19"/>
                <p:cNvSpPr>
                  <a:spLocks noChangeArrowheads="1"/>
                </p:cNvSpPr>
                <p:nvPr/>
              </p:nvSpPr>
              <p:spPr bwMode="auto">
                <a:xfrm flipV="1">
                  <a:off x="2989" y="20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60" name="AutoShape 20"/>
                <p:cNvSpPr>
                  <a:spLocks noChangeArrowheads="1"/>
                </p:cNvSpPr>
                <p:nvPr/>
              </p:nvSpPr>
              <p:spPr bwMode="auto">
                <a:xfrm flipV="1">
                  <a:off x="3694" y="209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61" name="Rectangle 21"/>
                <p:cNvSpPr>
                  <a:spLocks noChangeArrowheads="1"/>
                </p:cNvSpPr>
                <p:nvPr/>
              </p:nvSpPr>
              <p:spPr bwMode="auto">
                <a:xfrm flipV="1">
                  <a:off x="4015" y="210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62" name="Rectangle 22"/>
                <p:cNvSpPr>
                  <a:spLocks noChangeArrowheads="1"/>
                </p:cNvSpPr>
                <p:nvPr/>
              </p:nvSpPr>
              <p:spPr bwMode="auto">
                <a:xfrm flipV="1">
                  <a:off x="3627" y="209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63" name="Oval 23"/>
                <p:cNvSpPr>
                  <a:spLocks noChangeArrowheads="1"/>
                </p:cNvSpPr>
                <p:nvPr/>
              </p:nvSpPr>
              <p:spPr bwMode="auto">
                <a:xfrm flipV="1">
                  <a:off x="2891"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64" name="Oval 24"/>
                <p:cNvSpPr>
                  <a:spLocks noChangeArrowheads="1"/>
                </p:cNvSpPr>
                <p:nvPr/>
              </p:nvSpPr>
              <p:spPr bwMode="auto">
                <a:xfrm flipV="1">
                  <a:off x="2603"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65" name="Oval 25"/>
                <p:cNvSpPr>
                  <a:spLocks noChangeArrowheads="1"/>
                </p:cNvSpPr>
                <p:nvPr/>
              </p:nvSpPr>
              <p:spPr bwMode="auto">
                <a:xfrm flipV="1">
                  <a:off x="2699"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66" name="Oval 26"/>
                <p:cNvSpPr>
                  <a:spLocks noChangeArrowheads="1"/>
                </p:cNvSpPr>
                <p:nvPr/>
              </p:nvSpPr>
              <p:spPr bwMode="auto">
                <a:xfrm flipV="1">
                  <a:off x="2795"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67" name="AutoShape 27"/>
                <p:cNvSpPr>
                  <a:spLocks noChangeArrowheads="1"/>
                </p:cNvSpPr>
                <p:nvPr/>
              </p:nvSpPr>
              <p:spPr bwMode="auto">
                <a:xfrm rot="20063253" flipV="1">
                  <a:off x="1544" y="256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68" name="Rectangle 28"/>
                <p:cNvSpPr>
                  <a:spLocks noChangeArrowheads="1"/>
                </p:cNvSpPr>
                <p:nvPr/>
              </p:nvSpPr>
              <p:spPr bwMode="auto">
                <a:xfrm rot="20063253" flipV="1">
                  <a:off x="1812" y="250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69" name="Rectangle 29"/>
                <p:cNvSpPr>
                  <a:spLocks noChangeArrowheads="1"/>
                </p:cNvSpPr>
                <p:nvPr/>
              </p:nvSpPr>
              <p:spPr bwMode="auto">
                <a:xfrm rot="20063253" flipV="1">
                  <a:off x="1458" y="266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70" name="AutoShape 30"/>
                <p:cNvSpPr>
                  <a:spLocks noChangeArrowheads="1"/>
                </p:cNvSpPr>
                <p:nvPr/>
              </p:nvSpPr>
              <p:spPr bwMode="auto">
                <a:xfrm rot="20063253" flipV="1">
                  <a:off x="2120" y="229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71" name="Rectangle 31"/>
                <p:cNvSpPr>
                  <a:spLocks noChangeArrowheads="1"/>
                </p:cNvSpPr>
                <p:nvPr/>
              </p:nvSpPr>
              <p:spPr bwMode="auto">
                <a:xfrm rot="20063253" flipV="1">
                  <a:off x="2386" y="223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72" name="Rectangle 32"/>
                <p:cNvSpPr>
                  <a:spLocks noChangeArrowheads="1"/>
                </p:cNvSpPr>
                <p:nvPr/>
              </p:nvSpPr>
              <p:spPr bwMode="auto">
                <a:xfrm rot="20063253" flipV="1">
                  <a:off x="2034" y="239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2333" name="Line 33"/>
                <p:cNvSpPr>
                  <a:spLocks noChangeShapeType="1"/>
                </p:cNvSpPr>
                <p:nvPr/>
              </p:nvSpPr>
              <p:spPr bwMode="auto">
                <a:xfrm flipV="1">
                  <a:off x="3240" y="21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4" name="Line 34"/>
                <p:cNvSpPr>
                  <a:spLocks noChangeShapeType="1"/>
                </p:cNvSpPr>
                <p:nvPr/>
              </p:nvSpPr>
              <p:spPr bwMode="auto">
                <a:xfrm flipV="1">
                  <a:off x="3876" y="21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35"/>
                <p:cNvSpPr>
                  <a:spLocks noChangeShapeType="1"/>
                </p:cNvSpPr>
                <p:nvPr/>
              </p:nvSpPr>
              <p:spPr bwMode="auto">
                <a:xfrm rot="20027783" flipV="1">
                  <a:off x="2258" y="23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6" name="Line 36"/>
                <p:cNvSpPr>
                  <a:spLocks noChangeShapeType="1"/>
                </p:cNvSpPr>
                <p:nvPr/>
              </p:nvSpPr>
              <p:spPr bwMode="auto">
                <a:xfrm rot="20027783" flipV="1">
                  <a:off x="1628" y="24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7" name="Line 37"/>
                <p:cNvSpPr>
                  <a:spLocks noChangeShapeType="1"/>
                </p:cNvSpPr>
                <p:nvPr/>
              </p:nvSpPr>
              <p:spPr bwMode="auto">
                <a:xfrm rot="20027783" flipV="1">
                  <a:off x="2198" y="22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8" name="Line 38"/>
                <p:cNvSpPr>
                  <a:spLocks noChangeShapeType="1"/>
                </p:cNvSpPr>
                <p:nvPr/>
              </p:nvSpPr>
              <p:spPr bwMode="auto">
                <a:xfrm rot="20027783" flipV="1">
                  <a:off x="1688" y="26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39"/>
                <p:cNvSpPr>
                  <a:spLocks noChangeShapeType="1"/>
                </p:cNvSpPr>
                <p:nvPr/>
              </p:nvSpPr>
              <p:spPr bwMode="auto">
                <a:xfrm>
                  <a:off x="2552" y="20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0" name="AutoShape 40"/>
                <p:cNvSpPr>
                  <a:spLocks noChangeArrowheads="1"/>
                </p:cNvSpPr>
                <p:nvPr/>
              </p:nvSpPr>
              <p:spPr bwMode="auto">
                <a:xfrm rot="1539414" flipV="1">
                  <a:off x="1974" y="16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41" name="Rectangle 41"/>
                <p:cNvSpPr>
                  <a:spLocks noChangeArrowheads="1"/>
                </p:cNvSpPr>
                <p:nvPr/>
              </p:nvSpPr>
              <p:spPr bwMode="auto">
                <a:xfrm rot="1539414" flipV="1">
                  <a:off x="2309" y="17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42" name="Rectangle 42"/>
                <p:cNvSpPr>
                  <a:spLocks noChangeArrowheads="1"/>
                </p:cNvSpPr>
                <p:nvPr/>
              </p:nvSpPr>
              <p:spPr bwMode="auto">
                <a:xfrm rot="1539414" flipV="1">
                  <a:off x="1957" y="16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43" name="AutoShape 43"/>
                <p:cNvSpPr>
                  <a:spLocks noChangeArrowheads="1"/>
                </p:cNvSpPr>
                <p:nvPr/>
              </p:nvSpPr>
              <p:spPr bwMode="auto">
                <a:xfrm rot="1539414" flipV="1">
                  <a:off x="1407" y="14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44" name="Rectangle 44"/>
                <p:cNvSpPr>
                  <a:spLocks noChangeArrowheads="1"/>
                </p:cNvSpPr>
                <p:nvPr/>
              </p:nvSpPr>
              <p:spPr bwMode="auto">
                <a:xfrm rot="1539414" flipV="1">
                  <a:off x="1740" y="15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2345" name="Rectangle 45"/>
                <p:cNvSpPr>
                  <a:spLocks noChangeArrowheads="1"/>
                </p:cNvSpPr>
                <p:nvPr/>
              </p:nvSpPr>
              <p:spPr bwMode="auto">
                <a:xfrm rot="1539414" flipV="1">
                  <a:off x="1392" y="13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5886" name="AutoShape 46"/>
                <p:cNvSpPr>
                  <a:spLocks noChangeArrowheads="1"/>
                </p:cNvSpPr>
                <p:nvPr/>
              </p:nvSpPr>
              <p:spPr bwMode="auto">
                <a:xfrm>
                  <a:off x="3050" y="162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87" name="Rectangle 47"/>
                <p:cNvSpPr>
                  <a:spLocks noChangeArrowheads="1"/>
                </p:cNvSpPr>
                <p:nvPr/>
              </p:nvSpPr>
              <p:spPr bwMode="auto">
                <a:xfrm>
                  <a:off x="3369" y="178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88" name="Rectangle 48"/>
                <p:cNvSpPr>
                  <a:spLocks noChangeArrowheads="1"/>
                </p:cNvSpPr>
                <p:nvPr/>
              </p:nvSpPr>
              <p:spPr bwMode="auto">
                <a:xfrm>
                  <a:off x="2981" y="17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89" name="AutoShape 49"/>
                <p:cNvSpPr>
                  <a:spLocks noChangeArrowheads="1"/>
                </p:cNvSpPr>
                <p:nvPr/>
              </p:nvSpPr>
              <p:spPr bwMode="auto">
                <a:xfrm>
                  <a:off x="3688" y="16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90" name="Rectangle 50"/>
                <p:cNvSpPr>
                  <a:spLocks noChangeArrowheads="1"/>
                </p:cNvSpPr>
                <p:nvPr/>
              </p:nvSpPr>
              <p:spPr bwMode="auto">
                <a:xfrm>
                  <a:off x="4007" y="178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91" name="Rectangle 51"/>
                <p:cNvSpPr>
                  <a:spLocks noChangeArrowheads="1"/>
                </p:cNvSpPr>
                <p:nvPr/>
              </p:nvSpPr>
              <p:spPr bwMode="auto">
                <a:xfrm>
                  <a:off x="3619" y="178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92" name="Oval 52"/>
                <p:cNvSpPr>
                  <a:spLocks noChangeArrowheads="1"/>
                </p:cNvSpPr>
                <p:nvPr/>
              </p:nvSpPr>
              <p:spPr bwMode="auto">
                <a:xfrm>
                  <a:off x="2883"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93" name="Oval 53"/>
                <p:cNvSpPr>
                  <a:spLocks noChangeArrowheads="1"/>
                </p:cNvSpPr>
                <p:nvPr/>
              </p:nvSpPr>
              <p:spPr bwMode="auto">
                <a:xfrm>
                  <a:off x="2595"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94" name="Oval 54"/>
                <p:cNvSpPr>
                  <a:spLocks noChangeArrowheads="1"/>
                </p:cNvSpPr>
                <p:nvPr/>
              </p:nvSpPr>
              <p:spPr bwMode="auto">
                <a:xfrm>
                  <a:off x="2691"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95" name="Oval 55"/>
                <p:cNvSpPr>
                  <a:spLocks noChangeArrowheads="1"/>
                </p:cNvSpPr>
                <p:nvPr/>
              </p:nvSpPr>
              <p:spPr bwMode="auto">
                <a:xfrm>
                  <a:off x="2787"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5896" name="AutoShape 56"/>
                <p:cNvSpPr>
                  <a:spLocks noChangeArrowheads="1"/>
                </p:cNvSpPr>
                <p:nvPr/>
              </p:nvSpPr>
              <p:spPr bwMode="auto">
                <a:xfrm rot="1536747">
                  <a:off x="1536" y="114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897" name="Rectangle 57"/>
                <p:cNvSpPr>
                  <a:spLocks noChangeArrowheads="1"/>
                </p:cNvSpPr>
                <p:nvPr/>
              </p:nvSpPr>
              <p:spPr bwMode="auto">
                <a:xfrm rot="1536747">
                  <a:off x="1802" y="138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98" name="Rectangle 58"/>
                <p:cNvSpPr>
                  <a:spLocks noChangeArrowheads="1"/>
                </p:cNvSpPr>
                <p:nvPr/>
              </p:nvSpPr>
              <p:spPr bwMode="auto">
                <a:xfrm rot="1536747">
                  <a:off x="1450" y="122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899" name="AutoShape 59"/>
                <p:cNvSpPr>
                  <a:spLocks noChangeArrowheads="1"/>
                </p:cNvSpPr>
                <p:nvPr/>
              </p:nvSpPr>
              <p:spPr bwMode="auto">
                <a:xfrm rot="1536747">
                  <a:off x="2112" y="14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5900" name="Rectangle 60"/>
                <p:cNvSpPr>
                  <a:spLocks noChangeArrowheads="1"/>
                </p:cNvSpPr>
                <p:nvPr/>
              </p:nvSpPr>
              <p:spPr bwMode="auto">
                <a:xfrm rot="1536747">
                  <a:off x="2378" y="165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5901" name="Rectangle 61"/>
                <p:cNvSpPr>
                  <a:spLocks noChangeArrowheads="1"/>
                </p:cNvSpPr>
                <p:nvPr/>
              </p:nvSpPr>
              <p:spPr bwMode="auto">
                <a:xfrm rot="1536747">
                  <a:off x="2026" y="149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2362" name="Line 62"/>
                <p:cNvSpPr>
                  <a:spLocks noChangeShapeType="1"/>
                </p:cNvSpPr>
                <p:nvPr/>
              </p:nvSpPr>
              <p:spPr bwMode="auto">
                <a:xfrm flipV="1">
                  <a:off x="3864" y="18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3" name="Line 63"/>
                <p:cNvSpPr>
                  <a:spLocks noChangeShapeType="1"/>
                </p:cNvSpPr>
                <p:nvPr/>
              </p:nvSpPr>
              <p:spPr bwMode="auto">
                <a:xfrm flipV="1">
                  <a:off x="3226" y="18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4" name="Line 64"/>
                <p:cNvSpPr>
                  <a:spLocks noChangeShapeType="1"/>
                </p:cNvSpPr>
                <p:nvPr/>
              </p:nvSpPr>
              <p:spPr bwMode="auto">
                <a:xfrm rot="1572217" flipH="1" flipV="1">
                  <a:off x="2188" y="17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5" name="Line 65"/>
                <p:cNvSpPr>
                  <a:spLocks noChangeShapeType="1"/>
                </p:cNvSpPr>
                <p:nvPr/>
              </p:nvSpPr>
              <p:spPr bwMode="auto">
                <a:xfrm rot="1572217" flipH="1" flipV="1">
                  <a:off x="1678" y="13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6" name="Line 66"/>
                <p:cNvSpPr>
                  <a:spLocks noChangeShapeType="1"/>
                </p:cNvSpPr>
                <p:nvPr/>
              </p:nvSpPr>
              <p:spPr bwMode="auto">
                <a:xfrm rot="1572217" flipH="1" flipV="1">
                  <a:off x="1620" y="14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7" name="Line 67"/>
                <p:cNvSpPr>
                  <a:spLocks noChangeShapeType="1"/>
                </p:cNvSpPr>
                <p:nvPr/>
              </p:nvSpPr>
              <p:spPr bwMode="auto">
                <a:xfrm rot="1572217" flipH="1" flipV="1">
                  <a:off x="2254" y="16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8" name="Line 68"/>
                <p:cNvSpPr>
                  <a:spLocks noChangeShapeType="1"/>
                </p:cNvSpPr>
                <p:nvPr/>
              </p:nvSpPr>
              <p:spPr bwMode="auto">
                <a:xfrm flipH="1">
                  <a:off x="2547" y="17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69" name="Oval 69"/>
                <p:cNvSpPr>
                  <a:spLocks noChangeArrowheads="1"/>
                </p:cNvSpPr>
                <p:nvPr/>
              </p:nvSpPr>
              <p:spPr bwMode="auto">
                <a:xfrm>
                  <a:off x="3243" y="15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12294" name="Text Box 70"/>
            <p:cNvSpPr txBox="1">
              <a:spLocks noChangeArrowheads="1"/>
            </p:cNvSpPr>
            <p:nvPr/>
          </p:nvSpPr>
          <p:spPr bwMode="auto">
            <a:xfrm>
              <a:off x="2360" y="265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H1</a:t>
              </a:r>
              <a:endParaRPr lang="en-US" sz="1600"/>
            </a:p>
          </p:txBody>
        </p:sp>
        <p:sp>
          <p:nvSpPr>
            <p:cNvPr id="12295" name="Text Box 71"/>
            <p:cNvSpPr txBox="1">
              <a:spLocks noChangeArrowheads="1"/>
            </p:cNvSpPr>
            <p:nvPr/>
          </p:nvSpPr>
          <p:spPr bwMode="auto">
            <a:xfrm>
              <a:off x="1392" y="224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L</a:t>
              </a:r>
              <a:endParaRPr lang="en-US" b="0"/>
            </a:p>
          </p:txBody>
        </p:sp>
        <p:sp>
          <p:nvSpPr>
            <p:cNvPr id="12296" name="Text Box 72"/>
            <p:cNvSpPr txBox="1">
              <a:spLocks noChangeArrowheads="1"/>
            </p:cNvSpPr>
            <p:nvPr/>
          </p:nvSpPr>
          <p:spPr bwMode="auto">
            <a:xfrm>
              <a:off x="1953" y="2003"/>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L</a:t>
              </a:r>
              <a:endParaRPr lang="en-US" b="0"/>
            </a:p>
          </p:txBody>
        </p:sp>
        <p:sp>
          <p:nvSpPr>
            <p:cNvPr id="12297" name="Text Box 73"/>
            <p:cNvSpPr txBox="1">
              <a:spLocks noChangeArrowheads="1"/>
            </p:cNvSpPr>
            <p:nvPr/>
          </p:nvSpPr>
          <p:spPr bwMode="auto">
            <a:xfrm>
              <a:off x="1762" y="2939"/>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H</a:t>
              </a:r>
              <a:endParaRPr lang="en-US" b="0"/>
            </a:p>
          </p:txBody>
        </p:sp>
        <p:sp>
          <p:nvSpPr>
            <p:cNvPr id="12298" name="Text Box 74"/>
            <p:cNvSpPr txBox="1">
              <a:spLocks noChangeArrowheads="1"/>
            </p:cNvSpPr>
            <p:nvPr/>
          </p:nvSpPr>
          <p:spPr bwMode="auto">
            <a:xfrm>
              <a:off x="3191"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H2 </a:t>
              </a:r>
              <a:endParaRPr lang="en-US" sz="1600"/>
            </a:p>
          </p:txBody>
        </p:sp>
        <p:sp>
          <p:nvSpPr>
            <p:cNvPr id="12299" name="Text Box 75"/>
            <p:cNvSpPr txBox="1">
              <a:spLocks noChangeArrowheads="1"/>
            </p:cNvSpPr>
            <p:nvPr/>
          </p:nvSpPr>
          <p:spPr bwMode="auto">
            <a:xfrm>
              <a:off x="3828"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H3</a:t>
              </a:r>
              <a:endParaRPr lang="en-US" sz="1600"/>
            </a:p>
          </p:txBody>
        </p:sp>
        <p:sp>
          <p:nvSpPr>
            <p:cNvPr id="12300" name="AutoShape 76"/>
            <p:cNvSpPr>
              <a:spLocks/>
            </p:cNvSpPr>
            <p:nvPr/>
          </p:nvSpPr>
          <p:spPr bwMode="auto">
            <a:xfrm rot="-5400000">
              <a:off x="2822" y="2278"/>
              <a:ext cx="48" cy="336"/>
            </a:xfrm>
            <a:prstGeom prst="leftBracket">
              <a:avLst>
                <a:gd name="adj" fmla="val 5833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1" name="Line 77"/>
            <p:cNvSpPr>
              <a:spLocks noChangeShapeType="1"/>
            </p:cNvSpPr>
            <p:nvPr/>
          </p:nvSpPr>
          <p:spPr bwMode="auto">
            <a:xfrm>
              <a:off x="2832" y="2468"/>
              <a:ext cx="192" cy="4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2" name="Text Box 78"/>
            <p:cNvSpPr txBox="1">
              <a:spLocks noChangeArrowheads="1"/>
            </p:cNvSpPr>
            <p:nvPr/>
          </p:nvSpPr>
          <p:spPr bwMode="auto">
            <a:xfrm>
              <a:off x="2619" y="2908"/>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Hinge Region</a:t>
              </a:r>
              <a:endParaRPr lang="en-US" sz="1600" b="0"/>
            </a:p>
          </p:txBody>
        </p:sp>
        <p:sp>
          <p:nvSpPr>
            <p:cNvPr id="12303" name="Text Box 79"/>
            <p:cNvSpPr txBox="1">
              <a:spLocks noChangeArrowheads="1"/>
            </p:cNvSpPr>
            <p:nvPr/>
          </p:nvSpPr>
          <p:spPr bwMode="auto">
            <a:xfrm>
              <a:off x="3396" y="1495"/>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Carbohydrate</a:t>
              </a:r>
              <a:endParaRPr lang="en-US" sz="1600"/>
            </a:p>
          </p:txBody>
        </p:sp>
        <p:sp>
          <p:nvSpPr>
            <p:cNvPr id="12304" name="Text Box 80"/>
            <p:cNvSpPr txBox="1">
              <a:spLocks noChangeArrowheads="1"/>
            </p:cNvSpPr>
            <p:nvPr/>
          </p:nvSpPr>
          <p:spPr bwMode="auto">
            <a:xfrm>
              <a:off x="2095" y="960"/>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Disulfide bond</a:t>
              </a:r>
            </a:p>
          </p:txBody>
        </p:sp>
        <p:sp>
          <p:nvSpPr>
            <p:cNvPr id="12305" name="Line 81"/>
            <p:cNvSpPr>
              <a:spLocks noChangeShapeType="1"/>
            </p:cNvSpPr>
            <p:nvPr/>
          </p:nvSpPr>
          <p:spPr bwMode="auto">
            <a:xfrm flipV="1">
              <a:off x="3345" y="1616"/>
              <a:ext cx="96" cy="9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6" name="Line 82"/>
            <p:cNvSpPr>
              <a:spLocks noChangeShapeType="1"/>
            </p:cNvSpPr>
            <p:nvPr/>
          </p:nvSpPr>
          <p:spPr bwMode="auto">
            <a:xfrm flipV="1">
              <a:off x="1791" y="1091"/>
              <a:ext cx="336" cy="3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5843">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5843">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3584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5843">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3584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584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fontAlgn="auto">
              <a:spcAft>
                <a:spcPts val="0"/>
              </a:spcAft>
              <a:defRPr/>
            </a:pPr>
            <a:r>
              <a:rPr lang="en-US" sz="4000" b="1" dirty="0" smtClean="0">
                <a:solidFill>
                  <a:schemeClr val="tx1"/>
                </a:solidFill>
              </a:rPr>
              <a:t>Immunoglobulin Structure</a:t>
            </a:r>
            <a:endParaRPr lang="en-US" b="1" dirty="0" smtClean="0">
              <a:solidFill>
                <a:schemeClr val="tx1"/>
              </a:solidFill>
            </a:endParaRPr>
          </a:p>
        </p:txBody>
      </p:sp>
      <p:sp>
        <p:nvSpPr>
          <p:cNvPr id="50179" name="Rectangle 3"/>
          <p:cNvSpPr>
            <a:spLocks noGrp="1" noChangeArrowheads="1"/>
          </p:cNvSpPr>
          <p:nvPr>
            <p:ph sz="quarter" idx="1"/>
          </p:nvPr>
        </p:nvSpPr>
        <p:spPr>
          <a:xfrm>
            <a:off x="381000" y="1905000"/>
            <a:ext cx="3429000" cy="4114800"/>
          </a:xfrm>
        </p:spPr>
        <p:txBody>
          <a:bodyPr/>
          <a:lstStyle/>
          <a:p>
            <a:endParaRPr lang="en-US" smtClean="0"/>
          </a:p>
          <a:p>
            <a:r>
              <a:rPr lang="en-US" smtClean="0"/>
              <a:t>Variable &amp; Constant Regions</a:t>
            </a:r>
          </a:p>
          <a:p>
            <a:pPr lvl="1"/>
            <a:r>
              <a:rPr lang="en-US" smtClean="0"/>
              <a:t>V</a:t>
            </a:r>
            <a:r>
              <a:rPr lang="en-US" baseline="-25000" smtClean="0"/>
              <a:t>L</a:t>
            </a:r>
            <a:r>
              <a:rPr lang="en-US" smtClean="0"/>
              <a:t> &amp; C</a:t>
            </a:r>
            <a:r>
              <a:rPr lang="en-US" baseline="-25000" smtClean="0"/>
              <a:t>L</a:t>
            </a:r>
            <a:endParaRPr lang="en-US" smtClean="0"/>
          </a:p>
          <a:p>
            <a:pPr lvl="1"/>
            <a:r>
              <a:rPr lang="en-US" smtClean="0"/>
              <a:t>V</a:t>
            </a:r>
            <a:r>
              <a:rPr lang="en-US" baseline="-25000" smtClean="0"/>
              <a:t>H</a:t>
            </a:r>
            <a:r>
              <a:rPr lang="en-US" smtClean="0"/>
              <a:t> &amp; C</a:t>
            </a:r>
            <a:r>
              <a:rPr lang="en-US" baseline="-25000" smtClean="0"/>
              <a:t>H</a:t>
            </a:r>
            <a:endParaRPr lang="en-US" smtClean="0"/>
          </a:p>
          <a:p>
            <a:r>
              <a:rPr lang="en-US" smtClean="0"/>
              <a:t>Hinge Region</a:t>
            </a:r>
          </a:p>
          <a:p>
            <a:r>
              <a:rPr lang="en-US" smtClean="0"/>
              <a:t>Hyperariable region</a:t>
            </a:r>
          </a:p>
        </p:txBody>
      </p:sp>
      <p:grpSp>
        <p:nvGrpSpPr>
          <p:cNvPr id="13316" name="Group 5"/>
          <p:cNvGrpSpPr>
            <a:grpSpLocks/>
          </p:cNvGrpSpPr>
          <p:nvPr/>
        </p:nvGrpSpPr>
        <p:grpSpPr bwMode="auto">
          <a:xfrm>
            <a:off x="4011613" y="1909763"/>
            <a:ext cx="4637087" cy="3478212"/>
            <a:chOff x="1392" y="960"/>
            <a:chExt cx="2921" cy="2191"/>
          </a:xfrm>
        </p:grpSpPr>
        <p:grpSp>
          <p:nvGrpSpPr>
            <p:cNvPr id="13317" name="Group 6"/>
            <p:cNvGrpSpPr>
              <a:grpSpLocks/>
            </p:cNvGrpSpPr>
            <p:nvPr/>
          </p:nvGrpSpPr>
          <p:grpSpPr bwMode="auto">
            <a:xfrm>
              <a:off x="1440" y="1296"/>
              <a:ext cx="2873" cy="1656"/>
              <a:chOff x="1440" y="1296"/>
              <a:chExt cx="2873" cy="1656"/>
            </a:xfrm>
          </p:grpSpPr>
          <p:sp>
            <p:nvSpPr>
              <p:cNvPr id="13331" name="Oval 7"/>
              <p:cNvSpPr>
                <a:spLocks noChangeArrowheads="1"/>
              </p:cNvSpPr>
              <p:nvPr/>
            </p:nvSpPr>
            <p:spPr bwMode="auto">
              <a:xfrm>
                <a:off x="3298" y="246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nvGrpSpPr>
              <p:cNvPr id="13332" name="Group 8"/>
              <p:cNvGrpSpPr>
                <a:grpSpLocks/>
              </p:cNvGrpSpPr>
              <p:nvPr/>
            </p:nvGrpSpPr>
            <p:grpSpPr bwMode="auto">
              <a:xfrm>
                <a:off x="1440" y="1296"/>
                <a:ext cx="2873" cy="1656"/>
                <a:chOff x="1392" y="1144"/>
                <a:chExt cx="2873" cy="1656"/>
              </a:xfrm>
            </p:grpSpPr>
            <p:sp>
              <p:nvSpPr>
                <p:cNvPr id="13333" name="Line 9"/>
                <p:cNvSpPr>
                  <a:spLocks noChangeShapeType="1"/>
                </p:cNvSpPr>
                <p:nvPr/>
              </p:nvSpPr>
              <p:spPr bwMode="auto">
                <a:xfrm>
                  <a:off x="2840"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4" name="Line 10"/>
                <p:cNvSpPr>
                  <a:spLocks noChangeShapeType="1"/>
                </p:cNvSpPr>
                <p:nvPr/>
              </p:nvSpPr>
              <p:spPr bwMode="auto">
                <a:xfrm>
                  <a:off x="2944"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5" name="AutoShape 11"/>
                <p:cNvSpPr>
                  <a:spLocks noChangeArrowheads="1"/>
                </p:cNvSpPr>
                <p:nvPr/>
              </p:nvSpPr>
              <p:spPr bwMode="auto">
                <a:xfrm rot="-1539414">
                  <a:off x="1982" y="20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36" name="Rectangle 12"/>
                <p:cNvSpPr>
                  <a:spLocks noChangeArrowheads="1"/>
                </p:cNvSpPr>
                <p:nvPr/>
              </p:nvSpPr>
              <p:spPr bwMode="auto">
                <a:xfrm rot="-1539414">
                  <a:off x="2317" y="21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37" name="Rectangle 13"/>
                <p:cNvSpPr>
                  <a:spLocks noChangeArrowheads="1"/>
                </p:cNvSpPr>
                <p:nvPr/>
              </p:nvSpPr>
              <p:spPr bwMode="auto">
                <a:xfrm rot="-1539414">
                  <a:off x="1970" y="22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38" name="AutoShape 14"/>
                <p:cNvSpPr>
                  <a:spLocks noChangeArrowheads="1"/>
                </p:cNvSpPr>
                <p:nvPr/>
              </p:nvSpPr>
              <p:spPr bwMode="auto">
                <a:xfrm rot="-1539414">
                  <a:off x="1415" y="23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39" name="Rectangle 15"/>
                <p:cNvSpPr>
                  <a:spLocks noChangeArrowheads="1"/>
                </p:cNvSpPr>
                <p:nvPr/>
              </p:nvSpPr>
              <p:spPr bwMode="auto">
                <a:xfrm rot="-1539414">
                  <a:off x="1750" y="237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40" name="Rectangle 16"/>
                <p:cNvSpPr>
                  <a:spLocks noChangeArrowheads="1"/>
                </p:cNvSpPr>
                <p:nvPr/>
              </p:nvSpPr>
              <p:spPr bwMode="auto">
                <a:xfrm rot="-1539414">
                  <a:off x="1400" y="25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0193" name="AutoShape 17"/>
                <p:cNvSpPr>
                  <a:spLocks noChangeArrowheads="1"/>
                </p:cNvSpPr>
                <p:nvPr/>
              </p:nvSpPr>
              <p:spPr bwMode="auto">
                <a:xfrm flipV="1">
                  <a:off x="3058" y="208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194" name="Rectangle 18"/>
                <p:cNvSpPr>
                  <a:spLocks noChangeArrowheads="1"/>
                </p:cNvSpPr>
                <p:nvPr/>
              </p:nvSpPr>
              <p:spPr bwMode="auto">
                <a:xfrm flipV="1">
                  <a:off x="3377" y="209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195" name="Rectangle 19"/>
                <p:cNvSpPr>
                  <a:spLocks noChangeArrowheads="1"/>
                </p:cNvSpPr>
                <p:nvPr/>
              </p:nvSpPr>
              <p:spPr bwMode="auto">
                <a:xfrm flipV="1">
                  <a:off x="2989" y="20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196" name="AutoShape 20"/>
                <p:cNvSpPr>
                  <a:spLocks noChangeArrowheads="1"/>
                </p:cNvSpPr>
                <p:nvPr/>
              </p:nvSpPr>
              <p:spPr bwMode="auto">
                <a:xfrm flipV="1">
                  <a:off x="3694" y="209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197" name="Rectangle 21"/>
                <p:cNvSpPr>
                  <a:spLocks noChangeArrowheads="1"/>
                </p:cNvSpPr>
                <p:nvPr/>
              </p:nvSpPr>
              <p:spPr bwMode="auto">
                <a:xfrm flipV="1">
                  <a:off x="4015" y="210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198" name="Rectangle 22"/>
                <p:cNvSpPr>
                  <a:spLocks noChangeArrowheads="1"/>
                </p:cNvSpPr>
                <p:nvPr/>
              </p:nvSpPr>
              <p:spPr bwMode="auto">
                <a:xfrm flipV="1">
                  <a:off x="3627" y="209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199" name="Oval 23"/>
                <p:cNvSpPr>
                  <a:spLocks noChangeArrowheads="1"/>
                </p:cNvSpPr>
                <p:nvPr/>
              </p:nvSpPr>
              <p:spPr bwMode="auto">
                <a:xfrm flipV="1">
                  <a:off x="2891"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00" name="Oval 24"/>
                <p:cNvSpPr>
                  <a:spLocks noChangeArrowheads="1"/>
                </p:cNvSpPr>
                <p:nvPr/>
              </p:nvSpPr>
              <p:spPr bwMode="auto">
                <a:xfrm flipV="1">
                  <a:off x="2603"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01" name="Oval 25"/>
                <p:cNvSpPr>
                  <a:spLocks noChangeArrowheads="1"/>
                </p:cNvSpPr>
                <p:nvPr/>
              </p:nvSpPr>
              <p:spPr bwMode="auto">
                <a:xfrm flipV="1">
                  <a:off x="2699"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02" name="Oval 26"/>
                <p:cNvSpPr>
                  <a:spLocks noChangeArrowheads="1"/>
                </p:cNvSpPr>
                <p:nvPr/>
              </p:nvSpPr>
              <p:spPr bwMode="auto">
                <a:xfrm flipV="1">
                  <a:off x="2795"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03" name="AutoShape 27"/>
                <p:cNvSpPr>
                  <a:spLocks noChangeArrowheads="1"/>
                </p:cNvSpPr>
                <p:nvPr/>
              </p:nvSpPr>
              <p:spPr bwMode="auto">
                <a:xfrm rot="20063253" flipV="1">
                  <a:off x="1544" y="256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04" name="Rectangle 28"/>
                <p:cNvSpPr>
                  <a:spLocks noChangeArrowheads="1"/>
                </p:cNvSpPr>
                <p:nvPr/>
              </p:nvSpPr>
              <p:spPr bwMode="auto">
                <a:xfrm rot="20063253" flipV="1">
                  <a:off x="1812" y="250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05" name="Rectangle 29"/>
                <p:cNvSpPr>
                  <a:spLocks noChangeArrowheads="1"/>
                </p:cNvSpPr>
                <p:nvPr/>
              </p:nvSpPr>
              <p:spPr bwMode="auto">
                <a:xfrm rot="20063253" flipV="1">
                  <a:off x="1458" y="266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06" name="AutoShape 30"/>
                <p:cNvSpPr>
                  <a:spLocks noChangeArrowheads="1"/>
                </p:cNvSpPr>
                <p:nvPr/>
              </p:nvSpPr>
              <p:spPr bwMode="auto">
                <a:xfrm rot="20063253" flipV="1">
                  <a:off x="2120" y="229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07" name="Rectangle 31"/>
                <p:cNvSpPr>
                  <a:spLocks noChangeArrowheads="1"/>
                </p:cNvSpPr>
                <p:nvPr/>
              </p:nvSpPr>
              <p:spPr bwMode="auto">
                <a:xfrm rot="20063253" flipV="1">
                  <a:off x="2386" y="223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08" name="Rectangle 32"/>
                <p:cNvSpPr>
                  <a:spLocks noChangeArrowheads="1"/>
                </p:cNvSpPr>
                <p:nvPr/>
              </p:nvSpPr>
              <p:spPr bwMode="auto">
                <a:xfrm rot="20063253" flipV="1">
                  <a:off x="2034" y="239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3357" name="Line 33"/>
                <p:cNvSpPr>
                  <a:spLocks noChangeShapeType="1"/>
                </p:cNvSpPr>
                <p:nvPr/>
              </p:nvSpPr>
              <p:spPr bwMode="auto">
                <a:xfrm flipV="1">
                  <a:off x="3240" y="21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8" name="Line 34"/>
                <p:cNvSpPr>
                  <a:spLocks noChangeShapeType="1"/>
                </p:cNvSpPr>
                <p:nvPr/>
              </p:nvSpPr>
              <p:spPr bwMode="auto">
                <a:xfrm flipV="1">
                  <a:off x="3876" y="21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9" name="Line 35"/>
                <p:cNvSpPr>
                  <a:spLocks noChangeShapeType="1"/>
                </p:cNvSpPr>
                <p:nvPr/>
              </p:nvSpPr>
              <p:spPr bwMode="auto">
                <a:xfrm rot="20027783" flipV="1">
                  <a:off x="2258" y="23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0" name="Line 36"/>
                <p:cNvSpPr>
                  <a:spLocks noChangeShapeType="1"/>
                </p:cNvSpPr>
                <p:nvPr/>
              </p:nvSpPr>
              <p:spPr bwMode="auto">
                <a:xfrm rot="20027783" flipV="1">
                  <a:off x="1628" y="24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1" name="Line 37"/>
                <p:cNvSpPr>
                  <a:spLocks noChangeShapeType="1"/>
                </p:cNvSpPr>
                <p:nvPr/>
              </p:nvSpPr>
              <p:spPr bwMode="auto">
                <a:xfrm rot="20027783" flipV="1">
                  <a:off x="2198" y="22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2" name="Line 38"/>
                <p:cNvSpPr>
                  <a:spLocks noChangeShapeType="1"/>
                </p:cNvSpPr>
                <p:nvPr/>
              </p:nvSpPr>
              <p:spPr bwMode="auto">
                <a:xfrm rot="20027783" flipV="1">
                  <a:off x="1688" y="26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3" name="Line 39"/>
                <p:cNvSpPr>
                  <a:spLocks noChangeShapeType="1"/>
                </p:cNvSpPr>
                <p:nvPr/>
              </p:nvSpPr>
              <p:spPr bwMode="auto">
                <a:xfrm>
                  <a:off x="2552" y="20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4" name="AutoShape 40"/>
                <p:cNvSpPr>
                  <a:spLocks noChangeArrowheads="1"/>
                </p:cNvSpPr>
                <p:nvPr/>
              </p:nvSpPr>
              <p:spPr bwMode="auto">
                <a:xfrm rot="1539414" flipV="1">
                  <a:off x="1974" y="16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65" name="Rectangle 41"/>
                <p:cNvSpPr>
                  <a:spLocks noChangeArrowheads="1"/>
                </p:cNvSpPr>
                <p:nvPr/>
              </p:nvSpPr>
              <p:spPr bwMode="auto">
                <a:xfrm rot="1539414" flipV="1">
                  <a:off x="2309" y="17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66" name="Rectangle 42"/>
                <p:cNvSpPr>
                  <a:spLocks noChangeArrowheads="1"/>
                </p:cNvSpPr>
                <p:nvPr/>
              </p:nvSpPr>
              <p:spPr bwMode="auto">
                <a:xfrm rot="1539414" flipV="1">
                  <a:off x="1957" y="16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67" name="AutoShape 43"/>
                <p:cNvSpPr>
                  <a:spLocks noChangeArrowheads="1"/>
                </p:cNvSpPr>
                <p:nvPr/>
              </p:nvSpPr>
              <p:spPr bwMode="auto">
                <a:xfrm rot="1539414" flipV="1">
                  <a:off x="1407" y="14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68" name="Rectangle 44"/>
                <p:cNvSpPr>
                  <a:spLocks noChangeArrowheads="1"/>
                </p:cNvSpPr>
                <p:nvPr/>
              </p:nvSpPr>
              <p:spPr bwMode="auto">
                <a:xfrm rot="1539414" flipV="1">
                  <a:off x="1740" y="15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3369" name="Rectangle 45"/>
                <p:cNvSpPr>
                  <a:spLocks noChangeArrowheads="1"/>
                </p:cNvSpPr>
                <p:nvPr/>
              </p:nvSpPr>
              <p:spPr bwMode="auto">
                <a:xfrm rot="1539414" flipV="1">
                  <a:off x="1392" y="13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0222" name="AutoShape 46"/>
                <p:cNvSpPr>
                  <a:spLocks noChangeArrowheads="1"/>
                </p:cNvSpPr>
                <p:nvPr/>
              </p:nvSpPr>
              <p:spPr bwMode="auto">
                <a:xfrm>
                  <a:off x="3050" y="162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23" name="Rectangle 47"/>
                <p:cNvSpPr>
                  <a:spLocks noChangeArrowheads="1"/>
                </p:cNvSpPr>
                <p:nvPr/>
              </p:nvSpPr>
              <p:spPr bwMode="auto">
                <a:xfrm>
                  <a:off x="3369" y="178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24" name="Rectangle 48"/>
                <p:cNvSpPr>
                  <a:spLocks noChangeArrowheads="1"/>
                </p:cNvSpPr>
                <p:nvPr/>
              </p:nvSpPr>
              <p:spPr bwMode="auto">
                <a:xfrm>
                  <a:off x="2981" y="17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25" name="AutoShape 49"/>
                <p:cNvSpPr>
                  <a:spLocks noChangeArrowheads="1"/>
                </p:cNvSpPr>
                <p:nvPr/>
              </p:nvSpPr>
              <p:spPr bwMode="auto">
                <a:xfrm>
                  <a:off x="3688" y="16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26" name="Rectangle 50"/>
                <p:cNvSpPr>
                  <a:spLocks noChangeArrowheads="1"/>
                </p:cNvSpPr>
                <p:nvPr/>
              </p:nvSpPr>
              <p:spPr bwMode="auto">
                <a:xfrm>
                  <a:off x="4007" y="178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27" name="Rectangle 51"/>
                <p:cNvSpPr>
                  <a:spLocks noChangeArrowheads="1"/>
                </p:cNvSpPr>
                <p:nvPr/>
              </p:nvSpPr>
              <p:spPr bwMode="auto">
                <a:xfrm>
                  <a:off x="3619" y="178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28" name="Oval 52"/>
                <p:cNvSpPr>
                  <a:spLocks noChangeArrowheads="1"/>
                </p:cNvSpPr>
                <p:nvPr/>
              </p:nvSpPr>
              <p:spPr bwMode="auto">
                <a:xfrm>
                  <a:off x="2883"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29" name="Oval 53"/>
                <p:cNvSpPr>
                  <a:spLocks noChangeArrowheads="1"/>
                </p:cNvSpPr>
                <p:nvPr/>
              </p:nvSpPr>
              <p:spPr bwMode="auto">
                <a:xfrm>
                  <a:off x="2595"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30" name="Oval 54"/>
                <p:cNvSpPr>
                  <a:spLocks noChangeArrowheads="1"/>
                </p:cNvSpPr>
                <p:nvPr/>
              </p:nvSpPr>
              <p:spPr bwMode="auto">
                <a:xfrm>
                  <a:off x="2691"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31" name="Oval 55"/>
                <p:cNvSpPr>
                  <a:spLocks noChangeArrowheads="1"/>
                </p:cNvSpPr>
                <p:nvPr/>
              </p:nvSpPr>
              <p:spPr bwMode="auto">
                <a:xfrm>
                  <a:off x="2787"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0232" name="AutoShape 56"/>
                <p:cNvSpPr>
                  <a:spLocks noChangeArrowheads="1"/>
                </p:cNvSpPr>
                <p:nvPr/>
              </p:nvSpPr>
              <p:spPr bwMode="auto">
                <a:xfrm rot="1536747">
                  <a:off x="1536" y="114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33" name="Rectangle 57"/>
                <p:cNvSpPr>
                  <a:spLocks noChangeArrowheads="1"/>
                </p:cNvSpPr>
                <p:nvPr/>
              </p:nvSpPr>
              <p:spPr bwMode="auto">
                <a:xfrm rot="1536747">
                  <a:off x="1802" y="138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34" name="Rectangle 58"/>
                <p:cNvSpPr>
                  <a:spLocks noChangeArrowheads="1"/>
                </p:cNvSpPr>
                <p:nvPr/>
              </p:nvSpPr>
              <p:spPr bwMode="auto">
                <a:xfrm rot="1536747">
                  <a:off x="1450" y="122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35" name="AutoShape 59"/>
                <p:cNvSpPr>
                  <a:spLocks noChangeArrowheads="1"/>
                </p:cNvSpPr>
                <p:nvPr/>
              </p:nvSpPr>
              <p:spPr bwMode="auto">
                <a:xfrm rot="1536747">
                  <a:off x="2112" y="14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0236" name="Rectangle 60"/>
                <p:cNvSpPr>
                  <a:spLocks noChangeArrowheads="1"/>
                </p:cNvSpPr>
                <p:nvPr/>
              </p:nvSpPr>
              <p:spPr bwMode="auto">
                <a:xfrm rot="1536747">
                  <a:off x="2378" y="165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0237" name="Rectangle 61"/>
                <p:cNvSpPr>
                  <a:spLocks noChangeArrowheads="1"/>
                </p:cNvSpPr>
                <p:nvPr/>
              </p:nvSpPr>
              <p:spPr bwMode="auto">
                <a:xfrm rot="1536747">
                  <a:off x="2026" y="149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3386" name="Line 62"/>
                <p:cNvSpPr>
                  <a:spLocks noChangeShapeType="1"/>
                </p:cNvSpPr>
                <p:nvPr/>
              </p:nvSpPr>
              <p:spPr bwMode="auto">
                <a:xfrm flipV="1">
                  <a:off x="3864" y="18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87" name="Line 63"/>
                <p:cNvSpPr>
                  <a:spLocks noChangeShapeType="1"/>
                </p:cNvSpPr>
                <p:nvPr/>
              </p:nvSpPr>
              <p:spPr bwMode="auto">
                <a:xfrm flipV="1">
                  <a:off x="3226" y="18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88" name="Line 64"/>
                <p:cNvSpPr>
                  <a:spLocks noChangeShapeType="1"/>
                </p:cNvSpPr>
                <p:nvPr/>
              </p:nvSpPr>
              <p:spPr bwMode="auto">
                <a:xfrm rot="1572217" flipH="1" flipV="1">
                  <a:off x="2188" y="17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89" name="Line 65"/>
                <p:cNvSpPr>
                  <a:spLocks noChangeShapeType="1"/>
                </p:cNvSpPr>
                <p:nvPr/>
              </p:nvSpPr>
              <p:spPr bwMode="auto">
                <a:xfrm rot="1572217" flipH="1" flipV="1">
                  <a:off x="1678" y="13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0" name="Line 66"/>
                <p:cNvSpPr>
                  <a:spLocks noChangeShapeType="1"/>
                </p:cNvSpPr>
                <p:nvPr/>
              </p:nvSpPr>
              <p:spPr bwMode="auto">
                <a:xfrm rot="1572217" flipH="1" flipV="1">
                  <a:off x="1620" y="14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1" name="Line 67"/>
                <p:cNvSpPr>
                  <a:spLocks noChangeShapeType="1"/>
                </p:cNvSpPr>
                <p:nvPr/>
              </p:nvSpPr>
              <p:spPr bwMode="auto">
                <a:xfrm rot="1572217" flipH="1" flipV="1">
                  <a:off x="2254" y="16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2" name="Line 68"/>
                <p:cNvSpPr>
                  <a:spLocks noChangeShapeType="1"/>
                </p:cNvSpPr>
                <p:nvPr/>
              </p:nvSpPr>
              <p:spPr bwMode="auto">
                <a:xfrm flipH="1">
                  <a:off x="2547" y="17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3" name="Oval 69"/>
                <p:cNvSpPr>
                  <a:spLocks noChangeArrowheads="1"/>
                </p:cNvSpPr>
                <p:nvPr/>
              </p:nvSpPr>
              <p:spPr bwMode="auto">
                <a:xfrm>
                  <a:off x="3243" y="15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13318" name="Text Box 70"/>
            <p:cNvSpPr txBox="1">
              <a:spLocks noChangeArrowheads="1"/>
            </p:cNvSpPr>
            <p:nvPr/>
          </p:nvSpPr>
          <p:spPr bwMode="auto">
            <a:xfrm>
              <a:off x="2360" y="265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H1</a:t>
              </a:r>
              <a:endParaRPr lang="en-US" sz="1600"/>
            </a:p>
          </p:txBody>
        </p:sp>
        <p:sp>
          <p:nvSpPr>
            <p:cNvPr id="13319" name="Text Box 71"/>
            <p:cNvSpPr txBox="1">
              <a:spLocks noChangeArrowheads="1"/>
            </p:cNvSpPr>
            <p:nvPr/>
          </p:nvSpPr>
          <p:spPr bwMode="auto">
            <a:xfrm>
              <a:off x="1392" y="224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L</a:t>
              </a:r>
              <a:endParaRPr lang="en-US" b="0"/>
            </a:p>
          </p:txBody>
        </p:sp>
        <p:sp>
          <p:nvSpPr>
            <p:cNvPr id="13320" name="Text Box 72"/>
            <p:cNvSpPr txBox="1">
              <a:spLocks noChangeArrowheads="1"/>
            </p:cNvSpPr>
            <p:nvPr/>
          </p:nvSpPr>
          <p:spPr bwMode="auto">
            <a:xfrm>
              <a:off x="1953" y="2003"/>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L</a:t>
              </a:r>
              <a:endParaRPr lang="en-US" b="0"/>
            </a:p>
          </p:txBody>
        </p:sp>
        <p:sp>
          <p:nvSpPr>
            <p:cNvPr id="13321" name="Text Box 73"/>
            <p:cNvSpPr txBox="1">
              <a:spLocks noChangeArrowheads="1"/>
            </p:cNvSpPr>
            <p:nvPr/>
          </p:nvSpPr>
          <p:spPr bwMode="auto">
            <a:xfrm>
              <a:off x="1762" y="2939"/>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H</a:t>
              </a:r>
              <a:endParaRPr lang="en-US" b="0"/>
            </a:p>
          </p:txBody>
        </p:sp>
        <p:sp>
          <p:nvSpPr>
            <p:cNvPr id="13322" name="Text Box 74"/>
            <p:cNvSpPr txBox="1">
              <a:spLocks noChangeArrowheads="1"/>
            </p:cNvSpPr>
            <p:nvPr/>
          </p:nvSpPr>
          <p:spPr bwMode="auto">
            <a:xfrm>
              <a:off x="3191"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H2 </a:t>
              </a:r>
              <a:endParaRPr lang="en-US" sz="1600"/>
            </a:p>
          </p:txBody>
        </p:sp>
        <p:sp>
          <p:nvSpPr>
            <p:cNvPr id="13323" name="Text Box 75"/>
            <p:cNvSpPr txBox="1">
              <a:spLocks noChangeArrowheads="1"/>
            </p:cNvSpPr>
            <p:nvPr/>
          </p:nvSpPr>
          <p:spPr bwMode="auto">
            <a:xfrm>
              <a:off x="3828"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H3</a:t>
              </a:r>
              <a:endParaRPr lang="en-US" sz="1600"/>
            </a:p>
          </p:txBody>
        </p:sp>
        <p:sp>
          <p:nvSpPr>
            <p:cNvPr id="13324" name="AutoShape 76"/>
            <p:cNvSpPr>
              <a:spLocks/>
            </p:cNvSpPr>
            <p:nvPr/>
          </p:nvSpPr>
          <p:spPr bwMode="auto">
            <a:xfrm rot="-5400000">
              <a:off x="2822" y="2278"/>
              <a:ext cx="48" cy="336"/>
            </a:xfrm>
            <a:prstGeom prst="leftBracket">
              <a:avLst>
                <a:gd name="adj" fmla="val 5833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25" name="Line 77"/>
            <p:cNvSpPr>
              <a:spLocks noChangeShapeType="1"/>
            </p:cNvSpPr>
            <p:nvPr/>
          </p:nvSpPr>
          <p:spPr bwMode="auto">
            <a:xfrm>
              <a:off x="2832" y="2468"/>
              <a:ext cx="192" cy="4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6" name="Text Box 78"/>
            <p:cNvSpPr txBox="1">
              <a:spLocks noChangeArrowheads="1"/>
            </p:cNvSpPr>
            <p:nvPr/>
          </p:nvSpPr>
          <p:spPr bwMode="auto">
            <a:xfrm>
              <a:off x="2619" y="2908"/>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Hinge Region</a:t>
              </a:r>
              <a:endParaRPr lang="en-US" sz="1600" b="0"/>
            </a:p>
          </p:txBody>
        </p:sp>
        <p:sp>
          <p:nvSpPr>
            <p:cNvPr id="13327" name="Text Box 79"/>
            <p:cNvSpPr txBox="1">
              <a:spLocks noChangeArrowheads="1"/>
            </p:cNvSpPr>
            <p:nvPr/>
          </p:nvSpPr>
          <p:spPr bwMode="auto">
            <a:xfrm>
              <a:off x="3396" y="1495"/>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Carbohydrate</a:t>
              </a:r>
              <a:endParaRPr lang="en-US" sz="1600"/>
            </a:p>
          </p:txBody>
        </p:sp>
        <p:sp>
          <p:nvSpPr>
            <p:cNvPr id="13328" name="Text Box 80"/>
            <p:cNvSpPr txBox="1">
              <a:spLocks noChangeArrowheads="1"/>
            </p:cNvSpPr>
            <p:nvPr/>
          </p:nvSpPr>
          <p:spPr bwMode="auto">
            <a:xfrm>
              <a:off x="2095" y="960"/>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Disulfide bond</a:t>
              </a:r>
            </a:p>
          </p:txBody>
        </p:sp>
        <p:sp>
          <p:nvSpPr>
            <p:cNvPr id="13329" name="Line 81"/>
            <p:cNvSpPr>
              <a:spLocks noChangeShapeType="1"/>
            </p:cNvSpPr>
            <p:nvPr/>
          </p:nvSpPr>
          <p:spPr bwMode="auto">
            <a:xfrm flipV="1">
              <a:off x="3345" y="1616"/>
              <a:ext cx="96" cy="9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82"/>
            <p:cNvSpPr>
              <a:spLocks noChangeShapeType="1"/>
            </p:cNvSpPr>
            <p:nvPr/>
          </p:nvSpPr>
          <p:spPr bwMode="auto">
            <a:xfrm flipV="1">
              <a:off x="1791" y="1091"/>
              <a:ext cx="336" cy="3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1" end="1"/>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5017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2" end="2"/>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5017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3" end="3"/>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0179">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sz="4000" b="1" dirty="0" smtClean="0">
                <a:solidFill>
                  <a:schemeClr val="tx1"/>
                </a:solidFill>
              </a:rPr>
              <a:t>Immunoglobulin Structure</a:t>
            </a:r>
            <a:endParaRPr lang="en-US" b="1" dirty="0" smtClean="0">
              <a:solidFill>
                <a:schemeClr val="tx1"/>
              </a:solidFill>
            </a:endParaRPr>
          </a:p>
        </p:txBody>
      </p:sp>
      <p:sp>
        <p:nvSpPr>
          <p:cNvPr id="51203" name="Rectangle 3"/>
          <p:cNvSpPr>
            <a:spLocks noGrp="1" noChangeArrowheads="1"/>
          </p:cNvSpPr>
          <p:nvPr>
            <p:ph sz="quarter" idx="1"/>
          </p:nvPr>
        </p:nvSpPr>
        <p:spPr>
          <a:xfrm>
            <a:off x="381000" y="1905000"/>
            <a:ext cx="3429000" cy="4114800"/>
          </a:xfrm>
        </p:spPr>
        <p:txBody>
          <a:bodyPr/>
          <a:lstStyle/>
          <a:p>
            <a:r>
              <a:rPr lang="en-US" smtClean="0"/>
              <a:t>Domains</a:t>
            </a:r>
          </a:p>
          <a:p>
            <a:pPr lvl="1"/>
            <a:r>
              <a:rPr lang="en-US" smtClean="0"/>
              <a:t>V</a:t>
            </a:r>
            <a:r>
              <a:rPr lang="en-US" baseline="-25000" smtClean="0"/>
              <a:t>L</a:t>
            </a:r>
            <a:r>
              <a:rPr lang="en-US" smtClean="0"/>
              <a:t> &amp; C</a:t>
            </a:r>
            <a:r>
              <a:rPr lang="en-US" baseline="-25000" smtClean="0"/>
              <a:t>L</a:t>
            </a:r>
            <a:endParaRPr lang="en-US" smtClean="0"/>
          </a:p>
          <a:p>
            <a:pPr lvl="1"/>
            <a:r>
              <a:rPr lang="en-US" smtClean="0"/>
              <a:t>V</a:t>
            </a:r>
            <a:r>
              <a:rPr lang="en-US" baseline="-25000" smtClean="0"/>
              <a:t>H</a:t>
            </a:r>
            <a:r>
              <a:rPr lang="en-US" smtClean="0"/>
              <a:t> &amp; C</a:t>
            </a:r>
            <a:r>
              <a:rPr lang="en-US" baseline="-25000" smtClean="0"/>
              <a:t>H1</a:t>
            </a:r>
            <a:r>
              <a:rPr lang="en-US" smtClean="0"/>
              <a:t> - C</a:t>
            </a:r>
            <a:r>
              <a:rPr lang="en-US" baseline="-25000" smtClean="0"/>
              <a:t>H3</a:t>
            </a:r>
            <a:r>
              <a:rPr lang="en-US" smtClean="0"/>
              <a:t>           		  (or C</a:t>
            </a:r>
            <a:r>
              <a:rPr lang="en-US" baseline="-25000" smtClean="0"/>
              <a:t>H4</a:t>
            </a:r>
            <a:r>
              <a:rPr lang="en-US" smtClean="0"/>
              <a:t>)</a:t>
            </a:r>
          </a:p>
          <a:p>
            <a:r>
              <a:rPr lang="en-US" smtClean="0"/>
              <a:t>Oligosaccharides</a:t>
            </a:r>
          </a:p>
        </p:txBody>
      </p:sp>
      <p:grpSp>
        <p:nvGrpSpPr>
          <p:cNvPr id="14340" name="Group 5"/>
          <p:cNvGrpSpPr>
            <a:grpSpLocks/>
          </p:cNvGrpSpPr>
          <p:nvPr/>
        </p:nvGrpSpPr>
        <p:grpSpPr bwMode="auto">
          <a:xfrm>
            <a:off x="4011613" y="1909763"/>
            <a:ext cx="4637087" cy="3478212"/>
            <a:chOff x="1392" y="960"/>
            <a:chExt cx="2921" cy="2191"/>
          </a:xfrm>
        </p:grpSpPr>
        <p:grpSp>
          <p:nvGrpSpPr>
            <p:cNvPr id="14341" name="Group 6"/>
            <p:cNvGrpSpPr>
              <a:grpSpLocks/>
            </p:cNvGrpSpPr>
            <p:nvPr/>
          </p:nvGrpSpPr>
          <p:grpSpPr bwMode="auto">
            <a:xfrm>
              <a:off x="1440" y="1296"/>
              <a:ext cx="2873" cy="1656"/>
              <a:chOff x="1440" y="1296"/>
              <a:chExt cx="2873" cy="1656"/>
            </a:xfrm>
          </p:grpSpPr>
          <p:sp>
            <p:nvSpPr>
              <p:cNvPr id="14355" name="Oval 7"/>
              <p:cNvSpPr>
                <a:spLocks noChangeArrowheads="1"/>
              </p:cNvSpPr>
              <p:nvPr/>
            </p:nvSpPr>
            <p:spPr bwMode="auto">
              <a:xfrm>
                <a:off x="3298" y="246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nvGrpSpPr>
              <p:cNvPr id="14356" name="Group 8"/>
              <p:cNvGrpSpPr>
                <a:grpSpLocks/>
              </p:cNvGrpSpPr>
              <p:nvPr/>
            </p:nvGrpSpPr>
            <p:grpSpPr bwMode="auto">
              <a:xfrm>
                <a:off x="1440" y="1296"/>
                <a:ext cx="2873" cy="1656"/>
                <a:chOff x="1392" y="1144"/>
                <a:chExt cx="2873" cy="1656"/>
              </a:xfrm>
            </p:grpSpPr>
            <p:sp>
              <p:nvSpPr>
                <p:cNvPr id="14357" name="Line 9"/>
                <p:cNvSpPr>
                  <a:spLocks noChangeShapeType="1"/>
                </p:cNvSpPr>
                <p:nvPr/>
              </p:nvSpPr>
              <p:spPr bwMode="auto">
                <a:xfrm>
                  <a:off x="2840"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8" name="Line 10"/>
                <p:cNvSpPr>
                  <a:spLocks noChangeShapeType="1"/>
                </p:cNvSpPr>
                <p:nvPr/>
              </p:nvSpPr>
              <p:spPr bwMode="auto">
                <a:xfrm>
                  <a:off x="2944" y="1920"/>
                  <a:ext cx="0"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9" name="AutoShape 11"/>
                <p:cNvSpPr>
                  <a:spLocks noChangeArrowheads="1"/>
                </p:cNvSpPr>
                <p:nvPr/>
              </p:nvSpPr>
              <p:spPr bwMode="auto">
                <a:xfrm rot="-1539414">
                  <a:off x="1982" y="2026"/>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60" name="Rectangle 12"/>
                <p:cNvSpPr>
                  <a:spLocks noChangeArrowheads="1"/>
                </p:cNvSpPr>
                <p:nvPr/>
              </p:nvSpPr>
              <p:spPr bwMode="auto">
                <a:xfrm rot="-1539414">
                  <a:off x="2317" y="210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61" name="Rectangle 13"/>
                <p:cNvSpPr>
                  <a:spLocks noChangeArrowheads="1"/>
                </p:cNvSpPr>
                <p:nvPr/>
              </p:nvSpPr>
              <p:spPr bwMode="auto">
                <a:xfrm rot="-1539414">
                  <a:off x="1970" y="2271"/>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62" name="AutoShape 14"/>
                <p:cNvSpPr>
                  <a:spLocks noChangeArrowheads="1"/>
                </p:cNvSpPr>
                <p:nvPr/>
              </p:nvSpPr>
              <p:spPr bwMode="auto">
                <a:xfrm rot="-1539414">
                  <a:off x="1415" y="2303"/>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63" name="Rectangle 15"/>
                <p:cNvSpPr>
                  <a:spLocks noChangeArrowheads="1"/>
                </p:cNvSpPr>
                <p:nvPr/>
              </p:nvSpPr>
              <p:spPr bwMode="auto">
                <a:xfrm rot="-1539414">
                  <a:off x="1750" y="237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64" name="Rectangle 16"/>
                <p:cNvSpPr>
                  <a:spLocks noChangeArrowheads="1"/>
                </p:cNvSpPr>
                <p:nvPr/>
              </p:nvSpPr>
              <p:spPr bwMode="auto">
                <a:xfrm rot="-1539414">
                  <a:off x="1400" y="254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1217" name="AutoShape 17"/>
                <p:cNvSpPr>
                  <a:spLocks noChangeArrowheads="1"/>
                </p:cNvSpPr>
                <p:nvPr/>
              </p:nvSpPr>
              <p:spPr bwMode="auto">
                <a:xfrm flipV="1">
                  <a:off x="3058" y="208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18" name="Rectangle 18"/>
                <p:cNvSpPr>
                  <a:spLocks noChangeArrowheads="1"/>
                </p:cNvSpPr>
                <p:nvPr/>
              </p:nvSpPr>
              <p:spPr bwMode="auto">
                <a:xfrm flipV="1">
                  <a:off x="3377" y="2098"/>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19" name="Rectangle 19"/>
                <p:cNvSpPr>
                  <a:spLocks noChangeArrowheads="1"/>
                </p:cNvSpPr>
                <p:nvPr/>
              </p:nvSpPr>
              <p:spPr bwMode="auto">
                <a:xfrm flipV="1">
                  <a:off x="2989" y="20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20" name="AutoShape 20"/>
                <p:cNvSpPr>
                  <a:spLocks noChangeArrowheads="1"/>
                </p:cNvSpPr>
                <p:nvPr/>
              </p:nvSpPr>
              <p:spPr bwMode="auto">
                <a:xfrm flipV="1">
                  <a:off x="3694" y="2092"/>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21" name="Rectangle 21"/>
                <p:cNvSpPr>
                  <a:spLocks noChangeArrowheads="1"/>
                </p:cNvSpPr>
                <p:nvPr/>
              </p:nvSpPr>
              <p:spPr bwMode="auto">
                <a:xfrm flipV="1">
                  <a:off x="4015" y="210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22" name="Rectangle 22"/>
                <p:cNvSpPr>
                  <a:spLocks noChangeArrowheads="1"/>
                </p:cNvSpPr>
                <p:nvPr/>
              </p:nvSpPr>
              <p:spPr bwMode="auto">
                <a:xfrm flipV="1">
                  <a:off x="3627" y="2097"/>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23" name="Oval 23"/>
                <p:cNvSpPr>
                  <a:spLocks noChangeArrowheads="1"/>
                </p:cNvSpPr>
                <p:nvPr/>
              </p:nvSpPr>
              <p:spPr bwMode="auto">
                <a:xfrm flipV="1">
                  <a:off x="2891"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24" name="Oval 24"/>
                <p:cNvSpPr>
                  <a:spLocks noChangeArrowheads="1"/>
                </p:cNvSpPr>
                <p:nvPr/>
              </p:nvSpPr>
              <p:spPr bwMode="auto">
                <a:xfrm flipV="1">
                  <a:off x="2603"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25" name="Oval 25"/>
                <p:cNvSpPr>
                  <a:spLocks noChangeArrowheads="1"/>
                </p:cNvSpPr>
                <p:nvPr/>
              </p:nvSpPr>
              <p:spPr bwMode="auto">
                <a:xfrm flipV="1">
                  <a:off x="2699"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26" name="Oval 26"/>
                <p:cNvSpPr>
                  <a:spLocks noChangeArrowheads="1"/>
                </p:cNvSpPr>
                <p:nvPr/>
              </p:nvSpPr>
              <p:spPr bwMode="auto">
                <a:xfrm flipV="1">
                  <a:off x="2795" y="2008"/>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27" name="AutoShape 27"/>
                <p:cNvSpPr>
                  <a:spLocks noChangeArrowheads="1"/>
                </p:cNvSpPr>
                <p:nvPr/>
              </p:nvSpPr>
              <p:spPr bwMode="auto">
                <a:xfrm rot="20063253" flipV="1">
                  <a:off x="1544" y="2568"/>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28" name="Rectangle 28"/>
                <p:cNvSpPr>
                  <a:spLocks noChangeArrowheads="1"/>
                </p:cNvSpPr>
                <p:nvPr/>
              </p:nvSpPr>
              <p:spPr bwMode="auto">
                <a:xfrm rot="20063253" flipV="1">
                  <a:off x="1812" y="250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29" name="Rectangle 29"/>
                <p:cNvSpPr>
                  <a:spLocks noChangeArrowheads="1"/>
                </p:cNvSpPr>
                <p:nvPr/>
              </p:nvSpPr>
              <p:spPr bwMode="auto">
                <a:xfrm rot="20063253" flipV="1">
                  <a:off x="1458" y="266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30" name="AutoShape 30"/>
                <p:cNvSpPr>
                  <a:spLocks noChangeArrowheads="1"/>
                </p:cNvSpPr>
                <p:nvPr/>
              </p:nvSpPr>
              <p:spPr bwMode="auto">
                <a:xfrm rot="20063253" flipV="1">
                  <a:off x="2120" y="229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31" name="Rectangle 31"/>
                <p:cNvSpPr>
                  <a:spLocks noChangeArrowheads="1"/>
                </p:cNvSpPr>
                <p:nvPr/>
              </p:nvSpPr>
              <p:spPr bwMode="auto">
                <a:xfrm rot="20063253" flipV="1">
                  <a:off x="2386" y="2230"/>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32" name="Rectangle 32"/>
                <p:cNvSpPr>
                  <a:spLocks noChangeArrowheads="1"/>
                </p:cNvSpPr>
                <p:nvPr/>
              </p:nvSpPr>
              <p:spPr bwMode="auto">
                <a:xfrm rot="20063253" flipV="1">
                  <a:off x="2034" y="239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4381" name="Line 33"/>
                <p:cNvSpPr>
                  <a:spLocks noChangeShapeType="1"/>
                </p:cNvSpPr>
                <p:nvPr/>
              </p:nvSpPr>
              <p:spPr bwMode="auto">
                <a:xfrm flipV="1">
                  <a:off x="3240" y="212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2" name="Line 34"/>
                <p:cNvSpPr>
                  <a:spLocks noChangeShapeType="1"/>
                </p:cNvSpPr>
                <p:nvPr/>
              </p:nvSpPr>
              <p:spPr bwMode="auto">
                <a:xfrm flipV="1">
                  <a:off x="3876" y="2130"/>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35"/>
                <p:cNvSpPr>
                  <a:spLocks noChangeShapeType="1"/>
                </p:cNvSpPr>
                <p:nvPr/>
              </p:nvSpPr>
              <p:spPr bwMode="auto">
                <a:xfrm rot="20027783" flipV="1">
                  <a:off x="2258" y="2336"/>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36"/>
                <p:cNvSpPr>
                  <a:spLocks noChangeShapeType="1"/>
                </p:cNvSpPr>
                <p:nvPr/>
              </p:nvSpPr>
              <p:spPr bwMode="auto">
                <a:xfrm rot="20027783" flipV="1">
                  <a:off x="1628" y="249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5" name="Line 37"/>
                <p:cNvSpPr>
                  <a:spLocks noChangeShapeType="1"/>
                </p:cNvSpPr>
                <p:nvPr/>
              </p:nvSpPr>
              <p:spPr bwMode="auto">
                <a:xfrm rot="20027783" flipV="1">
                  <a:off x="2198" y="221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38"/>
                <p:cNvSpPr>
                  <a:spLocks noChangeShapeType="1"/>
                </p:cNvSpPr>
                <p:nvPr/>
              </p:nvSpPr>
              <p:spPr bwMode="auto">
                <a:xfrm rot="20027783" flipV="1">
                  <a:off x="1688" y="2608"/>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39"/>
                <p:cNvSpPr>
                  <a:spLocks noChangeShapeType="1"/>
                </p:cNvSpPr>
                <p:nvPr/>
              </p:nvSpPr>
              <p:spPr bwMode="auto">
                <a:xfrm>
                  <a:off x="2552" y="2097"/>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8" name="AutoShape 40"/>
                <p:cNvSpPr>
                  <a:spLocks noChangeArrowheads="1"/>
                </p:cNvSpPr>
                <p:nvPr/>
              </p:nvSpPr>
              <p:spPr bwMode="auto">
                <a:xfrm rot="1539414" flipV="1">
                  <a:off x="1974" y="1688"/>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89" name="Rectangle 41"/>
                <p:cNvSpPr>
                  <a:spLocks noChangeArrowheads="1"/>
                </p:cNvSpPr>
                <p:nvPr/>
              </p:nvSpPr>
              <p:spPr bwMode="auto">
                <a:xfrm rot="1539414" flipV="1">
                  <a:off x="2309" y="1783"/>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90" name="Rectangle 42"/>
                <p:cNvSpPr>
                  <a:spLocks noChangeArrowheads="1"/>
                </p:cNvSpPr>
                <p:nvPr/>
              </p:nvSpPr>
              <p:spPr bwMode="auto">
                <a:xfrm rot="1539414" flipV="1">
                  <a:off x="1957" y="1614"/>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91" name="AutoShape 43"/>
                <p:cNvSpPr>
                  <a:spLocks noChangeArrowheads="1"/>
                </p:cNvSpPr>
                <p:nvPr/>
              </p:nvSpPr>
              <p:spPr bwMode="auto">
                <a:xfrm rot="1539414" flipV="1">
                  <a:off x="1407" y="1409"/>
                  <a:ext cx="500" cy="2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92" name="Rectangle 44"/>
                <p:cNvSpPr>
                  <a:spLocks noChangeArrowheads="1"/>
                </p:cNvSpPr>
                <p:nvPr/>
              </p:nvSpPr>
              <p:spPr bwMode="auto">
                <a:xfrm rot="1539414" flipV="1">
                  <a:off x="1740" y="1510"/>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4393" name="Rectangle 45"/>
                <p:cNvSpPr>
                  <a:spLocks noChangeArrowheads="1"/>
                </p:cNvSpPr>
                <p:nvPr/>
              </p:nvSpPr>
              <p:spPr bwMode="auto">
                <a:xfrm rot="1539414" flipV="1">
                  <a:off x="1392" y="1338"/>
                  <a:ext cx="250" cy="58"/>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51246" name="AutoShape 46"/>
                <p:cNvSpPr>
                  <a:spLocks noChangeArrowheads="1"/>
                </p:cNvSpPr>
                <p:nvPr/>
              </p:nvSpPr>
              <p:spPr bwMode="auto">
                <a:xfrm>
                  <a:off x="3050" y="162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47" name="Rectangle 47"/>
                <p:cNvSpPr>
                  <a:spLocks noChangeArrowheads="1"/>
                </p:cNvSpPr>
                <p:nvPr/>
              </p:nvSpPr>
              <p:spPr bwMode="auto">
                <a:xfrm>
                  <a:off x="3369" y="178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48" name="Rectangle 48"/>
                <p:cNvSpPr>
                  <a:spLocks noChangeArrowheads="1"/>
                </p:cNvSpPr>
                <p:nvPr/>
              </p:nvSpPr>
              <p:spPr bwMode="auto">
                <a:xfrm>
                  <a:off x="2981" y="1793"/>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49" name="AutoShape 49"/>
                <p:cNvSpPr>
                  <a:spLocks noChangeArrowheads="1"/>
                </p:cNvSpPr>
                <p:nvPr/>
              </p:nvSpPr>
              <p:spPr bwMode="auto">
                <a:xfrm>
                  <a:off x="3688" y="16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50" name="Rectangle 50"/>
                <p:cNvSpPr>
                  <a:spLocks noChangeArrowheads="1"/>
                </p:cNvSpPr>
                <p:nvPr/>
              </p:nvSpPr>
              <p:spPr bwMode="auto">
                <a:xfrm>
                  <a:off x="4007" y="1782"/>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51" name="Rectangle 51"/>
                <p:cNvSpPr>
                  <a:spLocks noChangeArrowheads="1"/>
                </p:cNvSpPr>
                <p:nvPr/>
              </p:nvSpPr>
              <p:spPr bwMode="auto">
                <a:xfrm>
                  <a:off x="3619" y="1785"/>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52" name="Oval 52"/>
                <p:cNvSpPr>
                  <a:spLocks noChangeArrowheads="1"/>
                </p:cNvSpPr>
                <p:nvPr/>
              </p:nvSpPr>
              <p:spPr bwMode="auto">
                <a:xfrm>
                  <a:off x="2883"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53" name="Oval 53"/>
                <p:cNvSpPr>
                  <a:spLocks noChangeArrowheads="1"/>
                </p:cNvSpPr>
                <p:nvPr/>
              </p:nvSpPr>
              <p:spPr bwMode="auto">
                <a:xfrm>
                  <a:off x="2595"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54" name="Oval 54"/>
                <p:cNvSpPr>
                  <a:spLocks noChangeArrowheads="1"/>
                </p:cNvSpPr>
                <p:nvPr/>
              </p:nvSpPr>
              <p:spPr bwMode="auto">
                <a:xfrm>
                  <a:off x="2691"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55" name="Oval 55"/>
                <p:cNvSpPr>
                  <a:spLocks noChangeArrowheads="1"/>
                </p:cNvSpPr>
                <p:nvPr/>
              </p:nvSpPr>
              <p:spPr bwMode="auto">
                <a:xfrm>
                  <a:off x="2787" y="1696"/>
                  <a:ext cx="96" cy="240"/>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51256" name="AutoShape 56"/>
                <p:cNvSpPr>
                  <a:spLocks noChangeArrowheads="1"/>
                </p:cNvSpPr>
                <p:nvPr/>
              </p:nvSpPr>
              <p:spPr bwMode="auto">
                <a:xfrm rot="1536747">
                  <a:off x="1536" y="1144"/>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57" name="Rectangle 57"/>
                <p:cNvSpPr>
                  <a:spLocks noChangeArrowheads="1"/>
                </p:cNvSpPr>
                <p:nvPr/>
              </p:nvSpPr>
              <p:spPr bwMode="auto">
                <a:xfrm rot="1536747">
                  <a:off x="1802" y="1384"/>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58" name="Rectangle 58"/>
                <p:cNvSpPr>
                  <a:spLocks noChangeArrowheads="1"/>
                </p:cNvSpPr>
                <p:nvPr/>
              </p:nvSpPr>
              <p:spPr bwMode="auto">
                <a:xfrm rot="1536747">
                  <a:off x="1450" y="122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59" name="AutoShape 59"/>
                <p:cNvSpPr>
                  <a:spLocks noChangeArrowheads="1"/>
                </p:cNvSpPr>
                <p:nvPr/>
              </p:nvSpPr>
              <p:spPr bwMode="auto">
                <a:xfrm rot="1536747">
                  <a:off x="2112" y="1416"/>
                  <a:ext cx="500" cy="232"/>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51260" name="Rectangle 60"/>
                <p:cNvSpPr>
                  <a:spLocks noChangeArrowheads="1"/>
                </p:cNvSpPr>
                <p:nvPr/>
              </p:nvSpPr>
              <p:spPr bwMode="auto">
                <a:xfrm rot="1536747">
                  <a:off x="2378" y="1656"/>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51261" name="Rectangle 61"/>
                <p:cNvSpPr>
                  <a:spLocks noChangeArrowheads="1"/>
                </p:cNvSpPr>
                <p:nvPr/>
              </p:nvSpPr>
              <p:spPr bwMode="auto">
                <a:xfrm rot="1536747">
                  <a:off x="2026" y="1491"/>
                  <a:ext cx="250" cy="58"/>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4410" name="Line 62"/>
                <p:cNvSpPr>
                  <a:spLocks noChangeShapeType="1"/>
                </p:cNvSpPr>
                <p:nvPr/>
              </p:nvSpPr>
              <p:spPr bwMode="auto">
                <a:xfrm flipV="1">
                  <a:off x="3864" y="1808"/>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1" name="Line 63"/>
                <p:cNvSpPr>
                  <a:spLocks noChangeShapeType="1"/>
                </p:cNvSpPr>
                <p:nvPr/>
              </p:nvSpPr>
              <p:spPr bwMode="auto">
                <a:xfrm flipV="1">
                  <a:off x="3226" y="1816"/>
                  <a:ext cx="144"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2" name="Line 64"/>
                <p:cNvSpPr>
                  <a:spLocks noChangeShapeType="1"/>
                </p:cNvSpPr>
                <p:nvPr/>
              </p:nvSpPr>
              <p:spPr bwMode="auto">
                <a:xfrm rot="1572217" flipH="1" flipV="1">
                  <a:off x="2188" y="172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3" name="Line 65"/>
                <p:cNvSpPr>
                  <a:spLocks noChangeShapeType="1"/>
                </p:cNvSpPr>
                <p:nvPr/>
              </p:nvSpPr>
              <p:spPr bwMode="auto">
                <a:xfrm rot="1572217" flipH="1" flipV="1">
                  <a:off x="1678" y="1332"/>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4" name="Line 66"/>
                <p:cNvSpPr>
                  <a:spLocks noChangeShapeType="1"/>
                </p:cNvSpPr>
                <p:nvPr/>
              </p:nvSpPr>
              <p:spPr bwMode="auto">
                <a:xfrm rot="1572217" flipH="1" flipV="1">
                  <a:off x="1620" y="1450"/>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5" name="Line 67"/>
                <p:cNvSpPr>
                  <a:spLocks noChangeShapeType="1"/>
                </p:cNvSpPr>
                <p:nvPr/>
              </p:nvSpPr>
              <p:spPr bwMode="auto">
                <a:xfrm rot="1572217" flipH="1" flipV="1">
                  <a:off x="2254" y="1604"/>
                  <a:ext cx="144" cy="1"/>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6" name="Line 68"/>
                <p:cNvSpPr>
                  <a:spLocks noChangeShapeType="1"/>
                </p:cNvSpPr>
                <p:nvPr/>
              </p:nvSpPr>
              <p:spPr bwMode="auto">
                <a:xfrm flipH="1">
                  <a:off x="2547" y="1744"/>
                  <a:ext cx="48" cy="9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17" name="Oval 69"/>
                <p:cNvSpPr>
                  <a:spLocks noChangeArrowheads="1"/>
                </p:cNvSpPr>
                <p:nvPr/>
              </p:nvSpPr>
              <p:spPr bwMode="auto">
                <a:xfrm>
                  <a:off x="3243" y="1528"/>
                  <a:ext cx="96" cy="96"/>
                </a:xfrm>
                <a:prstGeom prst="ellipse">
                  <a:avLst/>
                </a:prstGeom>
                <a:solidFill>
                  <a:srgbClr val="FFFF99"/>
                </a:solidFill>
                <a:ln w="9525">
                  <a:solidFill>
                    <a:schemeClr val="tx1"/>
                  </a:solidFill>
                  <a:round/>
                  <a:headEnd/>
                  <a:tailEnd/>
                </a:ln>
              </p:spPr>
              <p:txBody>
                <a:bodyPr wrap="none" anchor="ctr"/>
                <a:lstStyle/>
                <a:p>
                  <a:endParaRPr lang="en-US"/>
                </a:p>
              </p:txBody>
            </p:sp>
          </p:grpSp>
        </p:grpSp>
        <p:sp>
          <p:nvSpPr>
            <p:cNvPr id="14342" name="Text Box 70"/>
            <p:cNvSpPr txBox="1">
              <a:spLocks noChangeArrowheads="1"/>
            </p:cNvSpPr>
            <p:nvPr/>
          </p:nvSpPr>
          <p:spPr bwMode="auto">
            <a:xfrm>
              <a:off x="2360" y="2656"/>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H1</a:t>
              </a:r>
              <a:endParaRPr lang="en-US" sz="1600"/>
            </a:p>
          </p:txBody>
        </p:sp>
        <p:sp>
          <p:nvSpPr>
            <p:cNvPr id="14343" name="Text Box 71"/>
            <p:cNvSpPr txBox="1">
              <a:spLocks noChangeArrowheads="1"/>
            </p:cNvSpPr>
            <p:nvPr/>
          </p:nvSpPr>
          <p:spPr bwMode="auto">
            <a:xfrm>
              <a:off x="1392" y="224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L</a:t>
              </a:r>
              <a:endParaRPr lang="en-US" b="0"/>
            </a:p>
          </p:txBody>
        </p:sp>
        <p:sp>
          <p:nvSpPr>
            <p:cNvPr id="14344" name="Text Box 72"/>
            <p:cNvSpPr txBox="1">
              <a:spLocks noChangeArrowheads="1"/>
            </p:cNvSpPr>
            <p:nvPr/>
          </p:nvSpPr>
          <p:spPr bwMode="auto">
            <a:xfrm>
              <a:off x="1953" y="2003"/>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L</a:t>
              </a:r>
              <a:endParaRPr lang="en-US" b="0"/>
            </a:p>
          </p:txBody>
        </p:sp>
        <p:sp>
          <p:nvSpPr>
            <p:cNvPr id="14345" name="Text Box 73"/>
            <p:cNvSpPr txBox="1">
              <a:spLocks noChangeArrowheads="1"/>
            </p:cNvSpPr>
            <p:nvPr/>
          </p:nvSpPr>
          <p:spPr bwMode="auto">
            <a:xfrm>
              <a:off x="1762" y="2939"/>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V</a:t>
              </a:r>
              <a:r>
                <a:rPr lang="en-US" sz="1600" baseline="-25000"/>
                <a:t>H</a:t>
              </a:r>
              <a:endParaRPr lang="en-US" b="0"/>
            </a:p>
          </p:txBody>
        </p:sp>
        <p:sp>
          <p:nvSpPr>
            <p:cNvPr id="14346" name="Text Box 74"/>
            <p:cNvSpPr txBox="1">
              <a:spLocks noChangeArrowheads="1"/>
            </p:cNvSpPr>
            <p:nvPr/>
          </p:nvSpPr>
          <p:spPr bwMode="auto">
            <a:xfrm>
              <a:off x="3191"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H2 </a:t>
              </a:r>
              <a:endParaRPr lang="en-US" sz="1600"/>
            </a:p>
          </p:txBody>
        </p:sp>
        <p:sp>
          <p:nvSpPr>
            <p:cNvPr id="14347" name="Text Box 75"/>
            <p:cNvSpPr txBox="1">
              <a:spLocks noChangeArrowheads="1"/>
            </p:cNvSpPr>
            <p:nvPr/>
          </p:nvSpPr>
          <p:spPr bwMode="auto">
            <a:xfrm>
              <a:off x="3828" y="2584"/>
              <a:ext cx="3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600"/>
                <a:t>C</a:t>
              </a:r>
              <a:r>
                <a:rPr lang="en-US" sz="1600" baseline="-25000"/>
                <a:t>H3</a:t>
              </a:r>
              <a:endParaRPr lang="en-US" sz="1600"/>
            </a:p>
          </p:txBody>
        </p:sp>
        <p:sp>
          <p:nvSpPr>
            <p:cNvPr id="14348" name="AutoShape 76"/>
            <p:cNvSpPr>
              <a:spLocks/>
            </p:cNvSpPr>
            <p:nvPr/>
          </p:nvSpPr>
          <p:spPr bwMode="auto">
            <a:xfrm rot="-5400000">
              <a:off x="2822" y="2278"/>
              <a:ext cx="48" cy="336"/>
            </a:xfrm>
            <a:prstGeom prst="leftBracket">
              <a:avLst>
                <a:gd name="adj" fmla="val 5833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9" name="Line 77"/>
            <p:cNvSpPr>
              <a:spLocks noChangeShapeType="1"/>
            </p:cNvSpPr>
            <p:nvPr/>
          </p:nvSpPr>
          <p:spPr bwMode="auto">
            <a:xfrm>
              <a:off x="2832" y="2468"/>
              <a:ext cx="192" cy="48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0" name="Text Box 78"/>
            <p:cNvSpPr txBox="1">
              <a:spLocks noChangeArrowheads="1"/>
            </p:cNvSpPr>
            <p:nvPr/>
          </p:nvSpPr>
          <p:spPr bwMode="auto">
            <a:xfrm>
              <a:off x="2619" y="2908"/>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Hinge Region</a:t>
              </a:r>
              <a:endParaRPr lang="en-US" sz="1600" b="0"/>
            </a:p>
          </p:txBody>
        </p:sp>
        <p:sp>
          <p:nvSpPr>
            <p:cNvPr id="14351" name="Text Box 79"/>
            <p:cNvSpPr txBox="1">
              <a:spLocks noChangeArrowheads="1"/>
            </p:cNvSpPr>
            <p:nvPr/>
          </p:nvSpPr>
          <p:spPr bwMode="auto">
            <a:xfrm>
              <a:off x="3396" y="1495"/>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Carbohydrate</a:t>
              </a:r>
              <a:endParaRPr lang="en-US" sz="1600"/>
            </a:p>
          </p:txBody>
        </p:sp>
        <p:sp>
          <p:nvSpPr>
            <p:cNvPr id="14352" name="Text Box 80"/>
            <p:cNvSpPr txBox="1">
              <a:spLocks noChangeArrowheads="1"/>
            </p:cNvSpPr>
            <p:nvPr/>
          </p:nvSpPr>
          <p:spPr bwMode="auto">
            <a:xfrm>
              <a:off x="2095" y="960"/>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200"/>
                <a:t>Disulfide bond</a:t>
              </a:r>
            </a:p>
          </p:txBody>
        </p:sp>
        <p:sp>
          <p:nvSpPr>
            <p:cNvPr id="14353" name="Line 81"/>
            <p:cNvSpPr>
              <a:spLocks noChangeShapeType="1"/>
            </p:cNvSpPr>
            <p:nvPr/>
          </p:nvSpPr>
          <p:spPr bwMode="auto">
            <a:xfrm flipV="1">
              <a:off x="3345" y="1616"/>
              <a:ext cx="96" cy="9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4" name="Line 82"/>
            <p:cNvSpPr>
              <a:spLocks noChangeShapeType="1"/>
            </p:cNvSpPr>
            <p:nvPr/>
          </p:nvSpPr>
          <p:spPr bwMode="auto">
            <a:xfrm flipV="1">
              <a:off x="1791" y="1091"/>
              <a:ext cx="336" cy="38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512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512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2" end="2"/>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990600"/>
          </a:xfrm>
        </p:spPr>
        <p:txBody>
          <a:bodyPr/>
          <a:lstStyle/>
          <a:p>
            <a:pPr algn="ctr" fontAlgn="auto">
              <a:spcAft>
                <a:spcPts val="0"/>
              </a:spcAft>
              <a:defRPr/>
            </a:pPr>
            <a:r>
              <a:rPr lang="en-US" sz="2800" b="1" dirty="0" smtClean="0">
                <a:solidFill>
                  <a:schemeClr val="tx1"/>
                </a:solidFill>
              </a:rPr>
              <a:t>Immunoglobulin Fragments: Structure/Function Relationships</a:t>
            </a:r>
          </a:p>
        </p:txBody>
      </p:sp>
      <p:sp>
        <p:nvSpPr>
          <p:cNvPr id="38915" name="Rectangle 3"/>
          <p:cNvSpPr>
            <a:spLocks noGrp="1" noChangeArrowheads="1"/>
          </p:cNvSpPr>
          <p:nvPr>
            <p:ph sz="quarter" idx="1"/>
          </p:nvPr>
        </p:nvSpPr>
        <p:spPr>
          <a:xfrm>
            <a:off x="762000" y="2362200"/>
            <a:ext cx="3657600" cy="2971800"/>
          </a:xfrm>
        </p:spPr>
        <p:txBody>
          <a:bodyPr/>
          <a:lstStyle/>
          <a:p>
            <a:r>
              <a:rPr lang="en-US" dirty="0" smtClean="0"/>
              <a:t>Fab</a:t>
            </a:r>
          </a:p>
          <a:p>
            <a:pPr lvl="1"/>
            <a:r>
              <a:rPr lang="en-US" dirty="0" smtClean="0"/>
              <a:t>Ag </a:t>
            </a:r>
            <a:r>
              <a:rPr lang="en-US" dirty="0" smtClean="0"/>
              <a:t>binding</a:t>
            </a:r>
            <a:endParaRPr lang="en-US" dirty="0" smtClean="0"/>
          </a:p>
        </p:txBody>
      </p:sp>
      <p:grpSp>
        <p:nvGrpSpPr>
          <p:cNvPr id="2" name="Group 149"/>
          <p:cNvGrpSpPr>
            <a:grpSpLocks/>
          </p:cNvGrpSpPr>
          <p:nvPr/>
        </p:nvGrpSpPr>
        <p:grpSpPr bwMode="auto">
          <a:xfrm>
            <a:off x="4953000" y="2362200"/>
            <a:ext cx="3198813" cy="4176713"/>
            <a:chOff x="3120" y="1488"/>
            <a:chExt cx="2015" cy="2631"/>
          </a:xfrm>
        </p:grpSpPr>
        <p:grpSp>
          <p:nvGrpSpPr>
            <p:cNvPr id="15366" name="Group 142"/>
            <p:cNvGrpSpPr>
              <a:grpSpLocks/>
            </p:cNvGrpSpPr>
            <p:nvPr/>
          </p:nvGrpSpPr>
          <p:grpSpPr bwMode="auto">
            <a:xfrm>
              <a:off x="3322" y="1488"/>
              <a:ext cx="1679" cy="1219"/>
              <a:chOff x="3322" y="1488"/>
              <a:chExt cx="1679" cy="1219"/>
            </a:xfrm>
          </p:grpSpPr>
          <p:sp>
            <p:nvSpPr>
              <p:cNvPr id="15432" name="Line 69"/>
              <p:cNvSpPr>
                <a:spLocks noChangeShapeType="1"/>
              </p:cNvSpPr>
              <p:nvPr/>
            </p:nvSpPr>
            <p:spPr bwMode="auto">
              <a:xfrm flipH="1">
                <a:off x="3997" y="1797"/>
                <a:ext cx="28" cy="4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33" name="Line 49"/>
              <p:cNvSpPr>
                <a:spLocks noChangeShapeType="1"/>
              </p:cNvSpPr>
              <p:nvPr/>
            </p:nvSpPr>
            <p:spPr bwMode="auto">
              <a:xfrm>
                <a:off x="4000" y="1968"/>
                <a:ext cx="28"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34" name="Line 8"/>
              <p:cNvSpPr>
                <a:spLocks noChangeShapeType="1"/>
              </p:cNvSpPr>
              <p:nvPr/>
            </p:nvSpPr>
            <p:spPr bwMode="auto">
              <a:xfrm>
                <a:off x="4168" y="1879"/>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35" name="Line 9"/>
              <p:cNvSpPr>
                <a:spLocks noChangeShapeType="1"/>
              </p:cNvSpPr>
              <p:nvPr/>
            </p:nvSpPr>
            <p:spPr bwMode="auto">
              <a:xfrm>
                <a:off x="4229" y="1879"/>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2" name="AutoShape 10"/>
              <p:cNvSpPr>
                <a:spLocks noChangeArrowheads="1"/>
              </p:cNvSpPr>
              <p:nvPr/>
            </p:nvSpPr>
            <p:spPr bwMode="auto">
              <a:xfrm flipV="1">
                <a:off x="4295" y="1963"/>
                <a:ext cx="293"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23" name="Rectangle 11"/>
              <p:cNvSpPr>
                <a:spLocks noChangeArrowheads="1"/>
              </p:cNvSpPr>
              <p:nvPr/>
            </p:nvSpPr>
            <p:spPr bwMode="auto">
              <a:xfrm flipV="1">
                <a:off x="4482" y="1968"/>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24" name="Rectangle 12"/>
              <p:cNvSpPr>
                <a:spLocks noChangeArrowheads="1"/>
              </p:cNvSpPr>
              <p:nvPr/>
            </p:nvSpPr>
            <p:spPr bwMode="auto">
              <a:xfrm flipV="1">
                <a:off x="4255" y="1966"/>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25" name="AutoShape 13"/>
              <p:cNvSpPr>
                <a:spLocks noChangeArrowheads="1"/>
              </p:cNvSpPr>
              <p:nvPr/>
            </p:nvSpPr>
            <p:spPr bwMode="auto">
              <a:xfrm flipV="1">
                <a:off x="4667" y="1965"/>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26" name="Rectangle 14"/>
              <p:cNvSpPr>
                <a:spLocks noChangeArrowheads="1"/>
              </p:cNvSpPr>
              <p:nvPr/>
            </p:nvSpPr>
            <p:spPr bwMode="auto">
              <a:xfrm flipV="1">
                <a:off x="4855" y="1971"/>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27" name="Rectangle 15"/>
              <p:cNvSpPr>
                <a:spLocks noChangeArrowheads="1"/>
              </p:cNvSpPr>
              <p:nvPr/>
            </p:nvSpPr>
            <p:spPr bwMode="auto">
              <a:xfrm flipV="1">
                <a:off x="4628" y="1968"/>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28" name="Oval 16"/>
              <p:cNvSpPr>
                <a:spLocks noChangeArrowheads="1"/>
              </p:cNvSpPr>
              <p:nvPr/>
            </p:nvSpPr>
            <p:spPr bwMode="auto">
              <a:xfrm flipV="1">
                <a:off x="4198" y="1923"/>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29" name="Oval 17"/>
              <p:cNvSpPr>
                <a:spLocks noChangeArrowheads="1"/>
              </p:cNvSpPr>
              <p:nvPr/>
            </p:nvSpPr>
            <p:spPr bwMode="auto">
              <a:xfrm flipV="1">
                <a:off x="4142" y="1923"/>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5444" name="Line 18"/>
              <p:cNvSpPr>
                <a:spLocks noChangeShapeType="1"/>
              </p:cNvSpPr>
              <p:nvPr/>
            </p:nvSpPr>
            <p:spPr bwMode="auto">
              <a:xfrm flipV="1">
                <a:off x="4402" y="1979"/>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45" name="Line 19"/>
              <p:cNvSpPr>
                <a:spLocks noChangeShapeType="1"/>
              </p:cNvSpPr>
              <p:nvPr/>
            </p:nvSpPr>
            <p:spPr bwMode="auto">
              <a:xfrm flipV="1">
                <a:off x="4774" y="1984"/>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2" name="AutoShape 20"/>
              <p:cNvSpPr>
                <a:spLocks noChangeArrowheads="1"/>
              </p:cNvSpPr>
              <p:nvPr/>
            </p:nvSpPr>
            <p:spPr bwMode="auto">
              <a:xfrm>
                <a:off x="4291" y="1730"/>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33" name="Rectangle 21"/>
              <p:cNvSpPr>
                <a:spLocks noChangeArrowheads="1"/>
              </p:cNvSpPr>
              <p:nvPr/>
            </p:nvSpPr>
            <p:spPr bwMode="auto">
              <a:xfrm>
                <a:off x="4477" y="1811"/>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34" name="Rectangle 22"/>
              <p:cNvSpPr>
                <a:spLocks noChangeArrowheads="1"/>
              </p:cNvSpPr>
              <p:nvPr/>
            </p:nvSpPr>
            <p:spPr bwMode="auto">
              <a:xfrm>
                <a:off x="4250" y="1815"/>
                <a:ext cx="147"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35" name="AutoShape 23"/>
              <p:cNvSpPr>
                <a:spLocks noChangeArrowheads="1"/>
              </p:cNvSpPr>
              <p:nvPr/>
            </p:nvSpPr>
            <p:spPr bwMode="auto">
              <a:xfrm>
                <a:off x="4664" y="1726"/>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36" name="Rectangle 24"/>
              <p:cNvSpPr>
                <a:spLocks noChangeArrowheads="1"/>
              </p:cNvSpPr>
              <p:nvPr/>
            </p:nvSpPr>
            <p:spPr bwMode="auto">
              <a:xfrm>
                <a:off x="4850" y="1809"/>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37" name="Rectangle 25"/>
              <p:cNvSpPr>
                <a:spLocks noChangeArrowheads="1"/>
              </p:cNvSpPr>
              <p:nvPr/>
            </p:nvSpPr>
            <p:spPr bwMode="auto">
              <a:xfrm>
                <a:off x="4623" y="1811"/>
                <a:ext cx="147"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38" name="Oval 26"/>
              <p:cNvSpPr>
                <a:spLocks noChangeArrowheads="1"/>
              </p:cNvSpPr>
              <p:nvPr/>
            </p:nvSpPr>
            <p:spPr bwMode="auto">
              <a:xfrm>
                <a:off x="4193" y="1766"/>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39" name="Oval 27"/>
              <p:cNvSpPr>
                <a:spLocks noChangeArrowheads="1"/>
              </p:cNvSpPr>
              <p:nvPr/>
            </p:nvSpPr>
            <p:spPr bwMode="auto">
              <a:xfrm>
                <a:off x="4137" y="1766"/>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5454" name="Line 28"/>
              <p:cNvSpPr>
                <a:spLocks noChangeShapeType="1"/>
              </p:cNvSpPr>
              <p:nvPr/>
            </p:nvSpPr>
            <p:spPr bwMode="auto">
              <a:xfrm flipV="1">
                <a:off x="4767" y="1823"/>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55" name="Line 29"/>
              <p:cNvSpPr>
                <a:spLocks noChangeShapeType="1"/>
              </p:cNvSpPr>
              <p:nvPr/>
            </p:nvSpPr>
            <p:spPr bwMode="auto">
              <a:xfrm flipV="1">
                <a:off x="4394" y="1827"/>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56" name="AutoShape 31"/>
              <p:cNvSpPr>
                <a:spLocks noChangeArrowheads="1"/>
              </p:cNvSpPr>
              <p:nvPr/>
            </p:nvSpPr>
            <p:spPr bwMode="auto">
              <a:xfrm rot="-1539414">
                <a:off x="3667" y="1932"/>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57" name="Rectangle 32"/>
              <p:cNvSpPr>
                <a:spLocks noChangeArrowheads="1"/>
              </p:cNvSpPr>
              <p:nvPr/>
            </p:nvSpPr>
            <p:spPr bwMode="auto">
              <a:xfrm rot="-1539414">
                <a:off x="3863" y="1971"/>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58" name="Rectangle 33"/>
              <p:cNvSpPr>
                <a:spLocks noChangeArrowheads="1"/>
              </p:cNvSpPr>
              <p:nvPr/>
            </p:nvSpPr>
            <p:spPr bwMode="auto">
              <a:xfrm rot="-1539414">
                <a:off x="3660" y="2055"/>
                <a:ext cx="14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59" name="AutoShape 34"/>
              <p:cNvSpPr>
                <a:spLocks noChangeArrowheads="1"/>
              </p:cNvSpPr>
              <p:nvPr/>
            </p:nvSpPr>
            <p:spPr bwMode="auto">
              <a:xfrm rot="-1334190">
                <a:off x="3339" y="2073"/>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60" name="Rectangle 35"/>
              <p:cNvSpPr>
                <a:spLocks noChangeArrowheads="1"/>
              </p:cNvSpPr>
              <p:nvPr/>
            </p:nvSpPr>
            <p:spPr bwMode="auto">
              <a:xfrm rot="-1539414">
                <a:off x="3528" y="2116"/>
                <a:ext cx="147"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61" name="Rectangle 36"/>
              <p:cNvSpPr>
                <a:spLocks noChangeArrowheads="1"/>
              </p:cNvSpPr>
              <p:nvPr/>
            </p:nvSpPr>
            <p:spPr bwMode="auto">
              <a:xfrm rot="-1539414">
                <a:off x="3327" y="2195"/>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8949" name="Oval 37"/>
              <p:cNvSpPr>
                <a:spLocks noChangeArrowheads="1"/>
              </p:cNvSpPr>
              <p:nvPr/>
            </p:nvSpPr>
            <p:spPr bwMode="auto">
              <a:xfrm flipV="1">
                <a:off x="4030" y="1923"/>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50" name="Oval 38"/>
              <p:cNvSpPr>
                <a:spLocks noChangeArrowheads="1"/>
              </p:cNvSpPr>
              <p:nvPr/>
            </p:nvSpPr>
            <p:spPr bwMode="auto">
              <a:xfrm flipV="1">
                <a:off x="4086" y="1923"/>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51" name="AutoShape 39"/>
              <p:cNvSpPr>
                <a:spLocks noChangeArrowheads="1"/>
              </p:cNvSpPr>
              <p:nvPr/>
            </p:nvSpPr>
            <p:spPr bwMode="auto">
              <a:xfrm rot="20063253" flipV="1">
                <a:off x="3405" y="2205"/>
                <a:ext cx="293"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52" name="Rectangle 40"/>
              <p:cNvSpPr>
                <a:spLocks noChangeArrowheads="1"/>
              </p:cNvSpPr>
              <p:nvPr/>
            </p:nvSpPr>
            <p:spPr bwMode="auto">
              <a:xfrm rot="20125734" flipV="1">
                <a:off x="3568" y="2175"/>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53" name="Rectangle 41"/>
              <p:cNvSpPr>
                <a:spLocks noChangeArrowheads="1"/>
              </p:cNvSpPr>
              <p:nvPr/>
            </p:nvSpPr>
            <p:spPr bwMode="auto">
              <a:xfrm rot="20063253" flipV="1">
                <a:off x="3362" y="2257"/>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54" name="AutoShape 42"/>
              <p:cNvSpPr>
                <a:spLocks noChangeArrowheads="1"/>
              </p:cNvSpPr>
              <p:nvPr/>
            </p:nvSpPr>
            <p:spPr bwMode="auto">
              <a:xfrm rot="20063253" flipV="1">
                <a:off x="3739" y="2065"/>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55" name="Rectangle 43"/>
              <p:cNvSpPr>
                <a:spLocks noChangeArrowheads="1"/>
              </p:cNvSpPr>
              <p:nvPr/>
            </p:nvSpPr>
            <p:spPr bwMode="auto">
              <a:xfrm rot="20063253" flipV="1">
                <a:off x="3901" y="2029"/>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56" name="Rectangle 44"/>
              <p:cNvSpPr>
                <a:spLocks noChangeArrowheads="1"/>
              </p:cNvSpPr>
              <p:nvPr/>
            </p:nvSpPr>
            <p:spPr bwMode="auto">
              <a:xfrm rot="20063253" flipV="1">
                <a:off x="3697" y="2117"/>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470" name="Line 45"/>
              <p:cNvSpPr>
                <a:spLocks noChangeShapeType="1"/>
              </p:cNvSpPr>
              <p:nvPr/>
            </p:nvSpPr>
            <p:spPr bwMode="auto">
              <a:xfrm rot="20027783" flipV="1">
                <a:off x="3829" y="2088"/>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71" name="Line 46"/>
              <p:cNvSpPr>
                <a:spLocks noChangeShapeType="1"/>
              </p:cNvSpPr>
              <p:nvPr/>
            </p:nvSpPr>
            <p:spPr bwMode="auto">
              <a:xfrm rot="20251450" flipV="1">
                <a:off x="3460" y="2170"/>
                <a:ext cx="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72" name="Line 47"/>
              <p:cNvSpPr>
                <a:spLocks noChangeShapeType="1"/>
              </p:cNvSpPr>
              <p:nvPr/>
            </p:nvSpPr>
            <p:spPr bwMode="auto">
              <a:xfrm rot="20027783" flipV="1">
                <a:off x="3793" y="2029"/>
                <a:ext cx="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73" name="Line 48"/>
              <p:cNvSpPr>
                <a:spLocks noChangeShapeType="1"/>
              </p:cNvSpPr>
              <p:nvPr/>
            </p:nvSpPr>
            <p:spPr bwMode="auto">
              <a:xfrm rot="20262832" flipV="1">
                <a:off x="3496" y="2225"/>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74" name="AutoShape 51"/>
              <p:cNvSpPr>
                <a:spLocks noChangeArrowheads="1"/>
              </p:cNvSpPr>
              <p:nvPr/>
            </p:nvSpPr>
            <p:spPr bwMode="auto">
              <a:xfrm rot="1347259" flipV="1">
                <a:off x="3668" y="1759"/>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75" name="Rectangle 52"/>
              <p:cNvSpPr>
                <a:spLocks noChangeArrowheads="1"/>
              </p:cNvSpPr>
              <p:nvPr/>
            </p:nvSpPr>
            <p:spPr bwMode="auto">
              <a:xfrm rot="1539414" flipV="1">
                <a:off x="3858" y="1817"/>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76" name="Rectangle 53"/>
              <p:cNvSpPr>
                <a:spLocks noChangeArrowheads="1"/>
              </p:cNvSpPr>
              <p:nvPr/>
            </p:nvSpPr>
            <p:spPr bwMode="auto">
              <a:xfrm rot="1539414" flipV="1">
                <a:off x="3652" y="1727"/>
                <a:ext cx="14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77" name="AutoShape 54"/>
              <p:cNvSpPr>
                <a:spLocks noChangeArrowheads="1"/>
              </p:cNvSpPr>
              <p:nvPr/>
            </p:nvSpPr>
            <p:spPr bwMode="auto">
              <a:xfrm rot="1539414" flipV="1">
                <a:off x="3332" y="1618"/>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78" name="Rectangle 55"/>
              <p:cNvSpPr>
                <a:spLocks noChangeArrowheads="1"/>
              </p:cNvSpPr>
              <p:nvPr/>
            </p:nvSpPr>
            <p:spPr bwMode="auto">
              <a:xfrm rot="1539414" flipV="1">
                <a:off x="3526" y="1670"/>
                <a:ext cx="145"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79" name="Rectangle 56"/>
              <p:cNvSpPr>
                <a:spLocks noChangeArrowheads="1"/>
              </p:cNvSpPr>
              <p:nvPr/>
            </p:nvSpPr>
            <p:spPr bwMode="auto">
              <a:xfrm rot="1539414" flipV="1">
                <a:off x="3322" y="1582"/>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8969" name="Oval 57"/>
              <p:cNvSpPr>
                <a:spLocks noChangeArrowheads="1"/>
              </p:cNvSpPr>
              <p:nvPr/>
            </p:nvSpPr>
            <p:spPr bwMode="auto">
              <a:xfrm>
                <a:off x="4025" y="1766"/>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70" name="Oval 58"/>
              <p:cNvSpPr>
                <a:spLocks noChangeArrowheads="1"/>
              </p:cNvSpPr>
              <p:nvPr/>
            </p:nvSpPr>
            <p:spPr bwMode="auto">
              <a:xfrm>
                <a:off x="4081" y="1766"/>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71" name="AutoShape 59"/>
              <p:cNvSpPr>
                <a:spLocks noChangeArrowheads="1"/>
              </p:cNvSpPr>
              <p:nvPr/>
            </p:nvSpPr>
            <p:spPr bwMode="auto">
              <a:xfrm rot="1536747">
                <a:off x="3406" y="1488"/>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72" name="Rectangle 60"/>
              <p:cNvSpPr>
                <a:spLocks noChangeArrowheads="1"/>
              </p:cNvSpPr>
              <p:nvPr/>
            </p:nvSpPr>
            <p:spPr bwMode="auto">
              <a:xfrm rot="1536747">
                <a:off x="3561" y="1611"/>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73" name="Rectangle 61"/>
              <p:cNvSpPr>
                <a:spLocks noChangeArrowheads="1"/>
              </p:cNvSpPr>
              <p:nvPr/>
            </p:nvSpPr>
            <p:spPr bwMode="auto">
              <a:xfrm rot="1536747">
                <a:off x="3358" y="1523"/>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485" name="Line 65"/>
              <p:cNvSpPr>
                <a:spLocks noChangeShapeType="1"/>
              </p:cNvSpPr>
              <p:nvPr/>
            </p:nvSpPr>
            <p:spPr bwMode="auto">
              <a:xfrm rot="1572217" flipH="1" flipV="1">
                <a:off x="3787" y="1784"/>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86" name="Line 66"/>
              <p:cNvSpPr>
                <a:spLocks noChangeShapeType="1"/>
              </p:cNvSpPr>
              <p:nvPr/>
            </p:nvSpPr>
            <p:spPr bwMode="auto">
              <a:xfrm rot="1572217" flipH="1" flipV="1">
                <a:off x="3489" y="1583"/>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87" name="Line 67"/>
              <p:cNvSpPr>
                <a:spLocks noChangeShapeType="1"/>
              </p:cNvSpPr>
              <p:nvPr/>
            </p:nvSpPr>
            <p:spPr bwMode="auto">
              <a:xfrm rot="1572217" flipH="1" flipV="1">
                <a:off x="3455" y="1642"/>
                <a:ext cx="8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74" name="AutoShape 62"/>
              <p:cNvSpPr>
                <a:spLocks noChangeArrowheads="1"/>
              </p:cNvSpPr>
              <p:nvPr/>
            </p:nvSpPr>
            <p:spPr bwMode="auto">
              <a:xfrm rot="1275869">
                <a:off x="3733" y="1631"/>
                <a:ext cx="293"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75" name="Rectangle 63"/>
              <p:cNvSpPr>
                <a:spLocks noChangeArrowheads="1"/>
              </p:cNvSpPr>
              <p:nvPr/>
            </p:nvSpPr>
            <p:spPr bwMode="auto">
              <a:xfrm rot="1536747">
                <a:off x="3898" y="1758"/>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76" name="Rectangle 64"/>
              <p:cNvSpPr>
                <a:spLocks noChangeArrowheads="1"/>
              </p:cNvSpPr>
              <p:nvPr/>
            </p:nvSpPr>
            <p:spPr bwMode="auto">
              <a:xfrm rot="1536747">
                <a:off x="3692" y="1672"/>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491" name="Line 68"/>
              <p:cNvSpPr>
                <a:spLocks noChangeShapeType="1"/>
              </p:cNvSpPr>
              <p:nvPr/>
            </p:nvSpPr>
            <p:spPr bwMode="auto">
              <a:xfrm rot="1572217" flipH="1" flipV="1">
                <a:off x="3826" y="1728"/>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92" name="Line 70"/>
              <p:cNvSpPr>
                <a:spLocks noChangeShapeType="1"/>
              </p:cNvSpPr>
              <p:nvPr/>
            </p:nvSpPr>
            <p:spPr bwMode="auto">
              <a:xfrm>
                <a:off x="4138" y="1640"/>
                <a:ext cx="0" cy="58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93" name="Text Box 71"/>
              <p:cNvSpPr txBox="1">
                <a:spLocks noChangeArrowheads="1"/>
              </p:cNvSpPr>
              <p:nvPr/>
            </p:nvSpPr>
            <p:spPr bwMode="auto">
              <a:xfrm>
                <a:off x="3968" y="1504"/>
                <a:ext cx="4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400"/>
                  <a:t>Papain</a:t>
                </a:r>
              </a:p>
            </p:txBody>
          </p:sp>
          <p:sp>
            <p:nvSpPr>
              <p:cNvPr id="15494" name="Line 72"/>
              <p:cNvSpPr>
                <a:spLocks noChangeShapeType="1"/>
              </p:cNvSpPr>
              <p:nvPr/>
            </p:nvSpPr>
            <p:spPr bwMode="auto">
              <a:xfrm>
                <a:off x="4144" y="2354"/>
                <a:ext cx="0" cy="35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367" name="Group 148"/>
            <p:cNvGrpSpPr>
              <a:grpSpLocks/>
            </p:cNvGrpSpPr>
            <p:nvPr/>
          </p:nvGrpSpPr>
          <p:grpSpPr bwMode="auto">
            <a:xfrm>
              <a:off x="3120" y="2739"/>
              <a:ext cx="2015" cy="1380"/>
              <a:chOff x="3120" y="2739"/>
              <a:chExt cx="2015" cy="1380"/>
            </a:xfrm>
          </p:grpSpPr>
          <p:sp>
            <p:nvSpPr>
              <p:cNvPr id="15368" name="Line 93"/>
              <p:cNvSpPr>
                <a:spLocks noChangeShapeType="1"/>
              </p:cNvSpPr>
              <p:nvPr/>
            </p:nvSpPr>
            <p:spPr bwMode="auto">
              <a:xfrm>
                <a:off x="3789" y="3415"/>
                <a:ext cx="28"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92"/>
              <p:cNvSpPr>
                <a:spLocks noChangeShapeType="1"/>
              </p:cNvSpPr>
              <p:nvPr/>
            </p:nvSpPr>
            <p:spPr bwMode="auto">
              <a:xfrm rot="20160000" flipV="1">
                <a:off x="3288" y="3682"/>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89"/>
              <p:cNvSpPr>
                <a:spLocks noChangeShapeType="1"/>
              </p:cNvSpPr>
              <p:nvPr/>
            </p:nvSpPr>
            <p:spPr bwMode="auto">
              <a:xfrm rot="20027783" flipV="1">
                <a:off x="3621" y="3535"/>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Line 91"/>
              <p:cNvSpPr>
                <a:spLocks noChangeShapeType="1"/>
              </p:cNvSpPr>
              <p:nvPr/>
            </p:nvSpPr>
            <p:spPr bwMode="auto">
              <a:xfrm rot="20027783" flipV="1">
                <a:off x="3586" y="3478"/>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2" name="Line 90"/>
              <p:cNvSpPr>
                <a:spLocks noChangeShapeType="1"/>
              </p:cNvSpPr>
              <p:nvPr/>
            </p:nvSpPr>
            <p:spPr bwMode="auto">
              <a:xfrm rot="20027783" flipV="1">
                <a:off x="3253" y="3624"/>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3" name="Line 110"/>
              <p:cNvSpPr>
                <a:spLocks noChangeShapeType="1"/>
              </p:cNvSpPr>
              <p:nvPr/>
            </p:nvSpPr>
            <p:spPr bwMode="auto">
              <a:xfrm rot="1572217" flipH="1" flipV="1">
                <a:off x="3321" y="2832"/>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4" name="Line 111"/>
              <p:cNvSpPr>
                <a:spLocks noChangeShapeType="1"/>
              </p:cNvSpPr>
              <p:nvPr/>
            </p:nvSpPr>
            <p:spPr bwMode="auto">
              <a:xfrm rot="1572217" flipH="1" flipV="1">
                <a:off x="3287" y="2893"/>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5" name="Line 113"/>
              <p:cNvSpPr>
                <a:spLocks noChangeShapeType="1"/>
              </p:cNvSpPr>
              <p:nvPr/>
            </p:nvSpPr>
            <p:spPr bwMode="auto">
              <a:xfrm flipH="1">
                <a:off x="3825" y="3047"/>
                <a:ext cx="28" cy="4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6" name="AutoShape 78"/>
              <p:cNvSpPr>
                <a:spLocks noChangeArrowheads="1"/>
              </p:cNvSpPr>
              <p:nvPr/>
            </p:nvSpPr>
            <p:spPr bwMode="auto">
              <a:xfrm rot="-1539414">
                <a:off x="3129" y="3529"/>
                <a:ext cx="292" cy="1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77" name="Rectangle 79"/>
              <p:cNvSpPr>
                <a:spLocks noChangeArrowheads="1"/>
              </p:cNvSpPr>
              <p:nvPr/>
            </p:nvSpPr>
            <p:spPr bwMode="auto">
              <a:xfrm rot="-1539414">
                <a:off x="3324" y="3566"/>
                <a:ext cx="147"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78" name="Rectangle 80"/>
              <p:cNvSpPr>
                <a:spLocks noChangeArrowheads="1"/>
              </p:cNvSpPr>
              <p:nvPr/>
            </p:nvSpPr>
            <p:spPr bwMode="auto">
              <a:xfrm rot="-1539414">
                <a:off x="3120" y="3658"/>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8993" name="Oval 81"/>
              <p:cNvSpPr>
                <a:spLocks noChangeArrowheads="1"/>
              </p:cNvSpPr>
              <p:nvPr/>
            </p:nvSpPr>
            <p:spPr bwMode="auto">
              <a:xfrm flipV="1">
                <a:off x="3823" y="3380"/>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94" name="Oval 82"/>
              <p:cNvSpPr>
                <a:spLocks noChangeArrowheads="1"/>
              </p:cNvSpPr>
              <p:nvPr/>
            </p:nvSpPr>
            <p:spPr bwMode="auto">
              <a:xfrm flipV="1">
                <a:off x="3879" y="3380"/>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8995" name="AutoShape 83"/>
              <p:cNvSpPr>
                <a:spLocks noChangeArrowheads="1"/>
              </p:cNvSpPr>
              <p:nvPr/>
            </p:nvSpPr>
            <p:spPr bwMode="auto">
              <a:xfrm rot="20063253" flipV="1">
                <a:off x="3204" y="3662"/>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96" name="Rectangle 84"/>
              <p:cNvSpPr>
                <a:spLocks noChangeArrowheads="1"/>
              </p:cNvSpPr>
              <p:nvPr/>
            </p:nvSpPr>
            <p:spPr bwMode="auto">
              <a:xfrm rot="20063253" flipV="1">
                <a:off x="3361" y="3626"/>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97" name="Rectangle 85"/>
              <p:cNvSpPr>
                <a:spLocks noChangeArrowheads="1"/>
              </p:cNvSpPr>
              <p:nvPr/>
            </p:nvSpPr>
            <p:spPr bwMode="auto">
              <a:xfrm rot="20063253" flipV="1">
                <a:off x="3158" y="3717"/>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8998" name="AutoShape 86"/>
              <p:cNvSpPr>
                <a:spLocks noChangeArrowheads="1"/>
              </p:cNvSpPr>
              <p:nvPr/>
            </p:nvSpPr>
            <p:spPr bwMode="auto">
              <a:xfrm rot="20063253" flipV="1">
                <a:off x="3533" y="3515"/>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8999" name="Rectangle 87"/>
              <p:cNvSpPr>
                <a:spLocks noChangeArrowheads="1"/>
              </p:cNvSpPr>
              <p:nvPr/>
            </p:nvSpPr>
            <p:spPr bwMode="auto">
              <a:xfrm rot="20063253" flipV="1">
                <a:off x="3696" y="3478"/>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00" name="Rectangle 88"/>
              <p:cNvSpPr>
                <a:spLocks noChangeArrowheads="1"/>
              </p:cNvSpPr>
              <p:nvPr/>
            </p:nvSpPr>
            <p:spPr bwMode="auto">
              <a:xfrm rot="20063253" flipV="1">
                <a:off x="3490" y="3567"/>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387" name="AutoShape 75"/>
              <p:cNvSpPr>
                <a:spLocks noChangeArrowheads="1"/>
              </p:cNvSpPr>
              <p:nvPr/>
            </p:nvSpPr>
            <p:spPr bwMode="auto">
              <a:xfrm rot="-1539414">
                <a:off x="3460" y="3381"/>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88" name="Rectangle 76"/>
              <p:cNvSpPr>
                <a:spLocks noChangeArrowheads="1"/>
              </p:cNvSpPr>
              <p:nvPr/>
            </p:nvSpPr>
            <p:spPr bwMode="auto">
              <a:xfrm rot="-1539414">
                <a:off x="3656" y="3414"/>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89" name="Rectangle 77"/>
              <p:cNvSpPr>
                <a:spLocks noChangeArrowheads="1"/>
              </p:cNvSpPr>
              <p:nvPr/>
            </p:nvSpPr>
            <p:spPr bwMode="auto">
              <a:xfrm rot="-1539414">
                <a:off x="3453" y="3506"/>
                <a:ext cx="14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90" name="AutoShape 98"/>
              <p:cNvSpPr>
                <a:spLocks noChangeArrowheads="1"/>
              </p:cNvSpPr>
              <p:nvPr/>
            </p:nvSpPr>
            <p:spPr bwMode="auto">
              <a:xfrm rot="1539414" flipV="1">
                <a:off x="3163" y="2873"/>
                <a:ext cx="292" cy="1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21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91" name="Rectangle 99"/>
              <p:cNvSpPr>
                <a:spLocks noChangeArrowheads="1"/>
              </p:cNvSpPr>
              <p:nvPr/>
            </p:nvSpPr>
            <p:spPr bwMode="auto">
              <a:xfrm rot="1539414" flipV="1">
                <a:off x="3357" y="2923"/>
                <a:ext cx="146" cy="30"/>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392" name="Rectangle 100"/>
              <p:cNvSpPr>
                <a:spLocks noChangeArrowheads="1"/>
              </p:cNvSpPr>
              <p:nvPr/>
            </p:nvSpPr>
            <p:spPr bwMode="auto">
              <a:xfrm rot="1539414" flipV="1">
                <a:off x="3154" y="2835"/>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9013" name="Oval 101"/>
              <p:cNvSpPr>
                <a:spLocks noChangeArrowheads="1"/>
              </p:cNvSpPr>
              <p:nvPr/>
            </p:nvSpPr>
            <p:spPr bwMode="auto">
              <a:xfrm>
                <a:off x="3857" y="3017"/>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9014" name="Oval 102"/>
              <p:cNvSpPr>
                <a:spLocks noChangeArrowheads="1"/>
              </p:cNvSpPr>
              <p:nvPr/>
            </p:nvSpPr>
            <p:spPr bwMode="auto">
              <a:xfrm>
                <a:off x="3913" y="3017"/>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9015" name="AutoShape 103"/>
              <p:cNvSpPr>
                <a:spLocks noChangeArrowheads="1"/>
              </p:cNvSpPr>
              <p:nvPr/>
            </p:nvSpPr>
            <p:spPr bwMode="auto">
              <a:xfrm rot="1536747">
                <a:off x="3238" y="2739"/>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16" name="Rectangle 104"/>
              <p:cNvSpPr>
                <a:spLocks noChangeArrowheads="1"/>
              </p:cNvSpPr>
              <p:nvPr/>
            </p:nvSpPr>
            <p:spPr bwMode="auto">
              <a:xfrm rot="1536747">
                <a:off x="3394" y="2862"/>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17" name="Rectangle 105"/>
              <p:cNvSpPr>
                <a:spLocks noChangeArrowheads="1"/>
              </p:cNvSpPr>
              <p:nvPr/>
            </p:nvSpPr>
            <p:spPr bwMode="auto">
              <a:xfrm rot="1536747">
                <a:off x="3190" y="2772"/>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398" name="Line 109"/>
              <p:cNvSpPr>
                <a:spLocks noChangeShapeType="1"/>
              </p:cNvSpPr>
              <p:nvPr/>
            </p:nvSpPr>
            <p:spPr bwMode="auto">
              <a:xfrm rot="1572217" flipH="1" flipV="1">
                <a:off x="3617" y="3041"/>
                <a:ext cx="84"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9" name="AutoShape 95"/>
              <p:cNvSpPr>
                <a:spLocks noChangeArrowheads="1"/>
              </p:cNvSpPr>
              <p:nvPr/>
            </p:nvSpPr>
            <p:spPr bwMode="auto">
              <a:xfrm rot="1539414" flipV="1">
                <a:off x="3496" y="3017"/>
                <a:ext cx="292" cy="1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46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00" name="Rectangle 96"/>
              <p:cNvSpPr>
                <a:spLocks noChangeArrowheads="1"/>
              </p:cNvSpPr>
              <p:nvPr/>
            </p:nvSpPr>
            <p:spPr bwMode="auto">
              <a:xfrm rot="1539414" flipV="1">
                <a:off x="3690" y="3071"/>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15401" name="Rectangle 97"/>
              <p:cNvSpPr>
                <a:spLocks noChangeArrowheads="1"/>
              </p:cNvSpPr>
              <p:nvPr/>
            </p:nvSpPr>
            <p:spPr bwMode="auto">
              <a:xfrm rot="1539414" flipV="1">
                <a:off x="3484" y="2982"/>
                <a:ext cx="146" cy="29"/>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39018" name="AutoShape 106"/>
              <p:cNvSpPr>
                <a:spLocks noChangeArrowheads="1"/>
              </p:cNvSpPr>
              <p:nvPr/>
            </p:nvSpPr>
            <p:spPr bwMode="auto">
              <a:xfrm rot="1536747">
                <a:off x="3573" y="2884"/>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19" name="Rectangle 107"/>
              <p:cNvSpPr>
                <a:spLocks noChangeArrowheads="1"/>
              </p:cNvSpPr>
              <p:nvPr/>
            </p:nvSpPr>
            <p:spPr bwMode="auto">
              <a:xfrm rot="1536747">
                <a:off x="3728" y="3005"/>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20" name="Rectangle 108"/>
              <p:cNvSpPr>
                <a:spLocks noChangeArrowheads="1"/>
              </p:cNvSpPr>
              <p:nvPr/>
            </p:nvSpPr>
            <p:spPr bwMode="auto">
              <a:xfrm rot="1536747">
                <a:off x="3522" y="2922"/>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15405" name="Line 112"/>
              <p:cNvSpPr>
                <a:spLocks noChangeShapeType="1"/>
              </p:cNvSpPr>
              <p:nvPr/>
            </p:nvSpPr>
            <p:spPr bwMode="auto">
              <a:xfrm rot="1572217" flipH="1" flipV="1">
                <a:off x="3656" y="2979"/>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06" name="Line 115"/>
              <p:cNvSpPr>
                <a:spLocks noChangeShapeType="1"/>
              </p:cNvSpPr>
              <p:nvPr/>
            </p:nvSpPr>
            <p:spPr bwMode="auto">
              <a:xfrm>
                <a:off x="4259" y="3245"/>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07" name="Line 116"/>
              <p:cNvSpPr>
                <a:spLocks noChangeShapeType="1"/>
              </p:cNvSpPr>
              <p:nvPr/>
            </p:nvSpPr>
            <p:spPr bwMode="auto">
              <a:xfrm>
                <a:off x="4320" y="3245"/>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029" name="AutoShape 117"/>
              <p:cNvSpPr>
                <a:spLocks noChangeArrowheads="1"/>
              </p:cNvSpPr>
              <p:nvPr/>
            </p:nvSpPr>
            <p:spPr bwMode="auto">
              <a:xfrm flipV="1">
                <a:off x="4386" y="3329"/>
                <a:ext cx="293"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30" name="Rectangle 118"/>
              <p:cNvSpPr>
                <a:spLocks noChangeArrowheads="1"/>
              </p:cNvSpPr>
              <p:nvPr/>
            </p:nvSpPr>
            <p:spPr bwMode="auto">
              <a:xfrm flipV="1">
                <a:off x="4573" y="3334"/>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31" name="Rectangle 119"/>
              <p:cNvSpPr>
                <a:spLocks noChangeArrowheads="1"/>
              </p:cNvSpPr>
              <p:nvPr/>
            </p:nvSpPr>
            <p:spPr bwMode="auto">
              <a:xfrm flipV="1">
                <a:off x="4346" y="3332"/>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32" name="AutoShape 120"/>
              <p:cNvSpPr>
                <a:spLocks noChangeArrowheads="1"/>
              </p:cNvSpPr>
              <p:nvPr/>
            </p:nvSpPr>
            <p:spPr bwMode="auto">
              <a:xfrm flipV="1">
                <a:off x="4758" y="3331"/>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33" name="Rectangle 121"/>
              <p:cNvSpPr>
                <a:spLocks noChangeArrowheads="1"/>
              </p:cNvSpPr>
              <p:nvPr/>
            </p:nvSpPr>
            <p:spPr bwMode="auto">
              <a:xfrm flipV="1">
                <a:off x="4946" y="3337"/>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34" name="Rectangle 122"/>
              <p:cNvSpPr>
                <a:spLocks noChangeArrowheads="1"/>
              </p:cNvSpPr>
              <p:nvPr/>
            </p:nvSpPr>
            <p:spPr bwMode="auto">
              <a:xfrm flipV="1">
                <a:off x="4719" y="3334"/>
                <a:ext cx="146"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35" name="Oval 123"/>
              <p:cNvSpPr>
                <a:spLocks noChangeArrowheads="1"/>
              </p:cNvSpPr>
              <p:nvPr/>
            </p:nvSpPr>
            <p:spPr bwMode="auto">
              <a:xfrm flipV="1">
                <a:off x="4289" y="3289"/>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9036" name="Oval 124"/>
              <p:cNvSpPr>
                <a:spLocks noChangeArrowheads="1"/>
              </p:cNvSpPr>
              <p:nvPr/>
            </p:nvSpPr>
            <p:spPr bwMode="auto">
              <a:xfrm flipV="1">
                <a:off x="4233" y="3289"/>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5416" name="Line 125"/>
              <p:cNvSpPr>
                <a:spLocks noChangeShapeType="1"/>
              </p:cNvSpPr>
              <p:nvPr/>
            </p:nvSpPr>
            <p:spPr bwMode="auto">
              <a:xfrm flipV="1">
                <a:off x="4493" y="3345"/>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17" name="Line 126"/>
              <p:cNvSpPr>
                <a:spLocks noChangeShapeType="1"/>
              </p:cNvSpPr>
              <p:nvPr/>
            </p:nvSpPr>
            <p:spPr bwMode="auto">
              <a:xfrm flipV="1">
                <a:off x="4865" y="3350"/>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039" name="AutoShape 127"/>
              <p:cNvSpPr>
                <a:spLocks noChangeArrowheads="1"/>
              </p:cNvSpPr>
              <p:nvPr/>
            </p:nvSpPr>
            <p:spPr bwMode="auto">
              <a:xfrm>
                <a:off x="4382" y="3096"/>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40" name="Rectangle 128"/>
              <p:cNvSpPr>
                <a:spLocks noChangeArrowheads="1"/>
              </p:cNvSpPr>
              <p:nvPr/>
            </p:nvSpPr>
            <p:spPr bwMode="auto">
              <a:xfrm>
                <a:off x="4568" y="3177"/>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41" name="Rectangle 129"/>
              <p:cNvSpPr>
                <a:spLocks noChangeArrowheads="1"/>
              </p:cNvSpPr>
              <p:nvPr/>
            </p:nvSpPr>
            <p:spPr bwMode="auto">
              <a:xfrm>
                <a:off x="4341" y="3181"/>
                <a:ext cx="147"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42" name="AutoShape 130"/>
              <p:cNvSpPr>
                <a:spLocks noChangeArrowheads="1"/>
              </p:cNvSpPr>
              <p:nvPr/>
            </p:nvSpPr>
            <p:spPr bwMode="auto">
              <a:xfrm>
                <a:off x="4755" y="3092"/>
                <a:ext cx="292" cy="117"/>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28575">
                <a:noFill/>
                <a:miter lim="800000"/>
                <a:headEnd/>
                <a:tailEnd/>
              </a:ln>
              <a:effectLst/>
            </p:spPr>
            <p:txBody>
              <a:bodyPr wrap="none" anchor="ctr"/>
              <a:lstStyle/>
              <a:p>
                <a:pPr>
                  <a:defRPr/>
                </a:pPr>
                <a:endParaRPr lang="en-US"/>
              </a:p>
            </p:txBody>
          </p:sp>
          <p:sp>
            <p:nvSpPr>
              <p:cNvPr id="39043" name="Rectangle 131"/>
              <p:cNvSpPr>
                <a:spLocks noChangeArrowheads="1"/>
              </p:cNvSpPr>
              <p:nvPr/>
            </p:nvSpPr>
            <p:spPr bwMode="auto">
              <a:xfrm>
                <a:off x="4941" y="3175"/>
                <a:ext cx="146" cy="30"/>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44" name="Rectangle 132"/>
              <p:cNvSpPr>
                <a:spLocks noChangeArrowheads="1"/>
              </p:cNvSpPr>
              <p:nvPr/>
            </p:nvSpPr>
            <p:spPr bwMode="auto">
              <a:xfrm>
                <a:off x="4714" y="3177"/>
                <a:ext cx="147" cy="29"/>
              </a:xfrm>
              <a:prstGeom prst="rect">
                <a:avLst/>
              </a:prstGeom>
              <a:gradFill rotWithShape="0">
                <a:gsLst>
                  <a:gs pos="0">
                    <a:schemeClr val="accent1"/>
                  </a:gs>
                  <a:gs pos="100000">
                    <a:schemeClr val="accent1">
                      <a:gamma/>
                      <a:shade val="46275"/>
                      <a:invGamma/>
                    </a:schemeClr>
                  </a:gs>
                </a:gsLst>
                <a:path path="shape">
                  <a:fillToRect l="50000" t="50000" r="50000" b="50000"/>
                </a:path>
              </a:gradFill>
              <a:ln w="28575">
                <a:noFill/>
                <a:miter lim="800000"/>
                <a:headEnd/>
                <a:tailEnd/>
              </a:ln>
              <a:effectLst/>
            </p:spPr>
            <p:txBody>
              <a:bodyPr wrap="none" anchor="ctr"/>
              <a:lstStyle/>
              <a:p>
                <a:pPr>
                  <a:defRPr/>
                </a:pPr>
                <a:endParaRPr lang="en-US"/>
              </a:p>
            </p:txBody>
          </p:sp>
          <p:sp>
            <p:nvSpPr>
              <p:cNvPr id="39045" name="Oval 133"/>
              <p:cNvSpPr>
                <a:spLocks noChangeArrowheads="1"/>
              </p:cNvSpPr>
              <p:nvPr/>
            </p:nvSpPr>
            <p:spPr bwMode="auto">
              <a:xfrm>
                <a:off x="4284" y="3132"/>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39046" name="Oval 134"/>
              <p:cNvSpPr>
                <a:spLocks noChangeArrowheads="1"/>
              </p:cNvSpPr>
              <p:nvPr/>
            </p:nvSpPr>
            <p:spPr bwMode="auto">
              <a:xfrm>
                <a:off x="4228" y="3132"/>
                <a:ext cx="56" cy="121"/>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28575">
                <a:noFill/>
                <a:round/>
                <a:headEnd/>
                <a:tailEnd/>
              </a:ln>
              <a:effectLst/>
            </p:spPr>
            <p:txBody>
              <a:bodyPr wrap="none" anchor="ctr"/>
              <a:lstStyle/>
              <a:p>
                <a:pPr>
                  <a:defRPr/>
                </a:pPr>
                <a:endParaRPr lang="en-US"/>
              </a:p>
            </p:txBody>
          </p:sp>
          <p:sp>
            <p:nvSpPr>
              <p:cNvPr id="15426" name="Line 135"/>
              <p:cNvSpPr>
                <a:spLocks noChangeShapeType="1"/>
              </p:cNvSpPr>
              <p:nvPr/>
            </p:nvSpPr>
            <p:spPr bwMode="auto">
              <a:xfrm flipV="1">
                <a:off x="4858" y="3189"/>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27" name="Line 136"/>
              <p:cNvSpPr>
                <a:spLocks noChangeShapeType="1"/>
              </p:cNvSpPr>
              <p:nvPr/>
            </p:nvSpPr>
            <p:spPr bwMode="auto">
              <a:xfrm flipV="1">
                <a:off x="4485" y="3193"/>
                <a:ext cx="8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28" name="AutoShape 137"/>
              <p:cNvSpPr>
                <a:spLocks/>
              </p:cNvSpPr>
              <p:nvPr/>
            </p:nvSpPr>
            <p:spPr bwMode="auto">
              <a:xfrm rot="-5400000">
                <a:off x="3524" y="3457"/>
                <a:ext cx="32" cy="840"/>
              </a:xfrm>
              <a:prstGeom prst="leftBracket">
                <a:avLst>
                  <a:gd name="adj" fmla="val 21875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429" name="AutoShape 138"/>
              <p:cNvSpPr>
                <a:spLocks/>
              </p:cNvSpPr>
              <p:nvPr/>
            </p:nvSpPr>
            <p:spPr bwMode="auto">
              <a:xfrm rot="-5400000">
                <a:off x="4650" y="3055"/>
                <a:ext cx="64" cy="907"/>
              </a:xfrm>
              <a:prstGeom prst="leftBracket">
                <a:avLst>
                  <a:gd name="adj" fmla="val 11809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430" name="Text Box 139"/>
              <p:cNvSpPr txBox="1">
                <a:spLocks noChangeArrowheads="1"/>
              </p:cNvSpPr>
              <p:nvPr/>
            </p:nvSpPr>
            <p:spPr bwMode="auto">
              <a:xfrm>
                <a:off x="4562" y="3541"/>
                <a:ext cx="3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800"/>
                  <a:t>Fc</a:t>
                </a:r>
              </a:p>
            </p:txBody>
          </p:sp>
          <p:sp>
            <p:nvSpPr>
              <p:cNvPr id="15431" name="Text Box 140"/>
              <p:cNvSpPr txBox="1">
                <a:spLocks noChangeArrowheads="1"/>
              </p:cNvSpPr>
              <p:nvPr/>
            </p:nvSpPr>
            <p:spPr bwMode="auto">
              <a:xfrm>
                <a:off x="3378" y="3888"/>
                <a:ext cx="3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1800"/>
                  <a:t>Fab</a:t>
                </a:r>
              </a:p>
            </p:txBody>
          </p:sp>
        </p:grpSp>
      </p:grpSp>
      <p:sp>
        <p:nvSpPr>
          <p:cNvPr id="39062" name="Rectangle 150"/>
          <p:cNvSpPr>
            <a:spLocks noChangeArrowheads="1"/>
          </p:cNvSpPr>
          <p:nvPr/>
        </p:nvSpPr>
        <p:spPr bwMode="auto">
          <a:xfrm>
            <a:off x="762000" y="5270500"/>
            <a:ext cx="365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US" sz="3200" b="0"/>
              <a:t>Fc</a:t>
            </a:r>
          </a:p>
          <a:p>
            <a:pPr marL="742950" lvl="1" indent="-285750">
              <a:spcBef>
                <a:spcPct val="20000"/>
              </a:spcBef>
              <a:buFontTx/>
              <a:buChar char="–"/>
            </a:pPr>
            <a:r>
              <a:rPr lang="en-US" sz="2800" b="0"/>
              <a:t>Effector functions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8915">
                                            <p:txEl>
                                              <p:pRg st="0" end="0"/>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389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8915">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906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9062">
                                            <p:txEl>
                                              <p:pRg st="0" end="0"/>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499"/>
                                          </p:stCondLst>
                                        </p:cTn>
                                        <p:tgtEl>
                                          <p:spTgt spid="3906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9062">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P spid="3906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0"/>
            <a:ext cx="7772400" cy="1143000"/>
          </a:xfrm>
        </p:spPr>
        <p:txBody>
          <a:bodyPr>
            <a:noAutofit/>
          </a:bodyPr>
          <a:lstStyle/>
          <a:p>
            <a:pPr algn="ctr" fontAlgn="auto">
              <a:spcAft>
                <a:spcPts val="0"/>
              </a:spcAft>
              <a:defRPr/>
            </a:pPr>
            <a:r>
              <a:rPr lang="en-US" b="1" dirty="0" smtClean="0">
                <a:solidFill>
                  <a:schemeClr val="tx1"/>
                </a:solidFill>
              </a:rPr>
              <a:t>Immunoglobulin Fragments: Structure/Function Relationships</a:t>
            </a:r>
          </a:p>
        </p:txBody>
      </p:sp>
      <p:grpSp>
        <p:nvGrpSpPr>
          <p:cNvPr id="16387" name="Group 76"/>
          <p:cNvGrpSpPr>
            <a:grpSpLocks/>
          </p:cNvGrpSpPr>
          <p:nvPr/>
        </p:nvGrpSpPr>
        <p:grpSpPr bwMode="auto">
          <a:xfrm>
            <a:off x="699325" y="2209800"/>
            <a:ext cx="7937500" cy="4038600"/>
            <a:chOff x="448" y="1392"/>
            <a:chExt cx="5000" cy="2544"/>
          </a:xfrm>
        </p:grpSpPr>
        <p:sp>
          <p:nvSpPr>
            <p:cNvPr id="16388" name="Line 6"/>
            <p:cNvSpPr>
              <a:spLocks noChangeShapeType="1"/>
            </p:cNvSpPr>
            <p:nvPr/>
          </p:nvSpPr>
          <p:spPr bwMode="auto">
            <a:xfrm rot="5400000">
              <a:off x="2864" y="2619"/>
              <a:ext cx="0"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89" name="Line 7"/>
            <p:cNvSpPr>
              <a:spLocks noChangeShapeType="1"/>
            </p:cNvSpPr>
            <p:nvPr/>
          </p:nvSpPr>
          <p:spPr bwMode="auto">
            <a:xfrm rot="5400000">
              <a:off x="2864" y="2709"/>
              <a:ext cx="0"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0" name="AutoShape 8"/>
            <p:cNvSpPr>
              <a:spLocks noChangeArrowheads="1"/>
            </p:cNvSpPr>
            <p:nvPr/>
          </p:nvSpPr>
          <p:spPr bwMode="auto">
            <a:xfrm rot="3860586">
              <a:off x="2481" y="2026"/>
              <a:ext cx="434" cy="2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8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391" name="Rectangle 9"/>
            <p:cNvSpPr>
              <a:spLocks noChangeArrowheads="1"/>
            </p:cNvSpPr>
            <p:nvPr/>
          </p:nvSpPr>
          <p:spPr bwMode="auto">
            <a:xfrm rot="3860586">
              <a:off x="2599" y="2292"/>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392" name="Rectangle 10"/>
            <p:cNvSpPr>
              <a:spLocks noChangeArrowheads="1"/>
            </p:cNvSpPr>
            <p:nvPr/>
          </p:nvSpPr>
          <p:spPr bwMode="auto">
            <a:xfrm rot="3860586">
              <a:off x="2439" y="1990"/>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393" name="AutoShape 11"/>
            <p:cNvSpPr>
              <a:spLocks noChangeArrowheads="1"/>
            </p:cNvSpPr>
            <p:nvPr/>
          </p:nvSpPr>
          <p:spPr bwMode="auto">
            <a:xfrm rot="3860586">
              <a:off x="2218" y="1533"/>
              <a:ext cx="434" cy="2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8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394" name="Rectangle 12"/>
            <p:cNvSpPr>
              <a:spLocks noChangeArrowheads="1"/>
            </p:cNvSpPr>
            <p:nvPr/>
          </p:nvSpPr>
          <p:spPr bwMode="auto">
            <a:xfrm rot="3860586">
              <a:off x="2337" y="1799"/>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395" name="Rectangle 13"/>
            <p:cNvSpPr>
              <a:spLocks noChangeArrowheads="1"/>
            </p:cNvSpPr>
            <p:nvPr/>
          </p:nvSpPr>
          <p:spPr bwMode="auto">
            <a:xfrm rot="3860586">
              <a:off x="2176" y="1495"/>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53262" name="AutoShape 14"/>
            <p:cNvSpPr>
              <a:spLocks noChangeArrowheads="1"/>
            </p:cNvSpPr>
            <p:nvPr/>
          </p:nvSpPr>
          <p:spPr bwMode="auto">
            <a:xfrm rot="5400000" flipV="1">
              <a:off x="2421" y="2962"/>
              <a:ext cx="435"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63" name="Rectangle 15"/>
            <p:cNvSpPr>
              <a:spLocks noChangeArrowheads="1"/>
            </p:cNvSpPr>
            <p:nvPr/>
          </p:nvSpPr>
          <p:spPr bwMode="auto">
            <a:xfrm rot="5400000" flipV="1">
              <a:off x="2604" y="3213"/>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64" name="Rectangle 16"/>
            <p:cNvSpPr>
              <a:spLocks noChangeArrowheads="1"/>
            </p:cNvSpPr>
            <p:nvPr/>
          </p:nvSpPr>
          <p:spPr bwMode="auto">
            <a:xfrm rot="5400000" flipV="1">
              <a:off x="2607" y="2877"/>
              <a:ext cx="218"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65" name="AutoShape 17"/>
            <p:cNvSpPr>
              <a:spLocks noChangeArrowheads="1"/>
            </p:cNvSpPr>
            <p:nvPr/>
          </p:nvSpPr>
          <p:spPr bwMode="auto">
            <a:xfrm rot="5400000" flipV="1">
              <a:off x="2418" y="3514"/>
              <a:ext cx="434"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66" name="Rectangle 18"/>
            <p:cNvSpPr>
              <a:spLocks noChangeArrowheads="1"/>
            </p:cNvSpPr>
            <p:nvPr/>
          </p:nvSpPr>
          <p:spPr bwMode="auto">
            <a:xfrm rot="5400000" flipV="1">
              <a:off x="2598" y="3767"/>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67" name="Rectangle 19"/>
            <p:cNvSpPr>
              <a:spLocks noChangeArrowheads="1"/>
            </p:cNvSpPr>
            <p:nvPr/>
          </p:nvSpPr>
          <p:spPr bwMode="auto">
            <a:xfrm rot="5400000" flipV="1">
              <a:off x="2605" y="3430"/>
              <a:ext cx="217" cy="56"/>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68" name="Oval 20"/>
            <p:cNvSpPr>
              <a:spLocks noChangeArrowheads="1"/>
            </p:cNvSpPr>
            <p:nvPr/>
          </p:nvSpPr>
          <p:spPr bwMode="auto">
            <a:xfrm rot="5400000" flipV="1">
              <a:off x="2669" y="2637"/>
              <a:ext cx="84"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69" name="Oval 21"/>
            <p:cNvSpPr>
              <a:spLocks noChangeArrowheads="1"/>
            </p:cNvSpPr>
            <p:nvPr/>
          </p:nvSpPr>
          <p:spPr bwMode="auto">
            <a:xfrm rot="5400000" flipV="1">
              <a:off x="2673" y="2387"/>
              <a:ext cx="83"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70" name="Oval 22"/>
            <p:cNvSpPr>
              <a:spLocks noChangeArrowheads="1"/>
            </p:cNvSpPr>
            <p:nvPr/>
          </p:nvSpPr>
          <p:spPr bwMode="auto">
            <a:xfrm rot="5400000" flipV="1">
              <a:off x="2669" y="2470"/>
              <a:ext cx="84"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71" name="Oval 23"/>
            <p:cNvSpPr>
              <a:spLocks noChangeArrowheads="1"/>
            </p:cNvSpPr>
            <p:nvPr/>
          </p:nvSpPr>
          <p:spPr bwMode="auto">
            <a:xfrm rot="5400000" flipV="1">
              <a:off x="2669" y="2554"/>
              <a:ext cx="83"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72" name="AutoShape 24"/>
            <p:cNvSpPr>
              <a:spLocks noChangeArrowheads="1"/>
            </p:cNvSpPr>
            <p:nvPr/>
          </p:nvSpPr>
          <p:spPr bwMode="auto">
            <a:xfrm rot="3863253" flipV="1">
              <a:off x="1965" y="1649"/>
              <a:ext cx="434" cy="2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73" name="Rectangle 25"/>
            <p:cNvSpPr>
              <a:spLocks noChangeArrowheads="1"/>
            </p:cNvSpPr>
            <p:nvPr/>
          </p:nvSpPr>
          <p:spPr bwMode="auto">
            <a:xfrm rot="3863253" flipV="1">
              <a:off x="2221" y="1853"/>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74" name="Rectangle 26"/>
            <p:cNvSpPr>
              <a:spLocks noChangeArrowheads="1"/>
            </p:cNvSpPr>
            <p:nvPr/>
          </p:nvSpPr>
          <p:spPr bwMode="auto">
            <a:xfrm rot="3863253" flipV="1">
              <a:off x="2063" y="1547"/>
              <a:ext cx="218"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75" name="AutoShape 27"/>
            <p:cNvSpPr>
              <a:spLocks noChangeArrowheads="1"/>
            </p:cNvSpPr>
            <p:nvPr/>
          </p:nvSpPr>
          <p:spPr bwMode="auto">
            <a:xfrm rot="3863253" flipV="1">
              <a:off x="2227" y="2147"/>
              <a:ext cx="435"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76" name="Rectangle 28"/>
            <p:cNvSpPr>
              <a:spLocks noChangeArrowheads="1"/>
            </p:cNvSpPr>
            <p:nvPr/>
          </p:nvSpPr>
          <p:spPr bwMode="auto">
            <a:xfrm rot="3863253" flipV="1">
              <a:off x="2478" y="2352"/>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77" name="Rectangle 29"/>
            <p:cNvSpPr>
              <a:spLocks noChangeArrowheads="1"/>
            </p:cNvSpPr>
            <p:nvPr/>
          </p:nvSpPr>
          <p:spPr bwMode="auto">
            <a:xfrm rot="3863253" flipV="1">
              <a:off x="2321" y="2046"/>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16412" name="Line 30"/>
            <p:cNvSpPr>
              <a:spLocks noChangeShapeType="1"/>
            </p:cNvSpPr>
            <p:nvPr/>
          </p:nvSpPr>
          <p:spPr bwMode="auto">
            <a:xfrm rot="5400000" flipV="1">
              <a:off x="2656" y="3076"/>
              <a:ext cx="1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3" name="Line 31"/>
            <p:cNvSpPr>
              <a:spLocks noChangeShapeType="1"/>
            </p:cNvSpPr>
            <p:nvPr/>
          </p:nvSpPr>
          <p:spPr bwMode="auto">
            <a:xfrm rot="5400000" flipV="1">
              <a:off x="2646" y="3628"/>
              <a:ext cx="1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4" name="Line 32"/>
            <p:cNvSpPr>
              <a:spLocks noChangeShapeType="1"/>
            </p:cNvSpPr>
            <p:nvPr/>
          </p:nvSpPr>
          <p:spPr bwMode="auto">
            <a:xfrm rot="3827783" flipV="1">
              <a:off x="2449" y="2221"/>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5" name="Line 33"/>
            <p:cNvSpPr>
              <a:spLocks noChangeShapeType="1"/>
            </p:cNvSpPr>
            <p:nvPr/>
          </p:nvSpPr>
          <p:spPr bwMode="auto">
            <a:xfrm rot="3827783" flipV="1">
              <a:off x="2301" y="1674"/>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6" name="Line 34"/>
            <p:cNvSpPr>
              <a:spLocks noChangeShapeType="1"/>
            </p:cNvSpPr>
            <p:nvPr/>
          </p:nvSpPr>
          <p:spPr bwMode="auto">
            <a:xfrm rot="3827783" flipV="1">
              <a:off x="2562" y="2169"/>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35"/>
            <p:cNvSpPr>
              <a:spLocks noChangeShapeType="1"/>
            </p:cNvSpPr>
            <p:nvPr/>
          </p:nvSpPr>
          <p:spPr bwMode="auto">
            <a:xfrm rot="3827783" flipV="1">
              <a:off x="2191" y="1726"/>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8" name="Line 36"/>
            <p:cNvSpPr>
              <a:spLocks noChangeShapeType="1"/>
            </p:cNvSpPr>
            <p:nvPr/>
          </p:nvSpPr>
          <p:spPr bwMode="auto">
            <a:xfrm rot="5400000">
              <a:off x="2674" y="2390"/>
              <a:ext cx="41" cy="92"/>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AutoShape 37"/>
            <p:cNvSpPr>
              <a:spLocks noChangeArrowheads="1"/>
            </p:cNvSpPr>
            <p:nvPr/>
          </p:nvSpPr>
          <p:spPr bwMode="auto">
            <a:xfrm rot="6939414" flipV="1">
              <a:off x="2803" y="2019"/>
              <a:ext cx="434" cy="2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8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420" name="Rectangle 38"/>
            <p:cNvSpPr>
              <a:spLocks noChangeArrowheads="1"/>
            </p:cNvSpPr>
            <p:nvPr/>
          </p:nvSpPr>
          <p:spPr bwMode="auto">
            <a:xfrm rot="6939414" flipV="1">
              <a:off x="2903" y="2285"/>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421" name="Rectangle 39"/>
            <p:cNvSpPr>
              <a:spLocks noChangeArrowheads="1"/>
            </p:cNvSpPr>
            <p:nvPr/>
          </p:nvSpPr>
          <p:spPr bwMode="auto">
            <a:xfrm rot="6939414" flipV="1">
              <a:off x="3064" y="1979"/>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422" name="AutoShape 40"/>
            <p:cNvSpPr>
              <a:spLocks noChangeArrowheads="1"/>
            </p:cNvSpPr>
            <p:nvPr/>
          </p:nvSpPr>
          <p:spPr bwMode="auto">
            <a:xfrm rot="6939414" flipV="1">
              <a:off x="3068" y="1526"/>
              <a:ext cx="434" cy="22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8668 h 21600"/>
              </a:gdLst>
              <a:ahLst/>
              <a:cxnLst>
                <a:cxn ang="T8">
                  <a:pos x="T0" y="T1"/>
                </a:cxn>
                <a:cxn ang="T9">
                  <a:pos x="T2" y="T3"/>
                </a:cxn>
                <a:cxn ang="T10">
                  <a:pos x="T4" y="T5"/>
                </a:cxn>
                <a:cxn ang="T11">
                  <a:pos x="T6" y="T7"/>
                </a:cxn>
              </a:cxnLst>
              <a:rect l="T12" t="T13" r="T14" b="T15"/>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lnTo>
                    <a:pt x="7875" y="15468"/>
                  </a:lnTo>
                  <a:close/>
                </a:path>
              </a:pathLst>
            </a:custGeom>
            <a:gradFill rotWithShape="0">
              <a:gsLst>
                <a:gs pos="0">
                  <a:srgbClr val="0099CC"/>
                </a:gs>
                <a:gs pos="100000">
                  <a:srgbClr val="00475E"/>
                </a:gs>
              </a:gsLst>
              <a:path path="rect">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423" name="Rectangle 41"/>
            <p:cNvSpPr>
              <a:spLocks noChangeArrowheads="1"/>
            </p:cNvSpPr>
            <p:nvPr/>
          </p:nvSpPr>
          <p:spPr bwMode="auto">
            <a:xfrm rot="6939414" flipV="1">
              <a:off x="3163" y="1790"/>
              <a:ext cx="218"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16424" name="Rectangle 42"/>
            <p:cNvSpPr>
              <a:spLocks noChangeArrowheads="1"/>
            </p:cNvSpPr>
            <p:nvPr/>
          </p:nvSpPr>
          <p:spPr bwMode="auto">
            <a:xfrm rot="6939414" flipV="1">
              <a:off x="3326" y="1488"/>
              <a:ext cx="217" cy="55"/>
            </a:xfrm>
            <a:prstGeom prst="rect">
              <a:avLst/>
            </a:prstGeom>
            <a:gradFill rotWithShape="0">
              <a:gsLst>
                <a:gs pos="0">
                  <a:srgbClr val="0099CC"/>
                </a:gs>
                <a:gs pos="100000">
                  <a:srgbClr val="00475E"/>
                </a:gs>
              </a:gsLst>
              <a:path path="shape">
                <a:fillToRect l="50000" t="50000" r="50000" b="50000"/>
              </a:path>
            </a:gra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en-US"/>
            </a:p>
          </p:txBody>
        </p:sp>
        <p:sp>
          <p:nvSpPr>
            <p:cNvPr id="53291" name="AutoShape 43"/>
            <p:cNvSpPr>
              <a:spLocks noChangeArrowheads="1"/>
            </p:cNvSpPr>
            <p:nvPr/>
          </p:nvSpPr>
          <p:spPr bwMode="auto">
            <a:xfrm rot="5400000">
              <a:off x="2866" y="2955"/>
              <a:ext cx="435"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92" name="Rectangle 44"/>
            <p:cNvSpPr>
              <a:spLocks noChangeArrowheads="1"/>
            </p:cNvSpPr>
            <p:nvPr/>
          </p:nvSpPr>
          <p:spPr bwMode="auto">
            <a:xfrm rot="5400000">
              <a:off x="2900" y="3206"/>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93" name="Rectangle 45"/>
            <p:cNvSpPr>
              <a:spLocks noChangeArrowheads="1"/>
            </p:cNvSpPr>
            <p:nvPr/>
          </p:nvSpPr>
          <p:spPr bwMode="auto">
            <a:xfrm rot="5400000">
              <a:off x="2893" y="2869"/>
              <a:ext cx="218"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94" name="AutoShape 46"/>
            <p:cNvSpPr>
              <a:spLocks noChangeArrowheads="1"/>
            </p:cNvSpPr>
            <p:nvPr/>
          </p:nvSpPr>
          <p:spPr bwMode="auto">
            <a:xfrm rot="5400000">
              <a:off x="2871" y="3512"/>
              <a:ext cx="434" cy="2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295" name="Rectangle 47"/>
            <p:cNvSpPr>
              <a:spLocks noChangeArrowheads="1"/>
            </p:cNvSpPr>
            <p:nvPr/>
          </p:nvSpPr>
          <p:spPr bwMode="auto">
            <a:xfrm rot="5400000">
              <a:off x="2904" y="3760"/>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96" name="Rectangle 48"/>
            <p:cNvSpPr>
              <a:spLocks noChangeArrowheads="1"/>
            </p:cNvSpPr>
            <p:nvPr/>
          </p:nvSpPr>
          <p:spPr bwMode="auto">
            <a:xfrm rot="5400000">
              <a:off x="2901" y="3423"/>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297" name="Oval 49"/>
            <p:cNvSpPr>
              <a:spLocks noChangeArrowheads="1"/>
            </p:cNvSpPr>
            <p:nvPr/>
          </p:nvSpPr>
          <p:spPr bwMode="auto">
            <a:xfrm rot="5400000">
              <a:off x="2966" y="2630"/>
              <a:ext cx="84"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98" name="Oval 50"/>
            <p:cNvSpPr>
              <a:spLocks noChangeArrowheads="1"/>
            </p:cNvSpPr>
            <p:nvPr/>
          </p:nvSpPr>
          <p:spPr bwMode="auto">
            <a:xfrm rot="5400000">
              <a:off x="2966" y="2380"/>
              <a:ext cx="84"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299" name="Oval 51"/>
            <p:cNvSpPr>
              <a:spLocks noChangeArrowheads="1"/>
            </p:cNvSpPr>
            <p:nvPr/>
          </p:nvSpPr>
          <p:spPr bwMode="auto">
            <a:xfrm rot="5400000">
              <a:off x="2966" y="2464"/>
              <a:ext cx="83"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300" name="Oval 52"/>
            <p:cNvSpPr>
              <a:spLocks noChangeArrowheads="1"/>
            </p:cNvSpPr>
            <p:nvPr/>
          </p:nvSpPr>
          <p:spPr bwMode="auto">
            <a:xfrm rot="5400000">
              <a:off x="2970" y="2547"/>
              <a:ext cx="83" cy="228"/>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9050">
              <a:noFill/>
              <a:round/>
              <a:headEnd/>
              <a:tailEnd/>
            </a:ln>
            <a:effectLst/>
          </p:spPr>
          <p:txBody>
            <a:bodyPr wrap="none" anchor="ctr"/>
            <a:lstStyle/>
            <a:p>
              <a:pPr>
                <a:defRPr/>
              </a:pPr>
              <a:endParaRPr lang="en-US"/>
            </a:p>
          </p:txBody>
        </p:sp>
        <p:sp>
          <p:nvSpPr>
            <p:cNvPr id="53301" name="AutoShape 53"/>
            <p:cNvSpPr>
              <a:spLocks noChangeArrowheads="1"/>
            </p:cNvSpPr>
            <p:nvPr/>
          </p:nvSpPr>
          <p:spPr bwMode="auto">
            <a:xfrm rot="6936747">
              <a:off x="3319" y="1642"/>
              <a:ext cx="434" cy="221"/>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302" name="Rectangle 54"/>
            <p:cNvSpPr>
              <a:spLocks noChangeArrowheads="1"/>
            </p:cNvSpPr>
            <p:nvPr/>
          </p:nvSpPr>
          <p:spPr bwMode="auto">
            <a:xfrm rot="6936747">
              <a:off x="3283" y="1844"/>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303" name="Rectangle 55"/>
            <p:cNvSpPr>
              <a:spLocks noChangeArrowheads="1"/>
            </p:cNvSpPr>
            <p:nvPr/>
          </p:nvSpPr>
          <p:spPr bwMode="auto">
            <a:xfrm rot="6936747">
              <a:off x="3437" y="1539"/>
              <a:ext cx="218"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304" name="AutoShape 56"/>
            <p:cNvSpPr>
              <a:spLocks noChangeArrowheads="1"/>
            </p:cNvSpPr>
            <p:nvPr/>
          </p:nvSpPr>
          <p:spPr bwMode="auto">
            <a:xfrm rot="6936747">
              <a:off x="3061" y="2140"/>
              <a:ext cx="434" cy="220"/>
            </a:xfrm>
            <a:custGeom>
              <a:avLst/>
              <a:gdLst>
                <a:gd name="G0" fmla="+- 5509 0 0"/>
                <a:gd name="G1" fmla="+- 7999718 0 0"/>
                <a:gd name="G2" fmla="+- 0 0 7999718"/>
                <a:gd name="T0" fmla="*/ 0 256 1"/>
                <a:gd name="T1" fmla="*/ 180 256 1"/>
                <a:gd name="G3" fmla="+- 7999718 T0 T1"/>
                <a:gd name="T2" fmla="*/ 0 256 1"/>
                <a:gd name="T3" fmla="*/ 90 256 1"/>
                <a:gd name="G4" fmla="+- 7999718 T2 T3"/>
                <a:gd name="G5" fmla="*/ G4 2 1"/>
                <a:gd name="T4" fmla="*/ 90 256 1"/>
                <a:gd name="T5" fmla="*/ 0 256 1"/>
                <a:gd name="G6" fmla="+- 7999718 T4 T5"/>
                <a:gd name="G7" fmla="*/ G6 2 1"/>
                <a:gd name="G8" fmla="abs 7999718"/>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509"/>
                <a:gd name="G18" fmla="*/ 5509 1 2"/>
                <a:gd name="G19" fmla="+- G18 5400 0"/>
                <a:gd name="G20" fmla="cos G19 7999718"/>
                <a:gd name="G21" fmla="sin G19 7999718"/>
                <a:gd name="G22" fmla="+- G20 10800 0"/>
                <a:gd name="G23" fmla="+- G21 10800 0"/>
                <a:gd name="G24" fmla="+- 10800 0 G20"/>
                <a:gd name="G25" fmla="+- 5509 10800 0"/>
                <a:gd name="G26" fmla="?: G9 G17 G25"/>
                <a:gd name="G27" fmla="?: G9 0 21600"/>
                <a:gd name="G28" fmla="cos 10800 7999718"/>
                <a:gd name="G29" fmla="sin 10800 7999718"/>
                <a:gd name="G30" fmla="sin 5509 7999718"/>
                <a:gd name="G31" fmla="+- G28 10800 0"/>
                <a:gd name="G32" fmla="+- G29 10800 0"/>
                <a:gd name="G33" fmla="+- G30 10800 0"/>
                <a:gd name="G34" fmla="?: G4 0 G31"/>
                <a:gd name="G35" fmla="?: 7999718 G34 0"/>
                <a:gd name="G36" fmla="?: G6 G35 G31"/>
                <a:gd name="G37" fmla="+- 21600 0 G36"/>
                <a:gd name="G38" fmla="?: G4 0 G33"/>
                <a:gd name="G39" fmla="?: 7999718 G38 G32"/>
                <a:gd name="G40" fmla="?: G6 G39 0"/>
                <a:gd name="G41" fmla="?: G4 G32 21600"/>
                <a:gd name="G42" fmla="?: G6 G41 G33"/>
                <a:gd name="T12" fmla="*/ 10800 w 21600"/>
                <a:gd name="T13" fmla="*/ 0 h 21600"/>
                <a:gd name="T14" fmla="*/ 6470 w 21600"/>
                <a:gd name="T15" fmla="*/ 17710 h 21600"/>
                <a:gd name="T16" fmla="*/ 10800 w 21600"/>
                <a:gd name="T17" fmla="*/ 5291 h 21600"/>
                <a:gd name="T18" fmla="*/ 15130 w 21600"/>
                <a:gd name="T19" fmla="*/ 1771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875" y="15468"/>
                  </a:moveTo>
                  <a:cubicBezTo>
                    <a:pt x="6267" y="14461"/>
                    <a:pt x="5291" y="12697"/>
                    <a:pt x="5291" y="10800"/>
                  </a:cubicBezTo>
                  <a:cubicBezTo>
                    <a:pt x="5291" y="7757"/>
                    <a:pt x="7757" y="5291"/>
                    <a:pt x="10800" y="5291"/>
                  </a:cubicBezTo>
                  <a:cubicBezTo>
                    <a:pt x="13842" y="5291"/>
                    <a:pt x="16309" y="7757"/>
                    <a:pt x="16309" y="10800"/>
                  </a:cubicBezTo>
                  <a:cubicBezTo>
                    <a:pt x="16309" y="12697"/>
                    <a:pt x="15332" y="14461"/>
                    <a:pt x="13724" y="15468"/>
                  </a:cubicBezTo>
                  <a:lnTo>
                    <a:pt x="16533" y="19952"/>
                  </a:lnTo>
                  <a:cubicBezTo>
                    <a:pt x="19685" y="17977"/>
                    <a:pt x="21600" y="14519"/>
                    <a:pt x="21600" y="10800"/>
                  </a:cubicBezTo>
                  <a:cubicBezTo>
                    <a:pt x="21600" y="4835"/>
                    <a:pt x="16764" y="0"/>
                    <a:pt x="10800" y="0"/>
                  </a:cubicBezTo>
                  <a:cubicBezTo>
                    <a:pt x="4835" y="0"/>
                    <a:pt x="0" y="4835"/>
                    <a:pt x="0" y="10800"/>
                  </a:cubicBezTo>
                  <a:cubicBezTo>
                    <a:pt x="-1" y="14519"/>
                    <a:pt x="1914" y="17977"/>
                    <a:pt x="5066" y="19952"/>
                  </a:cubicBezTo>
                  <a:close/>
                </a:path>
              </a:pathLst>
            </a:custGeom>
            <a:gradFill rotWithShape="0">
              <a:gsLst>
                <a:gs pos="0">
                  <a:schemeClr val="accent1"/>
                </a:gs>
                <a:gs pos="100000">
                  <a:schemeClr val="accent1">
                    <a:gamma/>
                    <a:shade val="46275"/>
                    <a:invGamma/>
                  </a:schemeClr>
                </a:gs>
              </a:gsLst>
              <a:path path="rect">
                <a:fillToRect l="50000" t="50000" r="50000" b="50000"/>
              </a:path>
            </a:gradFill>
            <a:ln w="19050">
              <a:noFill/>
              <a:miter lim="800000"/>
              <a:headEnd/>
              <a:tailEnd/>
            </a:ln>
            <a:effectLst/>
          </p:spPr>
          <p:txBody>
            <a:bodyPr wrap="none" anchor="ctr"/>
            <a:lstStyle/>
            <a:p>
              <a:pPr>
                <a:defRPr/>
              </a:pPr>
              <a:endParaRPr lang="en-US"/>
            </a:p>
          </p:txBody>
        </p:sp>
        <p:sp>
          <p:nvSpPr>
            <p:cNvPr id="53305" name="Rectangle 57"/>
            <p:cNvSpPr>
              <a:spLocks noChangeArrowheads="1"/>
            </p:cNvSpPr>
            <p:nvPr/>
          </p:nvSpPr>
          <p:spPr bwMode="auto">
            <a:xfrm rot="6936747">
              <a:off x="3024" y="2345"/>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53306" name="Rectangle 58"/>
            <p:cNvSpPr>
              <a:spLocks noChangeArrowheads="1"/>
            </p:cNvSpPr>
            <p:nvPr/>
          </p:nvSpPr>
          <p:spPr bwMode="auto">
            <a:xfrm rot="6936747">
              <a:off x="3181" y="2039"/>
              <a:ext cx="217" cy="55"/>
            </a:xfrm>
            <a:prstGeom prst="rect">
              <a:avLst/>
            </a:prstGeom>
            <a:gradFill rotWithShape="0">
              <a:gsLst>
                <a:gs pos="0">
                  <a:schemeClr val="accent1"/>
                </a:gs>
                <a:gs pos="100000">
                  <a:schemeClr val="accent1">
                    <a:gamma/>
                    <a:shade val="46275"/>
                    <a:invGamma/>
                  </a:schemeClr>
                </a:gs>
              </a:gsLst>
              <a:path path="shape">
                <a:fillToRect l="50000" t="50000" r="50000" b="50000"/>
              </a:path>
            </a:gradFill>
            <a:ln w="19050">
              <a:noFill/>
              <a:miter lim="800000"/>
              <a:headEnd/>
              <a:tailEnd/>
            </a:ln>
            <a:effectLst/>
          </p:spPr>
          <p:txBody>
            <a:bodyPr wrap="none" anchor="ctr"/>
            <a:lstStyle/>
            <a:p>
              <a:pPr>
                <a:defRPr/>
              </a:pPr>
              <a:endParaRPr lang="en-US"/>
            </a:p>
          </p:txBody>
        </p:sp>
        <p:sp>
          <p:nvSpPr>
            <p:cNvPr id="16441" name="Line 59"/>
            <p:cNvSpPr>
              <a:spLocks noChangeShapeType="1"/>
            </p:cNvSpPr>
            <p:nvPr/>
          </p:nvSpPr>
          <p:spPr bwMode="auto">
            <a:xfrm rot="5400000" flipV="1">
              <a:off x="2952" y="3618"/>
              <a:ext cx="1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2" name="Line 60"/>
            <p:cNvSpPr>
              <a:spLocks noChangeShapeType="1"/>
            </p:cNvSpPr>
            <p:nvPr/>
          </p:nvSpPr>
          <p:spPr bwMode="auto">
            <a:xfrm rot="5400000" flipV="1">
              <a:off x="2945" y="3063"/>
              <a:ext cx="1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3" name="Line 61"/>
            <p:cNvSpPr>
              <a:spLocks noChangeShapeType="1"/>
            </p:cNvSpPr>
            <p:nvPr/>
          </p:nvSpPr>
          <p:spPr bwMode="auto">
            <a:xfrm rot="6972217" flipH="1" flipV="1">
              <a:off x="3031" y="2161"/>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4" name="Line 62"/>
            <p:cNvSpPr>
              <a:spLocks noChangeShapeType="1"/>
            </p:cNvSpPr>
            <p:nvPr/>
          </p:nvSpPr>
          <p:spPr bwMode="auto">
            <a:xfrm rot="6972217" flipH="1" flipV="1">
              <a:off x="3404" y="1717"/>
              <a:ext cx="126"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5" name="Line 63"/>
            <p:cNvSpPr>
              <a:spLocks noChangeShapeType="1"/>
            </p:cNvSpPr>
            <p:nvPr/>
          </p:nvSpPr>
          <p:spPr bwMode="auto">
            <a:xfrm rot="6972217" flipH="1" flipV="1">
              <a:off x="3292" y="1667"/>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6" name="Line 64"/>
            <p:cNvSpPr>
              <a:spLocks noChangeShapeType="1"/>
            </p:cNvSpPr>
            <p:nvPr/>
          </p:nvSpPr>
          <p:spPr bwMode="auto">
            <a:xfrm rot="6972217" flipH="1" flipV="1">
              <a:off x="3146" y="2218"/>
              <a:ext cx="125" cy="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7" name="Line 65"/>
            <p:cNvSpPr>
              <a:spLocks noChangeShapeType="1"/>
            </p:cNvSpPr>
            <p:nvPr/>
          </p:nvSpPr>
          <p:spPr bwMode="auto">
            <a:xfrm rot="5400000" flipH="1">
              <a:off x="3010" y="2385"/>
              <a:ext cx="42"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48" name="Text Box 66"/>
            <p:cNvSpPr txBox="1">
              <a:spLocks noChangeArrowheads="1"/>
            </p:cNvSpPr>
            <p:nvPr/>
          </p:nvSpPr>
          <p:spPr bwMode="auto">
            <a:xfrm>
              <a:off x="448" y="1607"/>
              <a:ext cx="868" cy="42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1800"/>
                <a:t>Ag  Binding</a:t>
              </a:r>
            </a:p>
          </p:txBody>
        </p:sp>
        <p:sp>
          <p:nvSpPr>
            <p:cNvPr id="16449" name="Oval 67"/>
            <p:cNvSpPr>
              <a:spLocks noChangeArrowheads="1"/>
            </p:cNvSpPr>
            <p:nvPr/>
          </p:nvSpPr>
          <p:spPr bwMode="auto">
            <a:xfrm>
              <a:off x="1856" y="1392"/>
              <a:ext cx="868" cy="584"/>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50" name="Line 68"/>
            <p:cNvSpPr>
              <a:spLocks noChangeShapeType="1"/>
            </p:cNvSpPr>
            <p:nvPr/>
          </p:nvSpPr>
          <p:spPr bwMode="auto">
            <a:xfrm>
              <a:off x="1308" y="1726"/>
              <a:ext cx="5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51" name="Rectangle 69"/>
            <p:cNvSpPr>
              <a:spLocks noChangeArrowheads="1"/>
            </p:cNvSpPr>
            <p:nvPr/>
          </p:nvSpPr>
          <p:spPr bwMode="auto">
            <a:xfrm>
              <a:off x="3730" y="2940"/>
              <a:ext cx="1718" cy="24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pPr algn="ctr">
                <a:spcBef>
                  <a:spcPct val="50000"/>
                </a:spcBef>
              </a:pPr>
              <a:r>
                <a:rPr lang="en-US" sz="1800"/>
                <a:t>Complement Binding Site</a:t>
              </a:r>
            </a:p>
          </p:txBody>
        </p:sp>
        <p:sp>
          <p:nvSpPr>
            <p:cNvPr id="16453" name="Text Box 71"/>
            <p:cNvSpPr txBox="1">
              <a:spLocks noChangeArrowheads="1"/>
            </p:cNvSpPr>
            <p:nvPr/>
          </p:nvSpPr>
          <p:spPr bwMode="auto">
            <a:xfrm>
              <a:off x="448" y="3151"/>
              <a:ext cx="1461" cy="42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1800"/>
                <a:t>Binding to Fc Receptors</a:t>
              </a:r>
              <a:endParaRPr lang="en-US" b="0"/>
            </a:p>
          </p:txBody>
        </p:sp>
        <p:sp>
          <p:nvSpPr>
            <p:cNvPr id="16454" name="Line 72"/>
            <p:cNvSpPr>
              <a:spLocks noChangeShapeType="1"/>
            </p:cNvSpPr>
            <p:nvPr/>
          </p:nvSpPr>
          <p:spPr bwMode="auto">
            <a:xfrm>
              <a:off x="3216" y="3060"/>
              <a:ext cx="51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55" name="Line 73"/>
            <p:cNvSpPr>
              <a:spLocks noChangeShapeType="1"/>
            </p:cNvSpPr>
            <p:nvPr/>
          </p:nvSpPr>
          <p:spPr bwMode="auto">
            <a:xfrm>
              <a:off x="1902" y="3394"/>
              <a:ext cx="50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57" name="AutoShape 75"/>
            <p:cNvSpPr>
              <a:spLocks/>
            </p:cNvSpPr>
            <p:nvPr/>
          </p:nvSpPr>
          <p:spPr bwMode="auto">
            <a:xfrm>
              <a:off x="2396" y="2852"/>
              <a:ext cx="92" cy="1084"/>
            </a:xfrm>
            <a:prstGeom prst="leftBracket">
              <a:avLst>
                <a:gd name="adj" fmla="val 98188"/>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3378</TotalTime>
  <Words>1144</Words>
  <Application>Microsoft Office PowerPoint</Application>
  <PresentationFormat>On-screen Show (4:3)</PresentationFormat>
  <Paragraphs>229</Paragraphs>
  <Slides>32</Slides>
  <Notes>23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Immunoglobulins: Structure and Function</vt:lpstr>
      <vt:lpstr>PowerPoint Presentation</vt:lpstr>
      <vt:lpstr>General Functions of Immunoglobulins</vt:lpstr>
      <vt:lpstr>PowerPoint Presentation</vt:lpstr>
      <vt:lpstr>Immunoglobulin Structure</vt:lpstr>
      <vt:lpstr>Immunoglobulin Structure</vt:lpstr>
      <vt:lpstr>Immunoglobulin Structure</vt:lpstr>
      <vt:lpstr>Immunoglobulin Fragments: Structure/Function Relationships</vt:lpstr>
      <vt:lpstr>Immunoglobulin Fragments: Structure/Function Relationships</vt:lpstr>
      <vt:lpstr>Immunoglobulin Fragments: Structure/Function Relationships</vt:lpstr>
      <vt:lpstr>Human Immunoglobulin Classes</vt:lpstr>
      <vt:lpstr>Human Immunoglobulin Subclasses</vt:lpstr>
      <vt:lpstr>Human immunoglobulin light chain types</vt:lpstr>
      <vt:lpstr>PowerPoint Presentation</vt:lpstr>
      <vt:lpstr>PowerPoint Presentation</vt:lpstr>
      <vt:lpstr>PowerPoint Presentation</vt:lpstr>
      <vt:lpstr>PowerPoint Presentation</vt:lpstr>
      <vt:lpstr>PowerPoint Presentation</vt:lpstr>
      <vt:lpstr>B Cell Antigen Receptor (BCR)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Eugene P. Mayer</dc:creator>
  <cp:lastModifiedBy>FIKRY</cp:lastModifiedBy>
  <cp:revision>90</cp:revision>
  <cp:lastPrinted>2000-08-01T20:08:48Z</cp:lastPrinted>
  <dcterms:created xsi:type="dcterms:W3CDTF">1998-06-15T17:02:56Z</dcterms:created>
  <dcterms:modified xsi:type="dcterms:W3CDTF">2015-04-29T18:40:51Z</dcterms:modified>
</cp:coreProperties>
</file>