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07" r:id="rId3"/>
    <p:sldId id="303" r:id="rId4"/>
    <p:sldId id="304" r:id="rId5"/>
    <p:sldId id="306" r:id="rId6"/>
  </p:sldIdLst>
  <p:sldSz cx="9144000" cy="6858000" type="screen4x3"/>
  <p:notesSz cx="6858000" cy="9144000"/>
  <p:custDataLst>
    <p:tags r:id="rId9"/>
  </p:custDataLst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06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42" autoAdjust="0"/>
  </p:normalViewPr>
  <p:slideViewPr>
    <p:cSldViewPr>
      <p:cViewPr varScale="1">
        <p:scale>
          <a:sx n="73" d="100"/>
          <a:sy n="7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عملي Database  قؤناغي 3 : د.حيدر</a:t>
            </a:r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Dr.Haider Haddad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BBCEFB8-054A-40A5-A509-F47DC8D6372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عملي Database  قؤناغي 3 : د.حيدر</a:t>
            </a:r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Dr.Haider Haddad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EA39B4-A34F-42F7-8281-CD4573EBDF0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39B4-A34F-42F7-8281-CD4573EBDF04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Dr.Haider Haddad</a:t>
            </a:r>
            <a:endParaRPr lang="ar-IQ"/>
          </a:p>
        </p:txBody>
      </p:sp>
      <p:sp>
        <p:nvSpPr>
          <p:cNvPr id="9" name="Date Placeholder 8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ar-IQ" smtClean="0"/>
              <a:t>عملي Database  قؤناغي 3 : د.حيدر</a:t>
            </a:r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643ABB-DEE9-4126-AD83-30E3C9F8F5D6}" type="slidenum">
              <a:rPr lang="ar-EG"/>
              <a:pPr/>
              <a:t>‹#›</a:t>
            </a:fld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AB24C-6868-47F4-8735-448969D54681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3EA5F-BBB0-4FAE-8B27-4ADC75A2DB05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630AC5-F0E5-4FCF-A6BB-ACBC49CF5CE0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2958-A0F5-41B1-ACA2-43ACECAC5D1E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3735-2452-4FC6-9505-97AF69274FCF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2229E-1681-4D06-9D54-49CA6CEFD299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6AF3-F813-46E7-AB3A-4433D938689F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EFC66-152F-48B7-AC28-3FDD765F3B98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49A40-4D8D-4F30-AD95-5F8738CD7001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191C5-4DE8-45EB-80B2-1DBCFFDF109E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C3F5B-2B8D-481C-A128-E925FDDF67C0}" type="slidenum">
              <a:rPr lang="ar-EG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نمط العنوان الرئيسي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أنماط النص الرئيسي</a:t>
            </a:r>
          </a:p>
          <a:p>
            <a:pPr lvl="1"/>
            <a:r>
              <a:rPr lang="ar-EG" smtClean="0"/>
              <a:t>المستوى الثاني</a:t>
            </a:r>
          </a:p>
          <a:p>
            <a:pPr lvl="2"/>
            <a:r>
              <a:rPr lang="ar-EG" smtClean="0"/>
              <a:t>المستوى الثالث</a:t>
            </a:r>
          </a:p>
          <a:p>
            <a:pPr lvl="3"/>
            <a:r>
              <a:rPr lang="ar-EG" smtClean="0"/>
              <a:t>المستوى الرابع</a:t>
            </a:r>
          </a:p>
          <a:p>
            <a:pPr lvl="4"/>
            <a:r>
              <a:rPr lang="ar-EG" smtClean="0"/>
              <a:t>المستوى الخامس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127767F2-B5C6-445E-94B5-4E37CC67C9F6}" type="slidenum">
              <a:rPr lang="ar-EG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8312" y="357166"/>
            <a:ext cx="824709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Practical Database</a:t>
            </a:r>
          </a:p>
          <a:p>
            <a:pPr lvl="1"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SQL server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2014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studio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71473" y="4572009"/>
            <a:ext cx="7715304" cy="273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</a:rPr>
              <a:t>Haider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</a:rPr>
              <a:t> Haddad 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 3     </a:t>
            </a:r>
            <a:endParaRPr lang="ar-IQ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endParaRPr lang="ar-EG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ar-EG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9190" y="642918"/>
            <a:ext cx="25003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Practice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643ABB-DEE9-4126-AD83-30E3C9F8F5D6}" type="slidenum">
              <a:rPr lang="ar-EG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92100"/>
            <a:ext cx="8291264" cy="1408708"/>
          </a:xfrm>
        </p:spPr>
        <p:txBody>
          <a:bodyPr/>
          <a:lstStyle/>
          <a:p>
            <a:pPr algn="ctr" rtl="0"/>
            <a:r>
              <a:rPr lang="ar-IQ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The Student course Database</a:t>
            </a:r>
            <a:b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Relation Model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5000"/>
            <a:ext cx="8640960" cy="4114800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Student 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(STNO,SNAME,DEPT,STAGE,BDATE)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Dependent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(PNO,DNAME,RELATIONSHIP,SEX,AGE)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Department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(DCODE,DNAME)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Course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(COURSE_NAME,COURSE_NUMBER,CREDIT_HOUR)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Room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sz="1800" dirty="0" err="1" smtClean="0">
                <a:solidFill>
                  <a:schemeClr val="accent4">
                    <a:lumMod val="10000"/>
                  </a:schemeClr>
                </a:solidFill>
              </a:rPr>
              <a:t>Bldg,Room,capacity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)            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Section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accent4">
                    <a:lumMod val="10000"/>
                  </a:schemeClr>
                </a:solidFill>
              </a:rPr>
              <a:t>section_id,course_Nnm,Semestor,Year,Instructor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 ,</a:t>
            </a:r>
            <a:r>
              <a:rPr lang="en-US" sz="1800" dirty="0" err="1" smtClean="0">
                <a:solidFill>
                  <a:schemeClr val="accent4">
                    <a:lumMod val="10000"/>
                  </a:schemeClr>
                </a:solidFill>
              </a:rPr>
              <a:t>Bldg,room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 algn="l" rtl="0">
              <a:buNone/>
            </a:pPr>
            <a:r>
              <a:rPr lang="en-US" sz="2800" b="1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Grade_Report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accent4">
                    <a:lumMod val="10000"/>
                  </a:schemeClr>
                </a:solidFill>
              </a:rPr>
              <a:t>Student_Number,Section_Id,Grade,STNO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 algn="l" rtl="0">
              <a:buNone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endParaRPr lang="ar-IQ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endParaRPr lang="ar-IQ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2958-A0F5-41B1-ACA2-43ACECAC5D1E}" type="slidenum">
              <a:rPr lang="ar-EG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16620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</a:rPr>
              <a:t>The Student course Database</a:t>
            </a:r>
            <a:endParaRPr lang="ar-IQ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create table Student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(STNO SMALLINT 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PRIMARY KEY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NOT NULL,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SNAME NVARCHAR(20) NULL,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DEPT NVARCHAR(4) NULL,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STAGE SMALLINT NULL,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BDATE SMALLDATETIME NULL)</a:t>
            </a:r>
          </a:p>
          <a:p>
            <a:pPr algn="l" rtl="0">
              <a:buNone/>
            </a:pPr>
            <a:r>
              <a:rPr lang="ar-IQ" sz="1400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  <a:endParaRPr lang="ar-IQ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create table Department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(DCODE NVARCHAR(4) </a:t>
            </a: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PRIMARY KEY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NOT NULL,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DNAME NVARCHAR(20))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create table Dependent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(PNO SMALLINT NOT NULL,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DNAME NVARCHAR(20) NULL,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RELATIONSHIP NVARCHAR(8) NULL,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SEX CHAR(1) NULL,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AGE SMALLINT NULL</a:t>
            </a:r>
            <a:endParaRPr lang="ar-IQ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r>
              <a:rPr lang="ar-IQ" sz="1600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algn="l" rtl="0">
              <a:buNone/>
            </a:pPr>
            <a:endParaRPr lang="ar-IQ" sz="16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2958-A0F5-41B1-ACA2-43ACECAC5D1E}" type="slidenum">
              <a:rPr lang="ar-EG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create table </a:t>
            </a:r>
            <a:r>
              <a:rPr lang="en-US" sz="1400" dirty="0" err="1" smtClean="0">
                <a:solidFill>
                  <a:schemeClr val="accent4">
                    <a:lumMod val="10000"/>
                  </a:schemeClr>
                </a:solidFill>
              </a:rPr>
              <a:t>Grade_report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(STUDENT_NUMBER SMALLINT NOT NULL,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SECTION_ID SMALLINT NOT NULL,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GRADE CHAR(1)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CONSTRAINT </a:t>
            </a:r>
            <a:r>
              <a:rPr lang="en-US" sz="1400" dirty="0" err="1" smtClean="0">
                <a:solidFill>
                  <a:schemeClr val="accent4">
                    <a:lumMod val="10000"/>
                  </a:schemeClr>
                </a:solidFill>
              </a:rPr>
              <a:t>stno_secid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PRIMARY KEY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(STUDENT_NUMBER,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SECTION_ID))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create table Section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(SECTION_ID SMALLINT 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PRIMARY KEY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NOT NULL,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COURSE_NUM NVARCHAR(8),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SEMESTER NVARCHAR(6),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YEAR CHAR(2),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INSTRUCTOR NVARCHAR(10),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BLDG SMALLINT,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ROOM SMALLINT)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create table Course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(COURSE_NAME NVARCHAR(20),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COURSE_NUMBER NVARCHAR(8) </a:t>
            </a:r>
            <a:r>
              <a:rPr lang="en-US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PRIMARY KEY 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NOT NULL,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CREDIT_HOURS SMALLINT,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OFFERING_DEPT NVARCHAR(4))</a:t>
            </a:r>
          </a:p>
          <a:p>
            <a:pPr algn="l" rtl="0">
              <a:buNone/>
            </a:pPr>
            <a:r>
              <a:rPr lang="ar-IQ" sz="1200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create table Room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(BLDG SMALLINT NOT NULL,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ROOM SMALLINT NOT NULL,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CAPACITY SMALLINT,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OHEAD NVARCHAR(1)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CONSTRAINT </a:t>
            </a:r>
            <a:r>
              <a:rPr lang="en-US" sz="1200" dirty="0" err="1" smtClean="0">
                <a:solidFill>
                  <a:schemeClr val="accent4">
                    <a:lumMod val="10000"/>
                  </a:schemeClr>
                </a:solidFill>
              </a:rPr>
              <a:t>bldg_room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PRIMARY KE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Y(BLDG, ROOM))</a:t>
            </a:r>
          </a:p>
          <a:p>
            <a:pPr algn="l" rtl="0">
              <a:buNone/>
            </a:pPr>
            <a:r>
              <a:rPr lang="ar-IQ" sz="1200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algn="l" rtl="0">
              <a:buNone/>
            </a:pPr>
            <a:endParaRPr lang="ar-IQ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2958-A0F5-41B1-ACA2-43ACECAC5D1E}" type="slidenum">
              <a:rPr lang="ar-EG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599-EAF3-4C9D-A125-64916D7F26F4}" type="datetime1">
              <a:rPr lang="en-US" altLang="zh-TW" smtClean="0"/>
              <a:pPr/>
              <a:t>1/4/2021</a:t>
            </a:fld>
            <a:endParaRPr lang="en-US" altLang="zh-TW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04800"/>
          <a:ext cx="8610600" cy="5867400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6740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kumimoji="0" lang="en-US" sz="1100" dirty="0" smtClean="0">
                          <a:cs typeface="Arial" pitchFamily="34" charset="0"/>
                        </a:rPr>
                        <a:t>Relate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07" marR="682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838200" y="4953000"/>
            <a:ext cx="1600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Department</a:t>
            </a:r>
            <a:endParaRPr kumimoji="0" lang="ar-IQ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19200" y="1447800"/>
            <a:ext cx="1214438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dirty="0" smtClean="0">
                <a:cs typeface="Arial" pitchFamily="34" charset="0"/>
              </a:rPr>
              <a:t>Depe</a:t>
            </a:r>
            <a:r>
              <a:rPr kumimoji="0" lang="en-US" sz="1600" b="1" dirty="0" smtClean="0">
                <a:cs typeface="Arial" pitchFamily="34" charset="0"/>
              </a:rPr>
              <a:t>ndent</a:t>
            </a:r>
            <a:endParaRPr kumimoji="0" lang="ar-IQ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066800" y="2133600"/>
            <a:ext cx="1524000" cy="3810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dirty="0" smtClean="0">
                <a:solidFill>
                  <a:schemeClr val="bg1"/>
                </a:solidFill>
                <a:cs typeface="Arial" pitchFamily="34" charset="0"/>
              </a:rPr>
              <a:t>Related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228600" y="1524000"/>
            <a:ext cx="793531" cy="34946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PNo</a:t>
            </a:r>
            <a:endParaRPr kumimoji="0" lang="ar-IQ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228600" y="914400"/>
            <a:ext cx="838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dirty="0" err="1" smtClean="0">
                <a:cs typeface="Arial" pitchFamily="34" charset="0"/>
              </a:rPr>
              <a:t>dname</a:t>
            </a:r>
            <a:endParaRPr kumimoji="0" lang="ar-IQ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914400" y="533400"/>
            <a:ext cx="914400" cy="342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dirty="0" err="1" smtClean="0">
                <a:cs typeface="Arial" pitchFamily="34" charset="0"/>
              </a:rPr>
              <a:t>R.Ship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1905000" y="533400"/>
            <a:ext cx="838200" cy="342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SEX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990600"/>
            <a:ext cx="685800" cy="342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Age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 flipH="1">
            <a:off x="990600" y="1554480"/>
            <a:ext cx="228600" cy="121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>
            <a:off x="990600" y="1143000"/>
            <a:ext cx="2286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1" name="AutoShape 13"/>
          <p:cNvSpPr>
            <a:spLocks noChangeShapeType="1"/>
          </p:cNvSpPr>
          <p:nvPr/>
        </p:nvSpPr>
        <p:spPr bwMode="auto">
          <a:xfrm flipH="1">
            <a:off x="1752600" y="838200"/>
            <a:ext cx="38100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0" name="AutoShape 12"/>
          <p:cNvSpPr>
            <a:spLocks noChangeShapeType="1"/>
          </p:cNvSpPr>
          <p:nvPr/>
        </p:nvSpPr>
        <p:spPr bwMode="auto">
          <a:xfrm>
            <a:off x="1447800" y="838200"/>
            <a:ext cx="7620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9" name="AutoShape 11"/>
          <p:cNvSpPr>
            <a:spLocks noChangeShapeType="1"/>
          </p:cNvSpPr>
          <p:nvPr/>
        </p:nvSpPr>
        <p:spPr bwMode="auto">
          <a:xfrm flipH="1">
            <a:off x="1905000" y="1219200"/>
            <a:ext cx="457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>
            <a:off x="1752597" y="1828801"/>
            <a:ext cx="76203" cy="3047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8" name="AutoShape 10"/>
          <p:cNvSpPr>
            <a:spLocks noChangeShapeType="1"/>
          </p:cNvSpPr>
          <p:nvPr/>
        </p:nvSpPr>
        <p:spPr bwMode="auto">
          <a:xfrm>
            <a:off x="1828799" y="2514600"/>
            <a:ext cx="76197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" name="Rectangle 20"/>
          <p:cNvSpPr/>
          <p:nvPr/>
        </p:nvSpPr>
        <p:spPr bwMode="auto">
          <a:xfrm>
            <a:off x="1295400" y="2971800"/>
            <a:ext cx="1295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</a:rPr>
              <a:t>Student</a:t>
            </a:r>
            <a:endParaRPr kumimoji="1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1066800" y="3886200"/>
            <a:ext cx="1447800" cy="381000"/>
          </a:xfrm>
          <a:prstGeom prst="diamond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dirty="0" smtClean="0">
                <a:cs typeface="Arial" pitchFamily="34" charset="0"/>
              </a:rPr>
              <a:t>Related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0"/>
          <p:cNvSpPr>
            <a:spLocks noChangeShapeType="1"/>
          </p:cNvSpPr>
          <p:nvPr/>
        </p:nvSpPr>
        <p:spPr bwMode="auto">
          <a:xfrm flipH="1">
            <a:off x="1752596" y="4267200"/>
            <a:ext cx="45719" cy="685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7" name="AutoShape 10"/>
          <p:cNvSpPr>
            <a:spLocks noChangeShapeType="1"/>
          </p:cNvSpPr>
          <p:nvPr/>
        </p:nvSpPr>
        <p:spPr bwMode="auto">
          <a:xfrm flipH="1">
            <a:off x="1828798" y="3429000"/>
            <a:ext cx="45719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8" name="TextBox 27"/>
          <p:cNvSpPr txBox="1"/>
          <p:nvPr/>
        </p:nvSpPr>
        <p:spPr>
          <a:xfrm>
            <a:off x="1447800" y="1828800"/>
            <a:ext cx="3371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IQ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2590800"/>
            <a:ext cx="3129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3429000"/>
            <a:ext cx="37702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M</a:t>
            </a:r>
            <a:endParaRPr lang="ar-IQ" dirty="0"/>
          </a:p>
        </p:txBody>
      </p:sp>
      <p:sp>
        <p:nvSpPr>
          <p:cNvPr id="31" name="TextBox 30"/>
          <p:cNvSpPr txBox="1"/>
          <p:nvPr/>
        </p:nvSpPr>
        <p:spPr>
          <a:xfrm>
            <a:off x="1371600" y="4572000"/>
            <a:ext cx="3129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4343400" y="297180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</a:rPr>
              <a:t>Grade</a:t>
            </a:r>
            <a:endParaRPr kumimoji="1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467600" y="2971800"/>
            <a:ext cx="1295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</a:rPr>
              <a:t>Section</a:t>
            </a:r>
            <a:endParaRPr kumimoji="1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543800" y="4876800"/>
            <a:ext cx="1295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PMingLiU" pitchFamily="18" charset="-120"/>
              </a:rPr>
              <a:t>Hall</a:t>
            </a:r>
            <a:endParaRPr kumimoji="1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572000" y="4876800"/>
            <a:ext cx="11430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dirty="0" err="1" smtClean="0">
                <a:solidFill>
                  <a:schemeClr val="tx1"/>
                </a:solidFill>
                <a:latin typeface="Arial" pitchFamily="34" charset="0"/>
                <a:ea typeface="PMingLiU" pitchFamily="18" charset="-120"/>
              </a:rPr>
              <a:t>Coures</a:t>
            </a:r>
            <a:endParaRPr kumimoji="1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2971800" y="2895600"/>
            <a:ext cx="1066800" cy="6096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dirty="0" smtClean="0">
                <a:cs typeface="Arial" pitchFamily="34" charset="0"/>
              </a:rPr>
              <a:t>has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5867400" y="2971800"/>
            <a:ext cx="990600" cy="4572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dirty="0" smtClean="0">
                <a:cs typeface="Arial" pitchFamily="34" charset="0"/>
              </a:rPr>
              <a:t>has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2971800" y="4800600"/>
            <a:ext cx="1295400" cy="6096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dirty="0" smtClean="0">
                <a:cs typeface="Arial" pitchFamily="34" charset="0"/>
              </a:rPr>
              <a:t>Related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 rot="1476726">
            <a:off x="5946173" y="4535950"/>
            <a:ext cx="1452847" cy="3810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dirty="0" smtClean="0">
                <a:cs typeface="Arial" pitchFamily="34" charset="0"/>
              </a:rPr>
              <a:t>d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7467600" y="3962400"/>
            <a:ext cx="1524000" cy="3810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Offere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13"/>
          <p:cNvSpPr>
            <a:spLocks noChangeShapeType="1"/>
          </p:cNvSpPr>
          <p:nvPr/>
        </p:nvSpPr>
        <p:spPr bwMode="auto">
          <a:xfrm flipH="1">
            <a:off x="2590800" y="3230880"/>
            <a:ext cx="38100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3" name="AutoShape 13"/>
          <p:cNvSpPr>
            <a:spLocks noChangeShapeType="1"/>
          </p:cNvSpPr>
          <p:nvPr/>
        </p:nvSpPr>
        <p:spPr bwMode="auto">
          <a:xfrm flipH="1">
            <a:off x="6804248" y="3429000"/>
            <a:ext cx="1224136" cy="11136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5" name="AutoShape 13"/>
          <p:cNvSpPr>
            <a:spLocks noChangeShapeType="1"/>
          </p:cNvSpPr>
          <p:nvPr/>
        </p:nvSpPr>
        <p:spPr bwMode="auto">
          <a:xfrm flipH="1" flipV="1">
            <a:off x="3962400" y="3200397"/>
            <a:ext cx="38100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7" name="AutoShape 13"/>
          <p:cNvSpPr>
            <a:spLocks noChangeShapeType="1"/>
          </p:cNvSpPr>
          <p:nvPr/>
        </p:nvSpPr>
        <p:spPr bwMode="auto">
          <a:xfrm flipH="1">
            <a:off x="5334000" y="3200400"/>
            <a:ext cx="60960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8" name="AutoShape 13"/>
          <p:cNvSpPr>
            <a:spLocks noChangeShapeType="1"/>
          </p:cNvSpPr>
          <p:nvPr/>
        </p:nvSpPr>
        <p:spPr bwMode="auto">
          <a:xfrm flipH="1">
            <a:off x="6781800" y="3154680"/>
            <a:ext cx="68580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9" name="AutoShape 13"/>
          <p:cNvSpPr>
            <a:spLocks noChangeShapeType="1"/>
          </p:cNvSpPr>
          <p:nvPr/>
        </p:nvSpPr>
        <p:spPr bwMode="auto">
          <a:xfrm flipH="1">
            <a:off x="5724128" y="4797152"/>
            <a:ext cx="792088" cy="2880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50" name="AutoShape 13"/>
          <p:cNvSpPr>
            <a:spLocks noChangeShapeType="1"/>
          </p:cNvSpPr>
          <p:nvPr/>
        </p:nvSpPr>
        <p:spPr bwMode="auto">
          <a:xfrm flipH="1" flipV="1">
            <a:off x="8153400" y="3428999"/>
            <a:ext cx="7620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51" name="AutoShape 13"/>
          <p:cNvSpPr>
            <a:spLocks noChangeShapeType="1"/>
          </p:cNvSpPr>
          <p:nvPr/>
        </p:nvSpPr>
        <p:spPr bwMode="auto">
          <a:xfrm flipH="1">
            <a:off x="8183880" y="4343400"/>
            <a:ext cx="45719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52" name="AutoShape 13"/>
          <p:cNvSpPr>
            <a:spLocks noChangeShapeType="1"/>
          </p:cNvSpPr>
          <p:nvPr/>
        </p:nvSpPr>
        <p:spPr bwMode="auto">
          <a:xfrm flipH="1">
            <a:off x="2438400" y="5105400"/>
            <a:ext cx="685800" cy="7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53" name="AutoShape 13"/>
          <p:cNvSpPr>
            <a:spLocks noChangeShapeType="1"/>
          </p:cNvSpPr>
          <p:nvPr/>
        </p:nvSpPr>
        <p:spPr bwMode="auto">
          <a:xfrm flipH="1">
            <a:off x="4114800" y="5105400"/>
            <a:ext cx="60960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54" name="TextBox 53"/>
          <p:cNvSpPr txBox="1"/>
          <p:nvPr/>
        </p:nvSpPr>
        <p:spPr>
          <a:xfrm>
            <a:off x="2590800" y="2895600"/>
            <a:ext cx="3129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55" name="TextBox 54"/>
          <p:cNvSpPr txBox="1"/>
          <p:nvPr/>
        </p:nvSpPr>
        <p:spPr>
          <a:xfrm>
            <a:off x="4038600" y="2819400"/>
            <a:ext cx="304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IQ" dirty="0"/>
          </a:p>
        </p:txBody>
      </p:sp>
      <p:sp>
        <p:nvSpPr>
          <p:cNvPr id="56" name="TextBox 55"/>
          <p:cNvSpPr txBox="1"/>
          <p:nvPr/>
        </p:nvSpPr>
        <p:spPr>
          <a:xfrm>
            <a:off x="7162800" y="2819400"/>
            <a:ext cx="3129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57" name="TextBox 56"/>
          <p:cNvSpPr txBox="1"/>
          <p:nvPr/>
        </p:nvSpPr>
        <p:spPr>
          <a:xfrm>
            <a:off x="5791200" y="4953000"/>
            <a:ext cx="2367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58" name="TextBox 57"/>
          <p:cNvSpPr txBox="1"/>
          <p:nvPr/>
        </p:nvSpPr>
        <p:spPr>
          <a:xfrm>
            <a:off x="2438400" y="4800600"/>
            <a:ext cx="2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59" name="TextBox 58"/>
          <p:cNvSpPr txBox="1"/>
          <p:nvPr/>
        </p:nvSpPr>
        <p:spPr>
          <a:xfrm>
            <a:off x="4419600" y="4724400"/>
            <a:ext cx="2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IQ" dirty="0"/>
          </a:p>
        </p:txBody>
      </p:sp>
      <p:sp>
        <p:nvSpPr>
          <p:cNvPr id="60" name="TextBox 59"/>
          <p:cNvSpPr txBox="1"/>
          <p:nvPr/>
        </p:nvSpPr>
        <p:spPr>
          <a:xfrm>
            <a:off x="7467600" y="3352800"/>
            <a:ext cx="381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IQ" dirty="0"/>
          </a:p>
        </p:txBody>
      </p:sp>
      <p:sp>
        <p:nvSpPr>
          <p:cNvPr id="61" name="TextBox 60"/>
          <p:cNvSpPr txBox="1"/>
          <p:nvPr/>
        </p:nvSpPr>
        <p:spPr>
          <a:xfrm>
            <a:off x="8153400" y="3352800"/>
            <a:ext cx="2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IQ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4495800"/>
            <a:ext cx="2367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63" name="TextBox 62"/>
          <p:cNvSpPr txBox="1"/>
          <p:nvPr/>
        </p:nvSpPr>
        <p:spPr>
          <a:xfrm>
            <a:off x="3657600" y="838200"/>
            <a:ext cx="4953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ER diagram of the Student _Cores Database</a:t>
            </a:r>
            <a:endParaRPr lang="ar-IQ" dirty="0"/>
          </a:p>
        </p:txBody>
      </p:sp>
      <p:sp>
        <p:nvSpPr>
          <p:cNvPr id="64" name="TextBox 63"/>
          <p:cNvSpPr txBox="1"/>
          <p:nvPr/>
        </p:nvSpPr>
        <p:spPr>
          <a:xfrm>
            <a:off x="5410200" y="2819400"/>
            <a:ext cx="304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303&quot;&gt;&lt;property id=&quot;20148&quot; value=&quot;5&quot;/&gt;&lt;property id=&quot;20300&quot; value=&quot;Slide 7 - &amp;quot;&amp;#x0D;&amp;#x0A;&amp;#x0D;&amp;#x0A;Create tables&amp;#x0D;&amp;#x0A;COMPANY, SUPPLIER, PURCHASES, EMPLOYEE etc),&amp;#x0D;&amp;#x0A; their attributes (names, ages, costs, numbers and oth&quot;/&gt;&lt;property id=&quot;20307&quot; value=&quot;259&quot;/&gt;&lt;/object&gt;&lt;object type=&quot;3&quot; unique_id=&quot;10304&quot;&gt;&lt;property id=&quot;20148&quot; value=&quot;5&quot;/&gt;&lt;property id=&quot;20300&quot; value=&quot;Slide 8&quot;/&gt;&lt;property id=&quot;20307&quot; value=&quot;260&quot;/&gt;&lt;/object&gt;&lt;object type=&quot;3&quot; unique_id=&quot;10305&quot;&gt;&lt;property id=&quot;20148&quot; value=&quot;5&quot;/&gt;&lt;property id=&quot;20300&quot; value=&quot;Slide 9&quot;/&gt;&lt;property id=&quot;20307&quot; value=&quot;262&quot;/&gt;&lt;/object&gt;&lt;object type=&quot;3&quot; unique_id=&quot;10309&quot;&gt;&lt;property id=&quot;20148&quot; value=&quot;5&quot;/&gt;&lt;property id=&quot;20300&quot; value=&quot;Slide 3&quot;/&gt;&lt;property id=&quot;20307&quot; value=&quot;265&quot;/&gt;&lt;/object&gt;&lt;object type=&quot;3&quot; unique_id=&quot;10310&quot;&gt;&lt;property id=&quot;20148&quot; value=&quot;5&quot;/&gt;&lt;property id=&quot;20300&quot; value=&quot;Slide 6&quot;/&gt;&lt;property id=&quot;20307&quot; value=&quot;258&quot;/&gt;&lt;/object&gt;&lt;object type=&quot;3&quot; unique_id=&quot;10343&quot;&gt;&lt;property id=&quot;20148&quot; value=&quot;5&quot;/&gt;&lt;property id=&quot;20300&quot; value=&quot;Slide 2 - &amp;quot;  *Date and Time Data Types &amp;quot;&quot;/&gt;&lt;property id=&quot;20307&quot; value=&quot;266&quot;/&gt;&lt;/object&gt;&lt;object type=&quot;3&quot; unique_id=&quot;10362&quot;&gt;&lt;property id=&quot;20148&quot; value=&quot;5&quot;/&gt;&lt;property id=&quot;20300&quot; value=&quot;Slide 4&quot;/&gt;&lt;property id=&quot;20307&quot; value=&quot;267&quot;/&gt;&lt;/object&gt;&lt;object type=&quot;3&quot; unique_id=&quot;10363&quot;&gt;&lt;property id=&quot;20148&quot; value=&quot;5&quot;/&gt;&lt;property id=&quot;20300&quot; value=&quot;Slide 5&quot;/&gt;&lt;property id=&quot;20307&quot; value=&quot;268&quot;/&gt;&lt;/object&gt;&lt;object type=&quot;3&quot; unique_id=&quot;10375&quot;&gt;&lt;property id=&quot;20148&quot; value=&quot;5&quot;/&gt;&lt;property id=&quot;20300&quot; value=&quot;Slide 10&quot;/&gt;&lt;property id=&quot;20307&quot; value=&quot;269&quot;/&gt;&lt;/object&gt;&lt;object type=&quot;3&quot; unique_id=&quot;10388&quot;&gt;&lt;property id=&quot;20148&quot; value=&quot;5&quot;/&gt;&lt;property id=&quot;20300&quot; value=&quot;Slide 11 - &amp;quot;table  Update&amp;quot;&quot;/&gt;&lt;property id=&quot;20307&quot; value=&quot;270&quot;/&gt;&lt;/object&gt;&lt;object type=&quot;3&quot; unique_id=&quot;10441&quot;&gt;&lt;property id=&quot;20148&quot; value=&quot;5&quot;/&gt;&lt;property id=&quot;20300&quot; value=&quot;Slide 12 - &amp;quot; create order table by sql code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ql less 4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sql less 4</Template>
  <TotalTime>1467</TotalTime>
  <Words>286</Words>
  <Application>Microsoft Office PowerPoint</Application>
  <PresentationFormat>On-screen Show (4:3)</PresentationFormat>
  <Paragraphs>112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PMingLiU</vt:lpstr>
      <vt:lpstr>Arial</vt:lpstr>
      <vt:lpstr>Calibri</vt:lpstr>
      <vt:lpstr>Tahoma</vt:lpstr>
      <vt:lpstr>Wingdings</vt:lpstr>
      <vt:lpstr>sql less 4</vt:lpstr>
      <vt:lpstr>PowerPoint Presentation</vt:lpstr>
      <vt:lpstr> The Student course Database  Relation Model</vt:lpstr>
      <vt:lpstr>The Student course Database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System</dc:creator>
  <cp:lastModifiedBy>Maher</cp:lastModifiedBy>
  <cp:revision>125</cp:revision>
  <dcterms:created xsi:type="dcterms:W3CDTF">2012-10-12T21:45:53Z</dcterms:created>
  <dcterms:modified xsi:type="dcterms:W3CDTF">2021-01-04T05:39:03Z</dcterms:modified>
</cp:coreProperties>
</file>