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94" r:id="rId2"/>
    <p:sldId id="295" r:id="rId3"/>
    <p:sldId id="296" r:id="rId4"/>
    <p:sldId id="297" r:id="rId5"/>
    <p:sldId id="298" r:id="rId6"/>
    <p:sldId id="299" r:id="rId7"/>
    <p:sldId id="262" r:id="rId8"/>
    <p:sldId id="319" r:id="rId9"/>
    <p:sldId id="305" r:id="rId10"/>
    <p:sldId id="304" r:id="rId11"/>
    <p:sldId id="312" r:id="rId12"/>
    <p:sldId id="313" r:id="rId13"/>
    <p:sldId id="314" r:id="rId14"/>
    <p:sldId id="315" r:id="rId15"/>
    <p:sldId id="316" r:id="rId16"/>
    <p:sldId id="317" r:id="rId17"/>
    <p:sldId id="318" r:id="rId18"/>
  </p:sldIdLst>
  <p:sldSz cx="9144000" cy="6858000" type="screen4x3"/>
  <p:notesSz cx="6858000" cy="9945688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77" autoAdjust="0"/>
  </p:normalViewPr>
  <p:slideViewPr>
    <p:cSldViewPr>
      <p:cViewPr varScale="1">
        <p:scale>
          <a:sx n="59" d="100"/>
          <a:sy n="59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974" y="-84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5" y="4724204"/>
            <a:ext cx="5029201" cy="447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5" tIns="44937" rIns="91485" bIns="449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54063"/>
            <a:ext cx="4956175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5" y="9447422"/>
            <a:ext cx="2972097" cy="496625"/>
          </a:xfrm>
          <a:prstGeom prst="rect">
            <a:avLst/>
          </a:prstGeom>
          <a:ln/>
        </p:spPr>
        <p:txBody>
          <a:bodyPr lIns="87444" tIns="43721" rIns="87444" bIns="43721"/>
          <a:lstStyle/>
          <a:p>
            <a:fld id="{D5AAC38A-7A03-4D42-85A1-E85B8FD7AF13}" type="slidenum">
              <a:rPr lang="en-US"/>
              <a:pPr/>
              <a:t>1</a:t>
            </a:fld>
            <a:endParaRPr lang="en-US"/>
          </a:p>
        </p:txBody>
      </p:sp>
      <p:sp>
        <p:nvSpPr>
          <p:cNvPr id="166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42950"/>
            <a:ext cx="4978400" cy="3733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5" y="4724204"/>
            <a:ext cx="5029201" cy="44755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54063"/>
            <a:ext cx="4956175" cy="3716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415" y="9447422"/>
            <a:ext cx="2972097" cy="496625"/>
          </a:xfrm>
          <a:prstGeom prst="rect">
            <a:avLst/>
          </a:prstGeom>
        </p:spPr>
        <p:txBody>
          <a:bodyPr lIns="87444" tIns="43721" rIns="87444" bIns="43721"/>
          <a:lstStyle/>
          <a:p>
            <a:fld id="{B9C45589-65D1-4796-A17C-41D2E17D6A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199" y="3"/>
            <a:ext cx="2971801" cy="4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447" tIns="46223" rIns="92447" bIns="46223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199" y="9448407"/>
            <a:ext cx="297180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61" tIns="0" rIns="19261" bIns="0" anchor="b"/>
          <a:lstStyle/>
          <a:p>
            <a:pPr algn="r" eaLnBrk="0" hangingPunct="0"/>
            <a:r>
              <a:rPr lang="en-US" sz="1100" i="1" dirty="0">
                <a:latin typeface="Times New Roman" pitchFamily="18" charset="0"/>
              </a:rPr>
              <a:t>10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9448407"/>
            <a:ext cx="297180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447" tIns="46223" rIns="92447" bIns="46223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3"/>
            <a:ext cx="2971801" cy="4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447" tIns="46223" rIns="92447" bIns="46223" anchor="ctr"/>
          <a:lstStyle/>
          <a:p>
            <a:endParaRPr 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54063"/>
            <a:ext cx="4956175" cy="3716337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72" y="9447379"/>
            <a:ext cx="2971381" cy="496599"/>
          </a:xfrm>
          <a:prstGeom prst="rect">
            <a:avLst/>
          </a:prstGeom>
          <a:noFill/>
        </p:spPr>
        <p:txBody>
          <a:bodyPr lIns="92447" tIns="46223" rIns="92447" bIns="46223"/>
          <a:lstStyle/>
          <a:p>
            <a:fld id="{1F6F41F1-7961-4C4F-A665-0F89127719A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72" y="9447379"/>
            <a:ext cx="2971381" cy="496599"/>
          </a:xfrm>
          <a:prstGeom prst="rect">
            <a:avLst/>
          </a:prstGeom>
          <a:noFill/>
        </p:spPr>
        <p:txBody>
          <a:bodyPr lIns="92447" tIns="46223" rIns="92447" bIns="46223"/>
          <a:lstStyle/>
          <a:p>
            <a:fld id="{38DE398F-0D67-41D5-B750-F2AB04CD4A6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72" y="9447379"/>
            <a:ext cx="2971381" cy="496599"/>
          </a:xfrm>
          <a:prstGeom prst="rect">
            <a:avLst/>
          </a:prstGeom>
          <a:noFill/>
        </p:spPr>
        <p:txBody>
          <a:bodyPr lIns="92447" tIns="46223" rIns="92447" bIns="46223"/>
          <a:lstStyle/>
          <a:p>
            <a:fld id="{FF16A97A-7C44-4448-B1F7-806244AE391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72" y="9447379"/>
            <a:ext cx="2971381" cy="496599"/>
          </a:xfrm>
          <a:prstGeom prst="rect">
            <a:avLst/>
          </a:prstGeom>
          <a:noFill/>
        </p:spPr>
        <p:txBody>
          <a:bodyPr lIns="92447" tIns="46223" rIns="92447" bIns="46223"/>
          <a:lstStyle/>
          <a:p>
            <a:fld id="{97F3B354-BABA-4450-B2D9-D43FCEEB19D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72" y="9447379"/>
            <a:ext cx="2971381" cy="496599"/>
          </a:xfrm>
          <a:prstGeom prst="rect">
            <a:avLst/>
          </a:prstGeom>
          <a:noFill/>
        </p:spPr>
        <p:txBody>
          <a:bodyPr lIns="92447" tIns="46223" rIns="92447" bIns="46223"/>
          <a:lstStyle/>
          <a:p>
            <a:fld id="{7D115109-9951-4670-AF27-3378277EBFA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마스터 제목 스타일 편집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마스터 부제목 스타일 편집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3ED55-0C27-4145-AA18-22FAD4C4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8192D-1FC6-41DC-88CD-4B070F62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AE54-D1F0-4379-A456-EF835136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6A3F-A949-4CA0-8450-89AA72C64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FCB63-9A13-4E70-8F30-CCD435962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4740-1489-4F79-9BD6-2376777D4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BA836-9E82-411E-BEC5-11966116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81C4C-D7A5-438E-9E78-EE0E8250B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B581-68D4-43DA-AC86-A771331A4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1976-886E-4C0E-99ED-73D1B4E23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2573-70B3-4ECA-9BF4-FBF729BCF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51BC-6210-42F9-B502-4B47DFCD3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4" cstate="print">
            <a:alphaModFix amt="4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텍스트 스타일을 편집합니다</a:t>
            </a:r>
          </a:p>
          <a:p>
            <a:pPr lvl="1"/>
            <a:r>
              <a:rPr lang="en-US" smtClean="0"/>
              <a:t>둘째 수준</a:t>
            </a:r>
          </a:p>
          <a:p>
            <a:pPr lvl="2"/>
            <a:r>
              <a:rPr lang="en-US" smtClean="0"/>
              <a:t>셋째 수준</a:t>
            </a:r>
          </a:p>
          <a:p>
            <a:pPr lvl="3"/>
            <a:r>
              <a:rPr lang="en-US" smtClean="0"/>
              <a:t>넷째 수준</a:t>
            </a:r>
          </a:p>
          <a:p>
            <a:pPr lvl="4"/>
            <a:r>
              <a:rPr lang="en-US" smtClean="0"/>
              <a:t>다섯째 수준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437102F-FC18-4D23-B7B1-C6171D412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3" cstate="print">
            <a:alphaModFix amt="42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0388" y="548680"/>
            <a:ext cx="7772400" cy="5699720"/>
          </a:xfrm>
        </p:spPr>
        <p:txBody>
          <a:bodyPr/>
          <a:lstStyle/>
          <a:p>
            <a:r>
              <a:rPr lang="en-US" sz="4000" b="1" dirty="0" smtClean="0"/>
              <a:t>                   </a:t>
            </a: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ar-IQ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ar-IQ" sz="40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4000" b="1" dirty="0" smtClean="0">
                <a:solidFill>
                  <a:srgbClr val="0070C0"/>
                </a:solidFill>
                <a:latin typeface="Sylfaen" pitchFamily="18" charset="0"/>
              </a:rPr>
              <a:t>Lecture 1</a:t>
            </a:r>
            <a:r>
              <a:rPr lang="en-US" sz="4000" dirty="0">
                <a:solidFill>
                  <a:srgbClr val="002060"/>
                </a:solidFill>
                <a:latin typeface="Sylfaen" pitchFamily="18" charset="0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Sylfae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Sylfaen" pitchFamily="18" charset="0"/>
              </a:rPr>
              <a:t>Data Base Model</a:t>
            </a:r>
            <a: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  <a:t>Entity-Relationship </a:t>
            </a:r>
            <a:r>
              <a:rPr lang="en-US" sz="4000" b="1" dirty="0">
                <a:solidFill>
                  <a:schemeClr val="tx1"/>
                </a:solidFill>
                <a:latin typeface="Sylfaen" pitchFamily="18" charset="0"/>
              </a:rPr>
              <a:t>(ER) </a:t>
            </a:r>
            <a: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  <a:t>Model</a:t>
            </a:r>
            <a:b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  <a:t>Relational Model</a:t>
            </a:r>
            <a:b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Sylfaen" pitchFamily="18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Sylfaen" pitchFamily="18" charset="0"/>
              </a:rPr>
              <a:t>Haider</a:t>
            </a:r>
            <a:r>
              <a:rPr lang="en-US" sz="2400" dirty="0" smtClean="0">
                <a:solidFill>
                  <a:schemeClr val="tx1"/>
                </a:solidFill>
                <a:latin typeface="Sylfaen" pitchFamily="18" charset="0"/>
              </a:rPr>
              <a:t> A. Haddad</a:t>
            </a:r>
            <a:r>
              <a:rPr lang="en-US" sz="2400" smtClean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en-US" sz="2400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4000" b="1" dirty="0" smtClean="0">
                <a:latin typeface="Sylfaen" pitchFamily="18" charset="0"/>
              </a:rPr>
              <a:t/>
            </a:r>
            <a:br>
              <a:rPr lang="en-US" sz="4000" b="1" dirty="0" smtClean="0">
                <a:latin typeface="Sylfaen" pitchFamily="18" charset="0"/>
              </a:rPr>
            </a:br>
            <a:endParaRPr lang="en-US" sz="2800" b="1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Relationships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67050" y="4495800"/>
            <a:ext cx="112395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Employee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614488" y="4343400"/>
            <a:ext cx="842962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sng"/>
              <a:t>id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614488" y="5181600"/>
            <a:ext cx="842962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name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838450" y="5867400"/>
            <a:ext cx="1066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address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889125" y="3152775"/>
            <a:ext cx="1571625" cy="879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phone number</a:t>
            </a:r>
          </a:p>
        </p:txBody>
      </p:sp>
      <p:cxnSp>
        <p:nvCxnSpPr>
          <p:cNvPr id="12296" name="AutoShape 8"/>
          <p:cNvCxnSpPr>
            <a:cxnSpLocks noChangeShapeType="1"/>
            <a:stCxn id="12292" idx="6"/>
            <a:endCxn id="12291" idx="1"/>
          </p:cNvCxnSpPr>
          <p:nvPr/>
        </p:nvCxnSpPr>
        <p:spPr bwMode="auto">
          <a:xfrm>
            <a:off x="2457450" y="4686300"/>
            <a:ext cx="6096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2470150" y="5257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337185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819400" y="4038600"/>
            <a:ext cx="5524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5013325" y="4664075"/>
            <a:ext cx="2073275" cy="652463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Manages</a:t>
            </a:r>
          </a:p>
        </p:txBody>
      </p:sp>
      <p:cxnSp>
        <p:nvCxnSpPr>
          <p:cNvPr id="12301" name="AutoShape 17"/>
          <p:cNvCxnSpPr>
            <a:cxnSpLocks noChangeShapeType="1"/>
            <a:stCxn id="12291" idx="3"/>
            <a:endCxn id="12300" idx="1"/>
          </p:cNvCxnSpPr>
          <p:nvPr/>
        </p:nvCxnSpPr>
        <p:spPr bwMode="auto">
          <a:xfrm>
            <a:off x="4191000" y="4991100"/>
            <a:ext cx="822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228600" y="16002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2250" indent="-222250">
              <a:spcBef>
                <a:spcPct val="50000"/>
              </a:spcBef>
              <a:buFontTx/>
              <a:buChar char="•"/>
            </a:pPr>
            <a:r>
              <a:rPr lang="en-US" sz="2400" dirty="0"/>
              <a:t>An entity set can participate more than once in a relationship </a:t>
            </a:r>
          </a:p>
        </p:txBody>
      </p:sp>
      <p:sp>
        <p:nvSpPr>
          <p:cNvPr id="12303" name="Line 25"/>
          <p:cNvSpPr>
            <a:spLocks noChangeShapeType="1"/>
          </p:cNvSpPr>
          <p:nvPr/>
        </p:nvSpPr>
        <p:spPr bwMode="auto">
          <a:xfrm flipV="1">
            <a:off x="6019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4" name="Line 26"/>
          <p:cNvSpPr>
            <a:spLocks noChangeShapeType="1"/>
          </p:cNvSpPr>
          <p:nvPr/>
        </p:nvSpPr>
        <p:spPr bwMode="auto">
          <a:xfrm flipH="1">
            <a:off x="3733800" y="4191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5" name="Line 27"/>
          <p:cNvSpPr>
            <a:spLocks noChangeShapeType="1"/>
          </p:cNvSpPr>
          <p:nvPr/>
        </p:nvSpPr>
        <p:spPr bwMode="auto">
          <a:xfrm>
            <a:off x="37338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6" name="Text Box 28"/>
          <p:cNvSpPr txBox="1">
            <a:spLocks noChangeArrowheads="1"/>
          </p:cNvSpPr>
          <p:nvPr/>
        </p:nvSpPr>
        <p:spPr bwMode="auto">
          <a:xfrm>
            <a:off x="4114800" y="3733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manager</a:t>
            </a:r>
          </a:p>
        </p:txBody>
      </p:sp>
      <p:sp>
        <p:nvSpPr>
          <p:cNvPr id="12307" name="Text Box 29"/>
          <p:cNvSpPr txBox="1">
            <a:spLocks noChangeArrowheads="1"/>
          </p:cNvSpPr>
          <p:nvPr/>
        </p:nvSpPr>
        <p:spPr bwMode="auto">
          <a:xfrm>
            <a:off x="4191000" y="5029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worker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4B581-68D4-43DA-AC86-A771331A45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F08C2-7940-4F03-8998-C899FE1BAD1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Entity Type Hierarchies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5626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One entity type might be subtype of another</a:t>
            </a:r>
          </a:p>
          <a:p>
            <a:pPr lvl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  <a:r>
              <a:rPr lang="en-US" sz="2400" dirty="0" smtClean="0"/>
              <a:t> is a subtype of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  <a:p>
            <a:pPr>
              <a:defRPr/>
            </a:pPr>
            <a:r>
              <a:rPr lang="en-US" sz="2800" dirty="0" smtClean="0"/>
              <a:t>A relationship exists between a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  <a:r>
              <a:rPr lang="en-US" sz="2800" dirty="0" smtClean="0"/>
              <a:t> entity and the corresponding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sz="2800" dirty="0" smtClean="0"/>
              <a:t> entity</a:t>
            </a:r>
          </a:p>
          <a:p>
            <a:pPr lvl="1">
              <a:defRPr/>
            </a:pPr>
            <a:r>
              <a:rPr lang="en-US" sz="2400" dirty="0" smtClean="0"/>
              <a:t>e.g., Freshman John is related to Student John</a:t>
            </a:r>
          </a:p>
          <a:p>
            <a:pPr>
              <a:defRPr/>
            </a:pPr>
            <a:r>
              <a:rPr lang="en-US" sz="2800" dirty="0" smtClean="0"/>
              <a:t>This relationship is called </a:t>
            </a:r>
            <a:r>
              <a:rPr lang="en-US" sz="28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IsA</a:t>
            </a:r>
            <a:endParaRPr lang="en-US" sz="28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  <a:r>
              <a:rPr lang="en-US" sz="2400" dirty="0" smtClean="0"/>
              <a:t> </a:t>
            </a:r>
            <a:r>
              <a:rPr lang="en-US" sz="2400" dirty="0" err="1" smtClean="0"/>
              <a:t>IsA</a:t>
            </a:r>
            <a:r>
              <a:rPr lang="en-US" sz="2400" dirty="0" smtClean="0"/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  <a:p>
            <a:pPr lvl="1">
              <a:defRPr/>
            </a:pPr>
            <a:r>
              <a:rPr lang="en-US" sz="2400" dirty="0" smtClean="0"/>
              <a:t>The two entities related by </a:t>
            </a:r>
            <a:r>
              <a:rPr lang="en-US" sz="2400" dirty="0" err="1" smtClean="0"/>
              <a:t>IsA</a:t>
            </a:r>
            <a:r>
              <a:rPr lang="en-US" sz="2400" dirty="0" smtClean="0"/>
              <a:t> are always descriptions of the same real-world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FC3C4-E9E5-459E-AC3A-A2D880EACD7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IsA</a:t>
            </a:r>
          </a:p>
        </p:txBody>
      </p:sp>
      <p:sp>
        <p:nvSpPr>
          <p:cNvPr id="9220" name="Rectangle 1030"/>
          <p:cNvSpPr>
            <a:spLocks noChangeArrowheads="1"/>
          </p:cNvSpPr>
          <p:nvPr/>
        </p:nvSpPr>
        <p:spPr bwMode="auto">
          <a:xfrm>
            <a:off x="3505200" y="19050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9221" name="Rectangle 1034"/>
          <p:cNvSpPr>
            <a:spLocks noChangeArrowheads="1"/>
          </p:cNvSpPr>
          <p:nvPr/>
        </p:nvSpPr>
        <p:spPr bwMode="auto">
          <a:xfrm>
            <a:off x="685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9222" name="Rectangle 1035"/>
          <p:cNvSpPr>
            <a:spLocks noChangeArrowheads="1"/>
          </p:cNvSpPr>
          <p:nvPr/>
        </p:nvSpPr>
        <p:spPr bwMode="auto">
          <a:xfrm>
            <a:off x="6400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9223" name="Rectangle 1036"/>
          <p:cNvSpPr>
            <a:spLocks noChangeArrowheads="1"/>
          </p:cNvSpPr>
          <p:nvPr/>
        </p:nvSpPr>
        <p:spPr bwMode="auto">
          <a:xfrm>
            <a:off x="4495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9224" name="Rectangle 1037"/>
          <p:cNvSpPr>
            <a:spLocks noChangeArrowheads="1"/>
          </p:cNvSpPr>
          <p:nvPr/>
        </p:nvSpPr>
        <p:spPr bwMode="auto">
          <a:xfrm>
            <a:off x="2590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6334" name="Text Box 1038"/>
          <p:cNvSpPr txBox="1">
            <a:spLocks noChangeArrowheads="1"/>
          </p:cNvSpPr>
          <p:nvPr/>
        </p:nvSpPr>
        <p:spPr bwMode="auto">
          <a:xfrm>
            <a:off x="838200" y="45720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Freshman</a:t>
            </a:r>
          </a:p>
        </p:txBody>
      </p:sp>
      <p:sp>
        <p:nvSpPr>
          <p:cNvPr id="56335" name="Text Box 1039"/>
          <p:cNvSpPr txBox="1">
            <a:spLocks noChangeArrowheads="1"/>
          </p:cNvSpPr>
          <p:nvPr/>
        </p:nvSpPr>
        <p:spPr bwMode="auto">
          <a:xfrm>
            <a:off x="2743200" y="4572000"/>
            <a:ext cx="779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Ayden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6336" name="Text Box 1040"/>
          <p:cNvSpPr txBox="1">
            <a:spLocks noChangeArrowheads="1"/>
          </p:cNvSpPr>
          <p:nvPr/>
        </p:nvSpPr>
        <p:spPr bwMode="auto">
          <a:xfrm>
            <a:off x="4876800" y="45720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Junior</a:t>
            </a:r>
          </a:p>
        </p:txBody>
      </p:sp>
      <p:sp>
        <p:nvSpPr>
          <p:cNvPr id="56337" name="Text Box 1041"/>
          <p:cNvSpPr txBox="1">
            <a:spLocks noChangeArrowheads="1"/>
          </p:cNvSpPr>
          <p:nvPr/>
        </p:nvSpPr>
        <p:spPr bwMode="auto">
          <a:xfrm>
            <a:off x="6705600" y="45720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Senior</a:t>
            </a:r>
          </a:p>
        </p:txBody>
      </p:sp>
      <p:sp>
        <p:nvSpPr>
          <p:cNvPr id="56338" name="Text Box 1042"/>
          <p:cNvSpPr txBox="1">
            <a:spLocks noChangeArrowheads="1"/>
          </p:cNvSpPr>
          <p:nvPr/>
        </p:nvSpPr>
        <p:spPr bwMode="auto">
          <a:xfrm>
            <a:off x="3733800" y="19812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Student</a:t>
            </a:r>
          </a:p>
        </p:txBody>
      </p:sp>
      <p:sp>
        <p:nvSpPr>
          <p:cNvPr id="9230" name="AutoShape 1043"/>
          <p:cNvSpPr>
            <a:spLocks noChangeArrowheads="1"/>
          </p:cNvSpPr>
          <p:nvPr/>
        </p:nvSpPr>
        <p:spPr bwMode="auto">
          <a:xfrm>
            <a:off x="3810000" y="3048000"/>
            <a:ext cx="10668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6340" name="Text Box 1044"/>
          <p:cNvSpPr txBox="1">
            <a:spLocks noChangeArrowheads="1"/>
          </p:cNvSpPr>
          <p:nvPr/>
        </p:nvSpPr>
        <p:spPr bwMode="auto">
          <a:xfrm>
            <a:off x="4038600" y="32766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IsA</a:t>
            </a:r>
          </a:p>
        </p:txBody>
      </p:sp>
      <p:sp>
        <p:nvSpPr>
          <p:cNvPr id="9232" name="Text Box 1045"/>
          <p:cNvSpPr txBox="1">
            <a:spLocks noChangeArrowheads="1"/>
          </p:cNvSpPr>
          <p:nvPr/>
        </p:nvSpPr>
        <p:spPr bwMode="auto">
          <a:xfrm>
            <a:off x="6324600" y="2819400"/>
            <a:ext cx="2339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Represents 4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relationship types</a:t>
            </a:r>
          </a:p>
        </p:txBody>
      </p:sp>
      <p:sp>
        <p:nvSpPr>
          <p:cNvPr id="9233" name="Line 1046"/>
          <p:cNvSpPr>
            <a:spLocks noChangeShapeType="1"/>
          </p:cNvSpPr>
          <p:nvPr/>
        </p:nvSpPr>
        <p:spPr bwMode="auto">
          <a:xfrm flipV="1">
            <a:off x="4343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9234" name="Line 1047"/>
          <p:cNvSpPr>
            <a:spLocks noChangeShapeType="1"/>
          </p:cNvSpPr>
          <p:nvPr/>
        </p:nvSpPr>
        <p:spPr bwMode="auto">
          <a:xfrm flipH="1">
            <a:off x="1524000" y="3810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9235" name="Line 1048"/>
          <p:cNvSpPr>
            <a:spLocks noChangeShapeType="1"/>
          </p:cNvSpPr>
          <p:nvPr/>
        </p:nvSpPr>
        <p:spPr bwMode="auto">
          <a:xfrm flipH="1">
            <a:off x="3429000" y="3810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9236" name="Line 1049"/>
          <p:cNvSpPr>
            <a:spLocks noChangeShapeType="1"/>
          </p:cNvSpPr>
          <p:nvPr/>
        </p:nvSpPr>
        <p:spPr bwMode="auto">
          <a:xfrm>
            <a:off x="4495800" y="3810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9237" name="Line 1050"/>
          <p:cNvSpPr>
            <a:spLocks noChangeShapeType="1"/>
          </p:cNvSpPr>
          <p:nvPr/>
        </p:nvSpPr>
        <p:spPr bwMode="auto">
          <a:xfrm>
            <a:off x="4876800" y="3810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9238" name="Line 1053"/>
          <p:cNvSpPr>
            <a:spLocks noChangeShapeType="1"/>
          </p:cNvSpPr>
          <p:nvPr/>
        </p:nvSpPr>
        <p:spPr bwMode="auto">
          <a:xfrm flipH="1">
            <a:off x="5105400" y="3352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6E52D-F502-4D5B-9623-D8DAE78233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Properties of IsA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Inheritance</a:t>
            </a:r>
            <a:r>
              <a:rPr lang="en-US" dirty="0" smtClean="0"/>
              <a:t> - Attributes of </a:t>
            </a:r>
            <a:r>
              <a:rPr lang="en-US" dirty="0" err="1" smtClean="0"/>
              <a:t>supertype</a:t>
            </a:r>
            <a:r>
              <a:rPr lang="en-US" dirty="0" smtClean="0"/>
              <a:t> apply to subtype.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E.g., </a:t>
            </a:r>
            <a:r>
              <a:rPr lang="en-US" i="1" dirty="0" smtClean="0"/>
              <a:t>GPA</a:t>
            </a:r>
            <a:r>
              <a:rPr lang="en-US" dirty="0" smtClean="0"/>
              <a:t> attribute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dirty="0" smtClean="0"/>
              <a:t> applies to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Subtype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inherits</a:t>
            </a:r>
            <a:r>
              <a:rPr lang="en-US" dirty="0" smtClean="0"/>
              <a:t> all attributes of </a:t>
            </a:r>
            <a:r>
              <a:rPr lang="en-US" dirty="0" err="1" smtClean="0"/>
              <a:t>supertype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Key of </a:t>
            </a:r>
            <a:r>
              <a:rPr lang="en-US" dirty="0" err="1" smtClean="0"/>
              <a:t>supertype</a:t>
            </a:r>
            <a:r>
              <a:rPr lang="en-US" dirty="0" smtClean="0"/>
              <a:t> is key of subtype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Transitivity</a:t>
            </a:r>
            <a:r>
              <a:rPr lang="en-US" dirty="0" smtClean="0"/>
              <a:t> - Hierarchy of </a:t>
            </a:r>
            <a:r>
              <a:rPr lang="en-US" dirty="0" err="1" smtClean="0"/>
              <a:t>IsA</a:t>
            </a: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dirty="0" smtClean="0"/>
              <a:t> is subtype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</a:t>
            </a:r>
            <a:r>
              <a:rPr lang="en-US" dirty="0" smtClean="0"/>
              <a:t>,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  <a:r>
              <a:rPr lang="en-US" dirty="0" smtClean="0"/>
              <a:t> is subtype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Student, </a:t>
            </a:r>
            <a:r>
              <a:rPr lang="en-US" dirty="0" smtClean="0"/>
              <a:t>so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Freshman </a:t>
            </a:r>
            <a:r>
              <a:rPr lang="en-US" dirty="0" smtClean="0"/>
              <a:t>is also a subtype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77ED8-74F8-486E-9ED5-2D6D177D9CB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286000" y="231775"/>
            <a:ext cx="4554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/>
              <a:t>IsA Hierarchy - Example</a:t>
            </a:r>
            <a:endParaRPr lang="en-US"/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288" y="971550"/>
            <a:ext cx="7423150" cy="553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3CE9D-7B7B-4C1D-B762-B600E46352B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"/>
            <a:ext cx="7772400" cy="914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3200" dirty="0" smtClean="0"/>
              <a:t>Representation of Entity Relationship Types in the Relational Model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838200"/>
            <a:ext cx="8610600" cy="57912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Typically, a relationship becomes a relation in the relational model</a:t>
            </a:r>
          </a:p>
          <a:p>
            <a:pPr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Attributes of the corresponding relation are</a:t>
            </a:r>
          </a:p>
          <a:p>
            <a:pPr lvl="1"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Attributes of relationship type</a:t>
            </a:r>
          </a:p>
          <a:p>
            <a:pPr lvl="1"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For each role, the primary key of the entity type associated with that role</a:t>
            </a:r>
          </a:p>
          <a:p>
            <a:pPr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i="1" dirty="0" smtClean="0"/>
              <a:t>Example</a:t>
            </a:r>
            <a:r>
              <a:rPr lang="en-US" sz="2000" dirty="0" smtClean="0"/>
              <a:t>: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8745538" algn="l"/>
                <a:tab pos="8802688" algn="l"/>
                <a:tab pos="8861425" algn="l"/>
              </a:tabLst>
              <a:defRPr/>
            </a:pPr>
            <a:endParaRPr lang="en-US" sz="2000" dirty="0" smtClean="0"/>
          </a:p>
          <a:p>
            <a:pPr lvl="1">
              <a:lnSpc>
                <a:spcPct val="90000"/>
              </a:lnSpc>
              <a:buFontTx/>
              <a:buNone/>
              <a:tabLst>
                <a:tab pos="8745538" algn="l"/>
                <a:tab pos="8802688" algn="l"/>
                <a:tab pos="8861425" algn="l"/>
              </a:tabLst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  <a:tabLst>
                <a:tab pos="8745538" algn="l"/>
                <a:tab pos="8802688" algn="l"/>
                <a:tab pos="8861425" algn="l"/>
              </a:tabLst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  <a:tabLst>
                <a:tab pos="8745538" algn="l"/>
                <a:tab pos="8802688" algn="l"/>
                <a:tab pos="8861425" algn="l"/>
              </a:tabLst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  <a:tabLst>
                <a:tab pos="8745538" algn="l"/>
                <a:tab pos="8802688" algn="l"/>
                <a:tab pos="8861425" algn="l"/>
              </a:tabLst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  <a:tabLst>
                <a:tab pos="8745538" algn="l"/>
                <a:tab pos="8802688" algn="l"/>
                <a:tab pos="8861425" algn="l"/>
              </a:tabLst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S2000Courses</a:t>
            </a:r>
            <a:r>
              <a:rPr lang="en-US" sz="2000" dirty="0" smtClean="0"/>
              <a:t> (</a:t>
            </a:r>
            <a:r>
              <a:rPr lang="en-US" sz="2000" i="1" u="sng" dirty="0" err="1" smtClean="0"/>
              <a:t>CrsCode</a:t>
            </a:r>
            <a:r>
              <a:rPr lang="en-US" sz="2000" i="1" dirty="0" smtClean="0"/>
              <a:t>, </a:t>
            </a:r>
            <a:r>
              <a:rPr lang="en-US" sz="2000" i="1" u="sng" dirty="0" err="1" smtClean="0"/>
              <a:t>SectNo</a:t>
            </a:r>
            <a:r>
              <a:rPr lang="en-US" sz="2000" i="1" dirty="0" smtClean="0"/>
              <a:t>, Enroll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sz="2000" dirty="0" smtClean="0"/>
              <a:t> (</a:t>
            </a:r>
            <a:r>
              <a:rPr lang="en-US" sz="2000" i="1" u="sng" dirty="0" smtClean="0"/>
              <a:t>Id,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DeptId</a:t>
            </a:r>
            <a:r>
              <a:rPr lang="en-US" sz="2000" i="1" dirty="0" smtClean="0"/>
              <a:t>, Name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  <a:tabLst>
                <a:tab pos="8745538" algn="l"/>
                <a:tab pos="8802688" algn="l"/>
                <a:tab pos="8861425" algn="l"/>
              </a:tabLst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000" dirty="0" smtClean="0"/>
              <a:t> (</a:t>
            </a:r>
            <a:r>
              <a:rPr lang="en-US" sz="2000" i="1" u="sng" dirty="0" err="1" smtClean="0"/>
              <a:t>CrsCode</a:t>
            </a:r>
            <a:r>
              <a:rPr lang="en-US" sz="2000" i="1" dirty="0" smtClean="0"/>
              <a:t>, </a:t>
            </a:r>
            <a:r>
              <a:rPr lang="en-US" sz="2000" i="1" u="sng" dirty="0" err="1" smtClean="0"/>
              <a:t>SecNo</a:t>
            </a:r>
            <a:r>
              <a:rPr lang="en-US" sz="2000" i="1" dirty="0" smtClean="0"/>
              <a:t>, Id, </a:t>
            </a:r>
            <a:r>
              <a:rPr lang="en-US" sz="2000" i="1" dirty="0" err="1" smtClean="0"/>
              <a:t>RoomNo</a:t>
            </a:r>
            <a:r>
              <a:rPr lang="en-US" sz="2000" i="1" dirty="0" smtClean="0"/>
              <a:t>, </a:t>
            </a:r>
            <a:r>
              <a:rPr lang="en-US" sz="2000" i="1" u="sng" dirty="0" smtClean="0"/>
              <a:t>TAs</a:t>
            </a:r>
            <a:r>
              <a:rPr lang="en-US" sz="2000" dirty="0" smtClean="0"/>
              <a:t>)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6096000" y="40386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422400" y="4011613"/>
            <a:ext cx="17907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295" name="Line 19"/>
          <p:cNvSpPr>
            <a:spLocks noChangeShapeType="1"/>
          </p:cNvSpPr>
          <p:nvPr/>
        </p:nvSpPr>
        <p:spPr bwMode="auto">
          <a:xfrm flipH="1">
            <a:off x="7315200" y="3698875"/>
            <a:ext cx="30956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296" name="Line 20"/>
          <p:cNvSpPr>
            <a:spLocks noChangeShapeType="1"/>
          </p:cNvSpPr>
          <p:nvPr/>
        </p:nvSpPr>
        <p:spPr bwMode="auto">
          <a:xfrm>
            <a:off x="6383338" y="3698875"/>
            <a:ext cx="246062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4724400" y="3733800"/>
            <a:ext cx="0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298" name="Line 45"/>
          <p:cNvSpPr>
            <a:spLocks noChangeShapeType="1"/>
          </p:cNvSpPr>
          <p:nvPr/>
        </p:nvSpPr>
        <p:spPr bwMode="auto">
          <a:xfrm flipH="1">
            <a:off x="3006725" y="3760788"/>
            <a:ext cx="206375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12299" name="Line 46"/>
          <p:cNvSpPr>
            <a:spLocks noChangeShapeType="1"/>
          </p:cNvSpPr>
          <p:nvPr/>
        </p:nvSpPr>
        <p:spPr bwMode="auto">
          <a:xfrm>
            <a:off x="2249488" y="3760788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12300" name="Line 47"/>
          <p:cNvSpPr>
            <a:spLocks noChangeShapeType="1"/>
          </p:cNvSpPr>
          <p:nvPr/>
        </p:nvSpPr>
        <p:spPr bwMode="auto">
          <a:xfrm>
            <a:off x="1422400" y="3824288"/>
            <a:ext cx="206375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902075" y="3948113"/>
            <a:ext cx="1585913" cy="7493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Teaching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47800" y="41148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S2000Courses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400800" y="4114800"/>
            <a:ext cx="114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Professor</a:t>
            </a:r>
          </a:p>
        </p:txBody>
      </p:sp>
      <p:sp>
        <p:nvSpPr>
          <p:cNvPr id="12304" name="Line 11"/>
          <p:cNvSpPr>
            <a:spLocks noChangeShapeType="1"/>
          </p:cNvSpPr>
          <p:nvPr/>
        </p:nvSpPr>
        <p:spPr bwMode="auto">
          <a:xfrm flipH="1">
            <a:off x="3213100" y="4322763"/>
            <a:ext cx="688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305" name="Line 12"/>
          <p:cNvSpPr>
            <a:spLocks noChangeShapeType="1"/>
          </p:cNvSpPr>
          <p:nvPr/>
        </p:nvSpPr>
        <p:spPr bwMode="auto">
          <a:xfrm>
            <a:off x="5487988" y="4322763"/>
            <a:ext cx="620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306" name="Oval 13"/>
          <p:cNvSpPr>
            <a:spLocks noChangeArrowheads="1"/>
          </p:cNvSpPr>
          <p:nvPr/>
        </p:nvSpPr>
        <p:spPr bwMode="auto">
          <a:xfrm>
            <a:off x="5556250" y="3200400"/>
            <a:ext cx="1377950" cy="498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/>
              <a:t>DeptId</a:t>
            </a:r>
          </a:p>
        </p:txBody>
      </p:sp>
      <p:sp>
        <p:nvSpPr>
          <p:cNvPr id="12307" name="Oval 15"/>
          <p:cNvSpPr>
            <a:spLocks noChangeArrowheads="1"/>
          </p:cNvSpPr>
          <p:nvPr/>
        </p:nvSpPr>
        <p:spPr bwMode="auto">
          <a:xfrm>
            <a:off x="7004050" y="3200400"/>
            <a:ext cx="1377950" cy="498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/>
              <a:t>Name</a:t>
            </a:r>
          </a:p>
        </p:txBody>
      </p:sp>
      <p:sp>
        <p:nvSpPr>
          <p:cNvPr id="12308" name="Oval 16"/>
          <p:cNvSpPr>
            <a:spLocks noChangeArrowheads="1"/>
          </p:cNvSpPr>
          <p:nvPr/>
        </p:nvSpPr>
        <p:spPr bwMode="auto">
          <a:xfrm>
            <a:off x="3971925" y="3200400"/>
            <a:ext cx="1377950" cy="498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/>
              <a:t>RoomNo</a:t>
            </a:r>
          </a:p>
        </p:txBody>
      </p:sp>
      <p:sp>
        <p:nvSpPr>
          <p:cNvPr id="12309" name="Oval 18"/>
          <p:cNvSpPr>
            <a:spLocks noChangeArrowheads="1"/>
          </p:cNvSpPr>
          <p:nvPr/>
        </p:nvSpPr>
        <p:spPr bwMode="auto">
          <a:xfrm>
            <a:off x="1697038" y="3262313"/>
            <a:ext cx="1033462" cy="498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 u="sng" dirty="0" err="1"/>
              <a:t>CrsCode</a:t>
            </a:r>
            <a:endParaRPr lang="en-US" sz="2000" i="1" u="sng" dirty="0"/>
          </a:p>
        </p:txBody>
      </p:sp>
      <p:sp>
        <p:nvSpPr>
          <p:cNvPr id="12310" name="Oval 43"/>
          <p:cNvSpPr>
            <a:spLocks noChangeArrowheads="1"/>
          </p:cNvSpPr>
          <p:nvPr/>
        </p:nvSpPr>
        <p:spPr bwMode="auto">
          <a:xfrm>
            <a:off x="2800350" y="3262313"/>
            <a:ext cx="1033463" cy="498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/>
              <a:t>Enroll</a:t>
            </a:r>
          </a:p>
        </p:txBody>
      </p:sp>
      <p:sp>
        <p:nvSpPr>
          <p:cNvPr id="12311" name="Oval 44"/>
          <p:cNvSpPr>
            <a:spLocks noChangeArrowheads="1"/>
          </p:cNvSpPr>
          <p:nvPr/>
        </p:nvSpPr>
        <p:spPr bwMode="auto">
          <a:xfrm>
            <a:off x="457200" y="3325813"/>
            <a:ext cx="1171575" cy="560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 u="sng"/>
              <a:t>SectNo</a:t>
            </a:r>
          </a:p>
        </p:txBody>
      </p:sp>
      <p:sp>
        <p:nvSpPr>
          <p:cNvPr id="12312" name="Oval 51"/>
          <p:cNvSpPr>
            <a:spLocks noChangeArrowheads="1"/>
          </p:cNvSpPr>
          <p:nvPr/>
        </p:nvSpPr>
        <p:spPr bwMode="auto">
          <a:xfrm>
            <a:off x="6521450" y="4759325"/>
            <a:ext cx="1033463" cy="498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 u="sng"/>
              <a:t>Id</a:t>
            </a:r>
          </a:p>
        </p:txBody>
      </p:sp>
      <p:sp>
        <p:nvSpPr>
          <p:cNvPr id="12313" name="Line 52"/>
          <p:cNvSpPr>
            <a:spLocks noChangeShapeType="1"/>
          </p:cNvSpPr>
          <p:nvPr/>
        </p:nvSpPr>
        <p:spPr bwMode="auto">
          <a:xfrm>
            <a:off x="7004050" y="4572000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12314" name="Oval 55"/>
          <p:cNvSpPr>
            <a:spLocks noChangeArrowheads="1"/>
          </p:cNvSpPr>
          <p:nvPr/>
        </p:nvSpPr>
        <p:spPr bwMode="auto">
          <a:xfrm>
            <a:off x="4967288" y="4810125"/>
            <a:ext cx="1041400" cy="3476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i="1"/>
              <a:t>TAs</a:t>
            </a:r>
          </a:p>
        </p:txBody>
      </p:sp>
      <p:sp>
        <p:nvSpPr>
          <p:cNvPr id="12315" name="Oval 56"/>
          <p:cNvSpPr>
            <a:spLocks noChangeArrowheads="1"/>
          </p:cNvSpPr>
          <p:nvPr/>
        </p:nvSpPr>
        <p:spPr bwMode="auto">
          <a:xfrm>
            <a:off x="4887913" y="4740275"/>
            <a:ext cx="1168400" cy="4651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ar-IQ" sz="2000" i="1"/>
          </a:p>
        </p:txBody>
      </p:sp>
      <p:sp>
        <p:nvSpPr>
          <p:cNvPr id="12316" name="Line 57"/>
          <p:cNvSpPr>
            <a:spLocks noChangeShapeType="1"/>
          </p:cNvSpPr>
          <p:nvPr/>
        </p:nvSpPr>
        <p:spPr bwMode="auto">
          <a:xfrm>
            <a:off x="5116513" y="4502150"/>
            <a:ext cx="68262" cy="15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12317" name="Line 59"/>
          <p:cNvSpPr>
            <a:spLocks noChangeShapeType="1"/>
          </p:cNvSpPr>
          <p:nvPr/>
        </p:nvSpPr>
        <p:spPr bwMode="auto">
          <a:xfrm>
            <a:off x="5046663" y="4548188"/>
            <a:ext cx="17303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txBody>
          <a:bodyPr/>
          <a:lstStyle/>
          <a:p>
            <a:r>
              <a:rPr lang="en-US" sz="3600" b="1" dirty="0" smtClean="0"/>
              <a:t>Basic Symbols for E-R Diagrams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key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058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152400"/>
            <a:ext cx="7173912" cy="762000"/>
          </a:xfrm>
        </p:spPr>
        <p:txBody>
          <a:bodyPr/>
          <a:lstStyle/>
          <a:p>
            <a:pPr algn="ctr"/>
            <a:r>
              <a:rPr lang="en-US" u="sng" dirty="0" smtClean="0"/>
              <a:t>Database Models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61662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Database  model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  Data model can be defined as a collection of concepts for defining and manipulating data, and relationships between data in an organization.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Entity-Relational  Model (E-R model)</a:t>
            </a:r>
          </a:p>
          <a:p>
            <a:pPr>
              <a:buNone/>
            </a:pPr>
            <a:r>
              <a:rPr lang="en-US" sz="2400" dirty="0" smtClean="0"/>
              <a:t>    The Entity-Relational  Model  can be  defined  as a conceptual data  model that is viewed as set of entities and relationship among entities.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Relational Model . </a:t>
            </a:r>
          </a:p>
          <a:p>
            <a:pPr>
              <a:buNone/>
              <a:defRPr/>
            </a:pPr>
            <a:r>
              <a:rPr lang="en-US" sz="2400" b="1" dirty="0" smtClean="0"/>
              <a:t>   </a:t>
            </a:r>
            <a:r>
              <a:rPr lang="en-US" sz="2400" dirty="0" smtClean="0"/>
              <a:t>Convert the E-R diagram into a relational             Model</a:t>
            </a:r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600" b="1" dirty="0" smtClean="0"/>
              <a:t>Elements of -ER Model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 </a:t>
            </a:r>
            <a:r>
              <a:rPr lang="en-US" sz="2400" b="1" u="sng" dirty="0" smtClean="0"/>
              <a:t>1-Entity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u="sng" dirty="0" smtClean="0"/>
              <a:t>Entity</a:t>
            </a:r>
            <a:r>
              <a:rPr lang="en-US" sz="2400" dirty="0" smtClean="0"/>
              <a:t> :</a:t>
            </a:r>
            <a:r>
              <a:rPr lang="en-US" sz="2000" dirty="0" smtClean="0"/>
              <a:t>An entity is described (in DB) using a set of  attributes </a:t>
            </a:r>
            <a:r>
              <a:rPr lang="en-US" sz="3200" i="1" dirty="0" smtClean="0">
                <a:solidFill>
                  <a:srgbClr val="0070C0"/>
                </a:solidFill>
              </a:rPr>
              <a:t>. </a:t>
            </a:r>
            <a:r>
              <a:rPr lang="en-US" sz="1800" dirty="0" smtClean="0">
                <a:solidFill>
                  <a:srgbClr val="0070C0"/>
                </a:solidFill>
              </a:rPr>
              <a:t>For example the </a:t>
            </a:r>
            <a:r>
              <a:rPr lang="en-US" sz="1600" dirty="0" smtClean="0"/>
              <a:t>EMPLOYEE, DEPARTMENT, PROJECT</a:t>
            </a:r>
            <a:endParaRPr lang="en-US" sz="1200" dirty="0" smtClean="0"/>
          </a:p>
          <a:p>
            <a:pPr eaLnBrk="1" hangingPunct="1">
              <a:buSzPct val="75000"/>
              <a:buNone/>
            </a:pPr>
            <a:r>
              <a:rPr lang="en-US" sz="2000" i="1" dirty="0" smtClean="0"/>
              <a:t>    </a:t>
            </a:r>
            <a:r>
              <a:rPr lang="en-US" sz="2000" i="1" u="sng" dirty="0" smtClean="0"/>
              <a:t> Entity Set</a:t>
            </a:r>
            <a:r>
              <a:rPr lang="en-US" sz="2000" dirty="0" smtClean="0"/>
              <a:t>:</a:t>
            </a:r>
            <a:r>
              <a:rPr lang="ar-IQ" sz="2000" dirty="0" smtClean="0"/>
              <a:t> </a:t>
            </a:r>
            <a:r>
              <a:rPr lang="en-US" sz="2000" dirty="0" smtClean="0"/>
              <a:t>A collection of entities</a:t>
            </a:r>
            <a:r>
              <a:rPr lang="ar-IQ" sz="2000" dirty="0" smtClean="0"/>
              <a:t> </a:t>
            </a:r>
            <a:r>
              <a:rPr lang="en-US" sz="2000" dirty="0" smtClean="0"/>
              <a:t>.</a:t>
            </a:r>
          </a:p>
          <a:p>
            <a:pPr eaLnBrk="1" hangingPunct="1">
              <a:buSzPct val="75000"/>
              <a:buNone/>
            </a:pPr>
            <a:r>
              <a:rPr lang="en-US" sz="2000" dirty="0" smtClean="0"/>
              <a:t>      </a:t>
            </a:r>
            <a:r>
              <a:rPr lang="ar-IQ" sz="2000" dirty="0" smtClean="0"/>
              <a:t> </a:t>
            </a:r>
            <a:r>
              <a:rPr lang="en-US" sz="1600" dirty="0" smtClean="0"/>
              <a:t>E.g.: all Employees.</a:t>
            </a:r>
            <a:r>
              <a:rPr lang="en-US" sz="2400" dirty="0" smtClean="0"/>
              <a:t>           </a:t>
            </a:r>
          </a:p>
          <a:p>
            <a:pPr eaLnBrk="1" hangingPunct="1">
              <a:buSzPct val="75000"/>
              <a:buNone/>
            </a:pPr>
            <a:r>
              <a:rPr lang="en-US" sz="2400" dirty="0" smtClean="0"/>
              <a:t>    - Each entity set has a </a:t>
            </a:r>
            <a:r>
              <a:rPr lang="en-US" sz="2400" i="1" dirty="0" smtClean="0">
                <a:solidFill>
                  <a:schemeClr val="accent2"/>
                </a:solidFill>
              </a:rPr>
              <a:t>key</a:t>
            </a:r>
            <a:r>
              <a:rPr lang="en-US" sz="2400" dirty="0" smtClean="0"/>
              <a:t>.</a:t>
            </a:r>
          </a:p>
          <a:p>
            <a:pPr eaLnBrk="1" hangingPunct="1">
              <a:buSzPct val="75000"/>
              <a:buNone/>
            </a:pPr>
            <a:r>
              <a:rPr lang="en-US" sz="2400" dirty="0" smtClean="0"/>
              <a:t>    - Each attribute has a </a:t>
            </a:r>
            <a:r>
              <a:rPr lang="en-US" sz="2400" i="1" dirty="0" smtClean="0">
                <a:solidFill>
                  <a:schemeClr val="accent2"/>
                </a:solidFill>
              </a:rPr>
              <a:t>domain</a:t>
            </a: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1600" dirty="0" smtClean="0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u="sng" dirty="0" smtClean="0"/>
              <a:t>Entity Type </a:t>
            </a:r>
            <a:r>
              <a:rPr lang="en-US" sz="2400" dirty="0" smtClean="0"/>
              <a:t>:</a:t>
            </a:r>
            <a:r>
              <a:rPr lang="en-US" sz="2000" dirty="0" smtClean="0"/>
              <a:t>There are two type of entities depends on the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-</a:t>
            </a:r>
            <a:r>
              <a:rPr lang="en-US" sz="2100" u="sng" dirty="0" smtClean="0"/>
              <a:t>Weak </a:t>
            </a:r>
            <a:r>
              <a:rPr lang="en-US" sz="2100" u="sng" dirty="0"/>
              <a:t>E</a:t>
            </a:r>
            <a:r>
              <a:rPr lang="en-US" sz="2100" u="sng" dirty="0" smtClean="0"/>
              <a:t>ntity type</a:t>
            </a:r>
            <a:r>
              <a:rPr lang="en-US" sz="2100" dirty="0" smtClean="0"/>
              <a:t>: an entity type that is dependent on some other entity type 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     </a:t>
            </a:r>
            <a:r>
              <a:rPr lang="en-US" sz="1400" dirty="0" err="1" smtClean="0">
                <a:solidFill>
                  <a:srgbClr val="0070C0"/>
                </a:solidFill>
              </a:rPr>
              <a:t>Eg</a:t>
            </a:r>
            <a:r>
              <a:rPr lang="en-US" sz="1400" dirty="0" smtClean="0">
                <a:solidFill>
                  <a:srgbClr val="0070C0"/>
                </a:solidFill>
              </a:rPr>
              <a:t>:  </a:t>
            </a:r>
            <a:r>
              <a:rPr lang="en-US" sz="1600" dirty="0" smtClean="0">
                <a:solidFill>
                  <a:srgbClr val="0070C0"/>
                </a:solidFill>
              </a:rPr>
              <a:t>example(CHILD , DEPENDET)</a:t>
            </a:r>
            <a:endParaRPr lang="ar-IQ" sz="20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-</a:t>
            </a:r>
            <a:r>
              <a:rPr lang="en-US" sz="2100" u="sng" dirty="0" smtClean="0"/>
              <a:t>Strong Entity type </a:t>
            </a:r>
            <a:r>
              <a:rPr lang="en-US" sz="2100" dirty="0" smtClean="0"/>
              <a:t>: an entity type that is independent on some other entity type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     </a:t>
            </a:r>
            <a:r>
              <a:rPr lang="en-US" sz="1600" dirty="0" smtClean="0">
                <a:solidFill>
                  <a:srgbClr val="0070C0"/>
                </a:solidFill>
              </a:rPr>
              <a:t>for example</a:t>
            </a:r>
            <a:r>
              <a:rPr lang="en-US" sz="2100" dirty="0" smtClean="0">
                <a:solidFill>
                  <a:srgbClr val="0070C0"/>
                </a:solidFill>
              </a:rPr>
              <a:t> (</a:t>
            </a:r>
            <a:r>
              <a:rPr lang="en-US" sz="1600" dirty="0" smtClean="0">
                <a:solidFill>
                  <a:srgbClr val="0070C0"/>
                </a:solidFill>
              </a:rPr>
              <a:t>parent , owner)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  <a:endParaRPr lang="en-US" sz="21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8640"/>
            <a:ext cx="8763000" cy="6480719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v"/>
            </a:pPr>
            <a:r>
              <a:rPr lang="en-US" sz="2400" b="1" u="sng" dirty="0" smtClean="0"/>
              <a:t>2- Attributes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000" dirty="0" smtClean="0"/>
              <a:t>Attributes are properties used to describe an entity.               </a:t>
            </a:r>
            <a:r>
              <a:rPr lang="en-US" sz="1600" dirty="0" smtClean="0"/>
              <a:t>For example an EMPLOYEE entity may have a Name, SSN, Address, Sex, </a:t>
            </a:r>
            <a:r>
              <a:rPr lang="en-US" sz="1600" dirty="0" err="1" smtClean="0"/>
              <a:t>BirthDate</a:t>
            </a:r>
            <a:endParaRPr lang="en-US" sz="20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000" dirty="0" smtClean="0"/>
              <a:t>Each attribute has a </a:t>
            </a:r>
            <a:r>
              <a:rPr lang="en-US" sz="2000" i="1" dirty="0" smtClean="0"/>
              <a:t>value set</a:t>
            </a:r>
            <a:r>
              <a:rPr lang="en-US" sz="2000" dirty="0" smtClean="0"/>
              <a:t> (or data type) associated with it  </a:t>
            </a:r>
            <a:r>
              <a:rPr lang="en-US" sz="1600" dirty="0" smtClean="0"/>
              <a:t>e.g. integer, string,, …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u="sng" dirty="0" smtClean="0"/>
              <a:t>Type of Attributes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u="sng" dirty="0" smtClean="0"/>
              <a:t>Simple</a:t>
            </a:r>
            <a:endParaRPr lang="en-US" sz="2000" u="sng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   Each </a:t>
            </a:r>
            <a:r>
              <a:rPr lang="en-US" sz="2000" dirty="0"/>
              <a:t>entity has a single atomic value for the </a:t>
            </a:r>
            <a:r>
              <a:rPr lang="en-US" sz="2000" dirty="0" smtClean="0"/>
              <a:t>attribute.      </a:t>
            </a:r>
            <a:r>
              <a:rPr lang="en-US" sz="1600" dirty="0" smtClean="0"/>
              <a:t>For example, Employee #, Sex, salary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u="sng" dirty="0"/>
              <a:t>Composite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   The </a:t>
            </a:r>
            <a:r>
              <a:rPr lang="en-US" sz="2000" dirty="0"/>
              <a:t>attribute may be composed of several components</a:t>
            </a:r>
            <a:r>
              <a:rPr lang="en-US" sz="2000" dirty="0" smtClean="0"/>
              <a:t>.    </a:t>
            </a:r>
            <a:r>
              <a:rPr lang="en-US" sz="1400" dirty="0"/>
              <a:t>For example, Address (Apt#, House#, Street, City, State, </a:t>
            </a:r>
            <a:r>
              <a:rPr lang="en-US" sz="1400" dirty="0" smtClean="0"/>
              <a:t>Zip Code</a:t>
            </a:r>
            <a:r>
              <a:rPr lang="en-US" sz="1400" dirty="0"/>
              <a:t>, Country) </a:t>
            </a:r>
            <a:r>
              <a:rPr lang="en-US" sz="1400" dirty="0" smtClean="0"/>
              <a:t>         or </a:t>
            </a:r>
            <a:r>
              <a:rPr lang="en-US" sz="1400" dirty="0"/>
              <a:t>Name (</a:t>
            </a:r>
            <a:r>
              <a:rPr lang="en-US" sz="1400" dirty="0" smtClean="0"/>
              <a:t>First Name</a:t>
            </a:r>
            <a:r>
              <a:rPr lang="en-US" sz="1400" dirty="0"/>
              <a:t>, </a:t>
            </a:r>
            <a:r>
              <a:rPr lang="en-US" sz="1400" dirty="0" smtClean="0"/>
              <a:t>Middle Name</a:t>
            </a:r>
            <a:r>
              <a:rPr lang="en-US" sz="1400" dirty="0"/>
              <a:t>, </a:t>
            </a:r>
            <a:r>
              <a:rPr lang="en-US" sz="1400" dirty="0" smtClean="0"/>
              <a:t>Last Name)..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u="sng" dirty="0" smtClean="0"/>
              <a:t>Component (Multi-value</a:t>
            </a:r>
            <a:r>
              <a:rPr lang="en-US" sz="2000" dirty="0" smtClean="0"/>
              <a:t>d)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   An </a:t>
            </a:r>
            <a:r>
              <a:rPr lang="en-US" sz="2000" dirty="0"/>
              <a:t>entity may have multiple values for that attribute</a:t>
            </a:r>
            <a:r>
              <a:rPr lang="en-US" sz="1600" dirty="0" smtClean="0"/>
              <a:t>.          </a:t>
            </a:r>
            <a:r>
              <a:rPr lang="en-US" sz="1600" dirty="0"/>
              <a:t>For example, </a:t>
            </a:r>
            <a:r>
              <a:rPr lang="en-US" sz="1600" dirty="0" smtClean="0"/>
              <a:t> Previous Degrees </a:t>
            </a:r>
            <a:r>
              <a:rPr lang="en-US" sz="1600" dirty="0"/>
              <a:t>of a </a:t>
            </a:r>
            <a:r>
              <a:rPr lang="en-US" sz="1600" dirty="0" smtClean="0"/>
              <a:t>STUDENT denoted </a:t>
            </a:r>
            <a:r>
              <a:rPr lang="en-US" sz="1600" dirty="0"/>
              <a:t>as </a:t>
            </a:r>
            <a:r>
              <a:rPr lang="en-US" sz="1600" dirty="0" smtClean="0"/>
              <a:t>          </a:t>
            </a:r>
            <a:r>
              <a:rPr lang="en-US" sz="1600" dirty="0"/>
              <a:t>{</a:t>
            </a:r>
            <a:r>
              <a:rPr lang="en-US" sz="1600" dirty="0" smtClean="0"/>
              <a:t>Previous Degrees </a:t>
            </a:r>
            <a:r>
              <a:rPr lang="en-US" sz="1400" dirty="0" smtClean="0"/>
              <a:t>(College, Year, Degree, Field)}.</a:t>
            </a:r>
            <a:r>
              <a:rPr lang="en-US" sz="1600" dirty="0" smtClean="0"/>
              <a:t>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1800"/>
            <a:ext cx="9144000" cy="5664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u="sng" dirty="0" smtClean="0"/>
              <a:t>3- Keys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 attribute  or set of attributes that uniquely identifies individual occurrences of an entity type</a:t>
            </a:r>
            <a:endParaRPr lang="ar-IQ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1600" dirty="0" err="1" smtClean="0"/>
              <a:t>Eg</a:t>
            </a:r>
            <a:r>
              <a:rPr lang="en-US" sz="1600" dirty="0" smtClean="0"/>
              <a:t>.(Dept # , Nation #....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the most common types of keys are: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u="sng" dirty="0" smtClean="0"/>
              <a:t>Primary key </a:t>
            </a:r>
            <a:r>
              <a:rPr lang="en-US" sz="2000" dirty="0" smtClean="0"/>
              <a:t>: The candidate key most commonly used to identify an entity .</a:t>
            </a:r>
          </a:p>
          <a:p>
            <a:pPr>
              <a:buFont typeface="Wingdings" pitchFamily="2" charset="2"/>
              <a:buChar char="§"/>
            </a:pPr>
            <a:r>
              <a:rPr lang="en-US" sz="2000" u="sng" dirty="0" smtClean="0"/>
              <a:t>Foreign key </a:t>
            </a:r>
            <a:r>
              <a:rPr lang="en-US" sz="2000" dirty="0" smtClean="0"/>
              <a:t>:an attribute or set of attributes that  refers to the primary key of another entity.</a:t>
            </a:r>
          </a:p>
          <a:p>
            <a:pPr>
              <a:buFont typeface="Wingdings" pitchFamily="2" charset="2"/>
              <a:buChar char="§"/>
            </a:pPr>
            <a:r>
              <a:rPr lang="en-US" sz="2000" u="sng" dirty="0" smtClean="0"/>
              <a:t>Candidate key </a:t>
            </a:r>
            <a:r>
              <a:rPr lang="en-US" sz="2000" dirty="0" smtClean="0"/>
              <a:t>:when an entity has more than one possible key.</a:t>
            </a:r>
          </a:p>
          <a:p>
            <a:pPr>
              <a:buNone/>
            </a:pPr>
            <a:r>
              <a:rPr lang="en-US" sz="2000" dirty="0" smtClean="0"/>
              <a:t>      each keys referred to as a candidate key.</a:t>
            </a:r>
          </a:p>
          <a:p>
            <a:pPr>
              <a:buFont typeface="Wingdings" pitchFamily="2" charset="2"/>
              <a:buChar char="§"/>
            </a:pPr>
            <a:r>
              <a:rPr lang="en-US" sz="2000" u="sng" dirty="0" smtClean="0"/>
              <a:t>Composite key </a:t>
            </a:r>
            <a:r>
              <a:rPr lang="en-US" sz="2000" dirty="0" smtClean="0"/>
              <a:t>:A candidate key that consists of two or more attributes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3213"/>
            <a:ext cx="9144000" cy="534987"/>
          </a:xfrm>
        </p:spPr>
        <p:txBody>
          <a:bodyPr/>
          <a:lstStyle/>
          <a:p>
            <a:r>
              <a:rPr lang="en-US" sz="2400" b="1" dirty="0" smtClean="0"/>
              <a:t>4-Relationships </a:t>
            </a:r>
            <a:r>
              <a:rPr lang="en-US" sz="2400" b="1" dirty="0"/>
              <a:t>and </a:t>
            </a:r>
            <a:r>
              <a:rPr lang="en-US" sz="2400" b="1" dirty="0" smtClean="0"/>
              <a:t>constraints on Relationship</a:t>
            </a:r>
            <a:endParaRPr lang="en-US" sz="2400" b="1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Relationships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/>
              <a:t>Association among two or more entities</a:t>
            </a:r>
            <a:r>
              <a:rPr lang="en-US" sz="1400" dirty="0" smtClean="0"/>
              <a:t>. </a:t>
            </a:r>
          </a:p>
          <a:p>
            <a:pPr eaLnBrk="1" hangingPunct="1">
              <a:buNone/>
            </a:pPr>
            <a:r>
              <a:rPr lang="en-US" sz="1400" dirty="0" smtClean="0"/>
              <a:t>        </a:t>
            </a:r>
            <a:r>
              <a:rPr lang="en-US" sz="1400" dirty="0" smtClean="0">
                <a:solidFill>
                  <a:srgbClr val="0070C0"/>
                </a:solidFill>
              </a:rPr>
              <a:t>for example ., Ali works in Pharmacy department.</a:t>
            </a:r>
          </a:p>
          <a:p>
            <a:pPr eaLnBrk="1" hangingPunct="1"/>
            <a:r>
              <a:rPr lang="en-US" sz="2200" i="1" u="sng" dirty="0" smtClean="0">
                <a:solidFill>
                  <a:schemeClr val="accent2"/>
                </a:solidFill>
              </a:rPr>
              <a:t> </a:t>
            </a:r>
            <a:r>
              <a:rPr lang="en-US" sz="2000" i="1" u="sng" dirty="0" smtClean="0">
                <a:solidFill>
                  <a:schemeClr val="accent2"/>
                </a:solidFill>
              </a:rPr>
              <a:t>Relationship Set</a:t>
            </a:r>
            <a:r>
              <a:rPr lang="en-US" sz="2200" dirty="0" smtClean="0">
                <a:solidFill>
                  <a:schemeClr val="accent2"/>
                </a:solidFill>
              </a:rPr>
              <a:t>:</a:t>
            </a:r>
            <a:r>
              <a:rPr lang="ar-IQ" sz="22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/>
              <a:t>Collection of relationships.</a:t>
            </a:r>
          </a:p>
          <a:p>
            <a:pPr marL="1120775" lvl="2" indent="-285750">
              <a:spcBef>
                <a:spcPts val="600"/>
              </a:spcBef>
              <a:spcAft>
                <a:spcPct val="30000"/>
              </a:spcAft>
              <a:buSzPct val="70000"/>
              <a:buNone/>
            </a:pPr>
            <a:endParaRPr lang="en-US" sz="1800" b="1" u="sng" dirty="0" smtClean="0">
              <a:ea typeface="+mn-ea"/>
              <a:cs typeface="+mn-cs"/>
            </a:endParaRPr>
          </a:p>
          <a:p>
            <a:pPr marL="1120775" lvl="2" indent="-285750">
              <a:spcBef>
                <a:spcPts val="600"/>
              </a:spcBef>
              <a:spcAft>
                <a:spcPct val="30000"/>
              </a:spcAft>
              <a:buSzPct val="70000"/>
              <a:buNone/>
            </a:pPr>
            <a:r>
              <a:rPr lang="en-US" sz="1800" b="1" u="sng" dirty="0" smtClean="0">
                <a:ea typeface="+mn-ea"/>
                <a:cs typeface="+mn-cs"/>
              </a:rPr>
              <a:t>Relationships of Higher Degree  </a:t>
            </a:r>
          </a:p>
          <a:p>
            <a:pPr marL="1120775" lvl="2" indent="-285750">
              <a:spcBef>
                <a:spcPts val="600"/>
              </a:spcBef>
              <a:spcAft>
                <a:spcPct val="30000"/>
              </a:spcAft>
              <a:buSzPct val="70000"/>
              <a:buNone/>
            </a:pPr>
            <a:r>
              <a:rPr lang="en-US" sz="1800" b="1" u="sng" dirty="0" smtClean="0">
                <a:ea typeface="+mn-ea"/>
                <a:cs typeface="+mn-cs"/>
              </a:rPr>
              <a:t> </a:t>
            </a:r>
          </a:p>
          <a:p>
            <a:pPr marL="182880" indent="-285750">
              <a:spcBef>
                <a:spcPts val="0"/>
              </a:spcBef>
              <a:spcAft>
                <a:spcPts val="0"/>
              </a:spcAft>
              <a:buSzPct val="70000"/>
              <a:buFont typeface="Monotype Sorts" pitchFamily="2" charset="2"/>
              <a:buChar char="l"/>
            </a:pPr>
            <a:r>
              <a:rPr lang="en-US" sz="1800" dirty="0" smtClean="0"/>
              <a:t>Relationship types of degree 2 are called </a:t>
            </a:r>
            <a:r>
              <a:rPr lang="en-US" sz="1800" b="1" dirty="0" smtClean="0"/>
              <a:t>binary</a:t>
            </a:r>
          </a:p>
          <a:p>
            <a:pPr marL="182880" indent="-285750">
              <a:spcBef>
                <a:spcPts val="0"/>
              </a:spcBef>
              <a:spcAft>
                <a:spcPts val="0"/>
              </a:spcAft>
              <a:buSzPct val="70000"/>
              <a:buFont typeface="Monotype Sorts" pitchFamily="2" charset="2"/>
              <a:buChar char="l"/>
            </a:pPr>
            <a:r>
              <a:rPr lang="en-US" sz="1800" dirty="0" smtClean="0"/>
              <a:t>Relationship types of degree 3 are called </a:t>
            </a:r>
            <a:r>
              <a:rPr lang="en-US" sz="1800" b="1" dirty="0" smtClean="0"/>
              <a:t>ternary </a:t>
            </a:r>
          </a:p>
          <a:p>
            <a:pPr marL="182880" indent="-285750"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US" sz="1800" dirty="0" smtClean="0"/>
              <a:t>    And of degree n are    </a:t>
            </a:r>
            <a:r>
              <a:rPr lang="ar-IQ" sz="1800" dirty="0" smtClean="0"/>
              <a:t>    </a:t>
            </a:r>
            <a:r>
              <a:rPr lang="en-US" sz="1800" dirty="0" smtClean="0"/>
              <a:t>called </a:t>
            </a:r>
            <a:r>
              <a:rPr lang="en-US" sz="1800" b="1" dirty="0" smtClean="0"/>
              <a:t>n-</a:t>
            </a:r>
            <a:r>
              <a:rPr lang="en-US" sz="1800" b="1" dirty="0" err="1" smtClean="0"/>
              <a:t>ary</a:t>
            </a:r>
            <a:endParaRPr lang="en-US" sz="1800" b="1" dirty="0" smtClean="0"/>
          </a:p>
          <a:p>
            <a:pPr marL="182880" indent="-285750">
              <a:spcBef>
                <a:spcPts val="0"/>
              </a:spcBef>
              <a:spcAft>
                <a:spcPts val="0"/>
              </a:spcAft>
              <a:buSzPct val="70000"/>
              <a:buFont typeface="Monotype Sorts" pitchFamily="2" charset="2"/>
              <a:buChar char="l"/>
            </a:pPr>
            <a:r>
              <a:rPr lang="en-US" sz="1600" dirty="0" smtClean="0"/>
              <a:t>In general , an n-</a:t>
            </a:r>
            <a:r>
              <a:rPr lang="en-US" sz="1600" dirty="0" err="1" smtClean="0"/>
              <a:t>ary</a:t>
            </a:r>
            <a:r>
              <a:rPr lang="en-US" sz="1600" dirty="0" smtClean="0"/>
              <a:t> relationship is not equivalent to n binary relationships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Constraints on Relationships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      Constraints on Relationship Types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+mn-ea"/>
                <a:cs typeface="+mn-cs"/>
              </a:rPr>
              <a:t>Maximum Cardinality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ar-IQ" sz="1400" b="1" dirty="0" smtClean="0">
                <a:ea typeface="+mn-ea"/>
                <a:cs typeface="+mn-cs"/>
              </a:rPr>
              <a:t> </a:t>
            </a:r>
            <a:r>
              <a:rPr lang="en-US" sz="1400" b="1" dirty="0" smtClean="0"/>
              <a:t>One-to-one (1:1)</a:t>
            </a:r>
            <a:r>
              <a:rPr lang="en-US" sz="1400" b="1" dirty="0" smtClean="0">
                <a:ea typeface="+mn-ea"/>
                <a:cs typeface="+mn-cs"/>
              </a:rPr>
              <a:t>  </a:t>
            </a:r>
            <a:endParaRPr lang="ar-IQ" sz="1400" b="1" dirty="0" smtClean="0">
              <a:ea typeface="+mn-ea"/>
              <a:cs typeface="+mn-cs"/>
            </a:endParaRP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400" b="1" dirty="0" smtClean="0">
                <a:ea typeface="+mn-ea"/>
                <a:cs typeface="+mn-cs"/>
              </a:rPr>
              <a:t> One-to-many (1:N) or Many-to-one (N:1)</a:t>
            </a:r>
            <a:r>
              <a:rPr lang="en-US" sz="1400" b="1" dirty="0" smtClean="0"/>
              <a:t> </a:t>
            </a:r>
            <a:endParaRPr lang="ar-IQ" sz="1400" b="1" dirty="0" smtClean="0"/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ar-IQ" sz="1400" b="1" dirty="0" smtClean="0"/>
              <a:t> </a:t>
            </a:r>
            <a:r>
              <a:rPr lang="en-US" sz="1400" b="1" dirty="0" smtClean="0"/>
              <a:t>Many-to-many</a:t>
            </a:r>
            <a:endParaRPr lang="ar-IQ" sz="1400" b="1" dirty="0" smtClean="0">
              <a:ea typeface="+mn-ea"/>
              <a:cs typeface="+mn-cs"/>
            </a:endParaRPr>
          </a:p>
          <a:p>
            <a:pPr marL="1120775" lvl="2" indent="-285750">
              <a:spcBef>
                <a:spcPts val="600"/>
              </a:spcBef>
              <a:spcAft>
                <a:spcPct val="30000"/>
              </a:spcAft>
              <a:buSzPct val="70000"/>
              <a:buNone/>
            </a:pPr>
            <a:endParaRPr lang="en-US" sz="1400" b="1" dirty="0" smtClean="0">
              <a:ea typeface="+mn-ea"/>
              <a:cs typeface="+mn-cs"/>
            </a:endParaRP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 lvl="2">
              <a:lnSpc>
                <a:spcPct val="90000"/>
              </a:lnSpc>
              <a:buNone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Weak Entities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2438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200" dirty="0" smtClean="0"/>
              <a:t>A </a:t>
            </a:r>
            <a:r>
              <a:rPr lang="en-US" sz="2200" i="1" dirty="0" smtClean="0">
                <a:solidFill>
                  <a:schemeClr val="accent2"/>
                </a:solidFill>
              </a:rPr>
              <a:t>weak entity </a:t>
            </a:r>
            <a:r>
              <a:rPr lang="en-US" sz="2200" dirty="0" smtClean="0"/>
              <a:t>can be identified uniquely only by considering the primary key of another (</a:t>
            </a:r>
            <a:r>
              <a:rPr lang="en-US" sz="2200" i="1" dirty="0" smtClean="0"/>
              <a:t>owner</a:t>
            </a:r>
            <a:r>
              <a:rPr lang="en-US" sz="2200" dirty="0" smtClean="0"/>
              <a:t>) entity.</a:t>
            </a:r>
          </a:p>
          <a:p>
            <a:pPr lvl="1" eaLnBrk="1" hangingPunct="1">
              <a:buSzPct val="75000"/>
            </a:pPr>
            <a:endParaRPr lang="en-US" sz="2200" dirty="0" smtClean="0"/>
          </a:p>
          <a:p>
            <a:pPr lvl="1" eaLnBrk="1" hangingPunct="1">
              <a:buSzPct val="75000"/>
            </a:pPr>
            <a:r>
              <a:rPr lang="en-US" sz="2200" dirty="0" smtClean="0"/>
              <a:t>Owner entity set and weak entity set must participate in a one-to-many relationship set (one owner, many weak entities).</a:t>
            </a: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5845175" y="4722813"/>
            <a:ext cx="1254125" cy="530225"/>
          </a:xfrm>
          <a:custGeom>
            <a:avLst/>
            <a:gdLst>
              <a:gd name="T0" fmla="*/ 1250950 w 790"/>
              <a:gd name="T1" fmla="*/ 242888 h 334"/>
              <a:gd name="T2" fmla="*/ 1230313 w 790"/>
              <a:gd name="T3" fmla="*/ 196850 h 334"/>
              <a:gd name="T4" fmla="*/ 1193800 w 790"/>
              <a:gd name="T5" fmla="*/ 153987 h 334"/>
              <a:gd name="T6" fmla="*/ 1139825 w 790"/>
              <a:gd name="T7" fmla="*/ 112713 h 334"/>
              <a:gd name="T8" fmla="*/ 1069975 w 790"/>
              <a:gd name="T9" fmla="*/ 79375 h 334"/>
              <a:gd name="T10" fmla="*/ 985838 w 790"/>
              <a:gd name="T11" fmla="*/ 47625 h 334"/>
              <a:gd name="T12" fmla="*/ 890588 w 790"/>
              <a:gd name="T13" fmla="*/ 26988 h 334"/>
              <a:gd name="T14" fmla="*/ 788987 w 790"/>
              <a:gd name="T15" fmla="*/ 9525 h 334"/>
              <a:gd name="T16" fmla="*/ 681037 w 790"/>
              <a:gd name="T17" fmla="*/ 1588 h 334"/>
              <a:gd name="T18" fmla="*/ 571500 w 790"/>
              <a:gd name="T19" fmla="*/ 1588 h 334"/>
              <a:gd name="T20" fmla="*/ 465138 w 790"/>
              <a:gd name="T21" fmla="*/ 9525 h 334"/>
              <a:gd name="T22" fmla="*/ 361950 w 790"/>
              <a:gd name="T23" fmla="*/ 26988 h 334"/>
              <a:gd name="T24" fmla="*/ 268288 w 790"/>
              <a:gd name="T25" fmla="*/ 47625 h 334"/>
              <a:gd name="T26" fmla="*/ 184150 w 790"/>
              <a:gd name="T27" fmla="*/ 79375 h 334"/>
              <a:gd name="T28" fmla="*/ 114300 w 790"/>
              <a:gd name="T29" fmla="*/ 112713 h 334"/>
              <a:gd name="T30" fmla="*/ 60325 w 790"/>
              <a:gd name="T31" fmla="*/ 153987 h 334"/>
              <a:gd name="T32" fmla="*/ 22225 w 790"/>
              <a:gd name="T33" fmla="*/ 196850 h 334"/>
              <a:gd name="T34" fmla="*/ 3175 w 790"/>
              <a:gd name="T35" fmla="*/ 242888 h 334"/>
              <a:gd name="T36" fmla="*/ 3175 w 790"/>
              <a:gd name="T37" fmla="*/ 287337 h 334"/>
              <a:gd name="T38" fmla="*/ 22225 w 790"/>
              <a:gd name="T39" fmla="*/ 333375 h 334"/>
              <a:gd name="T40" fmla="*/ 60325 w 790"/>
              <a:gd name="T41" fmla="*/ 376237 h 334"/>
              <a:gd name="T42" fmla="*/ 114300 w 790"/>
              <a:gd name="T43" fmla="*/ 415925 h 334"/>
              <a:gd name="T44" fmla="*/ 184150 w 790"/>
              <a:gd name="T45" fmla="*/ 450850 h 334"/>
              <a:gd name="T46" fmla="*/ 268288 w 790"/>
              <a:gd name="T47" fmla="*/ 481013 h 334"/>
              <a:gd name="T48" fmla="*/ 361950 w 790"/>
              <a:gd name="T49" fmla="*/ 503238 h 334"/>
              <a:gd name="T50" fmla="*/ 465138 w 790"/>
              <a:gd name="T51" fmla="*/ 519113 h 334"/>
              <a:gd name="T52" fmla="*/ 571500 w 790"/>
              <a:gd name="T53" fmla="*/ 527050 h 334"/>
              <a:gd name="T54" fmla="*/ 681037 w 790"/>
              <a:gd name="T55" fmla="*/ 527050 h 334"/>
              <a:gd name="T56" fmla="*/ 788987 w 790"/>
              <a:gd name="T57" fmla="*/ 519113 h 334"/>
              <a:gd name="T58" fmla="*/ 890588 w 790"/>
              <a:gd name="T59" fmla="*/ 503238 h 334"/>
              <a:gd name="T60" fmla="*/ 985838 w 790"/>
              <a:gd name="T61" fmla="*/ 481013 h 334"/>
              <a:gd name="T62" fmla="*/ 1069975 w 790"/>
              <a:gd name="T63" fmla="*/ 450850 h 334"/>
              <a:gd name="T64" fmla="*/ 1139825 w 790"/>
              <a:gd name="T65" fmla="*/ 415925 h 334"/>
              <a:gd name="T66" fmla="*/ 1193800 w 790"/>
              <a:gd name="T67" fmla="*/ 376237 h 334"/>
              <a:gd name="T68" fmla="*/ 1230313 w 790"/>
              <a:gd name="T69" fmla="*/ 333375 h 334"/>
              <a:gd name="T70" fmla="*/ 1250950 w 790"/>
              <a:gd name="T71" fmla="*/ 287337 h 3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0"/>
              <a:gd name="T109" fmla="*/ 0 h 334"/>
              <a:gd name="T110" fmla="*/ 790 w 790"/>
              <a:gd name="T111" fmla="*/ 334 h 3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0" h="334">
                <a:moveTo>
                  <a:pt x="789" y="167"/>
                </a:moveTo>
                <a:lnTo>
                  <a:pt x="788" y="153"/>
                </a:lnTo>
                <a:lnTo>
                  <a:pt x="783" y="138"/>
                </a:lnTo>
                <a:lnTo>
                  <a:pt x="775" y="124"/>
                </a:lnTo>
                <a:lnTo>
                  <a:pt x="765" y="110"/>
                </a:lnTo>
                <a:lnTo>
                  <a:pt x="752" y="97"/>
                </a:lnTo>
                <a:lnTo>
                  <a:pt x="736" y="83"/>
                </a:lnTo>
                <a:lnTo>
                  <a:pt x="718" y="71"/>
                </a:lnTo>
                <a:lnTo>
                  <a:pt x="697" y="60"/>
                </a:lnTo>
                <a:lnTo>
                  <a:pt x="674" y="50"/>
                </a:lnTo>
                <a:lnTo>
                  <a:pt x="648" y="40"/>
                </a:lnTo>
                <a:lnTo>
                  <a:pt x="621" y="30"/>
                </a:lnTo>
                <a:lnTo>
                  <a:pt x="592" y="23"/>
                </a:lnTo>
                <a:lnTo>
                  <a:pt x="561" y="17"/>
                </a:lnTo>
                <a:lnTo>
                  <a:pt x="529" y="10"/>
                </a:lnTo>
                <a:lnTo>
                  <a:pt x="497" y="6"/>
                </a:lnTo>
                <a:lnTo>
                  <a:pt x="463" y="3"/>
                </a:lnTo>
                <a:lnTo>
                  <a:pt x="429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3" y="6"/>
                </a:lnTo>
                <a:lnTo>
                  <a:pt x="260" y="10"/>
                </a:lnTo>
                <a:lnTo>
                  <a:pt x="228" y="17"/>
                </a:lnTo>
                <a:lnTo>
                  <a:pt x="197" y="23"/>
                </a:lnTo>
                <a:lnTo>
                  <a:pt x="169" y="30"/>
                </a:lnTo>
                <a:lnTo>
                  <a:pt x="142" y="40"/>
                </a:lnTo>
                <a:lnTo>
                  <a:pt x="116" y="50"/>
                </a:lnTo>
                <a:lnTo>
                  <a:pt x="93" y="60"/>
                </a:lnTo>
                <a:lnTo>
                  <a:pt x="72" y="71"/>
                </a:lnTo>
                <a:lnTo>
                  <a:pt x="54" y="83"/>
                </a:lnTo>
                <a:lnTo>
                  <a:pt x="38" y="97"/>
                </a:lnTo>
                <a:lnTo>
                  <a:pt x="24" y="110"/>
                </a:lnTo>
                <a:lnTo>
                  <a:pt x="14" y="124"/>
                </a:lnTo>
                <a:lnTo>
                  <a:pt x="7" y="138"/>
                </a:lnTo>
                <a:lnTo>
                  <a:pt x="2" y="153"/>
                </a:lnTo>
                <a:lnTo>
                  <a:pt x="0" y="167"/>
                </a:lnTo>
                <a:lnTo>
                  <a:pt x="2" y="181"/>
                </a:lnTo>
                <a:lnTo>
                  <a:pt x="7" y="196"/>
                </a:lnTo>
                <a:lnTo>
                  <a:pt x="14" y="210"/>
                </a:lnTo>
                <a:lnTo>
                  <a:pt x="24" y="224"/>
                </a:lnTo>
                <a:lnTo>
                  <a:pt x="38" y="237"/>
                </a:lnTo>
                <a:lnTo>
                  <a:pt x="54" y="250"/>
                </a:lnTo>
                <a:lnTo>
                  <a:pt x="72" y="262"/>
                </a:lnTo>
                <a:lnTo>
                  <a:pt x="93" y="274"/>
                </a:lnTo>
                <a:lnTo>
                  <a:pt x="116" y="284"/>
                </a:lnTo>
                <a:lnTo>
                  <a:pt x="142" y="294"/>
                </a:lnTo>
                <a:lnTo>
                  <a:pt x="169" y="303"/>
                </a:lnTo>
                <a:lnTo>
                  <a:pt x="197" y="311"/>
                </a:lnTo>
                <a:lnTo>
                  <a:pt x="228" y="317"/>
                </a:lnTo>
                <a:lnTo>
                  <a:pt x="260" y="323"/>
                </a:lnTo>
                <a:lnTo>
                  <a:pt x="293" y="327"/>
                </a:lnTo>
                <a:lnTo>
                  <a:pt x="326" y="331"/>
                </a:lnTo>
                <a:lnTo>
                  <a:pt x="360" y="332"/>
                </a:lnTo>
                <a:lnTo>
                  <a:pt x="394" y="333"/>
                </a:lnTo>
                <a:lnTo>
                  <a:pt x="429" y="332"/>
                </a:lnTo>
                <a:lnTo>
                  <a:pt x="463" y="331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2" y="311"/>
                </a:lnTo>
                <a:lnTo>
                  <a:pt x="621" y="303"/>
                </a:lnTo>
                <a:lnTo>
                  <a:pt x="648" y="294"/>
                </a:lnTo>
                <a:lnTo>
                  <a:pt x="674" y="284"/>
                </a:lnTo>
                <a:lnTo>
                  <a:pt x="697" y="274"/>
                </a:lnTo>
                <a:lnTo>
                  <a:pt x="718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5" y="210"/>
                </a:lnTo>
                <a:lnTo>
                  <a:pt x="783" y="196"/>
                </a:lnTo>
                <a:lnTo>
                  <a:pt x="788" y="181"/>
                </a:lnTo>
                <a:lnTo>
                  <a:pt x="789" y="1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7378700" y="4738688"/>
            <a:ext cx="1254125" cy="530225"/>
          </a:xfrm>
          <a:custGeom>
            <a:avLst/>
            <a:gdLst>
              <a:gd name="T0" fmla="*/ 3175 w 790"/>
              <a:gd name="T1" fmla="*/ 287337 h 334"/>
              <a:gd name="T2" fmla="*/ 20637 w 790"/>
              <a:gd name="T3" fmla="*/ 333375 h 334"/>
              <a:gd name="T4" fmla="*/ 60325 w 790"/>
              <a:gd name="T5" fmla="*/ 376237 h 334"/>
              <a:gd name="T6" fmla="*/ 114300 w 790"/>
              <a:gd name="T7" fmla="*/ 415925 h 334"/>
              <a:gd name="T8" fmla="*/ 184150 w 790"/>
              <a:gd name="T9" fmla="*/ 450850 h 334"/>
              <a:gd name="T10" fmla="*/ 268288 w 790"/>
              <a:gd name="T11" fmla="*/ 481013 h 334"/>
              <a:gd name="T12" fmla="*/ 361950 w 790"/>
              <a:gd name="T13" fmla="*/ 503238 h 334"/>
              <a:gd name="T14" fmla="*/ 465138 w 790"/>
              <a:gd name="T15" fmla="*/ 519113 h 334"/>
              <a:gd name="T16" fmla="*/ 571500 w 790"/>
              <a:gd name="T17" fmla="*/ 527050 h 334"/>
              <a:gd name="T18" fmla="*/ 681037 w 790"/>
              <a:gd name="T19" fmla="*/ 527050 h 334"/>
              <a:gd name="T20" fmla="*/ 788987 w 790"/>
              <a:gd name="T21" fmla="*/ 519113 h 334"/>
              <a:gd name="T22" fmla="*/ 890588 w 790"/>
              <a:gd name="T23" fmla="*/ 503238 h 334"/>
              <a:gd name="T24" fmla="*/ 985838 w 790"/>
              <a:gd name="T25" fmla="*/ 481013 h 334"/>
              <a:gd name="T26" fmla="*/ 1068388 w 790"/>
              <a:gd name="T27" fmla="*/ 450850 h 334"/>
              <a:gd name="T28" fmla="*/ 1138238 w 790"/>
              <a:gd name="T29" fmla="*/ 415925 h 334"/>
              <a:gd name="T30" fmla="*/ 1193800 w 790"/>
              <a:gd name="T31" fmla="*/ 376237 h 334"/>
              <a:gd name="T32" fmla="*/ 1230313 w 790"/>
              <a:gd name="T33" fmla="*/ 333375 h 334"/>
              <a:gd name="T34" fmla="*/ 1249363 w 790"/>
              <a:gd name="T35" fmla="*/ 287337 h 334"/>
              <a:gd name="T36" fmla="*/ 1249363 w 790"/>
              <a:gd name="T37" fmla="*/ 241300 h 334"/>
              <a:gd name="T38" fmla="*/ 1230313 w 790"/>
              <a:gd name="T39" fmla="*/ 196850 h 334"/>
              <a:gd name="T40" fmla="*/ 1192213 w 790"/>
              <a:gd name="T41" fmla="*/ 153987 h 334"/>
              <a:gd name="T42" fmla="*/ 1138238 w 790"/>
              <a:gd name="T43" fmla="*/ 112713 h 334"/>
              <a:gd name="T44" fmla="*/ 1068388 w 790"/>
              <a:gd name="T45" fmla="*/ 77787 h 334"/>
              <a:gd name="T46" fmla="*/ 984250 w 790"/>
              <a:gd name="T47" fmla="*/ 47625 h 334"/>
              <a:gd name="T48" fmla="*/ 890588 w 790"/>
              <a:gd name="T49" fmla="*/ 25400 h 334"/>
              <a:gd name="T50" fmla="*/ 787400 w 790"/>
              <a:gd name="T51" fmla="*/ 9525 h 334"/>
              <a:gd name="T52" fmla="*/ 681037 w 790"/>
              <a:gd name="T53" fmla="*/ 1588 h 334"/>
              <a:gd name="T54" fmla="*/ 571500 w 790"/>
              <a:gd name="T55" fmla="*/ 1588 h 334"/>
              <a:gd name="T56" fmla="*/ 465138 w 790"/>
              <a:gd name="T57" fmla="*/ 11112 h 334"/>
              <a:gd name="T58" fmla="*/ 361950 w 790"/>
              <a:gd name="T59" fmla="*/ 25400 h 334"/>
              <a:gd name="T60" fmla="*/ 268288 w 790"/>
              <a:gd name="T61" fmla="*/ 47625 h 334"/>
              <a:gd name="T62" fmla="*/ 184150 w 790"/>
              <a:gd name="T63" fmla="*/ 79375 h 334"/>
              <a:gd name="T64" fmla="*/ 114300 w 790"/>
              <a:gd name="T65" fmla="*/ 112713 h 334"/>
              <a:gd name="T66" fmla="*/ 60325 w 790"/>
              <a:gd name="T67" fmla="*/ 153987 h 334"/>
              <a:gd name="T68" fmla="*/ 20637 w 790"/>
              <a:gd name="T69" fmla="*/ 196850 h 334"/>
              <a:gd name="T70" fmla="*/ 3175 w 790"/>
              <a:gd name="T71" fmla="*/ 241300 h 3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0"/>
              <a:gd name="T109" fmla="*/ 0 h 334"/>
              <a:gd name="T110" fmla="*/ 790 w 790"/>
              <a:gd name="T111" fmla="*/ 334 h 3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0" h="334">
                <a:moveTo>
                  <a:pt x="0" y="167"/>
                </a:moveTo>
                <a:lnTo>
                  <a:pt x="2" y="181"/>
                </a:lnTo>
                <a:lnTo>
                  <a:pt x="6" y="196"/>
                </a:lnTo>
                <a:lnTo>
                  <a:pt x="13" y="210"/>
                </a:lnTo>
                <a:lnTo>
                  <a:pt x="24" y="224"/>
                </a:lnTo>
                <a:lnTo>
                  <a:pt x="38" y="237"/>
                </a:lnTo>
                <a:lnTo>
                  <a:pt x="53" y="250"/>
                </a:lnTo>
                <a:lnTo>
                  <a:pt x="72" y="262"/>
                </a:lnTo>
                <a:lnTo>
                  <a:pt x="93" y="274"/>
                </a:lnTo>
                <a:lnTo>
                  <a:pt x="116" y="284"/>
                </a:lnTo>
                <a:lnTo>
                  <a:pt x="141" y="294"/>
                </a:lnTo>
                <a:lnTo>
                  <a:pt x="169" y="303"/>
                </a:lnTo>
                <a:lnTo>
                  <a:pt x="197" y="311"/>
                </a:lnTo>
                <a:lnTo>
                  <a:pt x="228" y="317"/>
                </a:lnTo>
                <a:lnTo>
                  <a:pt x="259" y="323"/>
                </a:lnTo>
                <a:lnTo>
                  <a:pt x="293" y="327"/>
                </a:lnTo>
                <a:lnTo>
                  <a:pt x="326" y="331"/>
                </a:lnTo>
                <a:lnTo>
                  <a:pt x="360" y="332"/>
                </a:lnTo>
                <a:lnTo>
                  <a:pt x="394" y="333"/>
                </a:lnTo>
                <a:lnTo>
                  <a:pt x="429" y="332"/>
                </a:lnTo>
                <a:lnTo>
                  <a:pt x="463" y="331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1" y="311"/>
                </a:lnTo>
                <a:lnTo>
                  <a:pt x="621" y="303"/>
                </a:lnTo>
                <a:lnTo>
                  <a:pt x="648" y="294"/>
                </a:lnTo>
                <a:lnTo>
                  <a:pt x="673" y="284"/>
                </a:lnTo>
                <a:lnTo>
                  <a:pt x="696" y="274"/>
                </a:lnTo>
                <a:lnTo>
                  <a:pt x="717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5" y="210"/>
                </a:lnTo>
                <a:lnTo>
                  <a:pt x="782" y="195"/>
                </a:lnTo>
                <a:lnTo>
                  <a:pt x="787" y="181"/>
                </a:lnTo>
                <a:lnTo>
                  <a:pt x="789" y="167"/>
                </a:lnTo>
                <a:lnTo>
                  <a:pt x="787" y="152"/>
                </a:lnTo>
                <a:lnTo>
                  <a:pt x="782" y="137"/>
                </a:lnTo>
                <a:lnTo>
                  <a:pt x="775" y="124"/>
                </a:lnTo>
                <a:lnTo>
                  <a:pt x="765" y="110"/>
                </a:lnTo>
                <a:lnTo>
                  <a:pt x="751" y="97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8" y="40"/>
                </a:lnTo>
                <a:lnTo>
                  <a:pt x="620" y="30"/>
                </a:lnTo>
                <a:lnTo>
                  <a:pt x="591" y="23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3" y="3"/>
                </a:lnTo>
                <a:lnTo>
                  <a:pt x="429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3" y="7"/>
                </a:lnTo>
                <a:lnTo>
                  <a:pt x="259" y="10"/>
                </a:lnTo>
                <a:lnTo>
                  <a:pt x="228" y="16"/>
                </a:lnTo>
                <a:lnTo>
                  <a:pt x="197" y="23"/>
                </a:lnTo>
                <a:lnTo>
                  <a:pt x="169" y="30"/>
                </a:lnTo>
                <a:lnTo>
                  <a:pt x="141" y="40"/>
                </a:lnTo>
                <a:lnTo>
                  <a:pt x="116" y="50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7"/>
                </a:lnTo>
                <a:lnTo>
                  <a:pt x="24" y="110"/>
                </a:lnTo>
                <a:lnTo>
                  <a:pt x="13" y="124"/>
                </a:lnTo>
                <a:lnTo>
                  <a:pt x="6" y="138"/>
                </a:lnTo>
                <a:lnTo>
                  <a:pt x="2" y="152"/>
                </a:lnTo>
                <a:lnTo>
                  <a:pt x="0" y="1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96888" y="4754563"/>
            <a:ext cx="1254125" cy="530225"/>
          </a:xfrm>
          <a:custGeom>
            <a:avLst/>
            <a:gdLst>
              <a:gd name="T0" fmla="*/ 1249363 w 790"/>
              <a:gd name="T1" fmla="*/ 241300 h 334"/>
              <a:gd name="T2" fmla="*/ 1231900 w 790"/>
              <a:gd name="T3" fmla="*/ 196850 h 334"/>
              <a:gd name="T4" fmla="*/ 1193800 w 790"/>
              <a:gd name="T5" fmla="*/ 152400 h 334"/>
              <a:gd name="T6" fmla="*/ 1138238 w 790"/>
              <a:gd name="T7" fmla="*/ 112713 h 334"/>
              <a:gd name="T8" fmla="*/ 1068388 w 790"/>
              <a:gd name="T9" fmla="*/ 77787 h 334"/>
              <a:gd name="T10" fmla="*/ 984250 w 790"/>
              <a:gd name="T11" fmla="*/ 47625 h 334"/>
              <a:gd name="T12" fmla="*/ 890588 w 790"/>
              <a:gd name="T13" fmla="*/ 25400 h 334"/>
              <a:gd name="T14" fmla="*/ 788987 w 790"/>
              <a:gd name="T15" fmla="*/ 9525 h 334"/>
              <a:gd name="T16" fmla="*/ 681037 w 790"/>
              <a:gd name="T17" fmla="*/ 1588 h 334"/>
              <a:gd name="T18" fmla="*/ 571500 w 790"/>
              <a:gd name="T19" fmla="*/ 1588 h 334"/>
              <a:gd name="T20" fmla="*/ 465138 w 790"/>
              <a:gd name="T21" fmla="*/ 9525 h 334"/>
              <a:gd name="T22" fmla="*/ 361950 w 790"/>
              <a:gd name="T23" fmla="*/ 25400 h 334"/>
              <a:gd name="T24" fmla="*/ 268288 w 790"/>
              <a:gd name="T25" fmla="*/ 47625 h 334"/>
              <a:gd name="T26" fmla="*/ 184150 w 790"/>
              <a:gd name="T27" fmla="*/ 77787 h 334"/>
              <a:gd name="T28" fmla="*/ 114300 w 790"/>
              <a:gd name="T29" fmla="*/ 112713 h 334"/>
              <a:gd name="T30" fmla="*/ 60325 w 790"/>
              <a:gd name="T31" fmla="*/ 152400 h 334"/>
              <a:gd name="T32" fmla="*/ 22225 w 790"/>
              <a:gd name="T33" fmla="*/ 196850 h 334"/>
              <a:gd name="T34" fmla="*/ 3175 w 790"/>
              <a:gd name="T35" fmla="*/ 241300 h 334"/>
              <a:gd name="T36" fmla="*/ 3175 w 790"/>
              <a:gd name="T37" fmla="*/ 287337 h 334"/>
              <a:gd name="T38" fmla="*/ 22225 w 790"/>
              <a:gd name="T39" fmla="*/ 333375 h 334"/>
              <a:gd name="T40" fmla="*/ 60325 w 790"/>
              <a:gd name="T41" fmla="*/ 376237 h 334"/>
              <a:gd name="T42" fmla="*/ 114300 w 790"/>
              <a:gd name="T43" fmla="*/ 415925 h 334"/>
              <a:gd name="T44" fmla="*/ 184150 w 790"/>
              <a:gd name="T45" fmla="*/ 450850 h 334"/>
              <a:gd name="T46" fmla="*/ 268288 w 790"/>
              <a:gd name="T47" fmla="*/ 481013 h 334"/>
              <a:gd name="T48" fmla="*/ 361950 w 790"/>
              <a:gd name="T49" fmla="*/ 503238 h 334"/>
              <a:gd name="T50" fmla="*/ 465138 w 790"/>
              <a:gd name="T51" fmla="*/ 519113 h 334"/>
              <a:gd name="T52" fmla="*/ 571500 w 790"/>
              <a:gd name="T53" fmla="*/ 527050 h 334"/>
              <a:gd name="T54" fmla="*/ 681037 w 790"/>
              <a:gd name="T55" fmla="*/ 527050 h 334"/>
              <a:gd name="T56" fmla="*/ 788987 w 790"/>
              <a:gd name="T57" fmla="*/ 519113 h 334"/>
              <a:gd name="T58" fmla="*/ 890588 w 790"/>
              <a:gd name="T59" fmla="*/ 503238 h 334"/>
              <a:gd name="T60" fmla="*/ 984250 w 790"/>
              <a:gd name="T61" fmla="*/ 481013 h 334"/>
              <a:gd name="T62" fmla="*/ 1068388 w 790"/>
              <a:gd name="T63" fmla="*/ 450850 h 334"/>
              <a:gd name="T64" fmla="*/ 1138238 w 790"/>
              <a:gd name="T65" fmla="*/ 415925 h 334"/>
              <a:gd name="T66" fmla="*/ 1193800 w 790"/>
              <a:gd name="T67" fmla="*/ 376237 h 334"/>
              <a:gd name="T68" fmla="*/ 1231900 w 790"/>
              <a:gd name="T69" fmla="*/ 333375 h 334"/>
              <a:gd name="T70" fmla="*/ 1249363 w 790"/>
              <a:gd name="T71" fmla="*/ 287337 h 3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0"/>
              <a:gd name="T109" fmla="*/ 0 h 334"/>
              <a:gd name="T110" fmla="*/ 790 w 790"/>
              <a:gd name="T111" fmla="*/ 334 h 3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0" h="334">
                <a:moveTo>
                  <a:pt x="789" y="167"/>
                </a:moveTo>
                <a:lnTo>
                  <a:pt x="787" y="152"/>
                </a:lnTo>
                <a:lnTo>
                  <a:pt x="783" y="137"/>
                </a:lnTo>
                <a:lnTo>
                  <a:pt x="776" y="124"/>
                </a:lnTo>
                <a:lnTo>
                  <a:pt x="765" y="110"/>
                </a:lnTo>
                <a:lnTo>
                  <a:pt x="752" y="96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8" y="39"/>
                </a:lnTo>
                <a:lnTo>
                  <a:pt x="620" y="30"/>
                </a:lnTo>
                <a:lnTo>
                  <a:pt x="592" y="23"/>
                </a:lnTo>
                <a:lnTo>
                  <a:pt x="561" y="16"/>
                </a:lnTo>
                <a:lnTo>
                  <a:pt x="530" y="10"/>
                </a:lnTo>
                <a:lnTo>
                  <a:pt x="497" y="6"/>
                </a:lnTo>
                <a:lnTo>
                  <a:pt x="463" y="3"/>
                </a:lnTo>
                <a:lnTo>
                  <a:pt x="429" y="1"/>
                </a:lnTo>
                <a:lnTo>
                  <a:pt x="395" y="0"/>
                </a:lnTo>
                <a:lnTo>
                  <a:pt x="360" y="1"/>
                </a:lnTo>
                <a:lnTo>
                  <a:pt x="326" y="3"/>
                </a:lnTo>
                <a:lnTo>
                  <a:pt x="293" y="6"/>
                </a:lnTo>
                <a:lnTo>
                  <a:pt x="260" y="10"/>
                </a:lnTo>
                <a:lnTo>
                  <a:pt x="228" y="16"/>
                </a:lnTo>
                <a:lnTo>
                  <a:pt x="198" y="23"/>
                </a:lnTo>
                <a:lnTo>
                  <a:pt x="169" y="30"/>
                </a:lnTo>
                <a:lnTo>
                  <a:pt x="142" y="39"/>
                </a:lnTo>
                <a:lnTo>
                  <a:pt x="116" y="49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6"/>
                </a:lnTo>
                <a:lnTo>
                  <a:pt x="24" y="110"/>
                </a:lnTo>
                <a:lnTo>
                  <a:pt x="14" y="124"/>
                </a:lnTo>
                <a:lnTo>
                  <a:pt x="7" y="137"/>
                </a:lnTo>
                <a:lnTo>
                  <a:pt x="2" y="152"/>
                </a:lnTo>
                <a:lnTo>
                  <a:pt x="0" y="167"/>
                </a:lnTo>
                <a:lnTo>
                  <a:pt x="2" y="181"/>
                </a:lnTo>
                <a:lnTo>
                  <a:pt x="7" y="195"/>
                </a:lnTo>
                <a:lnTo>
                  <a:pt x="14" y="210"/>
                </a:lnTo>
                <a:lnTo>
                  <a:pt x="24" y="224"/>
                </a:lnTo>
                <a:lnTo>
                  <a:pt x="38" y="237"/>
                </a:lnTo>
                <a:lnTo>
                  <a:pt x="53" y="250"/>
                </a:lnTo>
                <a:lnTo>
                  <a:pt x="72" y="262"/>
                </a:lnTo>
                <a:lnTo>
                  <a:pt x="93" y="273"/>
                </a:lnTo>
                <a:lnTo>
                  <a:pt x="116" y="284"/>
                </a:lnTo>
                <a:lnTo>
                  <a:pt x="142" y="294"/>
                </a:lnTo>
                <a:lnTo>
                  <a:pt x="169" y="303"/>
                </a:lnTo>
                <a:lnTo>
                  <a:pt x="198" y="311"/>
                </a:lnTo>
                <a:lnTo>
                  <a:pt x="228" y="317"/>
                </a:lnTo>
                <a:lnTo>
                  <a:pt x="260" y="323"/>
                </a:lnTo>
                <a:lnTo>
                  <a:pt x="293" y="327"/>
                </a:lnTo>
                <a:lnTo>
                  <a:pt x="326" y="330"/>
                </a:lnTo>
                <a:lnTo>
                  <a:pt x="360" y="332"/>
                </a:lnTo>
                <a:lnTo>
                  <a:pt x="395" y="333"/>
                </a:lnTo>
                <a:lnTo>
                  <a:pt x="429" y="332"/>
                </a:lnTo>
                <a:lnTo>
                  <a:pt x="463" y="330"/>
                </a:lnTo>
                <a:lnTo>
                  <a:pt x="497" y="327"/>
                </a:lnTo>
                <a:lnTo>
                  <a:pt x="530" y="323"/>
                </a:lnTo>
                <a:lnTo>
                  <a:pt x="561" y="317"/>
                </a:lnTo>
                <a:lnTo>
                  <a:pt x="592" y="311"/>
                </a:lnTo>
                <a:lnTo>
                  <a:pt x="620" y="303"/>
                </a:lnTo>
                <a:lnTo>
                  <a:pt x="648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6" y="210"/>
                </a:lnTo>
                <a:lnTo>
                  <a:pt x="783" y="195"/>
                </a:lnTo>
                <a:lnTo>
                  <a:pt x="787" y="181"/>
                </a:lnTo>
                <a:lnTo>
                  <a:pt x="789" y="1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2797175" y="4754563"/>
            <a:ext cx="1252538" cy="530225"/>
          </a:xfrm>
          <a:custGeom>
            <a:avLst/>
            <a:gdLst>
              <a:gd name="T0" fmla="*/ 3175 w 789"/>
              <a:gd name="T1" fmla="*/ 287337 h 334"/>
              <a:gd name="T2" fmla="*/ 20638 w 789"/>
              <a:gd name="T3" fmla="*/ 333375 h 334"/>
              <a:gd name="T4" fmla="*/ 58738 w 789"/>
              <a:gd name="T5" fmla="*/ 376237 h 334"/>
              <a:gd name="T6" fmla="*/ 112713 w 789"/>
              <a:gd name="T7" fmla="*/ 415925 h 334"/>
              <a:gd name="T8" fmla="*/ 184150 w 789"/>
              <a:gd name="T9" fmla="*/ 450850 h 334"/>
              <a:gd name="T10" fmla="*/ 266700 w 789"/>
              <a:gd name="T11" fmla="*/ 481013 h 334"/>
              <a:gd name="T12" fmla="*/ 360363 w 789"/>
              <a:gd name="T13" fmla="*/ 503238 h 334"/>
              <a:gd name="T14" fmla="*/ 465138 w 789"/>
              <a:gd name="T15" fmla="*/ 519113 h 334"/>
              <a:gd name="T16" fmla="*/ 571500 w 789"/>
              <a:gd name="T17" fmla="*/ 527050 h 334"/>
              <a:gd name="T18" fmla="*/ 679450 w 789"/>
              <a:gd name="T19" fmla="*/ 527050 h 334"/>
              <a:gd name="T20" fmla="*/ 788988 w 789"/>
              <a:gd name="T21" fmla="*/ 519113 h 334"/>
              <a:gd name="T22" fmla="*/ 890588 w 789"/>
              <a:gd name="T23" fmla="*/ 503238 h 334"/>
              <a:gd name="T24" fmla="*/ 984250 w 789"/>
              <a:gd name="T25" fmla="*/ 479425 h 334"/>
              <a:gd name="T26" fmla="*/ 1068388 w 789"/>
              <a:gd name="T27" fmla="*/ 450850 h 334"/>
              <a:gd name="T28" fmla="*/ 1138238 w 789"/>
              <a:gd name="T29" fmla="*/ 414338 h 334"/>
              <a:gd name="T30" fmla="*/ 1192213 w 789"/>
              <a:gd name="T31" fmla="*/ 376237 h 334"/>
              <a:gd name="T32" fmla="*/ 1230313 w 789"/>
              <a:gd name="T33" fmla="*/ 331787 h 334"/>
              <a:gd name="T34" fmla="*/ 1249363 w 789"/>
              <a:gd name="T35" fmla="*/ 285750 h 334"/>
              <a:gd name="T36" fmla="*/ 1249363 w 789"/>
              <a:gd name="T37" fmla="*/ 241300 h 334"/>
              <a:gd name="T38" fmla="*/ 1230313 w 789"/>
              <a:gd name="T39" fmla="*/ 196850 h 334"/>
              <a:gd name="T40" fmla="*/ 1192213 w 789"/>
              <a:gd name="T41" fmla="*/ 152400 h 334"/>
              <a:gd name="T42" fmla="*/ 1138238 w 789"/>
              <a:gd name="T43" fmla="*/ 112713 h 334"/>
              <a:gd name="T44" fmla="*/ 1068388 w 789"/>
              <a:gd name="T45" fmla="*/ 77787 h 334"/>
              <a:gd name="T46" fmla="*/ 984250 w 789"/>
              <a:gd name="T47" fmla="*/ 47625 h 334"/>
              <a:gd name="T48" fmla="*/ 890588 w 789"/>
              <a:gd name="T49" fmla="*/ 25400 h 334"/>
              <a:gd name="T50" fmla="*/ 787400 w 789"/>
              <a:gd name="T51" fmla="*/ 9525 h 334"/>
              <a:gd name="T52" fmla="*/ 679450 w 789"/>
              <a:gd name="T53" fmla="*/ 1588 h 334"/>
              <a:gd name="T54" fmla="*/ 571500 w 789"/>
              <a:gd name="T55" fmla="*/ 1588 h 334"/>
              <a:gd name="T56" fmla="*/ 463550 w 789"/>
              <a:gd name="T57" fmla="*/ 9525 h 334"/>
              <a:gd name="T58" fmla="*/ 360363 w 789"/>
              <a:gd name="T59" fmla="*/ 25400 h 334"/>
              <a:gd name="T60" fmla="*/ 266700 w 789"/>
              <a:gd name="T61" fmla="*/ 47625 h 334"/>
              <a:gd name="T62" fmla="*/ 184150 w 789"/>
              <a:gd name="T63" fmla="*/ 77787 h 334"/>
              <a:gd name="T64" fmla="*/ 112713 w 789"/>
              <a:gd name="T65" fmla="*/ 112713 h 334"/>
              <a:gd name="T66" fmla="*/ 58738 w 789"/>
              <a:gd name="T67" fmla="*/ 153987 h 334"/>
              <a:gd name="T68" fmla="*/ 20638 w 789"/>
              <a:gd name="T69" fmla="*/ 196850 h 334"/>
              <a:gd name="T70" fmla="*/ 3175 w 789"/>
              <a:gd name="T71" fmla="*/ 241300 h 3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89"/>
              <a:gd name="T109" fmla="*/ 0 h 334"/>
              <a:gd name="T110" fmla="*/ 789 w 789"/>
              <a:gd name="T111" fmla="*/ 334 h 3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89" h="334">
                <a:moveTo>
                  <a:pt x="0" y="167"/>
                </a:moveTo>
                <a:lnTo>
                  <a:pt x="2" y="181"/>
                </a:lnTo>
                <a:lnTo>
                  <a:pt x="6" y="195"/>
                </a:lnTo>
                <a:lnTo>
                  <a:pt x="13" y="210"/>
                </a:lnTo>
                <a:lnTo>
                  <a:pt x="24" y="224"/>
                </a:lnTo>
                <a:lnTo>
                  <a:pt x="37" y="237"/>
                </a:lnTo>
                <a:lnTo>
                  <a:pt x="53" y="250"/>
                </a:lnTo>
                <a:lnTo>
                  <a:pt x="71" y="262"/>
                </a:lnTo>
                <a:lnTo>
                  <a:pt x="92" y="274"/>
                </a:lnTo>
                <a:lnTo>
                  <a:pt x="116" y="284"/>
                </a:lnTo>
                <a:lnTo>
                  <a:pt x="141" y="294"/>
                </a:lnTo>
                <a:lnTo>
                  <a:pt x="168" y="303"/>
                </a:lnTo>
                <a:lnTo>
                  <a:pt x="197" y="311"/>
                </a:lnTo>
                <a:lnTo>
                  <a:pt x="227" y="317"/>
                </a:lnTo>
                <a:lnTo>
                  <a:pt x="259" y="323"/>
                </a:lnTo>
                <a:lnTo>
                  <a:pt x="293" y="327"/>
                </a:lnTo>
                <a:lnTo>
                  <a:pt x="326" y="330"/>
                </a:lnTo>
                <a:lnTo>
                  <a:pt x="360" y="332"/>
                </a:lnTo>
                <a:lnTo>
                  <a:pt x="394" y="333"/>
                </a:lnTo>
                <a:lnTo>
                  <a:pt x="428" y="332"/>
                </a:lnTo>
                <a:lnTo>
                  <a:pt x="462" y="330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1" y="311"/>
                </a:lnTo>
                <a:lnTo>
                  <a:pt x="620" y="302"/>
                </a:lnTo>
                <a:lnTo>
                  <a:pt x="648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1"/>
                </a:lnTo>
                <a:lnTo>
                  <a:pt x="736" y="250"/>
                </a:lnTo>
                <a:lnTo>
                  <a:pt x="751" y="237"/>
                </a:lnTo>
                <a:lnTo>
                  <a:pt x="764" y="223"/>
                </a:lnTo>
                <a:lnTo>
                  <a:pt x="775" y="209"/>
                </a:lnTo>
                <a:lnTo>
                  <a:pt x="782" y="195"/>
                </a:lnTo>
                <a:lnTo>
                  <a:pt x="787" y="180"/>
                </a:lnTo>
                <a:lnTo>
                  <a:pt x="788" y="167"/>
                </a:lnTo>
                <a:lnTo>
                  <a:pt x="787" y="152"/>
                </a:lnTo>
                <a:lnTo>
                  <a:pt x="782" y="137"/>
                </a:lnTo>
                <a:lnTo>
                  <a:pt x="775" y="124"/>
                </a:lnTo>
                <a:lnTo>
                  <a:pt x="764" y="110"/>
                </a:lnTo>
                <a:lnTo>
                  <a:pt x="751" y="96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7" y="39"/>
                </a:lnTo>
                <a:lnTo>
                  <a:pt x="620" y="30"/>
                </a:lnTo>
                <a:lnTo>
                  <a:pt x="591" y="23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2" y="3"/>
                </a:lnTo>
                <a:lnTo>
                  <a:pt x="428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2" y="6"/>
                </a:lnTo>
                <a:lnTo>
                  <a:pt x="259" y="10"/>
                </a:lnTo>
                <a:lnTo>
                  <a:pt x="227" y="16"/>
                </a:lnTo>
                <a:lnTo>
                  <a:pt x="197" y="23"/>
                </a:lnTo>
                <a:lnTo>
                  <a:pt x="168" y="30"/>
                </a:lnTo>
                <a:lnTo>
                  <a:pt x="140" y="39"/>
                </a:lnTo>
                <a:lnTo>
                  <a:pt x="116" y="49"/>
                </a:lnTo>
                <a:lnTo>
                  <a:pt x="92" y="60"/>
                </a:lnTo>
                <a:lnTo>
                  <a:pt x="71" y="71"/>
                </a:lnTo>
                <a:lnTo>
                  <a:pt x="53" y="83"/>
                </a:lnTo>
                <a:lnTo>
                  <a:pt x="37" y="97"/>
                </a:lnTo>
                <a:lnTo>
                  <a:pt x="24" y="110"/>
                </a:lnTo>
                <a:lnTo>
                  <a:pt x="13" y="124"/>
                </a:lnTo>
                <a:lnTo>
                  <a:pt x="6" y="137"/>
                </a:lnTo>
                <a:lnTo>
                  <a:pt x="2" y="152"/>
                </a:lnTo>
                <a:lnTo>
                  <a:pt x="0" y="1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4344988" y="4630738"/>
            <a:ext cx="1252537" cy="528637"/>
          </a:xfrm>
          <a:custGeom>
            <a:avLst/>
            <a:gdLst>
              <a:gd name="T0" fmla="*/ 3175 w 789"/>
              <a:gd name="T1" fmla="*/ 287337 h 333"/>
              <a:gd name="T2" fmla="*/ 22225 w 789"/>
              <a:gd name="T3" fmla="*/ 331787 h 333"/>
              <a:gd name="T4" fmla="*/ 60325 w 789"/>
              <a:gd name="T5" fmla="*/ 376237 h 333"/>
              <a:gd name="T6" fmla="*/ 114300 w 789"/>
              <a:gd name="T7" fmla="*/ 415925 h 333"/>
              <a:gd name="T8" fmla="*/ 184150 w 789"/>
              <a:gd name="T9" fmla="*/ 450850 h 333"/>
              <a:gd name="T10" fmla="*/ 268287 w 789"/>
              <a:gd name="T11" fmla="*/ 479425 h 333"/>
              <a:gd name="T12" fmla="*/ 361950 w 789"/>
              <a:gd name="T13" fmla="*/ 503237 h 333"/>
              <a:gd name="T14" fmla="*/ 463550 w 789"/>
              <a:gd name="T15" fmla="*/ 519112 h 333"/>
              <a:gd name="T16" fmla="*/ 571500 w 789"/>
              <a:gd name="T17" fmla="*/ 527050 h 333"/>
              <a:gd name="T18" fmla="*/ 681037 w 789"/>
              <a:gd name="T19" fmla="*/ 527050 h 333"/>
              <a:gd name="T20" fmla="*/ 787400 w 789"/>
              <a:gd name="T21" fmla="*/ 519112 h 333"/>
              <a:gd name="T22" fmla="*/ 889000 w 789"/>
              <a:gd name="T23" fmla="*/ 503237 h 333"/>
              <a:gd name="T24" fmla="*/ 984250 w 789"/>
              <a:gd name="T25" fmla="*/ 479425 h 333"/>
              <a:gd name="T26" fmla="*/ 1068387 w 789"/>
              <a:gd name="T27" fmla="*/ 450850 h 333"/>
              <a:gd name="T28" fmla="*/ 1136650 w 789"/>
              <a:gd name="T29" fmla="*/ 415925 h 333"/>
              <a:gd name="T30" fmla="*/ 1192212 w 789"/>
              <a:gd name="T31" fmla="*/ 374650 h 333"/>
              <a:gd name="T32" fmla="*/ 1230312 w 789"/>
              <a:gd name="T33" fmla="*/ 331787 h 333"/>
              <a:gd name="T34" fmla="*/ 1247775 w 789"/>
              <a:gd name="T35" fmla="*/ 287337 h 333"/>
              <a:gd name="T36" fmla="*/ 1247775 w 789"/>
              <a:gd name="T37" fmla="*/ 239712 h 333"/>
              <a:gd name="T38" fmla="*/ 1230312 w 789"/>
              <a:gd name="T39" fmla="*/ 195262 h 333"/>
              <a:gd name="T40" fmla="*/ 1192212 w 789"/>
              <a:gd name="T41" fmla="*/ 152400 h 333"/>
              <a:gd name="T42" fmla="*/ 1136650 w 789"/>
              <a:gd name="T43" fmla="*/ 112712 h 333"/>
              <a:gd name="T44" fmla="*/ 1066800 w 789"/>
              <a:gd name="T45" fmla="*/ 76200 h 333"/>
              <a:gd name="T46" fmla="*/ 984250 w 789"/>
              <a:gd name="T47" fmla="*/ 47625 h 333"/>
              <a:gd name="T48" fmla="*/ 889000 w 789"/>
              <a:gd name="T49" fmla="*/ 23812 h 333"/>
              <a:gd name="T50" fmla="*/ 787400 w 789"/>
              <a:gd name="T51" fmla="*/ 9525 h 333"/>
              <a:gd name="T52" fmla="*/ 679450 w 789"/>
              <a:gd name="T53" fmla="*/ 1587 h 333"/>
              <a:gd name="T54" fmla="*/ 571500 w 789"/>
              <a:gd name="T55" fmla="*/ 1587 h 333"/>
              <a:gd name="T56" fmla="*/ 463550 w 789"/>
              <a:gd name="T57" fmla="*/ 9525 h 333"/>
              <a:gd name="T58" fmla="*/ 361950 w 789"/>
              <a:gd name="T59" fmla="*/ 25400 h 333"/>
              <a:gd name="T60" fmla="*/ 268287 w 789"/>
              <a:gd name="T61" fmla="*/ 47625 h 333"/>
              <a:gd name="T62" fmla="*/ 184150 w 789"/>
              <a:gd name="T63" fmla="*/ 77787 h 333"/>
              <a:gd name="T64" fmla="*/ 114300 w 789"/>
              <a:gd name="T65" fmla="*/ 112712 h 333"/>
              <a:gd name="T66" fmla="*/ 60325 w 789"/>
              <a:gd name="T67" fmla="*/ 152400 h 333"/>
              <a:gd name="T68" fmla="*/ 22225 w 789"/>
              <a:gd name="T69" fmla="*/ 195262 h 333"/>
              <a:gd name="T70" fmla="*/ 3175 w 789"/>
              <a:gd name="T71" fmla="*/ 241300 h 3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89"/>
              <a:gd name="T109" fmla="*/ 0 h 333"/>
              <a:gd name="T110" fmla="*/ 789 w 789"/>
              <a:gd name="T111" fmla="*/ 333 h 33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89" h="333">
                <a:moveTo>
                  <a:pt x="0" y="166"/>
                </a:moveTo>
                <a:lnTo>
                  <a:pt x="2" y="181"/>
                </a:lnTo>
                <a:lnTo>
                  <a:pt x="6" y="195"/>
                </a:lnTo>
                <a:lnTo>
                  <a:pt x="14" y="209"/>
                </a:lnTo>
                <a:lnTo>
                  <a:pt x="24" y="223"/>
                </a:lnTo>
                <a:lnTo>
                  <a:pt x="38" y="237"/>
                </a:lnTo>
                <a:lnTo>
                  <a:pt x="53" y="249"/>
                </a:lnTo>
                <a:lnTo>
                  <a:pt x="72" y="262"/>
                </a:lnTo>
                <a:lnTo>
                  <a:pt x="93" y="273"/>
                </a:lnTo>
                <a:lnTo>
                  <a:pt x="116" y="284"/>
                </a:lnTo>
                <a:lnTo>
                  <a:pt x="141" y="294"/>
                </a:lnTo>
                <a:lnTo>
                  <a:pt x="169" y="302"/>
                </a:lnTo>
                <a:lnTo>
                  <a:pt x="197" y="310"/>
                </a:lnTo>
                <a:lnTo>
                  <a:pt x="228" y="317"/>
                </a:lnTo>
                <a:lnTo>
                  <a:pt x="259" y="322"/>
                </a:lnTo>
                <a:lnTo>
                  <a:pt x="292" y="327"/>
                </a:lnTo>
                <a:lnTo>
                  <a:pt x="325" y="330"/>
                </a:lnTo>
                <a:lnTo>
                  <a:pt x="360" y="332"/>
                </a:lnTo>
                <a:lnTo>
                  <a:pt x="394" y="332"/>
                </a:lnTo>
                <a:lnTo>
                  <a:pt x="429" y="332"/>
                </a:lnTo>
                <a:lnTo>
                  <a:pt x="463" y="330"/>
                </a:lnTo>
                <a:lnTo>
                  <a:pt x="496" y="327"/>
                </a:lnTo>
                <a:lnTo>
                  <a:pt x="529" y="322"/>
                </a:lnTo>
                <a:lnTo>
                  <a:pt x="560" y="317"/>
                </a:lnTo>
                <a:lnTo>
                  <a:pt x="591" y="310"/>
                </a:lnTo>
                <a:lnTo>
                  <a:pt x="620" y="302"/>
                </a:lnTo>
                <a:lnTo>
                  <a:pt x="647" y="293"/>
                </a:lnTo>
                <a:lnTo>
                  <a:pt x="673" y="284"/>
                </a:lnTo>
                <a:lnTo>
                  <a:pt x="696" y="273"/>
                </a:lnTo>
                <a:lnTo>
                  <a:pt x="716" y="262"/>
                </a:lnTo>
                <a:lnTo>
                  <a:pt x="735" y="249"/>
                </a:lnTo>
                <a:lnTo>
                  <a:pt x="751" y="236"/>
                </a:lnTo>
                <a:lnTo>
                  <a:pt x="765" y="223"/>
                </a:lnTo>
                <a:lnTo>
                  <a:pt x="775" y="209"/>
                </a:lnTo>
                <a:lnTo>
                  <a:pt x="782" y="195"/>
                </a:lnTo>
                <a:lnTo>
                  <a:pt x="786" y="181"/>
                </a:lnTo>
                <a:lnTo>
                  <a:pt x="788" y="166"/>
                </a:lnTo>
                <a:lnTo>
                  <a:pt x="786" y="151"/>
                </a:lnTo>
                <a:lnTo>
                  <a:pt x="782" y="137"/>
                </a:lnTo>
                <a:lnTo>
                  <a:pt x="775" y="123"/>
                </a:lnTo>
                <a:lnTo>
                  <a:pt x="765" y="109"/>
                </a:lnTo>
                <a:lnTo>
                  <a:pt x="751" y="96"/>
                </a:lnTo>
                <a:lnTo>
                  <a:pt x="735" y="83"/>
                </a:lnTo>
                <a:lnTo>
                  <a:pt x="716" y="71"/>
                </a:lnTo>
                <a:lnTo>
                  <a:pt x="695" y="59"/>
                </a:lnTo>
                <a:lnTo>
                  <a:pt x="672" y="48"/>
                </a:lnTo>
                <a:lnTo>
                  <a:pt x="647" y="39"/>
                </a:lnTo>
                <a:lnTo>
                  <a:pt x="620" y="30"/>
                </a:lnTo>
                <a:lnTo>
                  <a:pt x="591" y="22"/>
                </a:lnTo>
                <a:lnTo>
                  <a:pt x="560" y="15"/>
                </a:lnTo>
                <a:lnTo>
                  <a:pt x="529" y="10"/>
                </a:lnTo>
                <a:lnTo>
                  <a:pt x="496" y="6"/>
                </a:lnTo>
                <a:lnTo>
                  <a:pt x="462" y="2"/>
                </a:lnTo>
                <a:lnTo>
                  <a:pt x="428" y="1"/>
                </a:lnTo>
                <a:lnTo>
                  <a:pt x="394" y="0"/>
                </a:lnTo>
                <a:lnTo>
                  <a:pt x="360" y="1"/>
                </a:lnTo>
                <a:lnTo>
                  <a:pt x="325" y="3"/>
                </a:lnTo>
                <a:lnTo>
                  <a:pt x="292" y="6"/>
                </a:lnTo>
                <a:lnTo>
                  <a:pt x="259" y="10"/>
                </a:lnTo>
                <a:lnTo>
                  <a:pt x="228" y="16"/>
                </a:lnTo>
                <a:lnTo>
                  <a:pt x="197" y="22"/>
                </a:lnTo>
                <a:lnTo>
                  <a:pt x="169" y="30"/>
                </a:lnTo>
                <a:lnTo>
                  <a:pt x="141" y="39"/>
                </a:lnTo>
                <a:lnTo>
                  <a:pt x="116" y="49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6"/>
                </a:lnTo>
                <a:lnTo>
                  <a:pt x="24" y="109"/>
                </a:lnTo>
                <a:lnTo>
                  <a:pt x="14" y="123"/>
                </a:lnTo>
                <a:lnTo>
                  <a:pt x="6" y="138"/>
                </a:lnTo>
                <a:lnTo>
                  <a:pt x="2" y="152"/>
                </a:lnTo>
                <a:lnTo>
                  <a:pt x="0" y="16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6627813" y="5624513"/>
            <a:ext cx="1449387" cy="544512"/>
          </a:xfrm>
          <a:custGeom>
            <a:avLst/>
            <a:gdLst>
              <a:gd name="T0" fmla="*/ 1447800 w 913"/>
              <a:gd name="T1" fmla="*/ 542925 h 343"/>
              <a:gd name="T2" fmla="*/ 1447800 w 913"/>
              <a:gd name="T3" fmla="*/ 0 h 343"/>
              <a:gd name="T4" fmla="*/ 0 w 913"/>
              <a:gd name="T5" fmla="*/ 0 h 343"/>
              <a:gd name="T6" fmla="*/ 0 w 913"/>
              <a:gd name="T7" fmla="*/ 542925 h 343"/>
              <a:gd name="T8" fmla="*/ 1447800 w 913"/>
              <a:gd name="T9" fmla="*/ 542925 h 3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3"/>
              <a:gd name="T16" fmla="*/ 0 h 343"/>
              <a:gd name="T17" fmla="*/ 913 w 913"/>
              <a:gd name="T18" fmla="*/ 343 h 3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3" h="343">
                <a:moveTo>
                  <a:pt x="912" y="342"/>
                </a:moveTo>
                <a:lnTo>
                  <a:pt x="912" y="0"/>
                </a:lnTo>
                <a:lnTo>
                  <a:pt x="0" y="0"/>
                </a:lnTo>
                <a:lnTo>
                  <a:pt x="0" y="342"/>
                </a:lnTo>
                <a:lnTo>
                  <a:pt x="912" y="342"/>
                </a:lnTo>
              </a:path>
            </a:pathLst>
          </a:custGeom>
          <a:noFill/>
          <a:ln w="508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1624013" y="5608638"/>
            <a:ext cx="1252537" cy="544512"/>
          </a:xfrm>
          <a:custGeom>
            <a:avLst/>
            <a:gdLst>
              <a:gd name="T0" fmla="*/ 1250950 w 789"/>
              <a:gd name="T1" fmla="*/ 542925 h 343"/>
              <a:gd name="T2" fmla="*/ 1250950 w 789"/>
              <a:gd name="T3" fmla="*/ 0 h 343"/>
              <a:gd name="T4" fmla="*/ 0 w 789"/>
              <a:gd name="T5" fmla="*/ 0 h 343"/>
              <a:gd name="T6" fmla="*/ 0 w 789"/>
              <a:gd name="T7" fmla="*/ 542925 h 343"/>
              <a:gd name="T8" fmla="*/ 1250950 w 789"/>
              <a:gd name="T9" fmla="*/ 542925 h 3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9"/>
              <a:gd name="T16" fmla="*/ 0 h 343"/>
              <a:gd name="T17" fmla="*/ 789 w 789"/>
              <a:gd name="T18" fmla="*/ 343 h 3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9" h="343">
                <a:moveTo>
                  <a:pt x="788" y="342"/>
                </a:moveTo>
                <a:lnTo>
                  <a:pt x="788" y="0"/>
                </a:lnTo>
                <a:lnTo>
                  <a:pt x="0" y="0"/>
                </a:lnTo>
                <a:lnTo>
                  <a:pt x="0" y="342"/>
                </a:lnTo>
                <a:lnTo>
                  <a:pt x="788" y="3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1624013" y="4367213"/>
            <a:ext cx="1252537" cy="528637"/>
          </a:xfrm>
          <a:custGeom>
            <a:avLst/>
            <a:gdLst>
              <a:gd name="T0" fmla="*/ 1249362 w 789"/>
              <a:gd name="T1" fmla="*/ 239712 h 333"/>
              <a:gd name="T2" fmla="*/ 1230312 w 789"/>
              <a:gd name="T3" fmla="*/ 195262 h 333"/>
              <a:gd name="T4" fmla="*/ 1192212 w 789"/>
              <a:gd name="T5" fmla="*/ 152400 h 333"/>
              <a:gd name="T6" fmla="*/ 1138237 w 789"/>
              <a:gd name="T7" fmla="*/ 111125 h 333"/>
              <a:gd name="T8" fmla="*/ 1068387 w 789"/>
              <a:gd name="T9" fmla="*/ 77787 h 333"/>
              <a:gd name="T10" fmla="*/ 984250 w 789"/>
              <a:gd name="T11" fmla="*/ 47625 h 333"/>
              <a:gd name="T12" fmla="*/ 890587 w 789"/>
              <a:gd name="T13" fmla="*/ 25400 h 333"/>
              <a:gd name="T14" fmla="*/ 787400 w 789"/>
              <a:gd name="T15" fmla="*/ 9525 h 333"/>
              <a:gd name="T16" fmla="*/ 681037 w 789"/>
              <a:gd name="T17" fmla="*/ 0 h 333"/>
              <a:gd name="T18" fmla="*/ 571500 w 789"/>
              <a:gd name="T19" fmla="*/ 0 h 333"/>
              <a:gd name="T20" fmla="*/ 463550 w 789"/>
              <a:gd name="T21" fmla="*/ 9525 h 333"/>
              <a:gd name="T22" fmla="*/ 361950 w 789"/>
              <a:gd name="T23" fmla="*/ 25400 h 333"/>
              <a:gd name="T24" fmla="*/ 266700 w 789"/>
              <a:gd name="T25" fmla="*/ 47625 h 333"/>
              <a:gd name="T26" fmla="*/ 182562 w 789"/>
              <a:gd name="T27" fmla="*/ 77787 h 333"/>
              <a:gd name="T28" fmla="*/ 112712 w 789"/>
              <a:gd name="T29" fmla="*/ 111125 h 333"/>
              <a:gd name="T30" fmla="*/ 58737 w 789"/>
              <a:gd name="T31" fmla="*/ 152400 h 333"/>
              <a:gd name="T32" fmla="*/ 22225 w 789"/>
              <a:gd name="T33" fmla="*/ 195262 h 333"/>
              <a:gd name="T34" fmla="*/ 1587 w 789"/>
              <a:gd name="T35" fmla="*/ 239712 h 333"/>
              <a:gd name="T36" fmla="*/ 1587 w 789"/>
              <a:gd name="T37" fmla="*/ 285750 h 333"/>
              <a:gd name="T38" fmla="*/ 22225 w 789"/>
              <a:gd name="T39" fmla="*/ 331787 h 333"/>
              <a:gd name="T40" fmla="*/ 58737 w 789"/>
              <a:gd name="T41" fmla="*/ 374650 h 333"/>
              <a:gd name="T42" fmla="*/ 112712 w 789"/>
              <a:gd name="T43" fmla="*/ 414337 h 333"/>
              <a:gd name="T44" fmla="*/ 182562 w 789"/>
              <a:gd name="T45" fmla="*/ 450850 h 333"/>
              <a:gd name="T46" fmla="*/ 266700 w 789"/>
              <a:gd name="T47" fmla="*/ 479425 h 333"/>
              <a:gd name="T48" fmla="*/ 361950 w 789"/>
              <a:gd name="T49" fmla="*/ 503237 h 333"/>
              <a:gd name="T50" fmla="*/ 463550 w 789"/>
              <a:gd name="T51" fmla="*/ 519112 h 333"/>
              <a:gd name="T52" fmla="*/ 571500 w 789"/>
              <a:gd name="T53" fmla="*/ 525462 h 333"/>
              <a:gd name="T54" fmla="*/ 681037 w 789"/>
              <a:gd name="T55" fmla="*/ 525462 h 333"/>
              <a:gd name="T56" fmla="*/ 787400 w 789"/>
              <a:gd name="T57" fmla="*/ 519112 h 333"/>
              <a:gd name="T58" fmla="*/ 890587 w 789"/>
              <a:gd name="T59" fmla="*/ 503237 h 333"/>
              <a:gd name="T60" fmla="*/ 984250 w 789"/>
              <a:gd name="T61" fmla="*/ 479425 h 333"/>
              <a:gd name="T62" fmla="*/ 1068387 w 789"/>
              <a:gd name="T63" fmla="*/ 450850 h 333"/>
              <a:gd name="T64" fmla="*/ 1138237 w 789"/>
              <a:gd name="T65" fmla="*/ 414337 h 333"/>
              <a:gd name="T66" fmla="*/ 1192212 w 789"/>
              <a:gd name="T67" fmla="*/ 374650 h 333"/>
              <a:gd name="T68" fmla="*/ 1230312 w 789"/>
              <a:gd name="T69" fmla="*/ 331787 h 333"/>
              <a:gd name="T70" fmla="*/ 1249362 w 789"/>
              <a:gd name="T71" fmla="*/ 285750 h 3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89"/>
              <a:gd name="T109" fmla="*/ 0 h 333"/>
              <a:gd name="T110" fmla="*/ 789 w 789"/>
              <a:gd name="T111" fmla="*/ 333 h 33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89" h="333">
                <a:moveTo>
                  <a:pt x="788" y="166"/>
                </a:moveTo>
                <a:lnTo>
                  <a:pt x="787" y="151"/>
                </a:lnTo>
                <a:lnTo>
                  <a:pt x="782" y="137"/>
                </a:lnTo>
                <a:lnTo>
                  <a:pt x="775" y="123"/>
                </a:lnTo>
                <a:lnTo>
                  <a:pt x="765" y="109"/>
                </a:lnTo>
                <a:lnTo>
                  <a:pt x="751" y="96"/>
                </a:lnTo>
                <a:lnTo>
                  <a:pt x="735" y="83"/>
                </a:lnTo>
                <a:lnTo>
                  <a:pt x="717" y="70"/>
                </a:lnTo>
                <a:lnTo>
                  <a:pt x="696" y="59"/>
                </a:lnTo>
                <a:lnTo>
                  <a:pt x="673" y="49"/>
                </a:lnTo>
                <a:lnTo>
                  <a:pt x="647" y="39"/>
                </a:lnTo>
                <a:lnTo>
                  <a:pt x="620" y="30"/>
                </a:lnTo>
                <a:lnTo>
                  <a:pt x="591" y="22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3" y="3"/>
                </a:lnTo>
                <a:lnTo>
                  <a:pt x="429" y="0"/>
                </a:lnTo>
                <a:lnTo>
                  <a:pt x="394" y="0"/>
                </a:lnTo>
                <a:lnTo>
                  <a:pt x="360" y="0"/>
                </a:lnTo>
                <a:lnTo>
                  <a:pt x="325" y="3"/>
                </a:lnTo>
                <a:lnTo>
                  <a:pt x="292" y="6"/>
                </a:lnTo>
                <a:lnTo>
                  <a:pt x="260" y="10"/>
                </a:lnTo>
                <a:lnTo>
                  <a:pt x="228" y="16"/>
                </a:lnTo>
                <a:lnTo>
                  <a:pt x="197" y="22"/>
                </a:lnTo>
                <a:lnTo>
                  <a:pt x="168" y="30"/>
                </a:lnTo>
                <a:lnTo>
                  <a:pt x="141" y="39"/>
                </a:lnTo>
                <a:lnTo>
                  <a:pt x="115" y="49"/>
                </a:lnTo>
                <a:lnTo>
                  <a:pt x="92" y="59"/>
                </a:lnTo>
                <a:lnTo>
                  <a:pt x="71" y="70"/>
                </a:lnTo>
                <a:lnTo>
                  <a:pt x="53" y="83"/>
                </a:lnTo>
                <a:lnTo>
                  <a:pt x="37" y="96"/>
                </a:lnTo>
                <a:lnTo>
                  <a:pt x="24" y="109"/>
                </a:lnTo>
                <a:lnTo>
                  <a:pt x="14" y="123"/>
                </a:lnTo>
                <a:lnTo>
                  <a:pt x="6" y="137"/>
                </a:lnTo>
                <a:lnTo>
                  <a:pt x="1" y="151"/>
                </a:lnTo>
                <a:lnTo>
                  <a:pt x="0" y="166"/>
                </a:lnTo>
                <a:lnTo>
                  <a:pt x="1" y="180"/>
                </a:lnTo>
                <a:lnTo>
                  <a:pt x="6" y="195"/>
                </a:lnTo>
                <a:lnTo>
                  <a:pt x="14" y="209"/>
                </a:lnTo>
                <a:lnTo>
                  <a:pt x="24" y="223"/>
                </a:lnTo>
                <a:lnTo>
                  <a:pt x="37" y="236"/>
                </a:lnTo>
                <a:lnTo>
                  <a:pt x="53" y="249"/>
                </a:lnTo>
                <a:lnTo>
                  <a:pt x="71" y="261"/>
                </a:lnTo>
                <a:lnTo>
                  <a:pt x="92" y="273"/>
                </a:lnTo>
                <a:lnTo>
                  <a:pt x="115" y="284"/>
                </a:lnTo>
                <a:lnTo>
                  <a:pt x="141" y="294"/>
                </a:lnTo>
                <a:lnTo>
                  <a:pt x="168" y="302"/>
                </a:lnTo>
                <a:lnTo>
                  <a:pt x="197" y="310"/>
                </a:lnTo>
                <a:lnTo>
                  <a:pt x="228" y="317"/>
                </a:lnTo>
                <a:lnTo>
                  <a:pt x="260" y="322"/>
                </a:lnTo>
                <a:lnTo>
                  <a:pt x="292" y="327"/>
                </a:lnTo>
                <a:lnTo>
                  <a:pt x="325" y="330"/>
                </a:lnTo>
                <a:lnTo>
                  <a:pt x="360" y="331"/>
                </a:lnTo>
                <a:lnTo>
                  <a:pt x="394" y="332"/>
                </a:lnTo>
                <a:lnTo>
                  <a:pt x="429" y="331"/>
                </a:lnTo>
                <a:lnTo>
                  <a:pt x="463" y="330"/>
                </a:lnTo>
                <a:lnTo>
                  <a:pt x="496" y="327"/>
                </a:lnTo>
                <a:lnTo>
                  <a:pt x="529" y="322"/>
                </a:lnTo>
                <a:lnTo>
                  <a:pt x="561" y="317"/>
                </a:lnTo>
                <a:lnTo>
                  <a:pt x="591" y="310"/>
                </a:lnTo>
                <a:lnTo>
                  <a:pt x="620" y="302"/>
                </a:lnTo>
                <a:lnTo>
                  <a:pt x="647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1"/>
                </a:lnTo>
                <a:lnTo>
                  <a:pt x="735" y="249"/>
                </a:lnTo>
                <a:lnTo>
                  <a:pt x="751" y="236"/>
                </a:lnTo>
                <a:lnTo>
                  <a:pt x="765" y="223"/>
                </a:lnTo>
                <a:lnTo>
                  <a:pt x="775" y="209"/>
                </a:lnTo>
                <a:lnTo>
                  <a:pt x="782" y="195"/>
                </a:lnTo>
                <a:lnTo>
                  <a:pt x="787" y="180"/>
                </a:lnTo>
                <a:lnTo>
                  <a:pt x="788" y="16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233738" y="486092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4360863" y="5546725"/>
            <a:ext cx="1252537" cy="622300"/>
          </a:xfrm>
          <a:custGeom>
            <a:avLst/>
            <a:gdLst>
              <a:gd name="T0" fmla="*/ 0 w 789"/>
              <a:gd name="T1" fmla="*/ 311150 h 392"/>
              <a:gd name="T2" fmla="*/ 625475 w 789"/>
              <a:gd name="T3" fmla="*/ 0 h 392"/>
              <a:gd name="T4" fmla="*/ 1250950 w 789"/>
              <a:gd name="T5" fmla="*/ 311150 h 392"/>
              <a:gd name="T6" fmla="*/ 625475 w 789"/>
              <a:gd name="T7" fmla="*/ 620713 h 392"/>
              <a:gd name="T8" fmla="*/ 0 w 789"/>
              <a:gd name="T9" fmla="*/ 31115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9"/>
              <a:gd name="T16" fmla="*/ 0 h 392"/>
              <a:gd name="T17" fmla="*/ 789 w 789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9" h="392">
                <a:moveTo>
                  <a:pt x="0" y="196"/>
                </a:moveTo>
                <a:lnTo>
                  <a:pt x="394" y="0"/>
                </a:lnTo>
                <a:lnTo>
                  <a:pt x="788" y="196"/>
                </a:lnTo>
                <a:lnTo>
                  <a:pt x="394" y="391"/>
                </a:lnTo>
                <a:lnTo>
                  <a:pt x="0" y="196"/>
                </a:lnTo>
              </a:path>
            </a:pathLst>
          </a:custGeom>
          <a:noFill/>
          <a:ln w="508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966913" y="4441825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797800" y="4814888"/>
            <a:ext cx="5318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age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140450" y="47990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pname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6735763" y="5699125"/>
            <a:ext cx="13446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Dependents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612900" y="5716588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871538" y="4846638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587875" y="5699125"/>
            <a:ext cx="7794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Policy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702175" y="4737100"/>
            <a:ext cx="5984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cost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6237288" y="5108575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2265363" y="4919663"/>
            <a:ext cx="0" cy="6683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1108075" y="5299075"/>
            <a:ext cx="809625" cy="3095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2600325" y="5280025"/>
            <a:ext cx="814388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4973638" y="5137150"/>
            <a:ext cx="0" cy="4143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6483350" y="5280025"/>
            <a:ext cx="369888" cy="3476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H="1">
            <a:off x="7473950" y="5280025"/>
            <a:ext cx="514350" cy="3476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>
            <a:off x="2881313" y="5854700"/>
            <a:ext cx="14160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640388" y="5854700"/>
            <a:ext cx="931862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FCB63-9A13-4E70-8F30-CCD4359627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8" y="1527175"/>
            <a:ext cx="8120062" cy="434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6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68313" y="6245225"/>
            <a:ext cx="5551487" cy="476250"/>
          </a:xfrm>
        </p:spPr>
        <p:txBody>
          <a:bodyPr/>
          <a:lstStyle/>
          <a:p>
            <a:pPr algn="ctr">
              <a:defRPr/>
            </a:pPr>
            <a:fld id="{C14A1833-F83B-485A-B0FC-D2B34E35E535}" type="slidenum">
              <a:rPr lang="he-IL" i="1"/>
              <a:pPr algn="ctr">
                <a:defRPr/>
              </a:pPr>
              <a:t>9</a:t>
            </a:fld>
            <a:endParaRPr lang="en-US" i="1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916363" y="4629150"/>
            <a:ext cx="889000" cy="4238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Award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638550" y="2590800"/>
            <a:ext cx="1489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Organization</a:t>
            </a: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3671888" y="3405188"/>
            <a:ext cx="1409700" cy="700087"/>
          </a:xfrm>
          <a:prstGeom prst="diamond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Gives</a:t>
            </a: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3352800" y="5300663"/>
            <a:ext cx="822325" cy="490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year</a:t>
            </a: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3352800" y="1524000"/>
            <a:ext cx="842963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sng"/>
              <a:t>name</a:t>
            </a:r>
          </a:p>
        </p:txBody>
      </p:sp>
      <p:sp>
        <p:nvSpPr>
          <p:cNvPr id="13321" name="Oval 8"/>
          <p:cNvSpPr>
            <a:spLocks noChangeArrowheads="1"/>
          </p:cNvSpPr>
          <p:nvPr/>
        </p:nvSpPr>
        <p:spPr bwMode="auto">
          <a:xfrm>
            <a:off x="4572000" y="5257800"/>
            <a:ext cx="842963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name</a:t>
            </a: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4648200" y="1406525"/>
            <a:ext cx="1568450" cy="879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phone</a:t>
            </a:r>
          </a:p>
          <a:p>
            <a:r>
              <a:rPr lang="en-US"/>
              <a:t>number</a:t>
            </a:r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>
            <a:off x="3886200" y="5029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44196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4343400" y="4114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4371975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37338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H="1">
            <a:off x="47244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3505200" y="5653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>
            <a:off x="4738688" y="57292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AutoShape 18"/>
          <p:cNvSpPr>
            <a:spLocks noChangeArrowheads="1"/>
          </p:cNvSpPr>
          <p:nvPr/>
        </p:nvSpPr>
        <p:spPr bwMode="auto">
          <a:xfrm>
            <a:off x="5153025" y="4148138"/>
            <a:ext cx="1133475" cy="652462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Won</a:t>
            </a:r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 flipV="1">
            <a:off x="48006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                  &amp;#x0D;&amp;#x0A;                        Lecture 1&amp;#x0D;&amp;#x0A;&amp;#x0D;&amp;#x0A;Data Base Modeling Using the Entity-Relationship (ER) Model&amp;#x0D;&amp;#x0A;&quot;/&gt;&lt;property id=&quot;20307&quot; value=&quot;294&quot;/&gt;&lt;/object&gt;&lt;object type=&quot;3&quot; unique_id=&quot;10005&quot;&gt;&lt;property id=&quot;20148&quot; value=&quot;5&quot;/&gt;&lt;property id=&quot;20300&quot; value=&quot;Slide 2 - &amp;quot;Database Models&amp;quot;&quot;/&gt;&lt;property id=&quot;20307&quot; value=&quot;295&quot;/&gt;&lt;/object&gt;&lt;object type=&quot;3&quot; unique_id=&quot;10006&quot;&gt;&lt;property id=&quot;20148&quot; value=&quot;5&quot;/&gt;&lt;property id=&quot;20300&quot; value=&quot;Slide 3&quot;/&gt;&lt;property id=&quot;20307&quot; value=&quot;296&quot;/&gt;&lt;/object&gt;&lt;object type=&quot;3&quot; unique_id=&quot;10007&quot;&gt;&lt;property id=&quot;20148&quot; value=&quot;5&quot;/&gt;&lt;property id=&quot;20300&quot; value=&quot;Slide 4&quot;/&gt;&lt;property id=&quot;20307&quot; value=&quot;297&quot;/&gt;&lt;/object&gt;&lt;object type=&quot;3&quot; unique_id=&quot;10008&quot;&gt;&lt;property id=&quot;20148&quot; value=&quot;5&quot;/&gt;&lt;property id=&quot;20300&quot; value=&quot;Slide 5&quot;/&gt;&lt;property id=&quot;20307&quot; value=&quot;298&quot;/&gt;&lt;/object&gt;&lt;object type=&quot;3&quot; unique_id=&quot;10009&quot;&gt;&lt;property id=&quot;20148&quot; value=&quot;5&quot;/&gt;&lt;property id=&quot;20300&quot; value=&quot;Slide 6 - &amp;quot;4-Relationships and constraints on Relationship&amp;quot;&quot;/&gt;&lt;property id=&quot;20307&quot; value=&quot;299&quot;/&gt;&lt;/object&gt;&lt;object type=&quot;3&quot; unique_id=&quot;10013&quot;&gt;&lt;property id=&quot;20148&quot; value=&quot;5&quot;/&gt;&lt;property id=&quot;20300&quot; value=&quot;Slide 7 - &amp;quot;Key Constraints&amp;quot;&quot;/&gt;&lt;property id=&quot;20307&quot; value=&quot;260&quot;/&gt;&lt;/object&gt;&lt;object type=&quot;3&quot; unique_id=&quot;10014&quot;&gt;&lt;property id=&quot;20148&quot; value=&quot;5&quot;/&gt;&lt;property id=&quot;20300&quot; value=&quot;Slide 8 - &amp;quot;Weak Entities&amp;quot;&quot;/&gt;&lt;property id=&quot;20307&quot; value=&quot;262&quot;/&gt;&lt;/object&gt;&lt;object type=&quot;3&quot; unique_id=&quot;10015&quot;&gt;&lt;property id=&quot;20148&quot; value=&quot;5&quot;/&gt;&lt;property id=&quot;20300&quot; value=&quot;Slide 9 - &amp;quot;Recursive Relationships&amp;quot;&quot;/&gt;&lt;property id=&quot;20307&quot; value=&quot;304&quot;/&gt;&lt;/object&gt;&lt;object type=&quot;3&quot; unique_id=&quot;10016&quot;&gt;&lt;property id=&quot;20148&quot; value=&quot;5&quot;/&gt;&lt;property id=&quot;20300&quot; value=&quot;Slide 10 - &amp;quot;Example&amp;quot;&quot;/&gt;&lt;property id=&quot;20307&quot; value=&quot;305&quot;/&gt;&lt;/object&gt;&lt;object type=&quot;3&quot; unique_id=&quot;10017&quot;&gt;&lt;property id=&quot;20148&quot; value=&quot;5&quot;/&gt;&lt;property id=&quot;20300&quot; value=&quot;Slide 11 - &amp;quot;Copies of Books in Libraries&amp;quot;&quot;/&gt;&lt;property id=&quot;20307&quot; value=&quot;30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비즈니스">
  <a:themeElements>
    <a:clrScheme name="비즈니스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비즈니스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비즈니스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비즈니스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비즈니스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1568</TotalTime>
  <Pages>25</Pages>
  <Words>927</Words>
  <Application>Microsoft Office PowerPoint</Application>
  <PresentationFormat>On-screen Show (4:3)</PresentationFormat>
  <Paragraphs>176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Courier New</vt:lpstr>
      <vt:lpstr>Monotype Sorts</vt:lpstr>
      <vt:lpstr>Sylfaen</vt:lpstr>
      <vt:lpstr>Times New Roman</vt:lpstr>
      <vt:lpstr>Verdana</vt:lpstr>
      <vt:lpstr>Wingdings</vt:lpstr>
      <vt:lpstr>비즈니스</vt:lpstr>
      <vt:lpstr>                                                                                                              Lecture 1 Data Base Model Entity-Relationship (ER) Model Relational Model   Dr. Haider A. Haddad  </vt:lpstr>
      <vt:lpstr>Database Models</vt:lpstr>
      <vt:lpstr>PowerPoint Presentation</vt:lpstr>
      <vt:lpstr>PowerPoint Presentation</vt:lpstr>
      <vt:lpstr>PowerPoint Presentation</vt:lpstr>
      <vt:lpstr>4-Relationships and constraints on Relationship</vt:lpstr>
      <vt:lpstr>Weak Entities</vt:lpstr>
      <vt:lpstr>Example 2</vt:lpstr>
      <vt:lpstr>Example</vt:lpstr>
      <vt:lpstr>Recursive Relationships</vt:lpstr>
      <vt:lpstr>Entity Type Hierarchies</vt:lpstr>
      <vt:lpstr>IsA</vt:lpstr>
      <vt:lpstr>Properties of IsA</vt:lpstr>
      <vt:lpstr>PowerPoint Presentation</vt:lpstr>
      <vt:lpstr>Representation of Entity Relationship Types in the Relational Model</vt:lpstr>
      <vt:lpstr>Basic Symbols for E-R Diagrams</vt:lpstr>
      <vt:lpstr>Composite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Entity-Relationship Model</dc:title>
  <dc:subject>Database Management Systems</dc:subject>
  <dc:creator>Raghu Ramakrishnan and Johannes Gehrke</dc:creator>
  <cp:keywords>Chapter 2</cp:keywords>
  <cp:lastModifiedBy>Maher</cp:lastModifiedBy>
  <cp:revision>126</cp:revision>
  <cp:lastPrinted>1995-11-22T12:55:14Z</cp:lastPrinted>
  <dcterms:created xsi:type="dcterms:W3CDTF">1997-01-16T14:19:00Z</dcterms:created>
  <dcterms:modified xsi:type="dcterms:W3CDTF">2021-09-29T19:02:04Z</dcterms:modified>
</cp:coreProperties>
</file>