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2" r:id="rId2"/>
    <p:sldId id="283" r:id="rId3"/>
    <p:sldId id="284" r:id="rId4"/>
    <p:sldId id="285" r:id="rId5"/>
    <p:sldId id="286" r:id="rId6"/>
    <p:sldId id="289" r:id="rId7"/>
    <p:sldId id="288" r:id="rId8"/>
    <p:sldId id="287" r:id="rId9"/>
    <p:sldId id="290" r:id="rId10"/>
    <p:sldId id="291" r:id="rId11"/>
    <p:sldId id="295" r:id="rId12"/>
    <p:sldId id="296" r:id="rId13"/>
    <p:sldId id="298" r:id="rId14"/>
    <p:sldId id="292" r:id="rId15"/>
    <p:sldId id="294" r:id="rId1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itchFamily="34" charset="0"/>
        <a:ea typeface="PMingLiU"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PMingLiU"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PMingLiU"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PMingLiU"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PMingLiU" pitchFamily="18" charset="-120"/>
        <a:cs typeface="+mn-cs"/>
      </a:defRPr>
    </a:lvl5pPr>
    <a:lvl6pPr marL="2286000" algn="r" defTabSz="914400" rtl="1" eaLnBrk="1" latinLnBrk="0" hangingPunct="1">
      <a:defRPr kumimoji="1" kern="1200">
        <a:solidFill>
          <a:schemeClr val="tx1"/>
        </a:solidFill>
        <a:latin typeface="Arial" pitchFamily="34" charset="0"/>
        <a:ea typeface="PMingLiU" pitchFamily="18" charset="-120"/>
        <a:cs typeface="+mn-cs"/>
      </a:defRPr>
    </a:lvl6pPr>
    <a:lvl7pPr marL="2743200" algn="r" defTabSz="914400" rtl="1" eaLnBrk="1" latinLnBrk="0" hangingPunct="1">
      <a:defRPr kumimoji="1" kern="1200">
        <a:solidFill>
          <a:schemeClr val="tx1"/>
        </a:solidFill>
        <a:latin typeface="Arial" pitchFamily="34" charset="0"/>
        <a:ea typeface="PMingLiU" pitchFamily="18" charset="-120"/>
        <a:cs typeface="+mn-cs"/>
      </a:defRPr>
    </a:lvl7pPr>
    <a:lvl8pPr marL="3200400" algn="r" defTabSz="914400" rtl="1" eaLnBrk="1" latinLnBrk="0" hangingPunct="1">
      <a:defRPr kumimoji="1" kern="1200">
        <a:solidFill>
          <a:schemeClr val="tx1"/>
        </a:solidFill>
        <a:latin typeface="Arial" pitchFamily="34" charset="0"/>
        <a:ea typeface="PMingLiU" pitchFamily="18" charset="-120"/>
        <a:cs typeface="+mn-cs"/>
      </a:defRPr>
    </a:lvl8pPr>
    <a:lvl9pPr marL="3657600" algn="r" defTabSz="914400" rtl="1" eaLnBrk="1" latinLnBrk="0" hangingPunct="1">
      <a:defRPr kumimoji="1" kern="1200">
        <a:solidFill>
          <a:schemeClr val="tx1"/>
        </a:solidFill>
        <a:latin typeface="Arial" pitchFamily="34" charset="0"/>
        <a:ea typeface="PMingLiU"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3167" autoAdjust="0"/>
  </p:normalViewPr>
  <p:slideViewPr>
    <p:cSldViewPr>
      <p:cViewPr varScale="1">
        <p:scale>
          <a:sx n="59" d="100"/>
          <a:sy n="59" d="100"/>
        </p:scale>
        <p:origin x="15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IQ" smtClean="0"/>
              <a:t>قوناغي 3  : كومبيوتر  / د.حيدر</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F39193-C141-4C79-B259-CECD4F11BD2A}" type="datetime3">
              <a:rPr lang="en-US" smtClean="0"/>
              <a:pPr/>
              <a:t>2 December 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806F6E-9DD1-492F-88D0-FF99FD75C79A}"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ar-IQ" smtClean="0"/>
              <a:t>قوناغي 3  : كومبيوتر  / د.حيدر</a:t>
            </a:r>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BF75A8F-CC0B-4B9C-AC56-663E1E088922}" type="datetime3">
              <a:rPr lang="en-US" smtClean="0"/>
              <a:pPr/>
              <a:t>2 December 2021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AAD8885-FC3D-402F-BBA5-9EEF50BA9622}" type="slidenum">
              <a:rPr lang="ar-IQ" smtClean="0"/>
              <a:pPr/>
              <a:t>‹#›</a:t>
            </a:fld>
            <a:endParaRPr lang="ar-IQ"/>
          </a:p>
        </p:txBody>
      </p:sp>
    </p:spTree>
  </p:cSld>
  <p:clrMap bg1="lt1" tx1="dk1" bg2="lt2" tx2="dk2" accent1="accent1" accent2="accent2" accent3="accent3" accent4="accent4" accent5="accent5" accent6="accent6" hlink="hlink" folHlink="folHlink"/>
  <p:hf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DF3D240-D508-4C44-A075-B84B244CA9C1}" type="slidenum">
              <a:rPr lang="en-US" smtClean="0"/>
              <a:pPr/>
              <a:t>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ar-IQ" smtClean="0">
              <a:latin typeface="Times New Roman" pitchFamily="18" charset="0"/>
            </a:endParaRPr>
          </a:p>
        </p:txBody>
      </p:sp>
      <p:sp>
        <p:nvSpPr>
          <p:cNvPr id="6" name="Header Placeholder 5"/>
          <p:cNvSpPr>
            <a:spLocks noGrp="1"/>
          </p:cNvSpPr>
          <p:nvPr>
            <p:ph type="hdr" sz="quarter" idx="11"/>
          </p:nvPr>
        </p:nvSpPr>
        <p:spPr/>
        <p:txBody>
          <a:bodyPr/>
          <a:lstStyle/>
          <a:p>
            <a:r>
              <a:rPr lang="ar-IQ" smtClean="0"/>
              <a:t>قوناغي 3  : كومبيوتر  / د.حيدر</a:t>
            </a:r>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fld id="{5A5967AE-69B4-42C9-B492-4C0384861508}" type="datetime1">
              <a:rPr lang="en-US" altLang="zh-TW" smtClean="0"/>
              <a:pPr/>
              <a:t>12/2/2021</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08A99F4A-ED67-43D5-B6DE-840A753D54C5}"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fld id="{D65A934E-ADDE-41BB-8144-9DC5C1DFBB4A}" type="datetime1">
              <a:rPr lang="en-US" altLang="zh-TW" smtClean="0"/>
              <a:pPr/>
              <a:t>12/2/2021</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A915D632-8F66-4E5A-8BAF-15A7BF4C463A}"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fld id="{89C5F174-279D-4FFB-B12A-98FFF93D5F6C}" type="datetime1">
              <a:rPr lang="en-US" altLang="zh-TW" smtClean="0"/>
              <a:pPr/>
              <a:t>12/2/2021</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914C9FF4-5CCC-4004-BB96-AB230E626DB6}" type="slidenum">
              <a:rPr lang="en-US" altLang="zh-TW"/>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AE5D7BE1-6AB2-478F-98DA-99F219815421}" type="datetime1">
              <a:rPr lang="en-US" altLang="zh-TW" smtClean="0"/>
              <a:pPr/>
              <a:t>12/2/2021</a:t>
            </a:fld>
            <a:endParaRPr lang="en-US" altLang="zh-TW"/>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2917D9A-B042-4FF4-AFA1-7390A6D46267}" type="slidenum">
              <a:rPr lang="en-US" altLang="zh-TW"/>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endParaRPr lang="ar-IQ"/>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0E3FAD3E-7D77-422A-B741-133879CCD906}" type="datetime1">
              <a:rPr lang="en-US" altLang="zh-TW" smtClean="0"/>
              <a:pPr/>
              <a:t>12/2/2021</a:t>
            </a:fld>
            <a:endParaRPr lang="en-US" altLang="zh-TW"/>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2FFF076F-7343-4B0B-8AF7-682A49046A4C}"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fld id="{1ECB379B-E78C-4CF7-96E9-B6CDF81448DF}" type="datetime1">
              <a:rPr lang="en-US" altLang="zh-TW" smtClean="0"/>
              <a:pPr/>
              <a:t>12/2/2021</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65C937D2-E861-49B9-B982-5BE493F42378}"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CEDB40A-1C27-4876-81BD-A9D9F8D57149}" type="datetime1">
              <a:rPr lang="en-US" altLang="zh-TW" smtClean="0"/>
              <a:pPr/>
              <a:t>12/2/2021</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135453FA-2D1D-4E4E-9CA5-5E0B0026F535}"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fld id="{83D16E2E-413B-4BBF-8C2D-E54DAFC60FAC}" type="datetime1">
              <a:rPr lang="en-US" altLang="zh-TW" smtClean="0"/>
              <a:pPr/>
              <a:t>12/2/2021</a:t>
            </a:fld>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F2207848-A941-458D-ADD7-BFBFED6BC77D}"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fld id="{5A25A896-2F91-4DA6-A343-B698A7A8237B}" type="datetime1">
              <a:rPr lang="en-US" altLang="zh-TW" smtClean="0"/>
              <a:pPr/>
              <a:t>12/2/2021</a:t>
            </a:fld>
            <a:endParaRPr lang="en-US" altLang="zh-TW"/>
          </a:p>
        </p:txBody>
      </p:sp>
      <p:sp>
        <p:nvSpPr>
          <p:cNvPr id="8" name="Footer Placeholder 7"/>
          <p:cNvSpPr>
            <a:spLocks noGrp="1"/>
          </p:cNvSpPr>
          <p:nvPr>
            <p:ph type="ftr" sz="quarter" idx="11"/>
          </p:nvPr>
        </p:nvSpPr>
        <p:spPr/>
        <p:txBody>
          <a:bodyPr/>
          <a:lstStyle>
            <a:lvl1pPr>
              <a:defRPr/>
            </a:lvl1pPr>
          </a:lstStyle>
          <a:p>
            <a:endParaRPr lang="en-US" altLang="zh-TW"/>
          </a:p>
        </p:txBody>
      </p:sp>
      <p:sp>
        <p:nvSpPr>
          <p:cNvPr id="9" name="Slide Number Placeholder 8"/>
          <p:cNvSpPr>
            <a:spLocks noGrp="1"/>
          </p:cNvSpPr>
          <p:nvPr>
            <p:ph type="sldNum" sz="quarter" idx="12"/>
          </p:nvPr>
        </p:nvSpPr>
        <p:spPr/>
        <p:txBody>
          <a:bodyPr/>
          <a:lstStyle>
            <a:lvl1pPr>
              <a:defRPr/>
            </a:lvl1pPr>
          </a:lstStyle>
          <a:p>
            <a:fld id="{01FCCE7A-F9E3-4D38-B2C1-73C93EEED134}"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fld id="{A097DB17-D532-410A-A2ED-27514CC066F1}" type="datetime1">
              <a:rPr lang="en-US" altLang="zh-TW" smtClean="0"/>
              <a:pPr/>
              <a:t>12/2/2021</a:t>
            </a:fld>
            <a:endParaRPr lang="en-US" altLang="zh-TW"/>
          </a:p>
        </p:txBody>
      </p:sp>
      <p:sp>
        <p:nvSpPr>
          <p:cNvPr id="4" name="Footer Placeholder 3"/>
          <p:cNvSpPr>
            <a:spLocks noGrp="1"/>
          </p:cNvSpPr>
          <p:nvPr>
            <p:ph type="ftr" sz="quarter" idx="11"/>
          </p:nvPr>
        </p:nvSpPr>
        <p:spPr/>
        <p:txBody>
          <a:bodyPr/>
          <a:lstStyle>
            <a:lvl1pPr>
              <a:defRPr/>
            </a:lvl1pPr>
          </a:lstStyle>
          <a:p>
            <a:endParaRPr lang="en-US" altLang="zh-TW"/>
          </a:p>
        </p:txBody>
      </p:sp>
      <p:sp>
        <p:nvSpPr>
          <p:cNvPr id="5" name="Slide Number Placeholder 4"/>
          <p:cNvSpPr>
            <a:spLocks noGrp="1"/>
          </p:cNvSpPr>
          <p:nvPr>
            <p:ph type="sldNum" sz="quarter" idx="12"/>
          </p:nvPr>
        </p:nvSpPr>
        <p:spPr/>
        <p:txBody>
          <a:bodyPr/>
          <a:lstStyle>
            <a:lvl1pPr>
              <a:defRPr/>
            </a:lvl1pPr>
          </a:lstStyle>
          <a:p>
            <a:fld id="{14019F18-4E41-426B-A256-1106F87B3FCA}"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553C217-9388-4894-AD5E-9E5B8E4DCC81}" type="datetime1">
              <a:rPr lang="en-US" altLang="zh-TW" smtClean="0"/>
              <a:pPr/>
              <a:t>12/2/2021</a:t>
            </a:fld>
            <a:endParaRPr lang="en-US" altLang="zh-TW"/>
          </a:p>
        </p:txBody>
      </p:sp>
      <p:sp>
        <p:nvSpPr>
          <p:cNvPr id="3" name="Footer Placeholder 2"/>
          <p:cNvSpPr>
            <a:spLocks noGrp="1"/>
          </p:cNvSpPr>
          <p:nvPr>
            <p:ph type="ftr" sz="quarter" idx="11"/>
          </p:nvPr>
        </p:nvSpPr>
        <p:spPr/>
        <p:txBody>
          <a:bodyPr/>
          <a:lstStyle>
            <a:lvl1pPr>
              <a:defRPr/>
            </a:lvl1pPr>
          </a:lstStyle>
          <a:p>
            <a:endParaRPr lang="en-US" altLang="zh-TW"/>
          </a:p>
        </p:txBody>
      </p:sp>
      <p:sp>
        <p:nvSpPr>
          <p:cNvPr id="4" name="Slide Number Placeholder 3"/>
          <p:cNvSpPr>
            <a:spLocks noGrp="1"/>
          </p:cNvSpPr>
          <p:nvPr>
            <p:ph type="sldNum" sz="quarter" idx="12"/>
          </p:nvPr>
        </p:nvSpPr>
        <p:spPr/>
        <p:txBody>
          <a:bodyPr/>
          <a:lstStyle>
            <a:lvl1pPr>
              <a:defRPr/>
            </a:lvl1pPr>
          </a:lstStyle>
          <a:p>
            <a:fld id="{553632A0-AFD8-4637-932C-D2CEE356321A}"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D86802C-6EC6-4CC7-87C1-DD01297DE819}" type="datetime1">
              <a:rPr lang="en-US" altLang="zh-TW" smtClean="0"/>
              <a:pPr/>
              <a:t>12/2/2021</a:t>
            </a:fld>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C0AABA28-16AB-4C3E-9B46-54BC5AE2280A}"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8FAF620-F298-4064-9F8E-D257F4C81AB7}" type="datetime1">
              <a:rPr lang="en-US" altLang="zh-TW" smtClean="0"/>
              <a:pPr/>
              <a:t>12/2/2021</a:t>
            </a:fld>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C5877308-875F-4D90-BC00-0063B1E59613}"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286B0CC-2BBC-4ACE-AF8A-B0D1337FEB36}" type="datetime1">
              <a:rPr lang="en-US" altLang="zh-TW" smtClean="0"/>
              <a:pPr/>
              <a:t>12/2/2021</a:t>
            </a:fld>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B2FA6DD-E472-4517-9BCA-C5E3CF9C71EE}"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itchFamily="34" charset="0"/>
          <a:ea typeface="PMingLiU" pitchFamily="18" charset="-120"/>
        </a:defRPr>
      </a:lvl2pPr>
      <a:lvl3pPr algn="ctr" rtl="0" fontAlgn="base">
        <a:spcBef>
          <a:spcPct val="0"/>
        </a:spcBef>
        <a:spcAft>
          <a:spcPct val="0"/>
        </a:spcAft>
        <a:defRPr kumimoji="1" sz="4400">
          <a:solidFill>
            <a:schemeClr val="tx2"/>
          </a:solidFill>
          <a:latin typeface="Arial" pitchFamily="34" charset="0"/>
          <a:ea typeface="PMingLiU" pitchFamily="18" charset="-120"/>
        </a:defRPr>
      </a:lvl3pPr>
      <a:lvl4pPr algn="ctr" rtl="0" fontAlgn="base">
        <a:spcBef>
          <a:spcPct val="0"/>
        </a:spcBef>
        <a:spcAft>
          <a:spcPct val="0"/>
        </a:spcAft>
        <a:defRPr kumimoji="1" sz="4400">
          <a:solidFill>
            <a:schemeClr val="tx2"/>
          </a:solidFill>
          <a:latin typeface="Arial" pitchFamily="34" charset="0"/>
          <a:ea typeface="PMingLiU" pitchFamily="18" charset="-120"/>
        </a:defRPr>
      </a:lvl4pPr>
      <a:lvl5pPr algn="ctr" rtl="0" fontAlgn="base">
        <a:spcBef>
          <a:spcPct val="0"/>
        </a:spcBef>
        <a:spcAft>
          <a:spcPct val="0"/>
        </a:spcAft>
        <a:defRPr kumimoji="1" sz="4400">
          <a:solidFill>
            <a:schemeClr val="tx2"/>
          </a:solidFill>
          <a:latin typeface="Arial" pitchFamily="34" charset="0"/>
          <a:ea typeface="PMingLiU" pitchFamily="18" charset="-120"/>
        </a:defRPr>
      </a:lvl5pPr>
      <a:lvl6pPr marL="457200" algn="ctr" rtl="0" fontAlgn="base">
        <a:spcBef>
          <a:spcPct val="0"/>
        </a:spcBef>
        <a:spcAft>
          <a:spcPct val="0"/>
        </a:spcAft>
        <a:defRPr kumimoji="1" sz="4400">
          <a:solidFill>
            <a:schemeClr val="tx2"/>
          </a:solidFill>
          <a:latin typeface="Arial" pitchFamily="34" charset="0"/>
          <a:ea typeface="PMingLiU" pitchFamily="18" charset="-120"/>
        </a:defRPr>
      </a:lvl6pPr>
      <a:lvl7pPr marL="914400" algn="ctr" rtl="0" fontAlgn="base">
        <a:spcBef>
          <a:spcPct val="0"/>
        </a:spcBef>
        <a:spcAft>
          <a:spcPct val="0"/>
        </a:spcAft>
        <a:defRPr kumimoji="1" sz="4400">
          <a:solidFill>
            <a:schemeClr val="tx2"/>
          </a:solidFill>
          <a:latin typeface="Arial" pitchFamily="34" charset="0"/>
          <a:ea typeface="PMingLiU" pitchFamily="18" charset="-120"/>
        </a:defRPr>
      </a:lvl7pPr>
      <a:lvl8pPr marL="1371600" algn="ctr" rtl="0" fontAlgn="base">
        <a:spcBef>
          <a:spcPct val="0"/>
        </a:spcBef>
        <a:spcAft>
          <a:spcPct val="0"/>
        </a:spcAft>
        <a:defRPr kumimoji="1" sz="4400">
          <a:solidFill>
            <a:schemeClr val="tx2"/>
          </a:solidFill>
          <a:latin typeface="Arial" pitchFamily="34" charset="0"/>
          <a:ea typeface="PMingLiU" pitchFamily="18" charset="-120"/>
        </a:defRPr>
      </a:lvl8pPr>
      <a:lvl9pPr marL="1828800" algn="ctr" rtl="0" fontAlgn="base">
        <a:spcBef>
          <a:spcPct val="0"/>
        </a:spcBef>
        <a:spcAft>
          <a:spcPct val="0"/>
        </a:spcAft>
        <a:defRPr kumimoji="1" sz="4400">
          <a:solidFill>
            <a:schemeClr val="tx2"/>
          </a:solidFill>
          <a:latin typeface="Arial" pitchFamily="34" charset="0"/>
          <a:ea typeface="PMingLiU"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t="-29000" b="-29000"/>
          </a:stretch>
        </a:blipFill>
        <a:effectLst/>
      </p:bgPr>
    </p:bg>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1292225" y="3962400"/>
            <a:ext cx="3886200" cy="1752600"/>
          </a:xfrm>
        </p:spPr>
        <p:txBody>
          <a:bodyPr/>
          <a:lstStyle/>
          <a:p>
            <a:r>
              <a:rPr lang="en-US" b="1" dirty="0" smtClean="0">
                <a:solidFill>
                  <a:schemeClr val="tx1"/>
                </a:solidFill>
                <a:latin typeface="Arial" pitchFamily="34" charset="0"/>
              </a:rPr>
              <a:t/>
            </a:r>
            <a:br>
              <a:rPr lang="en-US" b="1" dirty="0" smtClean="0">
                <a:solidFill>
                  <a:schemeClr val="tx1"/>
                </a:solidFill>
                <a:latin typeface="Arial" pitchFamily="34" charset="0"/>
              </a:rPr>
            </a:br>
            <a:r>
              <a:rPr lang="en-US" b="1" dirty="0" smtClean="0">
                <a:solidFill>
                  <a:schemeClr val="tx1"/>
                </a:solidFill>
                <a:latin typeface="Arial" pitchFamily="34" charset="0"/>
              </a:rPr>
              <a:t/>
            </a:r>
            <a:br>
              <a:rPr lang="en-US" b="1" dirty="0" smtClean="0">
                <a:solidFill>
                  <a:schemeClr val="tx1"/>
                </a:solidFill>
                <a:latin typeface="Arial" pitchFamily="34" charset="0"/>
              </a:rPr>
            </a:br>
            <a:r>
              <a:rPr lang="en-US" sz="1800" dirty="0" smtClean="0">
                <a:solidFill>
                  <a:schemeClr val="tx1"/>
                </a:solidFill>
                <a:latin typeface="Arial" pitchFamily="34" charset="0"/>
              </a:rPr>
              <a:t>Dr. </a:t>
            </a:r>
            <a:r>
              <a:rPr lang="en-US" sz="1800" dirty="0" err="1" smtClean="0">
                <a:solidFill>
                  <a:schemeClr val="tx1"/>
                </a:solidFill>
                <a:latin typeface="Arial" pitchFamily="34" charset="0"/>
              </a:rPr>
              <a:t>Haider</a:t>
            </a:r>
            <a:r>
              <a:rPr lang="en-US" sz="1800" dirty="0" smtClean="0">
                <a:solidFill>
                  <a:schemeClr val="tx1"/>
                </a:solidFill>
                <a:latin typeface="Arial" pitchFamily="34" charset="0"/>
              </a:rPr>
              <a:t>  A. Haddad</a:t>
            </a:r>
            <a:r>
              <a:rPr lang="en-US" sz="1800" smtClean="0">
                <a:solidFill>
                  <a:schemeClr val="tx1"/>
                </a:solidFill>
                <a:latin typeface="Arial" pitchFamily="34" charset="0"/>
              </a:rPr>
              <a:t/>
            </a:r>
            <a:br>
              <a:rPr lang="en-US" sz="1800" smtClean="0">
                <a:solidFill>
                  <a:schemeClr val="tx1"/>
                </a:solidFill>
                <a:latin typeface="Arial" pitchFamily="34" charset="0"/>
              </a:rPr>
            </a:br>
            <a:r>
              <a:rPr lang="en-US" sz="1800" dirty="0" smtClean="0">
                <a:solidFill>
                  <a:schemeClr val="tx1"/>
                </a:solidFill>
                <a:latin typeface="Arial" pitchFamily="34" charset="0"/>
              </a:rPr>
              <a:t/>
            </a:r>
            <a:br>
              <a:rPr lang="en-US" sz="1800" dirty="0" smtClean="0">
                <a:solidFill>
                  <a:schemeClr val="tx1"/>
                </a:solidFill>
                <a:latin typeface="Arial" pitchFamily="34" charset="0"/>
              </a:rPr>
            </a:br>
            <a:r>
              <a:rPr lang="en-US" sz="2400" b="1" dirty="0" smtClean="0">
                <a:solidFill>
                  <a:schemeClr val="tx1"/>
                </a:solidFill>
                <a:latin typeface="Arial" pitchFamily="34" charset="0"/>
              </a:rPr>
              <a:t>Class 3</a:t>
            </a:r>
            <a:r>
              <a:rPr lang="en-US" sz="2000" dirty="0" smtClean="0">
                <a:solidFill>
                  <a:schemeClr val="tx1"/>
                </a:solidFill>
                <a:latin typeface="Arial" pitchFamily="34" charset="0"/>
              </a:rPr>
              <a:t/>
            </a:r>
            <a:br>
              <a:rPr lang="en-US" sz="2000" dirty="0" smtClean="0">
                <a:solidFill>
                  <a:schemeClr val="tx1"/>
                </a:solidFill>
                <a:latin typeface="Arial" pitchFamily="34" charset="0"/>
              </a:rPr>
            </a:br>
            <a:endParaRPr lang="en-US" dirty="0" smtClean="0">
              <a:solidFill>
                <a:schemeClr val="tx1"/>
              </a:solidFill>
            </a:endParaRPr>
          </a:p>
        </p:txBody>
      </p:sp>
      <p:sp>
        <p:nvSpPr>
          <p:cNvPr id="3076" name="Rectangle 3"/>
          <p:cNvSpPr>
            <a:spLocks noGrp="1" noChangeArrowheads="1"/>
          </p:cNvSpPr>
          <p:nvPr>
            <p:ph type="subTitle" idx="1"/>
          </p:nvPr>
        </p:nvSpPr>
        <p:spPr>
          <a:xfrm>
            <a:off x="838200" y="838200"/>
            <a:ext cx="7239000" cy="3200400"/>
          </a:xfrm>
        </p:spPr>
        <p:txBody>
          <a:bodyPr/>
          <a:lstStyle/>
          <a:p>
            <a:pPr algn="r"/>
            <a:r>
              <a:rPr lang="en-US" sz="3600" b="1" dirty="0" smtClean="0"/>
              <a:t> </a:t>
            </a:r>
            <a:r>
              <a:rPr lang="en-US" sz="3600" b="1" dirty="0" smtClean="0">
                <a:latin typeface="Arial" pitchFamily="34" charset="0"/>
              </a:rPr>
              <a:t>Lecture 9</a:t>
            </a:r>
            <a:endParaRPr lang="en-US" sz="3600" b="1" dirty="0" smtClean="0">
              <a:solidFill>
                <a:srgbClr val="C00000"/>
              </a:solidFill>
            </a:endParaRPr>
          </a:p>
          <a:p>
            <a:pPr algn="l"/>
            <a:r>
              <a:rPr lang="en-US" sz="4000" b="1" dirty="0" smtClean="0"/>
              <a:t>  Specialization  &amp; </a:t>
            </a:r>
          </a:p>
          <a:p>
            <a:pPr algn="l"/>
            <a:r>
              <a:rPr lang="en-US" sz="4000" b="1" dirty="0" smtClean="0"/>
              <a:t>                      Generalization</a:t>
            </a:r>
          </a:p>
          <a:p>
            <a:pPr algn="r"/>
            <a:r>
              <a:rPr lang="en-US" sz="4000" b="1" dirty="0" smtClean="0"/>
              <a:t>                  </a:t>
            </a:r>
            <a:r>
              <a:rPr lang="ar-IQ" sz="4000" b="1" dirty="0" smtClean="0"/>
              <a:t>   </a:t>
            </a:r>
            <a:r>
              <a:rPr lang="en-US" sz="4000" b="1" dirty="0" smtClean="0"/>
              <a:t>                </a:t>
            </a:r>
          </a:p>
          <a:p>
            <a:r>
              <a:rPr lang="en-US" sz="4000" b="1" dirty="0" smtClean="0"/>
              <a:t>              </a:t>
            </a:r>
            <a:endParaRPr lang="en-US" sz="3600" b="1" dirty="0" smtClean="0"/>
          </a:p>
        </p:txBody>
      </p:sp>
      <p:sp>
        <p:nvSpPr>
          <p:cNvPr id="5" name="Slide Number Placeholder 4"/>
          <p:cNvSpPr>
            <a:spLocks noGrp="1"/>
          </p:cNvSpPr>
          <p:nvPr>
            <p:ph type="sldNum" sz="quarter" idx="12"/>
          </p:nvPr>
        </p:nvSpPr>
        <p:spPr/>
        <p:txBody>
          <a:bodyPr/>
          <a:lstStyle/>
          <a:p>
            <a:fld id="{08A99F4A-ED67-43D5-B6DE-840A753D54C5}" type="slidenum">
              <a:rPr lang="en-US" altLang="zh-TW" smtClean="0"/>
              <a:pPr/>
              <a:t>1</a:t>
            </a:fld>
            <a:endParaRPr lang="en-US" altLang="zh-TW"/>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latin typeface="Times New Roman" pitchFamily="18" charset="0"/>
                <a:cs typeface="Times New Roman" pitchFamily="18" charset="0"/>
              </a:rPr>
              <a:t>Example 2:conceder the following </a:t>
            </a:r>
            <a:r>
              <a:rPr lang="en-US" sz="2800" b="1" dirty="0" err="1" smtClean="0">
                <a:latin typeface="Times New Roman" pitchFamily="18" charset="0"/>
                <a:cs typeface="Times New Roman" pitchFamily="18" charset="0"/>
              </a:rPr>
              <a:t>Er</a:t>
            </a:r>
            <a:r>
              <a:rPr lang="en-US" sz="2800" b="1" dirty="0" smtClean="0">
                <a:latin typeface="Times New Roman" pitchFamily="18" charset="0"/>
                <a:cs typeface="Times New Roman" pitchFamily="18" charset="0"/>
              </a:rPr>
              <a:t>-diagram convert the </a:t>
            </a:r>
            <a:r>
              <a:rPr lang="en-US" sz="2800" b="1" dirty="0" err="1" smtClean="0">
                <a:latin typeface="Times New Roman" pitchFamily="18" charset="0"/>
                <a:cs typeface="Times New Roman" pitchFamily="18" charset="0"/>
              </a:rPr>
              <a:t>Er</a:t>
            </a:r>
            <a:r>
              <a:rPr lang="en-US" sz="2800" b="1" dirty="0" smtClean="0">
                <a:latin typeface="Times New Roman" pitchFamily="18" charset="0"/>
                <a:cs typeface="Times New Roman" pitchFamily="18" charset="0"/>
              </a:rPr>
              <a:t>-diagram containing  </a:t>
            </a:r>
            <a:r>
              <a:rPr lang="en-US" sz="2800" b="1" dirty="0" smtClean="0">
                <a:solidFill>
                  <a:srgbClr val="C00000"/>
                </a:solidFill>
                <a:latin typeface="Times New Roman" pitchFamily="18" charset="0"/>
                <a:cs typeface="Times New Roman" pitchFamily="18" charset="0"/>
              </a:rPr>
              <a:t>generalization</a:t>
            </a:r>
            <a:r>
              <a:rPr lang="en-US" sz="2800" b="1" dirty="0" smtClean="0">
                <a:latin typeface="Times New Roman" pitchFamily="18" charset="0"/>
                <a:cs typeface="Times New Roman" pitchFamily="18" charset="0"/>
              </a:rPr>
              <a:t> to RELATION Model (tables)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10</a:t>
            </a:fld>
            <a:endParaRPr lang="en-US" altLang="zh-TW" dirty="0"/>
          </a:p>
        </p:txBody>
      </p:sp>
      <p:pic>
        <p:nvPicPr>
          <p:cNvPr id="27650" name="Picture 2"/>
          <p:cNvPicPr>
            <a:picLocks noGrp="1" noChangeAspect="1" noChangeArrowheads="1"/>
          </p:cNvPicPr>
          <p:nvPr>
            <p:ph idx="1"/>
          </p:nvPr>
        </p:nvPicPr>
        <p:blipFill>
          <a:blip r:embed="rId2" cstate="print"/>
          <a:srcRect/>
          <a:stretch>
            <a:fillRect/>
          </a:stretch>
        </p:blipFill>
        <p:spPr bwMode="auto">
          <a:xfrm>
            <a:off x="838200" y="1447800"/>
            <a:ext cx="6477000" cy="3200400"/>
          </a:xfrm>
          <a:prstGeom prst="rect">
            <a:avLst/>
          </a:prstGeom>
          <a:noFill/>
          <a:ln w="9525">
            <a:noFill/>
            <a:miter lim="800000"/>
            <a:headEnd/>
            <a:tailEnd/>
          </a:ln>
          <a:effectLst/>
        </p:spPr>
      </p:pic>
      <p:sp>
        <p:nvSpPr>
          <p:cNvPr id="27652" name="Rectangle 4"/>
          <p:cNvSpPr>
            <a:spLocks noChangeArrowheads="1"/>
          </p:cNvSpPr>
          <p:nvPr/>
        </p:nvSpPr>
        <p:spPr bwMode="auto">
          <a:xfrm>
            <a:off x="152400" y="4724401"/>
            <a:ext cx="8991600"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35845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solve this problem  we need to create 3 tables:</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35845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Account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acc-no</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Balance)</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35845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Saving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Account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acc-no,</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Interest) </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35845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Current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Account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acc-no</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Amount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defTabSz="914400" rtl="1" eaLnBrk="0" fontAlgn="base" latinLnBrk="0" hangingPunct="0">
              <a:lnSpc>
                <a:spcPct val="100000"/>
              </a:lnSpc>
              <a:spcBef>
                <a:spcPct val="0"/>
              </a:spcBef>
              <a:spcAft>
                <a:spcPct val="0"/>
              </a:spcAft>
              <a:buClrTx/>
              <a:buSzTx/>
              <a:buFontTx/>
              <a:buNone/>
              <a:tabLst>
                <a:tab pos="3584575" algn="l"/>
              </a:tabLst>
            </a:pPr>
            <a:r>
              <a:rPr kumimoji="0" lang="en-US" sz="2400" b="1" dirty="0" smtClean="0">
                <a:latin typeface="Times New Roman" pitchFamily="18" charset="0"/>
                <a:ea typeface="Calibri" pitchFamily="34" charset="0"/>
                <a:cs typeface="Times New Roman" pitchFamily="18" charset="0"/>
              </a:rPr>
              <a:t>Account as </a:t>
            </a:r>
            <a:r>
              <a:rPr kumimoji="0" lang="en-US" sz="2400" b="1" dirty="0" smtClean="0">
                <a:solidFill>
                  <a:srgbClr val="C00000"/>
                </a:solidFill>
                <a:latin typeface="Times New Roman" pitchFamily="18" charset="0"/>
                <a:ea typeface="Calibri" pitchFamily="34" charset="0"/>
                <a:cs typeface="Times New Roman" pitchFamily="18" charset="0"/>
              </a:rPr>
              <a:t>generalization</a:t>
            </a:r>
            <a:r>
              <a:rPr kumimoji="0" lang="en-US" sz="2400" b="1" dirty="0" smtClean="0">
                <a:latin typeface="Times New Roman" pitchFamily="18" charset="0"/>
                <a:ea typeface="Calibri" pitchFamily="34" charset="0"/>
                <a:cs typeface="Times New Roman" pitchFamily="18" charset="0"/>
              </a:rPr>
              <a:t> of Saving-account and current-account </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tab pos="3584575" algn="l"/>
              </a:tabLst>
            </a:pP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3050"/>
            <a:ext cx="4191000" cy="869950"/>
          </a:xfrm>
        </p:spPr>
        <p:txBody>
          <a:bodyPr/>
          <a:lstStyle/>
          <a:p>
            <a:pPr algn="l"/>
            <a:r>
              <a:rPr lang="en-US" dirty="0" smtClean="0"/>
              <a:t>Translate  the EER-Diagram below to the relational  Models</a:t>
            </a:r>
            <a:endParaRPr lang="ar-IQ" dirty="0"/>
          </a:p>
        </p:txBody>
      </p:sp>
      <p:pic>
        <p:nvPicPr>
          <p:cNvPr id="1026" name="Picture 2"/>
          <p:cNvPicPr>
            <a:picLocks noGrp="1" noChangeAspect="1" noChangeArrowheads="1"/>
          </p:cNvPicPr>
          <p:nvPr>
            <p:ph idx="1"/>
          </p:nvPr>
        </p:nvPicPr>
        <p:blipFill>
          <a:blip r:embed="rId2" cstate="print"/>
          <a:stretch>
            <a:fillRect/>
          </a:stretch>
        </p:blipFill>
        <p:spPr bwMode="auto">
          <a:xfrm>
            <a:off x="4648200" y="914400"/>
            <a:ext cx="4114800" cy="5330825"/>
          </a:xfrm>
          <a:prstGeom prst="rect">
            <a:avLst/>
          </a:prstGeom>
          <a:noFill/>
          <a:ln w="9525">
            <a:noFill/>
            <a:miter lim="800000"/>
            <a:headEnd/>
            <a:tailEnd/>
          </a:ln>
        </p:spPr>
      </p:pic>
      <p:sp>
        <p:nvSpPr>
          <p:cNvPr id="7" name="Text Placeholder 6"/>
          <p:cNvSpPr>
            <a:spLocks noGrp="1"/>
          </p:cNvSpPr>
          <p:nvPr>
            <p:ph type="body" sz="half" idx="2"/>
          </p:nvPr>
        </p:nvSpPr>
        <p:spPr>
          <a:xfrm>
            <a:off x="457200" y="1784350"/>
            <a:ext cx="4267200" cy="4937125"/>
          </a:xfrm>
        </p:spPr>
        <p:txBody>
          <a:bodyPr/>
          <a:lstStyle/>
          <a:p>
            <a:r>
              <a:rPr lang="en-US" sz="2800" b="1" dirty="0" smtClean="0">
                <a:solidFill>
                  <a:srgbClr val="C00000"/>
                </a:solidFill>
              </a:rPr>
              <a:t>Faculty</a:t>
            </a:r>
            <a:r>
              <a:rPr lang="ar-JO" sz="2800" b="1" dirty="0" smtClean="0">
                <a:solidFill>
                  <a:srgbClr val="C00000"/>
                </a:solidFill>
              </a:rPr>
              <a:t>                      </a:t>
            </a:r>
            <a:r>
              <a:rPr lang="en-US" sz="2800" dirty="0" smtClean="0"/>
              <a:t> (</a:t>
            </a:r>
            <a:r>
              <a:rPr lang="en-US" sz="2400" u="sng" dirty="0" err="1" smtClean="0"/>
              <a:t>ssn</a:t>
            </a:r>
            <a:r>
              <a:rPr lang="en-US" sz="2400" u="sng" dirty="0" smtClean="0"/>
              <a:t> ,phone,1</a:t>
            </a:r>
            <a:r>
              <a:rPr lang="en-US" sz="2400" u="sng" baseline="30000" dirty="0" smtClean="0"/>
              <a:t>st</a:t>
            </a:r>
            <a:r>
              <a:rPr lang="en-US" sz="2400" u="sng" dirty="0" smtClean="0"/>
              <a:t>Name,MiName , </a:t>
            </a:r>
            <a:r>
              <a:rPr lang="en-US" sz="2400" u="sng" dirty="0" err="1" smtClean="0"/>
              <a:t>LastName</a:t>
            </a:r>
            <a:r>
              <a:rPr lang="en-US" sz="2400" u="sng" dirty="0" smtClean="0"/>
              <a:t>, </a:t>
            </a:r>
            <a:r>
              <a:rPr lang="en-US" sz="2400" u="sng" dirty="0" err="1" smtClean="0"/>
              <a:t>facultyType</a:t>
            </a:r>
            <a:r>
              <a:rPr lang="en-US" sz="2400" u="sng" dirty="0" smtClean="0"/>
              <a:t>)</a:t>
            </a:r>
          </a:p>
          <a:p>
            <a:endParaRPr lang="en-US" sz="2800" u="sng" dirty="0" smtClean="0"/>
          </a:p>
          <a:p>
            <a:r>
              <a:rPr lang="en-US" sz="2800" b="1" u="sng" dirty="0" err="1" smtClean="0">
                <a:solidFill>
                  <a:srgbClr val="C00000"/>
                </a:solidFill>
              </a:rPr>
              <a:t>PartTime</a:t>
            </a:r>
            <a:r>
              <a:rPr lang="en-US" sz="2800" b="1" u="sng" dirty="0" smtClean="0">
                <a:solidFill>
                  <a:srgbClr val="C00000"/>
                </a:solidFill>
              </a:rPr>
              <a:t> </a:t>
            </a:r>
            <a:r>
              <a:rPr lang="en-US" sz="2800" b="1" u="sng" dirty="0" err="1" smtClean="0">
                <a:solidFill>
                  <a:srgbClr val="C00000"/>
                </a:solidFill>
              </a:rPr>
              <a:t>Faculity</a:t>
            </a:r>
            <a:r>
              <a:rPr lang="ar-JO" sz="2800" b="1" u="sng" dirty="0" smtClean="0">
                <a:solidFill>
                  <a:srgbClr val="C00000"/>
                </a:solidFill>
              </a:rPr>
              <a:t>        </a:t>
            </a:r>
            <a:r>
              <a:rPr lang="en-US" sz="2400" u="sng" dirty="0" smtClean="0"/>
              <a:t>(</a:t>
            </a:r>
            <a:r>
              <a:rPr lang="en-US" sz="2400" u="sng" dirty="0" err="1" smtClean="0"/>
              <a:t>ssn</a:t>
            </a:r>
            <a:r>
              <a:rPr lang="en-US" sz="2400" u="sng" dirty="0" smtClean="0"/>
              <a:t> , </a:t>
            </a:r>
            <a:r>
              <a:rPr lang="en-US" sz="2400" u="sng" dirty="0" err="1" smtClean="0"/>
              <a:t>PayRate</a:t>
            </a:r>
            <a:r>
              <a:rPr lang="en-US" sz="2400" u="sng" dirty="0" smtClean="0"/>
              <a:t> )</a:t>
            </a:r>
            <a:endParaRPr lang="ar-JO" sz="2400" u="sng" dirty="0" smtClean="0"/>
          </a:p>
          <a:p>
            <a:endParaRPr lang="en-US" sz="2400" u="sng" dirty="0" smtClean="0"/>
          </a:p>
          <a:p>
            <a:r>
              <a:rPr lang="en-US" sz="2800" b="1" u="sng" dirty="0" err="1" smtClean="0">
                <a:solidFill>
                  <a:srgbClr val="C00000"/>
                </a:solidFill>
              </a:rPr>
              <a:t>FullTime</a:t>
            </a:r>
            <a:r>
              <a:rPr lang="en-US" sz="2800" u="sng" dirty="0" smtClean="0"/>
              <a:t> </a:t>
            </a:r>
            <a:r>
              <a:rPr lang="en-US" sz="2400" u="sng" dirty="0" smtClean="0"/>
              <a:t>Faculty(</a:t>
            </a:r>
            <a:r>
              <a:rPr lang="en-US" sz="2400" u="sng" dirty="0" err="1" smtClean="0"/>
              <a:t>ssn,Salary,sickLeaveHours</a:t>
            </a:r>
            <a:r>
              <a:rPr lang="en-US" sz="2400" u="sng" dirty="0" smtClean="0"/>
              <a:t>)</a:t>
            </a:r>
          </a:p>
          <a:p>
            <a:endParaRPr lang="en-US" u="sng" dirty="0" smtClean="0"/>
          </a:p>
          <a:p>
            <a:endParaRPr lang="ar-IQ" u="sng"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11</a:t>
            </a:fld>
            <a:endParaRPr lang="en-US" altLang="zh-TW"/>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3050"/>
            <a:ext cx="4343400" cy="793750"/>
          </a:xfrm>
        </p:spPr>
        <p:txBody>
          <a:bodyPr/>
          <a:lstStyle/>
          <a:p>
            <a:pPr algn="l"/>
            <a:r>
              <a:rPr lang="en-US" sz="3200" i="1" dirty="0" smtClean="0">
                <a:solidFill>
                  <a:srgbClr val="C00000"/>
                </a:solidFill>
              </a:rPr>
              <a:t>Multiple Inheritance</a:t>
            </a:r>
            <a:endParaRPr lang="ar-IQ" sz="3200" dirty="0">
              <a:solidFill>
                <a:srgbClr val="C00000"/>
              </a:solidFill>
            </a:endParaRPr>
          </a:p>
        </p:txBody>
      </p:sp>
      <p:sp>
        <p:nvSpPr>
          <p:cNvPr id="7" name="Text Placeholder 6"/>
          <p:cNvSpPr>
            <a:spLocks noGrp="1"/>
          </p:cNvSpPr>
          <p:nvPr>
            <p:ph type="body" sz="half" idx="2"/>
          </p:nvPr>
        </p:nvSpPr>
        <p:spPr>
          <a:xfrm>
            <a:off x="457200" y="1435100"/>
            <a:ext cx="4800600" cy="4051299"/>
          </a:xfrm>
        </p:spPr>
        <p:txBody>
          <a:bodyPr/>
          <a:lstStyle/>
          <a:p>
            <a:r>
              <a:rPr lang="en-US" b="1" i="1" dirty="0" smtClean="0"/>
              <a:t>Representing Multiple Inheritance </a:t>
            </a:r>
          </a:p>
          <a:p>
            <a:endParaRPr lang="en-US" b="1" i="1" dirty="0" smtClean="0"/>
          </a:p>
          <a:p>
            <a:r>
              <a:rPr lang="en-US" sz="2400" dirty="0" smtClean="0"/>
              <a:t>Multiple inheritance means that a subclass may be derived from two or more </a:t>
            </a:r>
            <a:r>
              <a:rPr lang="en-US" sz="2400" dirty="0" err="1" smtClean="0"/>
              <a:t>superclasses</a:t>
            </a:r>
            <a:r>
              <a:rPr lang="en-US" sz="2400" dirty="0" smtClean="0"/>
              <a:t>.</a:t>
            </a:r>
            <a:endParaRPr lang="ar-JO" sz="2400" dirty="0" smtClean="0"/>
          </a:p>
          <a:p>
            <a:r>
              <a:rPr lang="en-US" sz="2400" dirty="0" smtClean="0"/>
              <a:t> Multiple inheritance can be described in EER. For example, a department chair is both a faculty and an administrator </a:t>
            </a:r>
            <a:endParaRPr lang="en-US" sz="2400" u="sng" dirty="0" smtClean="0"/>
          </a:p>
          <a:p>
            <a:endParaRPr lang="ar-IQ" u="sng"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12</a:t>
            </a:fld>
            <a:endParaRPr lang="en-US" altLang="zh-TW"/>
          </a:p>
        </p:txBody>
      </p:sp>
      <p:pic>
        <p:nvPicPr>
          <p:cNvPr id="2050" name="Picture 2"/>
          <p:cNvPicPr>
            <a:picLocks noGrp="1" noChangeAspect="1" noChangeArrowheads="1"/>
          </p:cNvPicPr>
          <p:nvPr>
            <p:ph idx="1"/>
          </p:nvPr>
        </p:nvPicPr>
        <p:blipFill>
          <a:blip r:embed="rId2" cstate="print"/>
          <a:srcRect/>
          <a:stretch>
            <a:fillRect/>
          </a:stretch>
        </p:blipFill>
        <p:spPr bwMode="auto">
          <a:xfrm>
            <a:off x="5334000" y="533400"/>
            <a:ext cx="3200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i="1" dirty="0" smtClean="0"/>
              <a:t>Multiple Inheritance</a:t>
            </a:r>
            <a:endParaRPr lang="ar-IQ" dirty="0"/>
          </a:p>
        </p:txBody>
      </p:sp>
      <p:sp>
        <p:nvSpPr>
          <p:cNvPr id="7" name="Text Placeholder 6"/>
          <p:cNvSpPr>
            <a:spLocks noGrp="1"/>
          </p:cNvSpPr>
          <p:nvPr>
            <p:ph type="body" sz="half" idx="2"/>
          </p:nvPr>
        </p:nvSpPr>
        <p:spPr>
          <a:xfrm>
            <a:off x="457200" y="1511301"/>
            <a:ext cx="4724400" cy="5270499"/>
          </a:xfrm>
        </p:spPr>
        <p:txBody>
          <a:bodyPr/>
          <a:lstStyle/>
          <a:p>
            <a:pPr>
              <a:lnSpc>
                <a:spcPct val="80000"/>
              </a:lnSpc>
            </a:pPr>
            <a:r>
              <a:rPr lang="en-US" sz="2400" b="1" dirty="0" smtClean="0">
                <a:solidFill>
                  <a:srgbClr val="C00000"/>
                </a:solidFill>
              </a:rPr>
              <a:t>Two other conditions apply to a specialization/generalization</a:t>
            </a:r>
            <a:r>
              <a:rPr lang="en-US" sz="2400" dirty="0" smtClean="0">
                <a:solidFill>
                  <a:srgbClr val="C00000"/>
                </a:solidFill>
              </a:rPr>
              <a:t>:</a:t>
            </a:r>
          </a:p>
          <a:p>
            <a:pPr>
              <a:lnSpc>
                <a:spcPct val="80000"/>
              </a:lnSpc>
            </a:pPr>
            <a:r>
              <a:rPr lang="en-US" sz="2400" b="1" dirty="0" err="1" smtClean="0"/>
              <a:t>Disjointness</a:t>
            </a:r>
            <a:r>
              <a:rPr lang="en-US" sz="2400" b="1" dirty="0" smtClean="0"/>
              <a:t> Constraint</a:t>
            </a:r>
            <a:r>
              <a:rPr lang="en-US" sz="2400" dirty="0" smtClean="0"/>
              <a:t>: </a:t>
            </a:r>
          </a:p>
          <a:p>
            <a:pPr lvl="1">
              <a:lnSpc>
                <a:spcPct val="80000"/>
              </a:lnSpc>
            </a:pPr>
            <a:r>
              <a:rPr lang="en-US" sz="2000" dirty="0" smtClean="0"/>
              <a:t>Specifies that the subclasses of the specialization must be disjointed</a:t>
            </a:r>
          </a:p>
          <a:p>
            <a:pPr lvl="1">
              <a:lnSpc>
                <a:spcPct val="80000"/>
              </a:lnSpc>
            </a:pPr>
            <a:r>
              <a:rPr lang="en-US" sz="2000" dirty="0" smtClean="0"/>
              <a:t>Specified by d in EER diagram </a:t>
            </a:r>
          </a:p>
          <a:p>
            <a:pPr lvl="1">
              <a:lnSpc>
                <a:spcPct val="80000"/>
              </a:lnSpc>
            </a:pPr>
            <a:r>
              <a:rPr lang="en-US" sz="2000" dirty="0" smtClean="0"/>
              <a:t> and Shown by a single  line </a:t>
            </a:r>
          </a:p>
          <a:p>
            <a:pPr lvl="1">
              <a:lnSpc>
                <a:spcPct val="80000"/>
              </a:lnSpc>
            </a:pPr>
            <a:endParaRPr lang="en-US" sz="1800" dirty="0" smtClean="0"/>
          </a:p>
          <a:p>
            <a:pPr>
              <a:lnSpc>
                <a:spcPct val="80000"/>
              </a:lnSpc>
            </a:pPr>
            <a:r>
              <a:rPr lang="en-US" sz="2000" b="1" dirty="0" smtClean="0"/>
              <a:t>Completeness Constraint</a:t>
            </a:r>
            <a:r>
              <a:rPr lang="en-US" sz="2000" dirty="0" smtClean="0"/>
              <a:t>: </a:t>
            </a:r>
          </a:p>
          <a:p>
            <a:pPr lvl="1">
              <a:lnSpc>
                <a:spcPct val="80000"/>
              </a:lnSpc>
            </a:pPr>
            <a:r>
              <a:rPr lang="en-US" sz="1800" dirty="0" smtClean="0"/>
              <a:t>Total specifies that every entity in the </a:t>
            </a:r>
            <a:r>
              <a:rPr lang="en-US" sz="1800" dirty="0" err="1" smtClean="0"/>
              <a:t>superclass</a:t>
            </a:r>
            <a:r>
              <a:rPr lang="en-US" sz="1800" dirty="0" smtClean="0"/>
              <a:t> must be a member of some subclass in the specialization/ generalization </a:t>
            </a:r>
          </a:p>
          <a:p>
            <a:pPr lvl="1">
              <a:lnSpc>
                <a:spcPct val="80000"/>
              </a:lnSpc>
            </a:pPr>
            <a:r>
              <a:rPr lang="en-US" sz="1800" dirty="0" smtClean="0"/>
              <a:t>Shown in EER diagrams by a double line </a:t>
            </a:r>
          </a:p>
          <a:p>
            <a:endParaRPr lang="ar-IQ" u="sng"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13</a:t>
            </a:fld>
            <a:endParaRPr lang="en-US" altLang="zh-TW"/>
          </a:p>
        </p:txBody>
      </p:sp>
      <p:pic>
        <p:nvPicPr>
          <p:cNvPr id="3074" name="Picture 2"/>
          <p:cNvPicPr>
            <a:picLocks noGrp="1" noChangeAspect="1" noChangeArrowheads="1"/>
          </p:cNvPicPr>
          <p:nvPr>
            <p:ph idx="1"/>
          </p:nvPr>
        </p:nvPicPr>
        <p:blipFill>
          <a:blip r:embed="rId2" cstate="print"/>
          <a:srcRect/>
          <a:stretch>
            <a:fillRect/>
          </a:stretch>
        </p:blipFill>
        <p:spPr bwMode="auto">
          <a:xfrm>
            <a:off x="5029200" y="273050"/>
            <a:ext cx="3733800" cy="33845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953000" y="3505200"/>
            <a:ext cx="3962400" cy="2740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Specialization &amp; Generalization </a:t>
            </a:r>
            <a:endParaRPr lang="ar-IQ" dirty="0"/>
          </a:p>
        </p:txBody>
      </p:sp>
      <p:sp>
        <p:nvSpPr>
          <p:cNvPr id="3" name="Content Placeholder 2"/>
          <p:cNvSpPr>
            <a:spLocks noGrp="1"/>
          </p:cNvSpPr>
          <p:nvPr>
            <p:ph idx="1"/>
          </p:nvPr>
        </p:nvSpPr>
        <p:spPr/>
        <p:txBody>
          <a:bodyPr/>
          <a:lstStyle/>
          <a:p>
            <a:endParaRPr lang="ar-IQ"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14</a:t>
            </a:fld>
            <a:endParaRPr lang="en-US" altLang="zh-TW"/>
          </a:p>
        </p:txBody>
      </p:sp>
      <p:pic>
        <p:nvPicPr>
          <p:cNvPr id="1026" name="Picture 2" descr="https://image.slidesharecdn.com/27f157al5enhanceder-diagram-111005002740-phpapp02/95/enhanced-er-diagram-54-728.jpg?cb=1317774939"/>
          <p:cNvPicPr>
            <a:picLocks noChangeAspect="1" noChangeArrowheads="1"/>
          </p:cNvPicPr>
          <p:nvPr/>
        </p:nvPicPr>
        <p:blipFill>
          <a:blip r:embed="rId2" cstate="print"/>
          <a:srcRect/>
          <a:stretch>
            <a:fillRect/>
          </a:stretch>
        </p:blipFill>
        <p:spPr bwMode="auto">
          <a:xfrm>
            <a:off x="457200" y="1143000"/>
            <a:ext cx="8229600" cy="5410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EER - Diagram</a:t>
            </a:r>
            <a:endParaRPr lang="ar-IQ"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15</a:t>
            </a:fld>
            <a:endParaRPr lang="en-US" altLang="zh-TW"/>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447800"/>
            <a:ext cx="82296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r>
              <a:rPr lang="en-US" sz="3600" b="1" dirty="0" smtClean="0"/>
              <a:t>The Enhanced Entity-Relationship</a:t>
            </a:r>
            <a:r>
              <a:rPr lang="en-US" sz="3600" dirty="0" smtClean="0"/>
              <a:t/>
            </a:r>
            <a:br>
              <a:rPr lang="en-US" sz="3600" dirty="0" smtClean="0"/>
            </a:br>
            <a:r>
              <a:rPr lang="en-US" sz="3600" b="1" dirty="0" smtClean="0"/>
              <a:t>(EER) Model</a:t>
            </a:r>
            <a:endParaRPr lang="en-US" sz="3600" dirty="0" smtClean="0"/>
          </a:p>
        </p:txBody>
      </p:sp>
      <p:sp>
        <p:nvSpPr>
          <p:cNvPr id="3" name="Content Placeholder 2"/>
          <p:cNvSpPr>
            <a:spLocks noGrp="1"/>
          </p:cNvSpPr>
          <p:nvPr>
            <p:ph idx="1"/>
          </p:nvPr>
        </p:nvSpPr>
        <p:spPr/>
        <p:txBody>
          <a:bodyPr/>
          <a:lstStyle/>
          <a:p>
            <a:r>
              <a:rPr lang="en-US" dirty="0" smtClean="0"/>
              <a:t>The EER model includes </a:t>
            </a:r>
            <a:r>
              <a:rPr lang="en-US" i="1" dirty="0" smtClean="0"/>
              <a:t>all the modeling concepts of the ER model </a:t>
            </a:r>
            <a:endParaRPr lang="en-US" dirty="0" smtClean="0"/>
          </a:p>
          <a:p>
            <a:r>
              <a:rPr lang="en-US" dirty="0" smtClean="0"/>
              <a:t>In addition, it includes the concepts of </a:t>
            </a:r>
            <a:r>
              <a:rPr lang="en-US" b="1" dirty="0" smtClean="0"/>
              <a:t>subclass </a:t>
            </a:r>
            <a:r>
              <a:rPr lang="en-US" dirty="0" smtClean="0"/>
              <a:t>and </a:t>
            </a:r>
            <a:r>
              <a:rPr lang="en-US" b="1" dirty="0" err="1" smtClean="0"/>
              <a:t>superclass</a:t>
            </a:r>
            <a:r>
              <a:rPr lang="en-US" b="1" dirty="0" smtClean="0"/>
              <a:t> </a:t>
            </a:r>
            <a:r>
              <a:rPr lang="en-US" dirty="0" smtClean="0"/>
              <a:t>and the related concepts of </a:t>
            </a:r>
            <a:r>
              <a:rPr lang="en-US" b="1" dirty="0" smtClean="0"/>
              <a:t>specialization </a:t>
            </a:r>
            <a:r>
              <a:rPr lang="en-US" dirty="0" smtClean="0"/>
              <a:t>and </a:t>
            </a:r>
            <a:r>
              <a:rPr lang="en-US" b="1" dirty="0" smtClean="0"/>
              <a:t>generalization. </a:t>
            </a:r>
            <a:r>
              <a:rPr lang="en-US" dirty="0" smtClean="0"/>
              <a:t>We call the resulting schema diagrams </a:t>
            </a:r>
            <a:r>
              <a:rPr lang="en-US" b="1" dirty="0" smtClean="0"/>
              <a:t>enhanced ER </a:t>
            </a:r>
            <a:r>
              <a:rPr lang="en-US" dirty="0" smtClean="0"/>
              <a:t>or </a:t>
            </a:r>
            <a:r>
              <a:rPr lang="en-US" b="1" dirty="0" smtClean="0"/>
              <a:t>EER diagrams</a:t>
            </a:r>
            <a:r>
              <a:rPr lang="en-US" dirty="0" smtClean="0"/>
              <a:t>.</a:t>
            </a:r>
          </a:p>
          <a:p>
            <a:endParaRPr lang="ar-IQ"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2</a:t>
            </a:fld>
            <a:endParaRPr lang="en-US" altLang="zh-TW"/>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Specialization:</a:t>
            </a:r>
            <a:endParaRPr lang="en-US" dirty="0" smtClean="0"/>
          </a:p>
        </p:txBody>
      </p:sp>
      <p:sp>
        <p:nvSpPr>
          <p:cNvPr id="3" name="Content Placeholder 2"/>
          <p:cNvSpPr>
            <a:spLocks noGrp="1"/>
          </p:cNvSpPr>
          <p:nvPr>
            <p:ph idx="1"/>
          </p:nvPr>
        </p:nvSpPr>
        <p:spPr/>
        <p:txBody>
          <a:bodyPr/>
          <a:lstStyle/>
          <a:p>
            <a:r>
              <a:rPr lang="en-US" b="1" dirty="0" smtClean="0"/>
              <a:t>Specialization is the process of defining a </a:t>
            </a:r>
            <a:r>
              <a:rPr lang="en-US" b="1" i="1" dirty="0" smtClean="0"/>
              <a:t>set of subclasses </a:t>
            </a:r>
            <a:r>
              <a:rPr lang="en-US" b="1" dirty="0" smtClean="0"/>
              <a:t>of an entity type; this entity type is called the </a:t>
            </a:r>
            <a:r>
              <a:rPr lang="en-US" b="1" dirty="0" err="1" smtClean="0"/>
              <a:t>superclass</a:t>
            </a:r>
            <a:r>
              <a:rPr lang="en-US" b="1" dirty="0" smtClean="0"/>
              <a:t> of the specialization</a:t>
            </a:r>
            <a:r>
              <a:rPr lang="en-US" dirty="0" smtClean="0"/>
              <a:t>.</a:t>
            </a:r>
          </a:p>
          <a:p>
            <a:r>
              <a:rPr lang="en-US" sz="2400" b="1" dirty="0" smtClean="0">
                <a:solidFill>
                  <a:srgbClr val="C00000"/>
                </a:solidFill>
                <a:latin typeface="Times New Roman" pitchFamily="18" charset="0"/>
                <a:cs typeface="Times New Roman" pitchFamily="18" charset="0"/>
              </a:rPr>
              <a:t>It is a top-down process</a:t>
            </a:r>
            <a:endParaRPr lang="en-US" sz="2400" dirty="0" smtClean="0">
              <a:solidFill>
                <a:srgbClr val="C00000"/>
              </a:solidFill>
              <a:latin typeface="Times New Roman" pitchFamily="18" charset="0"/>
              <a:cs typeface="Times New Roman" pitchFamily="18" charset="0"/>
            </a:endParaRPr>
          </a:p>
          <a:p>
            <a:endParaRPr lang="ar-IQ"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3</a:t>
            </a:fld>
            <a:endParaRPr lang="en-US" altLang="zh-TW"/>
          </a:p>
        </p:txBody>
      </p:sp>
      <p:pic>
        <p:nvPicPr>
          <p:cNvPr id="5" name="Content Placeholder 4"/>
          <p:cNvPicPr>
            <a:picLocks/>
          </p:cNvPicPr>
          <p:nvPr/>
        </p:nvPicPr>
        <p:blipFill>
          <a:blip r:embed="rId2" cstate="print"/>
          <a:srcRect/>
          <a:stretch>
            <a:fillRect/>
          </a:stretch>
        </p:blipFill>
        <p:spPr bwMode="auto">
          <a:xfrm>
            <a:off x="1295400" y="4114800"/>
            <a:ext cx="5410200" cy="2606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algn="l"/>
            <a:r>
              <a:rPr lang="en-US" sz="2800" dirty="0" smtClean="0">
                <a:latin typeface="Times New Roman" pitchFamily="18" charset="0"/>
                <a:cs typeface="Times New Roman" pitchFamily="18" charset="0"/>
              </a:rPr>
              <a:t>EER-Diagram</a:t>
            </a:r>
            <a:endParaRPr lang="ar-IQ"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4</a:t>
            </a:fld>
            <a:endParaRPr lang="en-US" altLang="zh-TW"/>
          </a:p>
        </p:txBody>
      </p:sp>
      <p:pic>
        <p:nvPicPr>
          <p:cNvPr id="5" name="Content Placeholder 4"/>
          <p:cNvPicPr>
            <a:picLocks noGrp="1"/>
          </p:cNvPicPr>
          <p:nvPr>
            <p:ph idx="1"/>
          </p:nvPr>
        </p:nvPicPr>
        <p:blipFill>
          <a:blip r:embed="rId2" cstate="print"/>
          <a:srcRect/>
          <a:stretch>
            <a:fillRect/>
          </a:stretch>
        </p:blipFill>
        <p:spPr bwMode="auto">
          <a:xfrm>
            <a:off x="533400" y="3124200"/>
            <a:ext cx="7696200" cy="2667000"/>
          </a:xfrm>
          <a:prstGeom prst="rect">
            <a:avLst/>
          </a:prstGeom>
          <a:noFill/>
          <a:ln w="9525">
            <a:noFill/>
            <a:miter lim="800000"/>
            <a:headEnd/>
            <a:tailEnd/>
          </a:ln>
        </p:spPr>
      </p:pic>
      <p:sp>
        <p:nvSpPr>
          <p:cNvPr id="2049" name="Rectangle 1"/>
          <p:cNvSpPr>
            <a:spLocks noChangeArrowheads="1"/>
          </p:cNvSpPr>
          <p:nvPr/>
        </p:nvSpPr>
        <p:spPr bwMode="auto">
          <a:xfrm>
            <a:off x="228600" y="5791200"/>
            <a:ext cx="8686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kzidenzGroteskBE-Light"/>
                <a:ea typeface="Calibri" pitchFamily="34" charset="0"/>
                <a:cs typeface="Arial" pitchFamily="34" charset="0"/>
              </a:rPr>
              <a:t> </a:t>
            </a:r>
            <a:r>
              <a:rPr kumimoji="0" lang="en-US" b="0" i="1" u="none" strike="noStrike" cap="none" normalizeH="0" baseline="0" dirty="0" smtClean="0">
                <a:ln>
                  <a:noFill/>
                </a:ln>
                <a:solidFill>
                  <a:schemeClr val="tx1"/>
                </a:solidFill>
                <a:effectLst/>
                <a:latin typeface="AkzidenzGroteskBE-Light"/>
                <a:ea typeface="Calibri" pitchFamily="34" charset="0"/>
                <a:cs typeface="Arial" pitchFamily="34" charset="0"/>
              </a:rPr>
              <a:t>EER diagram notation for an attribute-defined specialization on </a:t>
            </a:r>
            <a:r>
              <a:rPr kumimoji="0" lang="en-US" b="0" i="1" u="none" strike="noStrike" cap="none" normalizeH="0" baseline="0" dirty="0" err="1" smtClean="0">
                <a:ln>
                  <a:noFill/>
                </a:ln>
                <a:solidFill>
                  <a:schemeClr val="tx1"/>
                </a:solidFill>
                <a:effectLst/>
                <a:latin typeface="AkzidenzGroteskBE-Light"/>
                <a:ea typeface="Calibri" pitchFamily="34" charset="0"/>
                <a:cs typeface="Arial" pitchFamily="34" charset="0"/>
              </a:rPr>
              <a:t>Job_type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762000" y="797262"/>
            <a:ext cx="7620000" cy="1938992"/>
          </a:xfrm>
          <a:prstGeom prst="rect">
            <a:avLst/>
          </a:prstGeom>
        </p:spPr>
        <p:txBody>
          <a:bodyPr wrap="square">
            <a:spAutoFit/>
          </a:bodyPr>
          <a:lstStyle/>
          <a:p>
            <a:r>
              <a:rPr lang="en-US" sz="2400" b="1" dirty="0">
                <a:latin typeface="Times New Roman" pitchFamily="18" charset="0"/>
                <a:cs typeface="Times New Roman" pitchFamily="18" charset="0"/>
              </a:rPr>
              <a:t>For example, the set of subclasses </a:t>
            </a:r>
            <a:r>
              <a:rPr lang="en-US" sz="2400" b="1" dirty="0">
                <a:solidFill>
                  <a:srgbClr val="FF0000"/>
                </a:solidFill>
                <a:latin typeface="Times New Roman" pitchFamily="18" charset="0"/>
                <a:cs typeface="Times New Roman" pitchFamily="18" charset="0"/>
              </a:rPr>
              <a:t>{SECRETARY</a:t>
            </a:r>
            <a:r>
              <a:rPr lang="en-US" sz="2400" b="1" dirty="0" smtClean="0">
                <a:solidFill>
                  <a:srgbClr val="FF0000"/>
                </a:solidFill>
                <a:latin typeface="Times New Roman" pitchFamily="18" charset="0"/>
                <a:cs typeface="Times New Roman" pitchFamily="18" charset="0"/>
              </a:rPr>
              <a:t>, ENGINEER, TECHNICIAN</a:t>
            </a:r>
            <a:r>
              <a:rPr lang="en-US" sz="2400" b="1" dirty="0">
                <a:solidFill>
                  <a:srgbClr val="FF0000"/>
                </a:solidFill>
                <a:latin typeface="Times New Roman" pitchFamily="18" charset="0"/>
                <a:cs typeface="Times New Roman" pitchFamily="18" charset="0"/>
              </a:rPr>
              <a:t>}</a:t>
            </a:r>
          </a:p>
          <a:p>
            <a:r>
              <a:rPr lang="en-US" sz="2400" b="1" dirty="0">
                <a:latin typeface="Times New Roman" pitchFamily="18" charset="0"/>
                <a:cs typeface="Times New Roman" pitchFamily="18" charset="0"/>
              </a:rPr>
              <a:t> is specialization of the superclass </a:t>
            </a:r>
            <a:r>
              <a:rPr lang="en-US" sz="2400" b="1" dirty="0">
                <a:solidFill>
                  <a:srgbClr val="0070C0"/>
                </a:solidFill>
                <a:latin typeface="Times New Roman" pitchFamily="18" charset="0"/>
                <a:cs typeface="Times New Roman" pitchFamily="18" charset="0"/>
              </a:rPr>
              <a:t>EMPLOYEE</a:t>
            </a:r>
          </a:p>
          <a:p>
            <a:pPr marL="0" indent="0">
              <a:buNone/>
            </a:pPr>
            <a:r>
              <a:rPr lang="en-US" sz="2400" b="1" dirty="0">
                <a:latin typeface="Times New Roman" pitchFamily="18" charset="0"/>
                <a:cs typeface="Times New Roman" pitchFamily="18" charset="0"/>
              </a:rPr>
              <a:t> that </a:t>
            </a:r>
            <a:r>
              <a:rPr lang="en-US" sz="2400" b="1" dirty="0" smtClean="0">
                <a:latin typeface="Times New Roman" pitchFamily="18" charset="0"/>
                <a:cs typeface="Times New Roman" pitchFamily="18" charset="0"/>
              </a:rPr>
              <a:t>distinguishes among </a:t>
            </a:r>
            <a:r>
              <a:rPr lang="en-US" sz="2400" b="1" dirty="0">
                <a:latin typeface="Times New Roman" pitchFamily="18" charset="0"/>
                <a:cs typeface="Times New Roman" pitchFamily="18" charset="0"/>
              </a:rPr>
              <a:t>employee entities based on the </a:t>
            </a:r>
            <a:r>
              <a:rPr lang="en-US" sz="2400" b="1" i="1" dirty="0">
                <a:latin typeface="Times New Roman" pitchFamily="18" charset="0"/>
                <a:cs typeface="Times New Roman" pitchFamily="18" charset="0"/>
              </a:rPr>
              <a:t>job type </a:t>
            </a:r>
            <a:r>
              <a:rPr lang="en-US" sz="2400" b="1" dirty="0">
                <a:latin typeface="Times New Roman" pitchFamily="18" charset="0"/>
                <a:cs typeface="Times New Roman" pitchFamily="18" charset="0"/>
              </a:rPr>
              <a:t>of each employee entity.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10400"/>
          </a:xfrm>
        </p:spPr>
        <p:txBody>
          <a:bodyPr/>
          <a:lstStyle/>
          <a:p>
            <a:r>
              <a:rPr lang="en-US" sz="2400" b="1" dirty="0" smtClean="0">
                <a:solidFill>
                  <a:srgbClr val="0070C0"/>
                </a:solidFill>
                <a:latin typeface="Times New Roman" pitchFamily="18" charset="0"/>
                <a:cs typeface="Times New Roman" pitchFamily="18" charset="0"/>
              </a:rPr>
              <a:t>properties</a:t>
            </a:r>
          </a:p>
          <a:p>
            <a:r>
              <a:rPr lang="en-US" sz="2400" b="1" u="sng" dirty="0" smtClean="0">
                <a:solidFill>
                  <a:srgbClr val="0070C0"/>
                </a:solidFill>
                <a:latin typeface="Times New Roman" pitchFamily="18" charset="0"/>
                <a:cs typeface="Times New Roman" pitchFamily="18" charset="0"/>
              </a:rPr>
              <a:t>We </a:t>
            </a:r>
            <a:r>
              <a:rPr lang="en-US" sz="2400" b="1" u="sng" dirty="0" smtClean="0">
                <a:solidFill>
                  <a:srgbClr val="0070C0"/>
                </a:solidFill>
                <a:latin typeface="Times New Roman" pitchFamily="18" charset="0"/>
                <a:cs typeface="Times New Roman" pitchFamily="18" charset="0"/>
              </a:rPr>
              <a:t>may have several specializations </a:t>
            </a:r>
            <a:r>
              <a:rPr lang="en-US" sz="2400" dirty="0" smtClean="0">
                <a:latin typeface="Times New Roman" pitchFamily="18" charset="0"/>
                <a:cs typeface="Times New Roman" pitchFamily="18" charset="0"/>
              </a:rPr>
              <a:t>of the same entity type based on different distinguishing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(Methods). For example</a:t>
            </a:r>
          </a:p>
          <a:p>
            <a:pPr indent="0" defTabSz="407988">
              <a:buNone/>
              <a:tabLst>
                <a:tab pos="65088" algn="l"/>
              </a:tabLst>
            </a:pPr>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{SALARIED_EMPLOYEE, HOURLY_EMPLOYEE}; this </a:t>
            </a:r>
            <a:r>
              <a:rPr lang="ar-IQ" sz="2400" b="1" u="sng" dirty="0" smtClean="0">
                <a:latin typeface="Times New Roman" pitchFamily="18" charset="0"/>
                <a:cs typeface="Times New Roman" pitchFamily="18" charset="0"/>
              </a:rPr>
              <a:t> </a:t>
            </a:r>
            <a:r>
              <a:rPr lang="ar-JO" sz="2400" b="1" u="sng"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specialization distinguishes among employees based on the </a:t>
            </a:r>
            <a:r>
              <a:rPr lang="en-US" sz="2400" b="1" i="1" u="sng" dirty="0" smtClean="0">
                <a:latin typeface="Times New Roman" pitchFamily="18" charset="0"/>
                <a:cs typeface="Times New Roman" pitchFamily="18" charset="0"/>
              </a:rPr>
              <a:t>method of pay. </a:t>
            </a:r>
            <a:endParaRPr lang="en-US" sz="2400" b="1" u="sng" dirty="0" smtClean="0">
              <a:latin typeface="Times New Roman" pitchFamily="18" charset="0"/>
              <a:cs typeface="Times New Roman" pitchFamily="18" charset="0"/>
            </a:endParaRPr>
          </a:p>
          <a:p>
            <a:r>
              <a:rPr lang="en-US" sz="2400" b="1" u="sng" dirty="0" smtClean="0">
                <a:solidFill>
                  <a:srgbClr val="C00000"/>
                </a:solidFill>
                <a:latin typeface="Times New Roman" pitchFamily="18" charset="0"/>
                <a:cs typeface="Times New Roman" pitchFamily="18" charset="0"/>
              </a:rPr>
              <a:t>The subclasses that define a specialization are attached by lines to a circle that represents the specialization</a:t>
            </a:r>
            <a:r>
              <a:rPr lang="en-US" sz="2400" dirty="0" smtClean="0">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which is connected in turn to the </a:t>
            </a:r>
            <a:r>
              <a:rPr lang="en-US" sz="2400" b="1" dirty="0" err="1" smtClean="0">
                <a:solidFill>
                  <a:srgbClr val="C00000"/>
                </a:solidFill>
                <a:latin typeface="Times New Roman" pitchFamily="18" charset="0"/>
                <a:cs typeface="Times New Roman" pitchFamily="18" charset="0"/>
              </a:rPr>
              <a:t>superclass</a:t>
            </a:r>
            <a:r>
              <a:rPr lang="en-US" sz="2400" dirty="0" smtClean="0">
                <a:latin typeface="Times New Roman" pitchFamily="18" charset="0"/>
                <a:cs typeface="Times New Roman" pitchFamily="18" charset="0"/>
              </a:rPr>
              <a:t>. </a:t>
            </a:r>
            <a:r>
              <a:rPr lang="en-US" sz="2400" b="1" u="sng" dirty="0" smtClean="0">
                <a:solidFill>
                  <a:srgbClr val="C00000"/>
                </a:solidFill>
                <a:latin typeface="Times New Roman" pitchFamily="18" charset="0"/>
                <a:cs typeface="Times New Roman" pitchFamily="18" charset="0"/>
              </a:rPr>
              <a:t>The </a:t>
            </a:r>
            <a:r>
              <a:rPr lang="en-US" sz="2400" b="1" i="1" u="sng" dirty="0" smtClean="0">
                <a:solidFill>
                  <a:srgbClr val="C00000"/>
                </a:solidFill>
                <a:latin typeface="Times New Roman" pitchFamily="18" charset="0"/>
                <a:cs typeface="Times New Roman" pitchFamily="18" charset="0"/>
              </a:rPr>
              <a:t>subset symbol </a:t>
            </a:r>
            <a:r>
              <a:rPr lang="en-US" sz="2400" b="1" u="sng" dirty="0" smtClean="0">
                <a:solidFill>
                  <a:srgbClr val="C00000"/>
                </a:solidFill>
                <a:latin typeface="Times New Roman" pitchFamily="18" charset="0"/>
                <a:cs typeface="Times New Roman" pitchFamily="18" charset="0"/>
              </a:rPr>
              <a:t>on each line connecting a subclass to the circle</a:t>
            </a:r>
            <a:r>
              <a:rPr lang="en-US" sz="2400" u="sng" dirty="0" smtClean="0">
                <a:latin typeface="Times New Roman" pitchFamily="18" charset="0"/>
                <a:cs typeface="Times New Roman" pitchFamily="18" charset="0"/>
              </a:rPr>
              <a:t> </a:t>
            </a:r>
            <a:r>
              <a:rPr lang="en-US" sz="2400" b="1" u="sng" dirty="0" smtClean="0">
                <a:solidFill>
                  <a:srgbClr val="C00000"/>
                </a:solidFill>
                <a:latin typeface="Times New Roman" pitchFamily="18" charset="0"/>
                <a:cs typeface="Times New Roman" pitchFamily="18" charset="0"/>
              </a:rPr>
              <a:t>indicates the direction of the superclass/subclass relationship</a:t>
            </a:r>
            <a:r>
              <a:rPr lang="en-US" sz="2400" u="sng" dirty="0" smtClean="0">
                <a:latin typeface="Times New Roman" pitchFamily="18" charset="0"/>
                <a:cs typeface="Times New Roman" pitchFamily="18" charset="0"/>
              </a:rPr>
              <a:t>.</a:t>
            </a:r>
            <a:endParaRPr lang="ar-JO" sz="2400" u="sng"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5 </a:t>
            </a:r>
            <a:r>
              <a:rPr lang="en-US" sz="2400" dirty="0" smtClean="0">
                <a:latin typeface="Times New Roman" pitchFamily="18" charset="0"/>
                <a:cs typeface="Times New Roman" pitchFamily="18" charset="0"/>
              </a:rPr>
              <a:t>Attributes that apply only to entities of a particular subclass—such as </a:t>
            </a:r>
            <a:r>
              <a:rPr lang="en-US" sz="2400" dirty="0" err="1" smtClean="0">
                <a:latin typeface="Times New Roman" pitchFamily="18" charset="0"/>
                <a:cs typeface="Times New Roman" pitchFamily="18" charset="0"/>
              </a:rPr>
              <a:t>TypingSpeed</a:t>
            </a:r>
            <a:r>
              <a:rPr lang="en-US" sz="2400" dirty="0" smtClean="0">
                <a:latin typeface="Times New Roman" pitchFamily="18" charset="0"/>
                <a:cs typeface="Times New Roman" pitchFamily="18" charset="0"/>
              </a:rPr>
              <a:t> of SECRETARY—are attached to the rectangle representing that subclass.  </a:t>
            </a:r>
            <a:endParaRPr lang="en-US" sz="2400"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We call the relationship between a subclass and its </a:t>
            </a:r>
            <a:r>
              <a:rPr lang="en-US" sz="2400" dirty="0" err="1" smtClean="0">
                <a:latin typeface="Times New Roman" pitchFamily="18" charset="0"/>
                <a:cs typeface="Times New Roman" pitchFamily="18" charset="0"/>
              </a:rPr>
              <a:t>superclass</a:t>
            </a:r>
            <a:r>
              <a:rPr lang="en-US" sz="2400" dirty="0" smtClean="0">
                <a:latin typeface="Times New Roman" pitchFamily="18" charset="0"/>
                <a:cs typeface="Times New Roman" pitchFamily="18" charset="0"/>
              </a:rPr>
              <a:t> an</a:t>
            </a:r>
          </a:p>
          <a:p>
            <a:pPr>
              <a:buNone/>
            </a:pPr>
            <a:r>
              <a:rPr lang="en-US" sz="2000" b="1" dirty="0" smtClean="0">
                <a:latin typeface="Times New Roman" pitchFamily="18" charset="0"/>
                <a:cs typeface="Times New Roman" pitchFamily="18" charset="0"/>
              </a:rPr>
              <a:t>     IS-A-SUBCLASS-OF </a:t>
            </a:r>
            <a:r>
              <a:rPr lang="en-US" sz="2000" dirty="0" smtClean="0">
                <a:latin typeface="Times New Roman" pitchFamily="18" charset="0"/>
                <a:cs typeface="Times New Roman" pitchFamily="18" charset="0"/>
              </a:rPr>
              <a:t>relationship.</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C937D2-E861-49B9-B982-5BE493F42378}" type="slidenum">
              <a:rPr lang="en-US" altLang="zh-TW" smtClean="0"/>
              <a:pPr/>
              <a:t>6</a:t>
            </a:fld>
            <a:endParaRPr lang="en-US" altLang="zh-TW"/>
          </a:p>
        </p:txBody>
      </p:sp>
      <p:pic>
        <p:nvPicPr>
          <p:cNvPr id="5" name="Content Placeholder 4"/>
          <p:cNvPicPr>
            <a:picLocks noGrp="1"/>
          </p:cNvPicPr>
          <p:nvPr>
            <p:ph idx="1"/>
          </p:nvPr>
        </p:nvPicPr>
        <p:blipFill>
          <a:blip r:embed="rId2" cstate="print"/>
          <a:srcRect/>
          <a:stretch>
            <a:fillRect/>
          </a:stretch>
        </p:blipFill>
        <p:spPr bwMode="auto">
          <a:xfrm>
            <a:off x="304800" y="533401"/>
            <a:ext cx="8377237" cy="6324599"/>
          </a:xfrm>
          <a:prstGeom prst="rect">
            <a:avLst/>
          </a:prstGeom>
          <a:noFill/>
          <a:ln w="9525">
            <a:noFill/>
            <a:miter lim="800000"/>
            <a:headEnd/>
            <a:tailEnd/>
          </a:ln>
        </p:spPr>
      </p:pic>
      <p:sp>
        <p:nvSpPr>
          <p:cNvPr id="6" name="Rectangle 5"/>
          <p:cNvSpPr/>
          <p:nvPr/>
        </p:nvSpPr>
        <p:spPr bwMode="auto">
          <a:xfrm>
            <a:off x="7086600" y="533400"/>
            <a:ext cx="9144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ar-IQ" sz="1800" b="0" i="0" u="none" strike="noStrike" cap="none" normalizeH="0" baseline="0" smtClean="0">
              <a:ln>
                <a:noFill/>
              </a:ln>
              <a:solidFill>
                <a:schemeClr val="tx1"/>
              </a:solidFill>
              <a:effectLst/>
              <a:latin typeface="Arial" pitchFamily="34" charset="0"/>
              <a:ea typeface="PMingLiU" pitchFamily="18"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553200"/>
          </a:xfrm>
        </p:spPr>
        <p:txBody>
          <a:bodyPr/>
          <a:lstStyle/>
          <a:p>
            <a:pPr>
              <a:buNone/>
            </a:pPr>
            <a:r>
              <a:rPr lang="en-US" sz="2400" dirty="0" smtClean="0">
                <a:latin typeface="Times New Roman" pitchFamily="18" charset="0"/>
                <a:cs typeface="Times New Roman" pitchFamily="18" charset="0"/>
              </a:rPr>
              <a:t>     consider the entity types CAR and TRUCK shown in Figure (a) Because they have several common attributes, they can be generalized into the entity type VEHICLE, as shown in Figure (b). Both CAR and TRUCK are now subclasses of the </a:t>
            </a:r>
            <a:r>
              <a:rPr lang="en-US" sz="2400" b="1" dirty="0" smtClean="0">
                <a:latin typeface="Times New Roman" pitchFamily="18" charset="0"/>
                <a:cs typeface="Times New Roman" pitchFamily="18" charset="0"/>
              </a:rPr>
              <a:t>generalized </a:t>
            </a:r>
            <a:r>
              <a:rPr lang="en-US" sz="2400" b="1" dirty="0" err="1" smtClean="0">
                <a:latin typeface="Times New Roman" pitchFamily="18" charset="0"/>
                <a:cs typeface="Times New Roman" pitchFamily="18" charset="0"/>
              </a:rPr>
              <a:t>superclass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VEHICLE. We use the term </a:t>
            </a:r>
            <a:r>
              <a:rPr lang="en-US" sz="2400" b="1" dirty="0" smtClean="0">
                <a:latin typeface="Times New Roman" pitchFamily="18" charset="0"/>
                <a:cs typeface="Times New Roman" pitchFamily="18" charset="0"/>
              </a:rPr>
              <a:t>generalization </a:t>
            </a:r>
            <a:r>
              <a:rPr lang="en-US" sz="2400" dirty="0" smtClean="0">
                <a:latin typeface="Times New Roman" pitchFamily="18" charset="0"/>
                <a:cs typeface="Times New Roman" pitchFamily="18" charset="0"/>
              </a:rPr>
              <a:t>to refer to the process of defining a generalized entity type from the given entity types. </a:t>
            </a:r>
          </a:p>
          <a:p>
            <a:pPr>
              <a:buNone/>
            </a:pPr>
            <a:r>
              <a:rPr lang="en-US" sz="2400" dirty="0" smtClean="0">
                <a:latin typeface="Times New Roman" pitchFamily="18" charset="0"/>
                <a:cs typeface="Times New Roman" pitchFamily="18" charset="0"/>
              </a:rPr>
              <a:t>    Notice that </a:t>
            </a:r>
            <a:r>
              <a:rPr lang="en-US" sz="2400" b="1" u="sng" dirty="0" smtClean="0">
                <a:latin typeface="Times New Roman" pitchFamily="18" charset="0"/>
                <a:cs typeface="Times New Roman" pitchFamily="18" charset="0"/>
              </a:rPr>
              <a:t>the generalization process can be viewed as being functionally the inverse of the specialization process</a:t>
            </a:r>
            <a:r>
              <a:rPr lang="en-US" sz="2400" u="sng" dirty="0" smtClean="0">
                <a:latin typeface="Times New Roman" pitchFamily="18" charset="0"/>
                <a:cs typeface="Times New Roman" pitchFamily="18" charset="0"/>
              </a:rPr>
              <a:t>.</a:t>
            </a:r>
          </a:p>
          <a:p>
            <a:pPr>
              <a:buNone/>
            </a:pPr>
            <a:r>
              <a:rPr lang="en-US" sz="2400" b="1" u="sng" dirty="0" smtClean="0">
                <a:latin typeface="Times New Roman" pitchFamily="18" charset="0"/>
                <a:cs typeface="Times New Roman" pitchFamily="18" charset="0"/>
              </a:rPr>
              <a:t>   </a:t>
            </a:r>
            <a:r>
              <a:rPr lang="en-US" sz="2400" b="1" u="sng" dirty="0" smtClean="0"/>
              <a:t> </a:t>
            </a:r>
            <a:r>
              <a:rPr lang="en-US" sz="2400" b="1" u="sng" dirty="0" smtClean="0">
                <a:solidFill>
                  <a:srgbClr val="C00000"/>
                </a:solidFill>
              </a:rPr>
              <a:t>It is a down – up  process</a:t>
            </a:r>
            <a:endParaRPr lang="en-US" sz="2400" u="sng" dirty="0" smtClean="0">
              <a:solidFill>
                <a:srgbClr val="C00000"/>
              </a:solidFill>
            </a:endParaRPr>
          </a:p>
          <a:p>
            <a:pPr>
              <a:buNone/>
            </a:pPr>
            <a:r>
              <a:rPr lang="en-US" sz="2400" dirty="0" smtClean="0">
                <a:latin typeface="Times New Roman" pitchFamily="18" charset="0"/>
                <a:cs typeface="Times New Roman" pitchFamily="18" charset="0"/>
              </a:rPr>
              <a:t>     Hence, in Figure above we can view {CAR, TRUCK} as a specialization of VEHICLE, rather than viewing VEHICLE as a generalization of CAR and TRUCK. Similarly,  we can view EMPLOYEE as a generalization of SECRETARY, TECHNICIAN, and ENGINEER. A diagrammatic notation to distinguish between generalization and specialization is used in some design methodologies </a:t>
            </a:r>
          </a:p>
          <a:p>
            <a:pPr>
              <a:buNone/>
            </a:pPr>
            <a:endParaRPr lang="ar-IQ"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7</a:t>
            </a:fld>
            <a:endParaRPr lang="en-US" altLang="zh-TW"/>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sz="3600" dirty="0" smtClean="0">
                <a:latin typeface="Times New Roman" pitchFamily="18" charset="0"/>
                <a:cs typeface="Times New Roman" pitchFamily="18" charset="0"/>
              </a:rPr>
              <a:t>The EER-Diagram</a:t>
            </a:r>
            <a:endParaRPr lang="ar-IQ" sz="3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8</a:t>
            </a:fld>
            <a:endParaRPr lang="en-US" altLang="zh-TW"/>
          </a:p>
        </p:txBody>
      </p:sp>
      <p:pic>
        <p:nvPicPr>
          <p:cNvPr id="5" name="Content Placeholder 4"/>
          <p:cNvPicPr>
            <a:picLocks noGrp="1"/>
          </p:cNvPicPr>
          <p:nvPr>
            <p:ph idx="1"/>
          </p:nvPr>
        </p:nvPicPr>
        <p:blipFill>
          <a:blip r:embed="rId2" cstate="print"/>
          <a:srcRect/>
          <a:stretch>
            <a:fillRect/>
          </a:stretch>
        </p:blipFill>
        <p:spPr bwMode="auto">
          <a:xfrm>
            <a:off x="0" y="1192156"/>
            <a:ext cx="7924800" cy="4891881"/>
          </a:xfrm>
          <a:prstGeom prst="rect">
            <a:avLst/>
          </a:prstGeom>
          <a:noFill/>
          <a:ln w="9525">
            <a:noFill/>
            <a:miter lim="800000"/>
            <a:headEnd/>
            <a:tailEnd/>
          </a:ln>
        </p:spPr>
      </p:pic>
      <p:sp>
        <p:nvSpPr>
          <p:cNvPr id="6" name="Rectangle 5"/>
          <p:cNvSpPr/>
          <p:nvPr/>
        </p:nvSpPr>
        <p:spPr>
          <a:xfrm>
            <a:off x="381000" y="6248400"/>
            <a:ext cx="8001000" cy="400110"/>
          </a:xfrm>
          <a:prstGeom prst="rect">
            <a:avLst/>
          </a:prstGeom>
        </p:spPr>
        <p:txBody>
          <a:bodyPr wrap="square">
            <a:spAutoFit/>
          </a:bodyPr>
          <a:lstStyle/>
          <a:p>
            <a:r>
              <a:rPr lang="en-US" sz="2000" b="1" i="1" dirty="0" smtClean="0">
                <a:solidFill>
                  <a:srgbClr val="C00000"/>
                </a:solidFill>
              </a:rPr>
              <a:t>Characteristics of Specialization and Generalization Hierarchies</a:t>
            </a:r>
            <a:endParaRPr lang="ar-IQ" sz="20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gn="l"/>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Example 1:conceder the following </a:t>
            </a:r>
            <a:r>
              <a:rPr lang="en-US" sz="2400" b="1" dirty="0" err="1" smtClean="0">
                <a:latin typeface="Times New Roman" pitchFamily="18" charset="0"/>
                <a:cs typeface="Times New Roman" pitchFamily="18" charset="0"/>
              </a:rPr>
              <a:t>Er</a:t>
            </a:r>
            <a:r>
              <a:rPr lang="en-US" sz="2400" b="1" dirty="0" smtClean="0">
                <a:latin typeface="Times New Roman" pitchFamily="18" charset="0"/>
                <a:cs typeface="Times New Roman" pitchFamily="18" charset="0"/>
              </a:rPr>
              <a:t>-diagram convert the </a:t>
            </a:r>
            <a:r>
              <a:rPr lang="en-US" sz="2400" b="1" dirty="0" err="1" smtClean="0">
                <a:latin typeface="Times New Roman" pitchFamily="18" charset="0"/>
                <a:cs typeface="Times New Roman" pitchFamily="18" charset="0"/>
              </a:rPr>
              <a:t>Er</a:t>
            </a:r>
            <a:r>
              <a:rPr lang="en-US" sz="2400" b="1" dirty="0" smtClean="0">
                <a:latin typeface="Times New Roman" pitchFamily="18" charset="0"/>
                <a:cs typeface="Times New Roman" pitchFamily="18" charset="0"/>
              </a:rPr>
              <a:t>-diagram containing  </a:t>
            </a:r>
            <a:r>
              <a:rPr lang="en-US" sz="2400" b="1" dirty="0" smtClean="0">
                <a:solidFill>
                  <a:srgbClr val="C00000"/>
                </a:solidFill>
                <a:latin typeface="Times New Roman" pitchFamily="18" charset="0"/>
                <a:cs typeface="Times New Roman" pitchFamily="18" charset="0"/>
              </a:rPr>
              <a:t>specialization</a:t>
            </a:r>
            <a:r>
              <a:rPr lang="en-US" sz="2400" b="1" dirty="0" smtClean="0">
                <a:latin typeface="Times New Roman" pitchFamily="18" charset="0"/>
                <a:cs typeface="Times New Roman" pitchFamily="18" charset="0"/>
              </a:rPr>
              <a:t>  to tables</a:t>
            </a:r>
            <a:r>
              <a:rPr lang="en-US" dirty="0" smtClean="0"/>
              <a:t/>
            </a:r>
            <a:br>
              <a:rPr lang="en-US" dirty="0" smtClean="0"/>
            </a:br>
            <a:endParaRPr lang="ar-IQ" dirty="0"/>
          </a:p>
        </p:txBody>
      </p:sp>
      <p:sp>
        <p:nvSpPr>
          <p:cNvPr id="4" name="Slide Number Placeholder 3"/>
          <p:cNvSpPr>
            <a:spLocks noGrp="1"/>
          </p:cNvSpPr>
          <p:nvPr>
            <p:ph type="sldNum" sz="quarter" idx="12"/>
          </p:nvPr>
        </p:nvSpPr>
        <p:spPr/>
        <p:txBody>
          <a:bodyPr/>
          <a:lstStyle/>
          <a:p>
            <a:fld id="{65C937D2-E861-49B9-B982-5BE493F42378}" type="slidenum">
              <a:rPr lang="en-US" altLang="zh-TW" smtClean="0"/>
              <a:pPr/>
              <a:t>9</a:t>
            </a:fld>
            <a:endParaRPr lang="en-US" altLang="zh-TW"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143001" y="1295401"/>
            <a:ext cx="5853112" cy="3429000"/>
          </a:xfrm>
          <a:prstGeom prst="rect">
            <a:avLst/>
          </a:prstGeom>
          <a:noFill/>
          <a:ln w="9525">
            <a:noFill/>
            <a:miter lim="800000"/>
            <a:headEnd/>
            <a:tailEnd/>
          </a:ln>
          <a:effectLst/>
        </p:spPr>
      </p:pic>
      <p:sp>
        <p:nvSpPr>
          <p:cNvPr id="1027" name="Rectangle 3"/>
          <p:cNvSpPr>
            <a:spLocks noChangeArrowheads="1"/>
          </p:cNvSpPr>
          <p:nvPr/>
        </p:nvSpPr>
        <p:spPr bwMode="auto">
          <a:xfrm>
            <a:off x="457200" y="4724400"/>
            <a:ext cx="830580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584575"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solve this problem  we need to create 3 tables: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3584575"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person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pid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name, city)</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3584575"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Employee(</a:t>
            </a:r>
            <a:r>
              <a:rPr kumimoji="0" lang="en-US" sz="24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pid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salary)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3584575" algn="l"/>
              </a:tabLst>
            </a:pP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 CUSTOMER(</a:t>
            </a:r>
            <a:r>
              <a:rPr kumimoji="0" lang="en-US" sz="24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pid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credit_rating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584575" algn="l"/>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Employee and customer as a </a:t>
            </a:r>
            <a:r>
              <a:rPr kumimoji="0" lang="en-US" sz="1800" b="0" i="0" u="none" strike="noStrike" cap="none" normalizeH="0" baseline="0" dirty="0" smtClean="0">
                <a:ln>
                  <a:noFill/>
                </a:ln>
                <a:solidFill>
                  <a:srgbClr val="C00000"/>
                </a:solidFill>
                <a:effectLst/>
                <a:latin typeface="Arial" pitchFamily="34" charset="0"/>
                <a:cs typeface="Arial" pitchFamily="34" charset="0"/>
              </a:rPr>
              <a:t>specialization</a:t>
            </a:r>
            <a:r>
              <a:rPr kumimoji="0" lang="en-US" sz="1800" b="0" i="0" u="none" strike="noStrike" cap="none" normalizeH="0" baseline="0" dirty="0" smtClean="0">
                <a:ln>
                  <a:noFill/>
                </a:ln>
                <a:solidFill>
                  <a:schemeClr val="tx1"/>
                </a:solidFill>
                <a:effectLst/>
                <a:latin typeface="Arial" pitchFamily="34" charset="0"/>
                <a:cs typeface="Arial" pitchFamily="34" charset="0"/>
              </a:rPr>
              <a:t>  of</a:t>
            </a:r>
            <a:r>
              <a:rPr kumimoji="0" lang="en-US" sz="1800" b="0" i="0" u="none" strike="noStrike" cap="none" normalizeH="0" dirty="0" smtClean="0">
                <a:ln>
                  <a:noFill/>
                </a:ln>
                <a:solidFill>
                  <a:schemeClr val="tx1"/>
                </a:solidFill>
                <a:effectLst/>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 super class Person</a:t>
            </a:r>
          </a:p>
        </p:txBody>
      </p:sp>
      <p:sp>
        <p:nvSpPr>
          <p:cNvPr id="6" name="Arc 5"/>
          <p:cNvSpPr/>
          <p:nvPr/>
        </p:nvSpPr>
        <p:spPr bwMode="auto">
          <a:xfrm>
            <a:off x="4114800" y="3276600"/>
            <a:ext cx="76200" cy="304800"/>
          </a:xfrm>
          <a:prstGeom prst="arc">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ar-IQ" sz="1800" b="0" i="0" u="none" strike="noStrike" cap="none" normalizeH="0" baseline="0" smtClean="0">
              <a:ln>
                <a:noFill/>
              </a:ln>
              <a:solidFill>
                <a:schemeClr val="tx1"/>
              </a:solidFill>
              <a:effectLst/>
              <a:latin typeface="Arial" pitchFamily="34" charset="0"/>
              <a:ea typeface="PMingLiU" pitchFamily="18"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PMingLiU"/>
        <a:cs typeface=""/>
      </a:majorFont>
      <a:minorFont>
        <a:latin typeface="Arial"/>
        <a:ea typeface="P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itchFamily="34" charset="0"/>
            <a:ea typeface="PMingLiU"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itchFamily="34" charset="0"/>
            <a:ea typeface="PMingLiU"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3787</TotalTime>
  <Words>733</Words>
  <Application>Microsoft Office PowerPoint</Application>
  <PresentationFormat>On-screen Show (4:3)</PresentationFormat>
  <Paragraphs>82</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PMingLiU</vt:lpstr>
      <vt:lpstr>AkzidenzGroteskBE-Light</vt:lpstr>
      <vt:lpstr>Arial</vt:lpstr>
      <vt:lpstr>Calibri</vt:lpstr>
      <vt:lpstr>Times New Roman</vt:lpstr>
      <vt:lpstr>Default Design</vt:lpstr>
      <vt:lpstr>  Dr. Haider  A. Haddad  Class 3 </vt:lpstr>
      <vt:lpstr>The Enhanced Entity-Relationship (EER) Model</vt:lpstr>
      <vt:lpstr>Specialization:</vt:lpstr>
      <vt:lpstr>EER-Diagram</vt:lpstr>
      <vt:lpstr>PowerPoint Presentation</vt:lpstr>
      <vt:lpstr>PowerPoint Presentation</vt:lpstr>
      <vt:lpstr>PowerPoint Presentation</vt:lpstr>
      <vt:lpstr>The EER-Diagram</vt:lpstr>
      <vt:lpstr> Example 1:conceder the following Er-diagram convert the Er-diagram containing  specialization  to tables </vt:lpstr>
      <vt:lpstr>Example 2:conceder the following Er-diagram convert the Er-diagram containing  generalization to RELATION Model (tables)</vt:lpstr>
      <vt:lpstr>Translate  the EER-Diagram below to the relational  Models</vt:lpstr>
      <vt:lpstr>Multiple Inheritance</vt:lpstr>
      <vt:lpstr>Multiple Inheritance</vt:lpstr>
      <vt:lpstr>Specialization &amp; Generalization </vt:lpstr>
      <vt:lpstr>University EER - Diagram</vt:lpstr>
    </vt:vector>
  </TitlesOfParts>
  <Company>Capsule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translate ER Model to Relational Model</dc:title>
  <dc:creator>Randy</dc:creator>
  <cp:lastModifiedBy>Maher</cp:lastModifiedBy>
  <cp:revision>122</cp:revision>
  <dcterms:created xsi:type="dcterms:W3CDTF">2006-09-18T21:40:29Z</dcterms:created>
  <dcterms:modified xsi:type="dcterms:W3CDTF">2021-12-01T21:57:01Z</dcterms:modified>
</cp:coreProperties>
</file>