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9144000" cy="6858000" type="screen4x3"/>
  <p:notesSz cx="6858000" cy="99456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6pPr>
    <a:lvl7pPr marL="27432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7pPr>
    <a:lvl8pPr marL="32004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8pPr>
    <a:lvl9pPr marL="3657600" algn="r" defTabSz="914400" rtl="1" eaLnBrk="1" latinLnBrk="0" hangingPunct="1">
      <a:defRPr kumimoji="1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6500" autoAdjust="0"/>
  </p:normalViewPr>
  <p:slideViewPr>
    <p:cSldViewPr>
      <p:cViewPr varScale="1">
        <p:scale>
          <a:sx n="75" d="100"/>
          <a:sy n="75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0"/>
          <a:lstStyle>
            <a:lvl1pPr algn="l">
              <a:defRPr sz="1300"/>
            </a:lvl1pPr>
          </a:lstStyle>
          <a:p>
            <a:r>
              <a:rPr lang="ar-IQ" smtClean="0"/>
              <a:t>قوناغي 3  : كومبيوتر  / د.حيدر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2" y="1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0"/>
          <a:lstStyle>
            <a:lvl1pPr algn="r">
              <a:defRPr sz="1300"/>
            </a:lvl1pPr>
          </a:lstStyle>
          <a:p>
            <a:fld id="{21F39193-C141-4C79-B259-CECD4F11BD2A}" type="datetime3">
              <a:rPr lang="en-US" smtClean="0"/>
              <a:pPr/>
              <a:t>28 June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2" y="9446678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0" anchor="b"/>
          <a:lstStyle>
            <a:lvl1pPr algn="r">
              <a:defRPr sz="1300"/>
            </a:lvl1pPr>
          </a:lstStyle>
          <a:p>
            <a:fld id="{9E806F6E-9DD1-492F-88D0-FF99FD75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199" y="1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1"/>
          <a:lstStyle>
            <a:lvl1pPr algn="r">
              <a:defRPr sz="1300"/>
            </a:lvl1pPr>
          </a:lstStyle>
          <a:p>
            <a:r>
              <a:rPr lang="ar-IQ" smtClean="0"/>
              <a:t>قوناغي 3  : كومبيوتر  / د.حيدر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7" y="1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1"/>
          <a:lstStyle>
            <a:lvl1pPr algn="l">
              <a:defRPr sz="1300"/>
            </a:lvl1pPr>
          </a:lstStyle>
          <a:p>
            <a:fld id="{ABF75A8F-CC0B-4B9C-AC56-663E1E088922}" type="datetime3">
              <a:rPr lang="en-US" smtClean="0"/>
              <a:pPr/>
              <a:t>28 June 2021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5" tIns="46233" rIns="92465" bIns="46233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2465" tIns="46233" rIns="92465" bIns="46233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199" y="9446678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7" y="9446678"/>
            <a:ext cx="2971801" cy="497284"/>
          </a:xfrm>
          <a:prstGeom prst="rect">
            <a:avLst/>
          </a:prstGeom>
        </p:spPr>
        <p:txBody>
          <a:bodyPr vert="horz" lIns="92465" tIns="46233" rIns="92465" bIns="46233" rtlCol="1" anchor="b"/>
          <a:lstStyle>
            <a:lvl1pPr algn="l">
              <a:defRPr sz="1300"/>
            </a:lvl1pPr>
          </a:lstStyle>
          <a:p>
            <a:fld id="{3AAD8885-FC3D-402F-BBA5-9EEF50BA962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3D240-D508-4C44-A075-B84B244CA9C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8885-FC3D-402F-BBA5-9EEF50BA9622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7B589-D619-4A73-BBE9-1F2508A46986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99F4A-ED67-43D5-B6DE-840A753D54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49B34-D4C9-457B-BF40-CE46553FA8EB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5D632-8F66-4E5A-8BAF-15A7BF4C46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69A11C-82CE-4BE9-9D49-4BB1530F9F68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C9FF4-5CCC-4004-BB96-AB230E626D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8F12AE-C52A-4718-BD41-73CD91489008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917D9A-B042-4FF4-AFA1-7390A6D462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9B6EB3-AF95-4894-BFF9-36B23E251713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FFF076F-7343-4B0B-8AF7-682A49046A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45D9DD-19A2-4EB2-8776-D627EB4E1872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937D2-E861-49B9-B982-5BE493F4237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DDFB6-002F-4941-B735-783CC7E07610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453FA-2D1D-4E4E-9CA5-5E0B0026F5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BD3512-C0C1-4623-9047-4ED58D3A8E8A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7848-A941-458D-ADD7-BFBFED6BC7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68B5E-D8AB-4EE6-ABBB-67F2022930F3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CE7A-F9E3-4D38-B2C1-73C93EEED13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5C7C84-A7AE-4A8A-BF5E-7948605EBFCB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19F18-4E41-426B-A256-1106F87B3F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A0C8CF-3A41-4C16-9645-9D27FA4598D8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632A0-AFD8-4637-932C-D2CEE356321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E2A00-65A4-4830-9FEE-85DAE02C9988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BA28-16AB-4C3E-9B46-54BC5AE2280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5A8DA-33F3-4805-9008-44BCCC8C2B9E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7308-875F-4D90-BC00-0063B1E596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EB68F0E-44AF-4856-B0D1-6880F65BBD8A}" type="datetime1">
              <a:rPr lang="en-US" altLang="zh-TW" smtClean="0"/>
              <a:pPr/>
              <a:t>6/28/2021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2FA6DD-E472-4517-9BCA-C5E3CF9C71E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225" y="3962400"/>
            <a:ext cx="38862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>Dr.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</a:rPr>
              <a:t>Haider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>  A. Haddad</a:t>
            </a:r>
            <a:r>
              <a:rPr lang="en-US" sz="180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180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</a:rPr>
              <a:t>Class 3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838200"/>
            <a:ext cx="6629400" cy="3200400"/>
          </a:xfrm>
        </p:spPr>
        <p:txBody>
          <a:bodyPr/>
          <a:lstStyle/>
          <a:p>
            <a:pPr algn="r"/>
            <a:r>
              <a:rPr lang="en-US" sz="3600" b="1" dirty="0" smtClean="0"/>
              <a:t> </a:t>
            </a:r>
            <a:r>
              <a:rPr lang="en-US" sz="3600" b="1" dirty="0" smtClean="0">
                <a:latin typeface="Arial" pitchFamily="34" charset="0"/>
              </a:rPr>
              <a:t>Lecture 4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4000" b="1" dirty="0" smtClean="0"/>
              <a:t>Normalization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7391400"/>
          </a:xfrm>
        </p:spPr>
        <p:txBody>
          <a:bodyPr/>
          <a:lstStyle/>
          <a:p>
            <a:endParaRPr lang="en-US" sz="3600" b="1" i="1" dirty="0" smtClean="0">
              <a:solidFill>
                <a:srgbClr val="C00000"/>
              </a:solidFill>
            </a:endParaRPr>
          </a:p>
          <a:p>
            <a:r>
              <a:rPr lang="en-US" sz="3600" b="1" i="1" dirty="0" smtClean="0">
                <a:solidFill>
                  <a:srgbClr val="C00000"/>
                </a:solidFill>
              </a:rPr>
              <a:t>2nd Normal Form (2NF)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/>
              <a:t> A table is in 2NF if it is in 1NF and if it has no partial dependencies .</a:t>
            </a:r>
            <a:endParaRPr lang="en-US" sz="2800" dirty="0" smtClean="0"/>
          </a:p>
          <a:p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i="1" dirty="0" smtClean="0">
                <a:solidFill>
                  <a:srgbClr val="C00000"/>
                </a:solidFill>
              </a:rPr>
              <a:t>3rd Normal Form (3NF)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b="1" dirty="0" smtClean="0"/>
              <a:t>    A table is in 3NF if it is in 2NF and if it has no transitive dependencies.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b="1" i="1" dirty="0" smtClean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Type of Attributes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u="sng" dirty="0" smtClean="0"/>
              <a:t>Simple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Each entity has a single atomic value for the attribute.    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 </a:t>
            </a:r>
            <a:r>
              <a:rPr lang="en-US" sz="2000" dirty="0" smtClean="0"/>
              <a:t>For example, Employee #, Sex, salary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u="sng" dirty="0" smtClean="0"/>
              <a:t>Composite</a:t>
            </a:r>
          </a:p>
          <a:p>
            <a:pPr lvl="1">
              <a:buNone/>
            </a:pPr>
            <a:r>
              <a:rPr lang="en-US" dirty="0" smtClean="0"/>
              <a:t>The attribute may be composed of several components. 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sz="1800" dirty="0" smtClean="0"/>
              <a:t>For example, Address (Apt#, House#, Street, City, State, Zip Code, Country)          or Name (First Name, Middle Name, Last Name)..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u="sng" dirty="0" smtClean="0"/>
              <a:t>Component (Multi-value</a:t>
            </a:r>
            <a:r>
              <a:rPr lang="en-US" sz="2800" b="1" dirty="0" smtClean="0"/>
              <a:t>d)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An entity may have multiple values for that attribute</a:t>
            </a:r>
            <a:r>
              <a:rPr lang="en-US" sz="2000" dirty="0" smtClean="0"/>
              <a:t>.   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    For example,  Previous Degrees of a STUDENT denoted as           {Previous Degrees </a:t>
            </a:r>
            <a:r>
              <a:rPr lang="en-US" sz="1800" dirty="0" smtClean="0"/>
              <a:t>(College, Year, Degree, Field)}.</a:t>
            </a:r>
            <a:r>
              <a:rPr lang="en-US" sz="2000" dirty="0" smtClean="0"/>
              <a:t>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types of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/>
              <a:t>Candidate key </a:t>
            </a:r>
            <a:r>
              <a:rPr lang="en-US" sz="2800" dirty="0" smtClean="0"/>
              <a:t>:when an entity has more than one    possible key.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/>
              <a:t>Primary key </a:t>
            </a:r>
            <a:r>
              <a:rPr lang="en-US" sz="2800" dirty="0" smtClean="0"/>
              <a:t>: The candidate key most commonly used to identify an entity 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/>
              <a:t>Foreign key </a:t>
            </a:r>
            <a:r>
              <a:rPr lang="en-US" sz="2800" dirty="0" smtClean="0"/>
              <a:t>:an attribute or set of attributes that  refers to the primary key of another entity.</a:t>
            </a:r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/>
              <a:t>Composite key </a:t>
            </a:r>
            <a:r>
              <a:rPr lang="en-US" sz="2800" dirty="0" smtClean="0"/>
              <a:t>:A candidate key that consists of two or more attributes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 to Normalization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257800"/>
          </a:xfrm>
        </p:spPr>
        <p:txBody>
          <a:bodyPr/>
          <a:lstStyle/>
          <a:p>
            <a:r>
              <a:rPr lang="en-US" sz="2400" dirty="0" smtClean="0"/>
              <a:t>Note: if A is the determinant and B is the determined then we say that “A functionally determines B” and is graphically represented a:</a:t>
            </a:r>
          </a:p>
          <a:p>
            <a:pPr>
              <a:buNone/>
            </a:pPr>
            <a:r>
              <a:rPr lang="en-US" sz="2400" dirty="0" smtClean="0"/>
              <a:t>    A  --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000" dirty="0" smtClean="0">
                <a:sym typeface="Wingdings" pitchFamily="2" charset="2"/>
              </a:rPr>
              <a:t>B   we can also say that B is functionally determined by A”</a:t>
            </a:r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r>
              <a:rPr lang="en-US" sz="2400" dirty="0" smtClean="0"/>
              <a:t>             A ---</a:t>
            </a:r>
            <a:r>
              <a:rPr lang="en-US" sz="2400" dirty="0" smtClean="0">
                <a:sym typeface="Wingdings" pitchFamily="2" charset="2"/>
              </a:rPr>
              <a:t>B            </a:t>
            </a:r>
            <a:r>
              <a:rPr lang="en-US" sz="2000" dirty="0" smtClean="0">
                <a:sym typeface="Wingdings" pitchFamily="2" charset="2"/>
              </a:rPr>
              <a:t>A does not Functionally Determines B(why ?)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400" dirty="0" smtClean="0">
                <a:sym typeface="Wingdings" pitchFamily="2" charset="2"/>
              </a:rPr>
              <a:t>                                      Because for A =11 there is associated more than  one value of B </a:t>
            </a:r>
            <a:r>
              <a:rPr lang="en-US" sz="1400" dirty="0" err="1" smtClean="0">
                <a:sym typeface="Wingdings" pitchFamily="2" charset="2"/>
              </a:rPr>
              <a:t>i.e</a:t>
            </a:r>
            <a:r>
              <a:rPr lang="en-US" sz="1400" dirty="0" smtClean="0">
                <a:sym typeface="Wingdings" pitchFamily="2" charset="2"/>
              </a:rPr>
              <a:t>, 70 as well as 100</a:t>
            </a:r>
          </a:p>
          <a:p>
            <a:pPr>
              <a:buNone/>
            </a:pPr>
            <a:endParaRPr lang="ar-IQ" sz="2400" dirty="0" smtClean="0"/>
          </a:p>
          <a:p>
            <a:pPr>
              <a:buNone/>
            </a:pPr>
            <a:endParaRPr lang="ar-IQ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3200400"/>
          <a:ext cx="2362200" cy="219456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06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14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19600" y="3200400"/>
          <a:ext cx="3048000" cy="219456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872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B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IQ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ar-IQ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sz="2800" dirty="0" smtClean="0"/>
              <a:t>Consider the tables  Supplier (SP) 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000" dirty="0" err="1" smtClean="0"/>
              <a:t>Sno</a:t>
            </a:r>
            <a:r>
              <a:rPr lang="en-US" sz="2000" dirty="0" smtClean="0"/>
              <a:t> -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sname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err="1" smtClean="0">
                <a:sym typeface="Wingdings" pitchFamily="2" charset="2"/>
              </a:rPr>
              <a:t>Sno</a:t>
            </a:r>
            <a:r>
              <a:rPr lang="en-US" sz="2000" dirty="0" smtClean="0">
                <a:sym typeface="Wingdings" pitchFamily="2" charset="2"/>
              </a:rPr>
              <a:t> - status</a:t>
            </a:r>
          </a:p>
          <a:p>
            <a:r>
              <a:rPr lang="en-US" sz="2000" dirty="0" err="1" smtClean="0">
                <a:sym typeface="Wingdings" pitchFamily="2" charset="2"/>
              </a:rPr>
              <a:t>Sno</a:t>
            </a:r>
            <a:r>
              <a:rPr lang="en-US" sz="2000" dirty="0" smtClean="0">
                <a:sym typeface="Wingdings" pitchFamily="2" charset="2"/>
              </a:rPr>
              <a:t> - city</a:t>
            </a:r>
          </a:p>
          <a:p>
            <a:endParaRPr lang="en-US" sz="2000" dirty="0" smtClean="0"/>
          </a:p>
          <a:p>
            <a:r>
              <a:rPr lang="en-US" sz="2000" dirty="0" smtClean="0"/>
              <a:t>SP.sno --</a:t>
            </a:r>
            <a:r>
              <a:rPr lang="en-US" sz="2000" dirty="0" smtClean="0">
                <a:sym typeface="Wingdings" pitchFamily="2" charset="2"/>
              </a:rPr>
              <a:t> SP(</a:t>
            </a:r>
            <a:r>
              <a:rPr lang="en-US" sz="2000" dirty="0" err="1" smtClean="0">
                <a:sym typeface="Wingdings" pitchFamily="2" charset="2"/>
              </a:rPr>
              <a:t>sname,status,city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                                     </a:t>
            </a:r>
            <a:r>
              <a:rPr lang="en-US" sz="2000" dirty="0" err="1" smtClean="0">
                <a:sym typeface="Wingdings" pitchFamily="2" charset="2"/>
              </a:rPr>
              <a:t>Sname</a:t>
            </a:r>
            <a:r>
              <a:rPr lang="en-US" sz="2000" dirty="0" smtClean="0">
                <a:sym typeface="Wingdings" pitchFamily="2" charset="2"/>
              </a:rPr>
              <a:t> is FD on </a:t>
            </a:r>
            <a:r>
              <a:rPr lang="en-US" sz="2000" dirty="0" err="1" smtClean="0">
                <a:sym typeface="Wingdings" pitchFamily="2" charset="2"/>
              </a:rPr>
              <a:t>Sno</a:t>
            </a:r>
            <a:r>
              <a:rPr lang="en-US" sz="2000" dirty="0" smtClean="0">
                <a:sym typeface="Wingdings" pitchFamily="2" charset="2"/>
              </a:rPr>
              <a:t>  </a:t>
            </a: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/>
              <a:t>        </a:t>
            </a:r>
            <a:endParaRPr lang="ar-IQ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828800"/>
          <a:ext cx="6096000" cy="148336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city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status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sname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sno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Erbil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Ali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S1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Duhok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Ahmed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S2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Erbil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Layla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S3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Shipment table (SH)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(</a:t>
            </a:r>
            <a:r>
              <a:rPr lang="en-US" sz="1800" dirty="0" err="1" smtClean="0"/>
              <a:t>sno</a:t>
            </a:r>
            <a:r>
              <a:rPr lang="en-US" sz="1800" dirty="0" smtClean="0"/>
              <a:t>, </a:t>
            </a:r>
            <a:r>
              <a:rPr lang="en-US" sz="1800" dirty="0" err="1" smtClean="0"/>
              <a:t>pno</a:t>
            </a:r>
            <a:r>
              <a:rPr lang="en-US" sz="1800" dirty="0" smtClean="0"/>
              <a:t>)  -----</a:t>
            </a:r>
            <a:r>
              <a:rPr lang="en-US" sz="1800" dirty="0" smtClean="0">
                <a:sym typeface="Wingdings" pitchFamily="2" charset="2"/>
              </a:rPr>
              <a:t> Qty</a:t>
            </a:r>
          </a:p>
          <a:p>
            <a:pPr>
              <a:buNone/>
            </a:pPr>
            <a:r>
              <a:rPr lang="en-US" sz="2400" dirty="0" err="1" smtClean="0">
                <a:sym typeface="Wingdings" pitchFamily="2" charset="2"/>
              </a:rPr>
              <a:t>sno</a:t>
            </a:r>
            <a:r>
              <a:rPr lang="en-US" sz="2400" dirty="0" smtClean="0">
                <a:sym typeface="Wingdings" pitchFamily="2" charset="2"/>
              </a:rPr>
              <a:t>                    city                              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err="1" smtClean="0">
                <a:sym typeface="Wingdings" pitchFamily="2" charset="2"/>
              </a:rPr>
              <a:t>Sname</a:t>
            </a:r>
            <a:r>
              <a:rPr lang="en-US" sz="2400" dirty="0" smtClean="0">
                <a:sym typeface="Wingdings" pitchFamily="2" charset="2"/>
              </a:rPr>
              <a:t>               status</a:t>
            </a:r>
          </a:p>
          <a:p>
            <a:pPr>
              <a:buNone/>
            </a:pPr>
            <a:r>
              <a:rPr lang="en-US" sz="1400" dirty="0" smtClean="0">
                <a:sym typeface="Wingdings" pitchFamily="2" charset="2"/>
              </a:rPr>
              <a:t>    </a:t>
            </a:r>
          </a:p>
          <a:p>
            <a:pPr>
              <a:buNone/>
            </a:pPr>
            <a:r>
              <a:rPr lang="en-US" sz="1400" dirty="0" err="1" smtClean="0">
                <a:sym typeface="Wingdings" pitchFamily="2" charset="2"/>
              </a:rPr>
              <a:t>Sno</a:t>
            </a:r>
            <a:r>
              <a:rPr lang="en-US" sz="1400" dirty="0" smtClean="0">
                <a:sym typeface="Wingdings" pitchFamily="2" charset="2"/>
              </a:rPr>
              <a:t>- </a:t>
            </a:r>
            <a:r>
              <a:rPr lang="en-US" sz="1400" dirty="0" err="1" smtClean="0">
                <a:sym typeface="Wingdings" pitchFamily="2" charset="2"/>
              </a:rPr>
              <a:t>sname</a:t>
            </a:r>
            <a:endParaRPr lang="en-US" sz="1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400" dirty="0" err="1" smtClean="0">
                <a:sym typeface="Wingdings" pitchFamily="2" charset="2"/>
              </a:rPr>
              <a:t>Sname</a:t>
            </a:r>
            <a:r>
              <a:rPr lang="en-US" sz="1400" dirty="0" smtClean="0">
                <a:sym typeface="Wingdings" pitchFamily="2" charset="2"/>
              </a:rPr>
              <a:t> --</a:t>
            </a:r>
            <a:r>
              <a:rPr lang="en-US" sz="1400" dirty="0" err="1" smtClean="0">
                <a:sym typeface="Wingdings" pitchFamily="2" charset="2"/>
              </a:rPr>
              <a:t>sno</a:t>
            </a:r>
            <a:endParaRPr lang="en-US" sz="1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400" dirty="0" err="1" smtClean="0">
                <a:sym typeface="Wingdings" pitchFamily="2" charset="2"/>
              </a:rPr>
              <a:t>Sno</a:t>
            </a:r>
            <a:r>
              <a:rPr lang="en-US" sz="1400" dirty="0" smtClean="0">
                <a:sym typeface="Wingdings" pitchFamily="2" charset="2"/>
              </a:rPr>
              <a:t> ---city</a:t>
            </a:r>
          </a:p>
          <a:p>
            <a:pPr>
              <a:buNone/>
            </a:pPr>
            <a:r>
              <a:rPr lang="en-US" sz="1400" dirty="0" err="1" smtClean="0">
                <a:sym typeface="Wingdings" pitchFamily="2" charset="2"/>
              </a:rPr>
              <a:t>Sno</a:t>
            </a:r>
            <a:r>
              <a:rPr lang="en-US" sz="1400" dirty="0" smtClean="0">
                <a:sym typeface="Wingdings" pitchFamily="2" charset="2"/>
              </a:rPr>
              <a:t>-- status                                                                               </a:t>
            </a:r>
          </a:p>
          <a:p>
            <a:pPr>
              <a:buNone/>
            </a:pPr>
            <a:r>
              <a:rPr lang="en-US" sz="1400" dirty="0" err="1" smtClean="0">
                <a:sym typeface="Wingdings" pitchFamily="2" charset="2"/>
              </a:rPr>
              <a:t>Sname</a:t>
            </a:r>
            <a:r>
              <a:rPr lang="en-US" sz="1400" dirty="0" smtClean="0">
                <a:sym typeface="Wingdings" pitchFamily="2" charset="2"/>
              </a:rPr>
              <a:t> --- city</a:t>
            </a:r>
          </a:p>
          <a:p>
            <a:pPr>
              <a:buNone/>
            </a:pPr>
            <a:r>
              <a:rPr lang="en-US" sz="1400" dirty="0" err="1" smtClean="0">
                <a:sym typeface="Wingdings" pitchFamily="2" charset="2"/>
              </a:rPr>
              <a:t>Sname</a:t>
            </a:r>
            <a:r>
              <a:rPr lang="en-US" sz="1400" dirty="0" smtClean="0">
                <a:sym typeface="Wingdings" pitchFamily="2" charset="2"/>
              </a:rPr>
              <a:t> ---- status</a:t>
            </a:r>
          </a:p>
          <a:p>
            <a:pPr>
              <a:buNone/>
            </a:pPr>
            <a:r>
              <a:rPr lang="en-US" sz="1400" dirty="0" smtClean="0">
                <a:sym typeface="Wingdings" pitchFamily="2" charset="2"/>
              </a:rPr>
              <a:t>City ---status  </a:t>
            </a:r>
          </a:p>
          <a:p>
            <a:pPr>
              <a:buNone/>
            </a:pPr>
            <a:r>
              <a:rPr lang="en-US" sz="1400" dirty="0" smtClean="0">
                <a:sym typeface="Wingdings" pitchFamily="2" charset="2"/>
              </a:rPr>
              <a:t>                              Dependency diagram  for t the SUPPLIER table</a:t>
            </a:r>
          </a:p>
          <a:p>
            <a:pPr>
              <a:buNone/>
            </a:pPr>
            <a:endParaRPr lang="en-US" sz="1400" dirty="0" smtClean="0">
              <a:sym typeface="Wingdings" pitchFamily="2" charset="2"/>
            </a:endParaRPr>
          </a:p>
          <a:p>
            <a:pPr>
              <a:buNone/>
            </a:pPr>
            <a:endParaRPr lang="en-US" sz="1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400" dirty="0" smtClean="0">
                <a:sym typeface="Wingdings" pitchFamily="2" charset="2"/>
              </a:rPr>
              <a:t>         </a:t>
            </a:r>
            <a:endParaRPr lang="en-US" sz="1100" dirty="0" smtClean="0">
              <a:sym typeface="Wingdings" pitchFamily="2" charset="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914400"/>
          <a:ext cx="3886200" cy="1761306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458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371"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 smtClean="0"/>
                        <a:t>Qty</a:t>
                      </a:r>
                      <a:endParaRPr lang="ar-IQ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 err="1" smtClean="0"/>
                        <a:t>pno</a:t>
                      </a:r>
                      <a:endParaRPr lang="ar-IQ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 err="1" smtClean="0"/>
                        <a:t>sno</a:t>
                      </a:r>
                      <a:endParaRPr lang="ar-IQ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150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P1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S1</a:t>
                      </a:r>
                      <a:endParaRPr lang="ar-IQ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200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P2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S1</a:t>
                      </a:r>
                      <a:endParaRPr lang="ar-IQ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250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P3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S1</a:t>
                      </a:r>
                      <a:endParaRPr lang="ar-IQ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300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P1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S2</a:t>
                      </a:r>
                      <a:endParaRPr lang="ar-IQ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350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P2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S2</a:t>
                      </a:r>
                      <a:endParaRPr lang="ar-IQ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71"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400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P2</a:t>
                      </a:r>
                      <a:endParaRPr lang="ar-IQ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 smtClean="0"/>
                        <a:t>S3</a:t>
                      </a:r>
                      <a:endParaRPr lang="ar-IQ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V="1">
            <a:off x="1066800" y="3276600"/>
            <a:ext cx="15240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066800" y="3352800"/>
            <a:ext cx="16764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524000" y="3352800"/>
            <a:ext cx="1143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838200" y="34290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524000" y="4191000"/>
            <a:ext cx="114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895600" y="34290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/>
          <a:lstStyle/>
          <a:p>
            <a:r>
              <a:rPr lang="en-US" u="sng" dirty="0" smtClean="0"/>
              <a:t>It is DD or FD diagram </a:t>
            </a:r>
            <a:r>
              <a:rPr lang="en-US" sz="1600" u="sng" dirty="0" smtClean="0"/>
              <a:t>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pno</a:t>
            </a:r>
            <a:r>
              <a:rPr lang="en-US" sz="1600" dirty="0" smtClean="0"/>
              <a:t> --</a:t>
            </a:r>
            <a:r>
              <a:rPr lang="en-US" sz="1600" dirty="0" smtClean="0">
                <a:sym typeface="Wingdings" pitchFamily="2" charset="2"/>
              </a:rPr>
              <a:t>(</a:t>
            </a:r>
            <a:r>
              <a:rPr lang="en-US" sz="1600" dirty="0" err="1" smtClean="0">
                <a:sym typeface="Wingdings" pitchFamily="2" charset="2"/>
              </a:rPr>
              <a:t>pname</a:t>
            </a:r>
            <a:r>
              <a:rPr lang="en-US" sz="1600" dirty="0" smtClean="0">
                <a:sym typeface="Wingdings" pitchFamily="2" charset="2"/>
              </a:rPr>
              <a:t> , color , weight)</a:t>
            </a:r>
            <a:br>
              <a:rPr lang="en-US" sz="1600" dirty="0" smtClean="0">
                <a:sym typeface="Wingdings" pitchFamily="2" charset="2"/>
              </a:rPr>
            </a:br>
            <a:r>
              <a:rPr lang="en-US" sz="1600" dirty="0" smtClean="0">
                <a:sym typeface="Wingdings" pitchFamily="2" charset="2"/>
              </a:rPr>
              <a:t>DD for the parts table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pno</a:t>
            </a:r>
            <a:r>
              <a:rPr lang="en-US" sz="1600" dirty="0" smtClean="0"/>
              <a:t> -</a:t>
            </a:r>
            <a:r>
              <a:rPr lang="en-US" sz="1600" dirty="0" smtClean="0">
                <a:sym typeface="Wingdings" pitchFamily="2" charset="2"/>
              </a:rPr>
              <a:t>(</a:t>
            </a:r>
            <a:r>
              <a:rPr lang="en-US" sz="1600" dirty="0" err="1" smtClean="0">
                <a:sym typeface="Wingdings" pitchFamily="2" charset="2"/>
              </a:rPr>
              <a:t>pnam</a:t>
            </a:r>
            <a:r>
              <a:rPr lang="en-US" sz="1600" dirty="0" smtClean="0">
                <a:sym typeface="Wingdings" pitchFamily="2" charset="2"/>
              </a:rPr>
              <a:t> , color , weight ,city)</a:t>
            </a:r>
            <a:br>
              <a:rPr lang="en-US" sz="1600" dirty="0" smtClean="0">
                <a:sym typeface="Wingdings" pitchFamily="2" charset="2"/>
              </a:rPr>
            </a:br>
            <a:r>
              <a:rPr lang="en-US" sz="1600" dirty="0" smtClean="0">
                <a:sym typeface="Wingdings" pitchFamily="2" charset="2"/>
              </a:rPr>
              <a:t>FD for the table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dirty="0" smtClean="0"/>
              <a:t>  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343400"/>
          <a:ext cx="8153400" cy="146304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city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weight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color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pname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Pno</a:t>
                      </a:r>
                      <a:r>
                        <a:rPr lang="en-US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Erbil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black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boll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p1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Dohok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red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flag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p2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Erbil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blue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car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p3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10400" cy="928688"/>
          </a:xfrm>
        </p:spPr>
        <p:txBody>
          <a:bodyPr/>
          <a:lstStyle/>
          <a:p>
            <a:r>
              <a:rPr lang="en-US" sz="4000" b="1" dirty="0" smtClean="0"/>
              <a:t>Dependencies : Definition</a:t>
            </a:r>
            <a:endParaRPr lang="en-US" sz="4000" b="1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6962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i="1" dirty="0" err="1" smtClean="0"/>
              <a:t>Multivalued</a:t>
            </a:r>
            <a:r>
              <a:rPr lang="en-US" sz="2400" b="1" i="1" dirty="0" smtClean="0"/>
              <a:t> </a:t>
            </a:r>
            <a:r>
              <a:rPr lang="en-US" sz="2400" b="1" i="1" dirty="0"/>
              <a:t>Attributes</a:t>
            </a:r>
            <a:r>
              <a:rPr lang="en-US" sz="2400" dirty="0"/>
              <a:t> (or </a:t>
            </a:r>
            <a:r>
              <a:rPr lang="en-US" sz="2400" b="1" i="1" dirty="0"/>
              <a:t>repeating groups</a:t>
            </a:r>
            <a:r>
              <a:rPr lang="en-US" sz="2400" dirty="0" smtClean="0"/>
              <a:t>):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 </a:t>
            </a:r>
            <a:r>
              <a:rPr lang="en-US" sz="2400" dirty="0"/>
              <a:t>non-key attributes </a:t>
            </a:r>
            <a:r>
              <a:rPr lang="en-US" sz="2400" dirty="0" smtClean="0"/>
              <a:t>the </a:t>
            </a:r>
            <a:r>
              <a:rPr lang="en-US" sz="2400" dirty="0"/>
              <a:t>values of which are not uniquely identified  by (directly or indirectly) </a:t>
            </a:r>
            <a:r>
              <a:rPr lang="en-US" sz="2400" dirty="0" smtClean="0"/>
              <a:t>the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     </a:t>
            </a:r>
            <a:r>
              <a:rPr lang="en-US" sz="2400" dirty="0"/>
              <a:t>value of the Primary Key (or its part).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3586163"/>
            <a:ext cx="6400800" cy="2417762"/>
            <a:chOff x="720" y="2163"/>
            <a:chExt cx="4032" cy="1523"/>
          </a:xfrm>
        </p:grpSpPr>
        <p:graphicFrame>
          <p:nvGraphicFramePr>
            <p:cNvPr id="262149" name="Object 5"/>
            <p:cNvGraphicFramePr>
              <a:graphicFrameLocks noChangeAspect="1"/>
            </p:cNvGraphicFramePr>
            <p:nvPr/>
          </p:nvGraphicFramePr>
          <p:xfrm>
            <a:off x="720" y="2163"/>
            <a:ext cx="4032" cy="1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Worksheet" r:id="rId3" imgW="3133776" imgH="1171643" progId="Excel.Sheet.8">
                    <p:embed/>
                  </p:oleObj>
                </mc:Choice>
                <mc:Fallback>
                  <p:oleObj name="Worksheet" r:id="rId3" imgW="3133776" imgH="1171643" progId="Excel.Shee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163"/>
                          <a:ext cx="4032" cy="1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B2B2B2">
                                  <a:alpha val="50000"/>
                                </a:srgb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3333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45791" dir="2021404" algn="ctr" rotWithShape="0">
                                  <a:srgbClr val="9999FF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56" y="2448"/>
              <a:ext cx="1008" cy="144"/>
              <a:chOff x="1200" y="2448"/>
              <a:chExt cx="816" cy="144"/>
            </a:xfrm>
          </p:grpSpPr>
          <p:sp>
            <p:nvSpPr>
              <p:cNvPr id="262151" name="Line 7"/>
              <p:cNvSpPr>
                <a:spLocks noChangeShapeType="1"/>
              </p:cNvSpPr>
              <p:nvPr/>
            </p:nvSpPr>
            <p:spPr bwMode="auto">
              <a:xfrm flipV="1">
                <a:off x="120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2152" name="Line 8"/>
              <p:cNvSpPr>
                <a:spLocks noChangeShapeType="1"/>
              </p:cNvSpPr>
              <p:nvPr/>
            </p:nvSpPr>
            <p:spPr bwMode="auto">
              <a:xfrm flipH="1">
                <a:off x="1200" y="2448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2153" name="Line 9"/>
              <p:cNvSpPr>
                <a:spLocks noChangeShapeType="1"/>
              </p:cNvSpPr>
              <p:nvPr/>
            </p:nvSpPr>
            <p:spPr bwMode="auto">
              <a:xfrm>
                <a:off x="2016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072" y="2448"/>
              <a:ext cx="1008" cy="144"/>
              <a:chOff x="1200" y="2448"/>
              <a:chExt cx="816" cy="144"/>
            </a:xfrm>
          </p:grpSpPr>
          <p:sp>
            <p:nvSpPr>
              <p:cNvPr id="262155" name="Line 11"/>
              <p:cNvSpPr>
                <a:spLocks noChangeShapeType="1"/>
              </p:cNvSpPr>
              <p:nvPr/>
            </p:nvSpPr>
            <p:spPr bwMode="auto">
              <a:xfrm flipV="1">
                <a:off x="120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2156" name="Line 12"/>
              <p:cNvSpPr>
                <a:spLocks noChangeShapeType="1"/>
              </p:cNvSpPr>
              <p:nvPr/>
            </p:nvSpPr>
            <p:spPr bwMode="auto">
              <a:xfrm flipH="1">
                <a:off x="1200" y="2448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2157" name="Line 13"/>
              <p:cNvSpPr>
                <a:spLocks noChangeShapeType="1"/>
              </p:cNvSpPr>
              <p:nvPr/>
            </p:nvSpPr>
            <p:spPr bwMode="auto">
              <a:xfrm>
                <a:off x="2016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Dependencies: Definitions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4988" cy="1371600"/>
          </a:xfrm>
        </p:spPr>
        <p:txBody>
          <a:bodyPr/>
          <a:lstStyle/>
          <a:p>
            <a:r>
              <a:rPr lang="en-US" sz="2800" b="1" i="1"/>
              <a:t>Partial Dependency</a:t>
            </a:r>
            <a:r>
              <a:rPr lang="en-US" sz="2800"/>
              <a:t> – when an non-key attribute is determined by a part, but not the whole, of a </a:t>
            </a:r>
            <a:r>
              <a:rPr lang="en-US" sz="2800" b="1"/>
              <a:t>COMPOSITE</a:t>
            </a:r>
            <a:r>
              <a:rPr lang="en-US" sz="2800"/>
              <a:t> primary key.</a:t>
            </a: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1985963" y="3500438"/>
          <a:ext cx="4162425" cy="268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1838435" imgH="1171623" progId="Excel.Sheet.8">
                  <p:embed/>
                </p:oleObj>
              </mc:Choice>
              <mc:Fallback>
                <p:oleObj name="Worksheet" r:id="rId3" imgW="1838435" imgH="1171623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3500438"/>
                        <a:ext cx="4162425" cy="268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33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45791" dir="2021404" algn="ctr" rotWithShape="0">
                                <a:srgbClr val="9999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57438" y="4033838"/>
            <a:ext cx="1600200" cy="228600"/>
            <a:chOff x="1200" y="2448"/>
            <a:chExt cx="816" cy="144"/>
          </a:xfrm>
        </p:grpSpPr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 flipV="1">
              <a:off x="1200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ar-IQ"/>
            </a:p>
          </p:txBody>
        </p:sp>
        <p:sp>
          <p:nvSpPr>
            <p:cNvPr id="263175" name="Line 7"/>
            <p:cNvSpPr>
              <a:spLocks noChangeShapeType="1"/>
            </p:cNvSpPr>
            <p:nvPr/>
          </p:nvSpPr>
          <p:spPr bwMode="auto">
            <a:xfrm flipH="1">
              <a:off x="1200" y="2448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ar-IQ"/>
            </a:p>
          </p:txBody>
        </p:sp>
        <p:sp>
          <p:nvSpPr>
            <p:cNvPr id="263176" name="Line 8"/>
            <p:cNvSpPr>
              <a:spLocks noChangeShapeType="1"/>
            </p:cNvSpPr>
            <p:nvPr/>
          </p:nvSpPr>
          <p:spPr bwMode="auto">
            <a:xfrm>
              <a:off x="2016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b"/>
            <a:lstStyle/>
            <a:p>
              <a:endParaRPr lang="ar-IQ"/>
            </a:p>
          </p:txBody>
        </p:sp>
      </p:grpSp>
      <p:sp>
        <p:nvSpPr>
          <p:cNvPr id="263177" name="AutoShape 9"/>
          <p:cNvSpPr>
            <a:spLocks noChangeArrowheads="1"/>
          </p:cNvSpPr>
          <p:nvPr/>
        </p:nvSpPr>
        <p:spPr bwMode="auto">
          <a:xfrm>
            <a:off x="3886200" y="3124200"/>
            <a:ext cx="2819400" cy="762000"/>
          </a:xfrm>
          <a:prstGeom prst="wedgeEllipseCallout">
            <a:avLst>
              <a:gd name="adj1" fmla="val -47634"/>
              <a:gd name="adj2" fmla="val 69167"/>
            </a:avLst>
          </a:prstGeom>
          <a:solidFill>
            <a:schemeClr val="bg2">
              <a:alpha val="50000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r>
              <a:rPr lang="en-US" sz="1800" b="1" dirty="0">
                <a:solidFill>
                  <a:schemeClr val="bg1"/>
                </a:solidFill>
              </a:rPr>
              <a:t>Partial Dependency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Dependencies: Definitions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4988" cy="1931988"/>
          </a:xfrm>
        </p:spPr>
        <p:txBody>
          <a:bodyPr/>
          <a:lstStyle/>
          <a:p>
            <a:r>
              <a:rPr lang="en-US" b="1" i="1"/>
              <a:t>Transitive Dependency</a:t>
            </a:r>
            <a:r>
              <a:rPr lang="en-US"/>
              <a:t> – when a non-key attribute determines another non-key attribute.</a:t>
            </a:r>
          </a:p>
        </p:txBody>
      </p:sp>
      <p:graphicFrame>
        <p:nvGraphicFramePr>
          <p:cNvPr id="264196" name="Object 4"/>
          <p:cNvGraphicFramePr>
            <a:graphicFrameLocks noChangeAspect="1"/>
          </p:cNvGraphicFramePr>
          <p:nvPr/>
        </p:nvGraphicFramePr>
        <p:xfrm>
          <a:off x="685800" y="3733800"/>
          <a:ext cx="754380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3" imgW="3752816" imgH="961957" progId="Excel.Sheet.8">
                  <p:embed/>
                </p:oleObj>
              </mc:Choice>
              <mc:Fallback>
                <p:oleObj name="Worksheet" r:id="rId3" imgW="3752816" imgH="961957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754380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3333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45791" dir="2021404" algn="ctr" rotWithShape="0">
                                <a:srgbClr val="9999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95400" y="4114800"/>
            <a:ext cx="4343400" cy="304800"/>
            <a:chOff x="816" y="2592"/>
            <a:chExt cx="2736" cy="19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16" y="2592"/>
              <a:ext cx="1008" cy="192"/>
              <a:chOff x="1200" y="2448"/>
              <a:chExt cx="816" cy="144"/>
            </a:xfrm>
          </p:grpSpPr>
          <p:sp>
            <p:nvSpPr>
              <p:cNvPr id="264199" name="Line 7"/>
              <p:cNvSpPr>
                <a:spLocks noChangeShapeType="1"/>
              </p:cNvSpPr>
              <p:nvPr/>
            </p:nvSpPr>
            <p:spPr bwMode="auto">
              <a:xfrm flipV="1">
                <a:off x="120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4200" name="Line 8"/>
              <p:cNvSpPr>
                <a:spLocks noChangeShapeType="1"/>
              </p:cNvSpPr>
              <p:nvPr/>
            </p:nvSpPr>
            <p:spPr bwMode="auto">
              <a:xfrm flipH="1">
                <a:off x="1200" y="2448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4201" name="Line 9"/>
              <p:cNvSpPr>
                <a:spLocks noChangeShapeType="1"/>
              </p:cNvSpPr>
              <p:nvPr/>
            </p:nvSpPr>
            <p:spPr bwMode="auto">
              <a:xfrm>
                <a:off x="2016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832" y="2592"/>
              <a:ext cx="720" cy="192"/>
              <a:chOff x="1200" y="2448"/>
              <a:chExt cx="816" cy="144"/>
            </a:xfrm>
          </p:grpSpPr>
          <p:sp>
            <p:nvSpPr>
              <p:cNvPr id="264203" name="Line 11"/>
              <p:cNvSpPr>
                <a:spLocks noChangeShapeType="1"/>
              </p:cNvSpPr>
              <p:nvPr/>
            </p:nvSpPr>
            <p:spPr bwMode="auto">
              <a:xfrm flipV="1">
                <a:off x="120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4204" name="Line 12"/>
              <p:cNvSpPr>
                <a:spLocks noChangeShapeType="1"/>
              </p:cNvSpPr>
              <p:nvPr/>
            </p:nvSpPr>
            <p:spPr bwMode="auto">
              <a:xfrm flipH="1">
                <a:off x="1200" y="2448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4205" name="Line 13"/>
              <p:cNvSpPr>
                <a:spLocks noChangeShapeType="1"/>
              </p:cNvSpPr>
              <p:nvPr/>
            </p:nvSpPr>
            <p:spPr bwMode="auto">
              <a:xfrm>
                <a:off x="2016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824" y="2592"/>
              <a:ext cx="1008" cy="192"/>
              <a:chOff x="1200" y="2448"/>
              <a:chExt cx="816" cy="144"/>
            </a:xfrm>
          </p:grpSpPr>
          <p:sp>
            <p:nvSpPr>
              <p:cNvPr id="264207" name="Line 15"/>
              <p:cNvSpPr>
                <a:spLocks noChangeShapeType="1"/>
              </p:cNvSpPr>
              <p:nvPr/>
            </p:nvSpPr>
            <p:spPr bwMode="auto">
              <a:xfrm flipV="1">
                <a:off x="1200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4208" name="Line 16"/>
              <p:cNvSpPr>
                <a:spLocks noChangeShapeType="1"/>
              </p:cNvSpPr>
              <p:nvPr/>
            </p:nvSpPr>
            <p:spPr bwMode="auto">
              <a:xfrm flipH="1">
                <a:off x="1200" y="2448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  <p:sp>
            <p:nvSpPr>
              <p:cNvPr id="264209" name="Line 17"/>
              <p:cNvSpPr>
                <a:spLocks noChangeShapeType="1"/>
              </p:cNvSpPr>
              <p:nvPr/>
            </p:nvSpPr>
            <p:spPr bwMode="auto">
              <a:xfrm>
                <a:off x="2016" y="2448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b"/>
              <a:lstStyle/>
              <a:p>
                <a:endParaRPr lang="ar-IQ"/>
              </a:p>
            </p:txBody>
          </p:sp>
        </p:grp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96000" y="4114800"/>
            <a:ext cx="1219200" cy="304800"/>
            <a:chOff x="1200" y="2448"/>
            <a:chExt cx="816" cy="144"/>
          </a:xfrm>
        </p:grpSpPr>
        <p:sp>
          <p:nvSpPr>
            <p:cNvPr id="264211" name="Line 19"/>
            <p:cNvSpPr>
              <a:spLocks noChangeShapeType="1"/>
            </p:cNvSpPr>
            <p:nvPr/>
          </p:nvSpPr>
          <p:spPr bwMode="auto">
            <a:xfrm flipV="1">
              <a:off x="1200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ar-IQ"/>
            </a:p>
          </p:txBody>
        </p:sp>
        <p:sp>
          <p:nvSpPr>
            <p:cNvPr id="264212" name="Line 20"/>
            <p:cNvSpPr>
              <a:spLocks noChangeShapeType="1"/>
            </p:cNvSpPr>
            <p:nvPr/>
          </p:nvSpPr>
          <p:spPr bwMode="auto">
            <a:xfrm flipH="1">
              <a:off x="1200" y="2448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/>
            <a:lstStyle/>
            <a:p>
              <a:endParaRPr lang="ar-IQ"/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>
              <a:off x="2016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b"/>
            <a:lstStyle/>
            <a:p>
              <a:endParaRPr lang="ar-IQ"/>
            </a:p>
          </p:txBody>
        </p:sp>
      </p:grpSp>
      <p:sp>
        <p:nvSpPr>
          <p:cNvPr id="264214" name="Oval 22"/>
          <p:cNvSpPr>
            <a:spLocks noChangeArrowheads="1"/>
          </p:cNvSpPr>
          <p:nvPr/>
        </p:nvSpPr>
        <p:spPr bwMode="auto">
          <a:xfrm>
            <a:off x="5791200" y="3810000"/>
            <a:ext cx="1981200" cy="914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264215" name="AutoShape 23"/>
          <p:cNvSpPr>
            <a:spLocks noChangeArrowheads="1"/>
          </p:cNvSpPr>
          <p:nvPr/>
        </p:nvSpPr>
        <p:spPr bwMode="auto">
          <a:xfrm>
            <a:off x="3886200" y="2895600"/>
            <a:ext cx="2819400" cy="762000"/>
          </a:xfrm>
          <a:prstGeom prst="wedgeEllipseCallout">
            <a:avLst>
              <a:gd name="adj1" fmla="val 46792"/>
              <a:gd name="adj2" fmla="val 73542"/>
            </a:avLst>
          </a:prstGeom>
          <a:solidFill>
            <a:schemeClr val="bg2">
              <a:alpha val="50000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r>
              <a:rPr lang="en-US" sz="1800" b="1">
                <a:solidFill>
                  <a:schemeClr val="bg1"/>
                </a:solidFill>
              </a:rPr>
              <a:t>Transitive Dependency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14" grpId="0" animBg="1"/>
      <p:bldP spid="26421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 smtClean="0">
                <a:solidFill>
                  <a:srgbClr val="C00000"/>
                </a:solidFill>
              </a:rPr>
              <a:t>Normal Form</a:t>
            </a:r>
            <a:endParaRPr lang="ar-IQ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410200"/>
          </a:xfrm>
        </p:spPr>
        <p:txBody>
          <a:bodyPr/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1st Normal Form (1NF)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A table (relation) is in 1NF if </a:t>
            </a:r>
            <a:endParaRPr lang="en-US" dirty="0" smtClean="0"/>
          </a:p>
          <a:p>
            <a:r>
              <a:rPr lang="en-US" b="1" dirty="0" smtClean="0"/>
              <a:t>1. There are no duplicated rows in the table.</a:t>
            </a:r>
            <a:endParaRPr lang="en-US" dirty="0" smtClean="0"/>
          </a:p>
          <a:p>
            <a:r>
              <a:rPr lang="en-US" b="1" dirty="0" smtClean="0"/>
              <a:t>2. Each cell is single-valued (i.e., there are no repeating groups or arrays).</a:t>
            </a:r>
            <a:endParaRPr lang="en-US" dirty="0" smtClean="0"/>
          </a:p>
          <a:p>
            <a:r>
              <a:rPr lang="en-US" b="1" dirty="0" smtClean="0"/>
              <a:t>3. Entries in a column (attribute, field) are of the same kind.</a:t>
            </a:r>
            <a:r>
              <a:rPr lang="en-US" b="1" dirty="0" smtClean="0">
                <a:solidFill>
                  <a:schemeClr val="bg1"/>
                </a:solidFill>
              </a:rPr>
              <a:t> All attributes are directly </a:t>
            </a:r>
            <a:r>
              <a:rPr lang="en-US" b="1" dirty="0" smtClean="0">
                <a:solidFill>
                  <a:srgbClr val="0070C0"/>
                </a:solidFill>
              </a:rPr>
              <a:t>(1NF) All attributes are directly or indirectly determined by the primary key</a:t>
            </a:r>
            <a:endParaRPr lang="en-US" b="1" dirty="0" smtClean="0"/>
          </a:p>
          <a:p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702</Words>
  <Application>Microsoft Office PowerPoint</Application>
  <PresentationFormat>On-screen Show (4:3)</PresentationFormat>
  <Paragraphs>172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PMingLiU</vt:lpstr>
      <vt:lpstr>Arial</vt:lpstr>
      <vt:lpstr>Calibri</vt:lpstr>
      <vt:lpstr>Times New Roman</vt:lpstr>
      <vt:lpstr>Wingdings</vt:lpstr>
      <vt:lpstr>Default Design</vt:lpstr>
      <vt:lpstr>Worksheet</vt:lpstr>
      <vt:lpstr>  Dr. Haider  A. Haddad  Class 3 </vt:lpstr>
      <vt:lpstr>Related  to Normalization</vt:lpstr>
      <vt:lpstr>examples</vt:lpstr>
      <vt:lpstr>PowerPoint Presentation</vt:lpstr>
      <vt:lpstr>It is DD or FD diagram    pno --(pname , color , weight) DD for the parts table   pno -(pnam , color , weight ,city) FD for the table     </vt:lpstr>
      <vt:lpstr>Dependencies : Definition</vt:lpstr>
      <vt:lpstr>Dependencies: Definitions</vt:lpstr>
      <vt:lpstr>Dependencies: Definitions</vt:lpstr>
      <vt:lpstr>Normal Form</vt:lpstr>
      <vt:lpstr>PowerPoint Presentation</vt:lpstr>
      <vt:lpstr> Type of Attributes </vt:lpstr>
      <vt:lpstr>The types of keys</vt:lpstr>
    </vt:vector>
  </TitlesOfParts>
  <Company>Capsule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translate ER Model to Relational Model</dc:title>
  <dc:creator>Randy</dc:creator>
  <cp:lastModifiedBy>Maher</cp:lastModifiedBy>
  <cp:revision>73</cp:revision>
  <dcterms:created xsi:type="dcterms:W3CDTF">2006-09-18T21:40:29Z</dcterms:created>
  <dcterms:modified xsi:type="dcterms:W3CDTF">2021-06-27T21:43:47Z</dcterms:modified>
</cp:coreProperties>
</file>