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2" r:id="rId2"/>
    <p:sldId id="301" r:id="rId3"/>
    <p:sldId id="312" r:id="rId4"/>
    <p:sldId id="313" r:id="rId5"/>
    <p:sldId id="332" r:id="rId6"/>
    <p:sldId id="338" r:id="rId7"/>
    <p:sldId id="314" r:id="rId8"/>
    <p:sldId id="336" r:id="rId9"/>
    <p:sldId id="337" r:id="rId10"/>
    <p:sldId id="318" r:id="rId11"/>
    <p:sldId id="319" r:id="rId12"/>
    <p:sldId id="315" r:id="rId13"/>
    <p:sldId id="320" r:id="rId14"/>
    <p:sldId id="321" r:id="rId15"/>
    <p:sldId id="322" r:id="rId16"/>
    <p:sldId id="324" r:id="rId17"/>
    <p:sldId id="340" r:id="rId18"/>
    <p:sldId id="323" r:id="rId19"/>
  </p:sldIdLst>
  <p:sldSz cx="9144000" cy="6858000" type="screen4x3"/>
  <p:notesSz cx="6858000" cy="9945688"/>
  <p:defaultTextStyle>
    <a:defPPr>
      <a:defRPr lang="zh-TW"/>
    </a:defPPr>
    <a:lvl1pPr algn="l" rtl="0" fontAlgn="base">
      <a:spcBef>
        <a:spcPct val="0"/>
      </a:spcBef>
      <a:spcAft>
        <a:spcPct val="0"/>
      </a:spcAft>
      <a:defRPr kumimoji="1" kern="1200">
        <a:solidFill>
          <a:schemeClr val="tx1"/>
        </a:solidFill>
        <a:latin typeface="Arial" pitchFamily="34" charset="0"/>
        <a:ea typeface="PMingLiU"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PMingLiU"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PMingLiU"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PMingLiU"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PMingLiU" pitchFamily="18" charset="-120"/>
        <a:cs typeface="+mn-cs"/>
      </a:defRPr>
    </a:lvl5pPr>
    <a:lvl6pPr marL="2286000" algn="r" defTabSz="914400" rtl="1" eaLnBrk="1" latinLnBrk="0" hangingPunct="1">
      <a:defRPr kumimoji="1" kern="1200">
        <a:solidFill>
          <a:schemeClr val="tx1"/>
        </a:solidFill>
        <a:latin typeface="Arial" pitchFamily="34" charset="0"/>
        <a:ea typeface="PMingLiU" pitchFamily="18" charset="-120"/>
        <a:cs typeface="+mn-cs"/>
      </a:defRPr>
    </a:lvl6pPr>
    <a:lvl7pPr marL="2743200" algn="r" defTabSz="914400" rtl="1" eaLnBrk="1" latinLnBrk="0" hangingPunct="1">
      <a:defRPr kumimoji="1" kern="1200">
        <a:solidFill>
          <a:schemeClr val="tx1"/>
        </a:solidFill>
        <a:latin typeface="Arial" pitchFamily="34" charset="0"/>
        <a:ea typeface="PMingLiU" pitchFamily="18" charset="-120"/>
        <a:cs typeface="+mn-cs"/>
      </a:defRPr>
    </a:lvl7pPr>
    <a:lvl8pPr marL="3200400" algn="r" defTabSz="914400" rtl="1" eaLnBrk="1" latinLnBrk="0" hangingPunct="1">
      <a:defRPr kumimoji="1" kern="1200">
        <a:solidFill>
          <a:schemeClr val="tx1"/>
        </a:solidFill>
        <a:latin typeface="Arial" pitchFamily="34" charset="0"/>
        <a:ea typeface="PMingLiU" pitchFamily="18" charset="-120"/>
        <a:cs typeface="+mn-cs"/>
      </a:defRPr>
    </a:lvl8pPr>
    <a:lvl9pPr marL="3657600" algn="r" defTabSz="914400" rtl="1" eaLnBrk="1" latinLnBrk="0" hangingPunct="1">
      <a:defRPr kumimoji="1" kern="1200">
        <a:solidFill>
          <a:schemeClr val="tx1"/>
        </a:solidFill>
        <a:latin typeface="Arial" pitchFamily="34" charset="0"/>
        <a:ea typeface="PMingLiU"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6533" autoAdjust="0"/>
  </p:normalViewPr>
  <p:slideViewPr>
    <p:cSldViewPr>
      <p:cViewPr varScale="1">
        <p:scale>
          <a:sx n="65" d="100"/>
          <a:sy n="65" d="100"/>
        </p:scale>
        <p:origin x="14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34" y="-96"/>
      </p:cViewPr>
      <p:guideLst>
        <p:guide orient="horz" pos="313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1" cy="497284"/>
          </a:xfrm>
          <a:prstGeom prst="rect">
            <a:avLst/>
          </a:prstGeom>
        </p:spPr>
        <p:txBody>
          <a:bodyPr vert="horz" lIns="92465" tIns="46233" rIns="92465" bIns="46233" rtlCol="0"/>
          <a:lstStyle>
            <a:lvl1pPr algn="l">
              <a:defRPr sz="1300"/>
            </a:lvl1pPr>
          </a:lstStyle>
          <a:p>
            <a:r>
              <a:rPr lang="ar-IQ" smtClean="0"/>
              <a:t>د.حيدر 3كومبيوتر /</a:t>
            </a:r>
            <a:r>
              <a:rPr lang="en-US" smtClean="0"/>
              <a:t>CS+IT</a:t>
            </a:r>
            <a:endParaRPr lang="en-US"/>
          </a:p>
        </p:txBody>
      </p:sp>
      <p:sp>
        <p:nvSpPr>
          <p:cNvPr id="3" name="Date Placeholder 2"/>
          <p:cNvSpPr>
            <a:spLocks noGrp="1"/>
          </p:cNvSpPr>
          <p:nvPr>
            <p:ph type="dt" sz="quarter" idx="1"/>
          </p:nvPr>
        </p:nvSpPr>
        <p:spPr>
          <a:xfrm>
            <a:off x="3884612" y="1"/>
            <a:ext cx="2971801" cy="497284"/>
          </a:xfrm>
          <a:prstGeom prst="rect">
            <a:avLst/>
          </a:prstGeom>
        </p:spPr>
        <p:txBody>
          <a:bodyPr vert="horz" lIns="92465" tIns="46233" rIns="92465" bIns="46233" rtlCol="0"/>
          <a:lstStyle>
            <a:lvl1pPr algn="r">
              <a:defRPr sz="1300"/>
            </a:lvl1pPr>
          </a:lstStyle>
          <a:p>
            <a:fld id="{21F39193-C141-4C79-B259-CECD4F11BD2A}" type="datetime3">
              <a:rPr lang="en-US" smtClean="0"/>
              <a:pPr/>
              <a:t>9 April 2022</a:t>
            </a:fld>
            <a:endParaRPr lang="en-US"/>
          </a:p>
        </p:txBody>
      </p:sp>
      <p:sp>
        <p:nvSpPr>
          <p:cNvPr id="4" name="Footer Placeholder 3"/>
          <p:cNvSpPr>
            <a:spLocks noGrp="1"/>
          </p:cNvSpPr>
          <p:nvPr>
            <p:ph type="ftr" sz="quarter" idx="2"/>
          </p:nvPr>
        </p:nvSpPr>
        <p:spPr>
          <a:xfrm>
            <a:off x="0" y="9446678"/>
            <a:ext cx="2971801" cy="497284"/>
          </a:xfrm>
          <a:prstGeom prst="rect">
            <a:avLst/>
          </a:prstGeom>
        </p:spPr>
        <p:txBody>
          <a:bodyPr vert="horz" lIns="92465" tIns="46233" rIns="92465" bIns="46233" rtlCol="0" anchor="b"/>
          <a:lstStyle>
            <a:lvl1pPr algn="l">
              <a:defRPr sz="1300"/>
            </a:lvl1pPr>
          </a:lstStyle>
          <a:p>
            <a:endParaRPr lang="en-US"/>
          </a:p>
        </p:txBody>
      </p:sp>
      <p:sp>
        <p:nvSpPr>
          <p:cNvPr id="5" name="Slide Number Placeholder 4"/>
          <p:cNvSpPr>
            <a:spLocks noGrp="1"/>
          </p:cNvSpPr>
          <p:nvPr>
            <p:ph type="sldNum" sz="quarter" idx="3"/>
          </p:nvPr>
        </p:nvSpPr>
        <p:spPr>
          <a:xfrm>
            <a:off x="3884612" y="9446678"/>
            <a:ext cx="2971801" cy="497284"/>
          </a:xfrm>
          <a:prstGeom prst="rect">
            <a:avLst/>
          </a:prstGeom>
        </p:spPr>
        <p:txBody>
          <a:bodyPr vert="horz" lIns="92465" tIns="46233" rIns="92465" bIns="46233" rtlCol="0" anchor="b"/>
          <a:lstStyle>
            <a:lvl1pPr algn="r">
              <a:defRPr sz="1300"/>
            </a:lvl1pPr>
          </a:lstStyle>
          <a:p>
            <a:fld id="{9E806F6E-9DD1-492F-88D0-FF99FD75C79A}" type="slidenum">
              <a:rPr lang="en-US" smtClean="0"/>
              <a:pPr/>
              <a:t>‹#›</a:t>
            </a:fld>
            <a:endParaRPr lang="en-US"/>
          </a:p>
        </p:txBody>
      </p:sp>
    </p:spTree>
    <p:extLst>
      <p:ext uri="{BB962C8B-B14F-4D97-AF65-F5344CB8AC3E}">
        <p14:creationId xmlns:p14="http://schemas.microsoft.com/office/powerpoint/2010/main" val="174268885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199" y="1"/>
            <a:ext cx="2971801" cy="497284"/>
          </a:xfrm>
          <a:prstGeom prst="rect">
            <a:avLst/>
          </a:prstGeom>
        </p:spPr>
        <p:txBody>
          <a:bodyPr vert="horz" lIns="92465" tIns="46233" rIns="92465" bIns="46233" rtlCol="1"/>
          <a:lstStyle>
            <a:lvl1pPr algn="r">
              <a:defRPr sz="1300"/>
            </a:lvl1pPr>
          </a:lstStyle>
          <a:p>
            <a:r>
              <a:rPr lang="ar-IQ" smtClean="0"/>
              <a:t>د.حيدر 3كومبيوتر /</a:t>
            </a:r>
            <a:r>
              <a:rPr lang="en-US" smtClean="0"/>
              <a:t>CS+IT</a:t>
            </a:r>
            <a:endParaRPr lang="ar-IQ"/>
          </a:p>
        </p:txBody>
      </p:sp>
      <p:sp>
        <p:nvSpPr>
          <p:cNvPr id="3" name="Date Placeholder 2"/>
          <p:cNvSpPr>
            <a:spLocks noGrp="1"/>
          </p:cNvSpPr>
          <p:nvPr>
            <p:ph type="dt" idx="1"/>
          </p:nvPr>
        </p:nvSpPr>
        <p:spPr>
          <a:xfrm>
            <a:off x="1587" y="1"/>
            <a:ext cx="2971801" cy="497284"/>
          </a:xfrm>
          <a:prstGeom prst="rect">
            <a:avLst/>
          </a:prstGeom>
        </p:spPr>
        <p:txBody>
          <a:bodyPr vert="horz" lIns="92465" tIns="46233" rIns="92465" bIns="46233" rtlCol="1"/>
          <a:lstStyle>
            <a:lvl1pPr algn="l">
              <a:defRPr sz="1300"/>
            </a:lvl1pPr>
          </a:lstStyle>
          <a:p>
            <a:fld id="{ABF75A8F-CC0B-4B9C-AC56-663E1E088922}" type="datetime3">
              <a:rPr lang="en-US" smtClean="0"/>
              <a:pPr/>
              <a:t>9 April 2022</a:t>
            </a:fld>
            <a:endParaRPr lang="ar-IQ"/>
          </a:p>
        </p:txBody>
      </p:sp>
      <p:sp>
        <p:nvSpPr>
          <p:cNvPr id="4" name="Slide Image Placeholder 3"/>
          <p:cNvSpPr>
            <a:spLocks noGrp="1" noRot="1" noChangeAspect="1"/>
          </p:cNvSpPr>
          <p:nvPr>
            <p:ph type="sldImg" idx="2"/>
          </p:nvPr>
        </p:nvSpPr>
        <p:spPr>
          <a:xfrm>
            <a:off x="941388" y="744538"/>
            <a:ext cx="4975225" cy="3730625"/>
          </a:xfrm>
          <a:prstGeom prst="rect">
            <a:avLst/>
          </a:prstGeom>
          <a:noFill/>
          <a:ln w="12700">
            <a:solidFill>
              <a:prstClr val="black"/>
            </a:solidFill>
          </a:ln>
        </p:spPr>
        <p:txBody>
          <a:bodyPr vert="horz" lIns="92465" tIns="46233" rIns="92465" bIns="46233" rtlCol="1" anchor="ctr"/>
          <a:lstStyle/>
          <a:p>
            <a:endParaRPr lang="ar-IQ"/>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465" tIns="46233" rIns="92465" bIns="46233"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199" y="9446678"/>
            <a:ext cx="2971801" cy="497284"/>
          </a:xfrm>
          <a:prstGeom prst="rect">
            <a:avLst/>
          </a:prstGeom>
        </p:spPr>
        <p:txBody>
          <a:bodyPr vert="horz" lIns="92465" tIns="46233" rIns="92465" bIns="46233" rtlCol="1" anchor="b"/>
          <a:lstStyle>
            <a:lvl1pPr algn="r">
              <a:defRPr sz="1300"/>
            </a:lvl1pPr>
          </a:lstStyle>
          <a:p>
            <a:endParaRPr lang="ar-IQ"/>
          </a:p>
        </p:txBody>
      </p:sp>
      <p:sp>
        <p:nvSpPr>
          <p:cNvPr id="7" name="Slide Number Placeholder 6"/>
          <p:cNvSpPr>
            <a:spLocks noGrp="1"/>
          </p:cNvSpPr>
          <p:nvPr>
            <p:ph type="sldNum" sz="quarter" idx="5"/>
          </p:nvPr>
        </p:nvSpPr>
        <p:spPr>
          <a:xfrm>
            <a:off x="1587" y="9446678"/>
            <a:ext cx="2971801" cy="497284"/>
          </a:xfrm>
          <a:prstGeom prst="rect">
            <a:avLst/>
          </a:prstGeom>
        </p:spPr>
        <p:txBody>
          <a:bodyPr vert="horz" lIns="92465" tIns="46233" rIns="92465" bIns="46233" rtlCol="1" anchor="b"/>
          <a:lstStyle>
            <a:lvl1pPr algn="l">
              <a:defRPr sz="1300"/>
            </a:lvl1pPr>
          </a:lstStyle>
          <a:p>
            <a:fld id="{3AAD8885-FC3D-402F-BBA5-9EEF50BA9622}" type="slidenum">
              <a:rPr lang="ar-IQ" smtClean="0"/>
              <a:pPr/>
              <a:t>‹#›</a:t>
            </a:fld>
            <a:endParaRPr lang="ar-IQ"/>
          </a:p>
        </p:txBody>
      </p:sp>
    </p:spTree>
    <p:extLst>
      <p:ext uri="{BB962C8B-B14F-4D97-AF65-F5344CB8AC3E}">
        <p14:creationId xmlns:p14="http://schemas.microsoft.com/office/powerpoint/2010/main" val="1476320640"/>
      </p:ext>
    </p:extLst>
  </p:cSld>
  <p:clrMap bg1="lt1" tx1="dk1" bg2="lt2" tx2="dk2" accent1="accent1" accent2="accent2" accent3="accent3" accent4="accent4" accent5="accent5" accent6="accent6" hlink="hlink" folHlink="folHlink"/>
  <p:hf sldNum="0"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ar-IQ" smtClean="0">
              <a:latin typeface="Times New Roman" pitchFamily="18" charset="0"/>
            </a:endParaRPr>
          </a:p>
        </p:txBody>
      </p:sp>
      <p:sp>
        <p:nvSpPr>
          <p:cNvPr id="7" name="Footer Placeholder 6"/>
          <p:cNvSpPr>
            <a:spLocks noGrp="1"/>
          </p:cNvSpPr>
          <p:nvPr>
            <p:ph type="ftr" sz="quarter" idx="10"/>
          </p:nvPr>
        </p:nvSpPr>
        <p:spPr/>
        <p:txBody>
          <a:bodyPr/>
          <a:lstStyle/>
          <a:p>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a:p>
        </p:txBody>
      </p:sp>
      <p:sp>
        <p:nvSpPr>
          <p:cNvPr id="4" name="Footer Placeholder 3"/>
          <p:cNvSpPr>
            <a:spLocks noGrp="1"/>
          </p:cNvSpPr>
          <p:nvPr>
            <p:ph type="ftr" sz="quarter" idx="10"/>
          </p:nvPr>
        </p:nvSpPr>
        <p:spPr/>
        <p:txBody>
          <a:bodyPr/>
          <a:lstStyle/>
          <a:p>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ltLang="en-US" smtClean="0"/>
          </a:p>
        </p:txBody>
      </p:sp>
      <p:sp>
        <p:nvSpPr>
          <p:cNvPr id="98308" name="Slide Number Placeholder 3"/>
          <p:cNvSpPr>
            <a:spLocks noGrp="1"/>
          </p:cNvSpPr>
          <p:nvPr>
            <p:ph type="sldNum" sz="quarter" idx="5"/>
          </p:nvPr>
        </p:nvSpPr>
        <p:spPr>
          <a:noFill/>
        </p:spPr>
        <p:txBody>
          <a:bodyPr/>
          <a:lstStyle/>
          <a:p>
            <a:fld id="{E0D5578D-CE33-4FFF-9B3F-847E778C7132}" type="slidenum">
              <a:rPr lang="en-US" altLang="en-US"/>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altLang="en-US" smtClean="0"/>
          </a:p>
        </p:txBody>
      </p:sp>
      <p:sp>
        <p:nvSpPr>
          <p:cNvPr id="143364" name="Slide Number Placeholder 3"/>
          <p:cNvSpPr>
            <a:spLocks noGrp="1"/>
          </p:cNvSpPr>
          <p:nvPr>
            <p:ph type="sldNum" sz="quarter" idx="5"/>
          </p:nvPr>
        </p:nvSpPr>
        <p:spPr>
          <a:noFill/>
        </p:spPr>
        <p:txBody>
          <a:bodyPr/>
          <a:lstStyle/>
          <a:p>
            <a:fld id="{72CE7EED-6DF6-48EC-97CD-FE6765CAB41D}"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en-US" altLang="en-US" smtClean="0"/>
          </a:p>
        </p:txBody>
      </p:sp>
      <p:sp>
        <p:nvSpPr>
          <p:cNvPr id="144388" name="Slide Number Placeholder 3"/>
          <p:cNvSpPr>
            <a:spLocks noGrp="1"/>
          </p:cNvSpPr>
          <p:nvPr>
            <p:ph type="sldNum" sz="quarter" idx="5"/>
          </p:nvPr>
        </p:nvSpPr>
        <p:spPr>
          <a:noFill/>
        </p:spPr>
        <p:txBody>
          <a:bodyPr/>
          <a:lstStyle/>
          <a:p>
            <a:fld id="{991E13E0-4BE1-4F9D-BE91-188C676FA13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altLang="en-US" smtClean="0"/>
          </a:p>
        </p:txBody>
      </p:sp>
      <p:sp>
        <p:nvSpPr>
          <p:cNvPr id="122884" name="Slide Number Placeholder 3"/>
          <p:cNvSpPr>
            <a:spLocks noGrp="1"/>
          </p:cNvSpPr>
          <p:nvPr>
            <p:ph type="sldNum" sz="quarter" idx="5"/>
          </p:nvPr>
        </p:nvSpPr>
        <p:spPr>
          <a:noFill/>
        </p:spPr>
        <p:txBody>
          <a:bodyPr/>
          <a:lstStyle/>
          <a:p>
            <a:fld id="{D8DFE8D9-1250-4AAA-B43A-51C4F5F1D8D1}" type="slidenum">
              <a:rPr lang="en-US" altLang="en-US"/>
              <a:pPr/>
              <a:t>17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fld id="{C7A32EF3-4FF2-4325-AC54-6B5BB222C2EF}" type="datetime1">
              <a:rPr lang="en-US" altLang="zh-TW" smtClean="0"/>
              <a:pPr/>
              <a:t>4/9/2022</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08A99F4A-ED67-43D5-B6DE-840A753D54C5}"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B2E751A3-34A2-4930-9024-EFD460C24D9D}" type="datetime1">
              <a:rPr lang="en-US" altLang="zh-TW" smtClean="0"/>
              <a:pPr/>
              <a:t>4/9/2022</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A915D632-8F66-4E5A-8BAF-15A7BF4C463A}"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06E2C464-877A-4759-A747-B601A291D723}" type="datetime1">
              <a:rPr lang="en-US" altLang="zh-TW" smtClean="0"/>
              <a:pPr/>
              <a:t>4/9/2022</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914C9FF4-5CCC-4004-BB96-AB230E626DB6}"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B26F01B0-046B-4A9E-9CA2-E9E1F3D0E478}" type="datetime1">
              <a:rPr lang="en-US" altLang="zh-TW" smtClean="0"/>
              <a:pPr/>
              <a:t>4/9/2022</a:t>
            </a:fld>
            <a:endParaRPr lang="en-US" altLang="zh-TW"/>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2917D9A-B042-4FF4-AFA1-7390A6D46267}" type="slidenum">
              <a:rPr lang="en-US" altLang="zh-TW"/>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endParaRPr lang="ar-IQ"/>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60F3D8A5-EF22-47EA-8C9D-24AE793CC918}" type="datetime1">
              <a:rPr lang="en-US" altLang="zh-TW" smtClean="0"/>
              <a:pPr/>
              <a:t>4/9/2022</a:t>
            </a:fld>
            <a:endParaRPr lang="en-US" altLang="zh-TW"/>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FFF076F-7343-4B0B-8AF7-682A49046A4C}"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fld id="{ACFB7B9A-2FAC-4553-8A3C-233AF2F3010C}" type="datetime1">
              <a:rPr lang="en-US" altLang="zh-TW" smtClean="0"/>
              <a:pPr/>
              <a:t>4/9/2022</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65C937D2-E861-49B9-B982-5BE493F42378}"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30EF04-B803-4684-A7D4-4FEEA920AE8B}" type="datetime1">
              <a:rPr lang="en-US" altLang="zh-TW" smtClean="0"/>
              <a:pPr/>
              <a:t>4/9/2022</a:t>
            </a:fld>
            <a:endParaRPr lang="en-US" altLang="zh-TW"/>
          </a:p>
        </p:txBody>
      </p:sp>
      <p:sp>
        <p:nvSpPr>
          <p:cNvPr id="5" name="Footer Placeholder 4"/>
          <p:cNvSpPr>
            <a:spLocks noGrp="1"/>
          </p:cNvSpPr>
          <p:nvPr>
            <p:ph type="ftr" sz="quarter" idx="11"/>
          </p:nvPr>
        </p:nvSpPr>
        <p:spPr/>
        <p:txBody>
          <a:bodyPr/>
          <a:lstStyle>
            <a:lvl1pPr>
              <a:defRPr/>
            </a:lvl1pPr>
          </a:lstStyle>
          <a:p>
            <a:endParaRPr lang="en-US" altLang="zh-TW"/>
          </a:p>
        </p:txBody>
      </p:sp>
      <p:sp>
        <p:nvSpPr>
          <p:cNvPr id="6" name="Slide Number Placeholder 5"/>
          <p:cNvSpPr>
            <a:spLocks noGrp="1"/>
          </p:cNvSpPr>
          <p:nvPr>
            <p:ph type="sldNum" sz="quarter" idx="12"/>
          </p:nvPr>
        </p:nvSpPr>
        <p:spPr/>
        <p:txBody>
          <a:bodyPr/>
          <a:lstStyle>
            <a:lvl1pPr>
              <a:defRPr/>
            </a:lvl1pPr>
          </a:lstStyle>
          <a:p>
            <a:fld id="{135453FA-2D1D-4E4E-9CA5-5E0B0026F535}"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fld id="{19002452-CFFA-4595-85D1-69B095000ABC}" type="datetime1">
              <a:rPr lang="en-US" altLang="zh-TW" smtClean="0"/>
              <a:pPr/>
              <a:t>4/9/2022</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F2207848-A941-458D-ADD7-BFBFED6BC77D}"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fld id="{8B455CFD-0E31-48BA-95AE-52FB66DBAFA6}" type="datetime1">
              <a:rPr lang="en-US" altLang="zh-TW" smtClean="0"/>
              <a:pPr/>
              <a:t>4/9/2022</a:t>
            </a:fld>
            <a:endParaRPr lang="en-US" altLang="zh-TW"/>
          </a:p>
        </p:txBody>
      </p:sp>
      <p:sp>
        <p:nvSpPr>
          <p:cNvPr id="8" name="Footer Placeholder 7"/>
          <p:cNvSpPr>
            <a:spLocks noGrp="1"/>
          </p:cNvSpPr>
          <p:nvPr>
            <p:ph type="ftr" sz="quarter" idx="11"/>
          </p:nvPr>
        </p:nvSpPr>
        <p:spPr/>
        <p:txBody>
          <a:bodyPr/>
          <a:lstStyle>
            <a:lvl1pPr>
              <a:defRPr/>
            </a:lvl1pPr>
          </a:lstStyle>
          <a:p>
            <a:endParaRPr lang="en-US" altLang="zh-TW"/>
          </a:p>
        </p:txBody>
      </p:sp>
      <p:sp>
        <p:nvSpPr>
          <p:cNvPr id="9" name="Slide Number Placeholder 8"/>
          <p:cNvSpPr>
            <a:spLocks noGrp="1"/>
          </p:cNvSpPr>
          <p:nvPr>
            <p:ph type="sldNum" sz="quarter" idx="12"/>
          </p:nvPr>
        </p:nvSpPr>
        <p:spPr/>
        <p:txBody>
          <a:bodyPr/>
          <a:lstStyle>
            <a:lvl1pPr>
              <a:defRPr/>
            </a:lvl1pPr>
          </a:lstStyle>
          <a:p>
            <a:fld id="{01FCCE7A-F9E3-4D38-B2C1-73C93EEED134}"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fld id="{B23830B2-9694-4ED4-A1A8-45D504B74E80}" type="datetime1">
              <a:rPr lang="en-US" altLang="zh-TW" smtClean="0"/>
              <a:pPr/>
              <a:t>4/9/2022</a:t>
            </a:fld>
            <a:endParaRPr lang="en-US" altLang="zh-TW"/>
          </a:p>
        </p:txBody>
      </p:sp>
      <p:sp>
        <p:nvSpPr>
          <p:cNvPr id="4" name="Footer Placeholder 3"/>
          <p:cNvSpPr>
            <a:spLocks noGrp="1"/>
          </p:cNvSpPr>
          <p:nvPr>
            <p:ph type="ftr" sz="quarter" idx="11"/>
          </p:nvPr>
        </p:nvSpPr>
        <p:spPr/>
        <p:txBody>
          <a:bodyPr/>
          <a:lstStyle>
            <a:lvl1pPr>
              <a:defRPr/>
            </a:lvl1pPr>
          </a:lstStyle>
          <a:p>
            <a:endParaRPr lang="en-US" altLang="zh-TW"/>
          </a:p>
        </p:txBody>
      </p:sp>
      <p:sp>
        <p:nvSpPr>
          <p:cNvPr id="5" name="Slide Number Placeholder 4"/>
          <p:cNvSpPr>
            <a:spLocks noGrp="1"/>
          </p:cNvSpPr>
          <p:nvPr>
            <p:ph type="sldNum" sz="quarter" idx="12"/>
          </p:nvPr>
        </p:nvSpPr>
        <p:spPr/>
        <p:txBody>
          <a:bodyPr/>
          <a:lstStyle>
            <a:lvl1pPr>
              <a:defRPr/>
            </a:lvl1pPr>
          </a:lstStyle>
          <a:p>
            <a:fld id="{14019F18-4E41-426B-A256-1106F87B3FCA}"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52CC13D-797D-4334-B75A-FD4DF52EBCAB}" type="datetime1">
              <a:rPr lang="en-US" altLang="zh-TW" smtClean="0"/>
              <a:pPr/>
              <a:t>4/9/2022</a:t>
            </a:fld>
            <a:endParaRPr lang="en-US" altLang="zh-TW"/>
          </a:p>
        </p:txBody>
      </p:sp>
      <p:sp>
        <p:nvSpPr>
          <p:cNvPr id="3" name="Footer Placeholder 2"/>
          <p:cNvSpPr>
            <a:spLocks noGrp="1"/>
          </p:cNvSpPr>
          <p:nvPr>
            <p:ph type="ftr" sz="quarter" idx="11"/>
          </p:nvPr>
        </p:nvSpPr>
        <p:spPr/>
        <p:txBody>
          <a:bodyPr/>
          <a:lstStyle>
            <a:lvl1pPr>
              <a:defRPr/>
            </a:lvl1pPr>
          </a:lstStyle>
          <a:p>
            <a:endParaRPr lang="en-US" altLang="zh-TW"/>
          </a:p>
        </p:txBody>
      </p:sp>
      <p:sp>
        <p:nvSpPr>
          <p:cNvPr id="4" name="Slide Number Placeholder 3"/>
          <p:cNvSpPr>
            <a:spLocks noGrp="1"/>
          </p:cNvSpPr>
          <p:nvPr>
            <p:ph type="sldNum" sz="quarter" idx="12"/>
          </p:nvPr>
        </p:nvSpPr>
        <p:spPr/>
        <p:txBody>
          <a:bodyPr/>
          <a:lstStyle>
            <a:lvl1pPr>
              <a:defRPr/>
            </a:lvl1pPr>
          </a:lstStyle>
          <a:p>
            <a:fld id="{553632A0-AFD8-4637-932C-D2CEE356321A}"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E4054F6-120D-461A-8444-FA4259AED28B}" type="datetime1">
              <a:rPr lang="en-US" altLang="zh-TW" smtClean="0"/>
              <a:pPr/>
              <a:t>4/9/2022</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C0AABA28-16AB-4C3E-9B46-54BC5AE2280A}"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3875005-C744-4998-AF81-827831EB54D0}" type="datetime1">
              <a:rPr lang="en-US" altLang="zh-TW" smtClean="0"/>
              <a:pPr/>
              <a:t>4/9/2022</a:t>
            </a:fld>
            <a:endParaRPr lang="en-US" altLang="zh-TW"/>
          </a:p>
        </p:txBody>
      </p:sp>
      <p:sp>
        <p:nvSpPr>
          <p:cNvPr id="6" name="Footer Placeholder 5"/>
          <p:cNvSpPr>
            <a:spLocks noGrp="1"/>
          </p:cNvSpPr>
          <p:nvPr>
            <p:ph type="ftr" sz="quarter" idx="11"/>
          </p:nvPr>
        </p:nvSpPr>
        <p:spPr/>
        <p:txBody>
          <a:bodyPr/>
          <a:lstStyle>
            <a:lvl1pPr>
              <a:defRPr/>
            </a:lvl1pPr>
          </a:lstStyle>
          <a:p>
            <a:endParaRPr lang="en-US" altLang="zh-TW"/>
          </a:p>
        </p:txBody>
      </p:sp>
      <p:sp>
        <p:nvSpPr>
          <p:cNvPr id="7" name="Slide Number Placeholder 6"/>
          <p:cNvSpPr>
            <a:spLocks noGrp="1"/>
          </p:cNvSpPr>
          <p:nvPr>
            <p:ph type="sldNum" sz="quarter" idx="12"/>
          </p:nvPr>
        </p:nvSpPr>
        <p:spPr/>
        <p:txBody>
          <a:bodyPr/>
          <a:lstStyle>
            <a:lvl1pPr>
              <a:defRPr/>
            </a:lvl1pPr>
          </a:lstStyle>
          <a:p>
            <a:fld id="{C5877308-875F-4D90-BC00-0063B1E59613}"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831A42D9-2A51-41C1-9219-A88AA7ADD3F2}" type="datetime1">
              <a:rPr lang="en-US" altLang="zh-TW" smtClean="0"/>
              <a:pPr/>
              <a:t>4/9/2022</a:t>
            </a:fld>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B2FA6DD-E472-4517-9BCA-C5E3CF9C71EE}"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itchFamily="34" charset="0"/>
          <a:ea typeface="PMingLiU" pitchFamily="18" charset="-120"/>
        </a:defRPr>
      </a:lvl2pPr>
      <a:lvl3pPr algn="ctr" rtl="0" fontAlgn="base">
        <a:spcBef>
          <a:spcPct val="0"/>
        </a:spcBef>
        <a:spcAft>
          <a:spcPct val="0"/>
        </a:spcAft>
        <a:defRPr kumimoji="1" sz="4400">
          <a:solidFill>
            <a:schemeClr val="tx2"/>
          </a:solidFill>
          <a:latin typeface="Arial" pitchFamily="34" charset="0"/>
          <a:ea typeface="PMingLiU" pitchFamily="18" charset="-120"/>
        </a:defRPr>
      </a:lvl3pPr>
      <a:lvl4pPr algn="ctr" rtl="0" fontAlgn="base">
        <a:spcBef>
          <a:spcPct val="0"/>
        </a:spcBef>
        <a:spcAft>
          <a:spcPct val="0"/>
        </a:spcAft>
        <a:defRPr kumimoji="1" sz="4400">
          <a:solidFill>
            <a:schemeClr val="tx2"/>
          </a:solidFill>
          <a:latin typeface="Arial" pitchFamily="34" charset="0"/>
          <a:ea typeface="PMingLiU" pitchFamily="18" charset="-120"/>
        </a:defRPr>
      </a:lvl4pPr>
      <a:lvl5pPr algn="ctr" rtl="0" fontAlgn="base">
        <a:spcBef>
          <a:spcPct val="0"/>
        </a:spcBef>
        <a:spcAft>
          <a:spcPct val="0"/>
        </a:spcAft>
        <a:defRPr kumimoji="1" sz="4400">
          <a:solidFill>
            <a:schemeClr val="tx2"/>
          </a:solidFill>
          <a:latin typeface="Arial" pitchFamily="34" charset="0"/>
          <a:ea typeface="PMingLiU" pitchFamily="18" charset="-120"/>
        </a:defRPr>
      </a:lvl5pPr>
      <a:lvl6pPr marL="457200" algn="ctr" rtl="0" fontAlgn="base">
        <a:spcBef>
          <a:spcPct val="0"/>
        </a:spcBef>
        <a:spcAft>
          <a:spcPct val="0"/>
        </a:spcAft>
        <a:defRPr kumimoji="1" sz="4400">
          <a:solidFill>
            <a:schemeClr val="tx2"/>
          </a:solidFill>
          <a:latin typeface="Arial" pitchFamily="34" charset="0"/>
          <a:ea typeface="PMingLiU" pitchFamily="18" charset="-120"/>
        </a:defRPr>
      </a:lvl6pPr>
      <a:lvl7pPr marL="914400" algn="ctr" rtl="0" fontAlgn="base">
        <a:spcBef>
          <a:spcPct val="0"/>
        </a:spcBef>
        <a:spcAft>
          <a:spcPct val="0"/>
        </a:spcAft>
        <a:defRPr kumimoji="1" sz="4400">
          <a:solidFill>
            <a:schemeClr val="tx2"/>
          </a:solidFill>
          <a:latin typeface="Arial" pitchFamily="34" charset="0"/>
          <a:ea typeface="PMingLiU" pitchFamily="18" charset="-120"/>
        </a:defRPr>
      </a:lvl7pPr>
      <a:lvl8pPr marL="1371600" algn="ctr" rtl="0" fontAlgn="base">
        <a:spcBef>
          <a:spcPct val="0"/>
        </a:spcBef>
        <a:spcAft>
          <a:spcPct val="0"/>
        </a:spcAft>
        <a:defRPr kumimoji="1" sz="4400">
          <a:solidFill>
            <a:schemeClr val="tx2"/>
          </a:solidFill>
          <a:latin typeface="Arial" pitchFamily="34" charset="0"/>
          <a:ea typeface="PMingLiU" pitchFamily="18" charset="-120"/>
        </a:defRPr>
      </a:lvl8pPr>
      <a:lvl9pPr marL="1828800" algn="ctr" rtl="0" fontAlgn="base">
        <a:spcBef>
          <a:spcPct val="0"/>
        </a:spcBef>
        <a:spcAft>
          <a:spcPct val="0"/>
        </a:spcAft>
        <a:defRPr kumimoji="1" sz="4400">
          <a:solidFill>
            <a:schemeClr val="tx2"/>
          </a:solidFill>
          <a:latin typeface="Arial" pitchFamily="34" charset="0"/>
          <a:ea typeface="PMingLiU"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29000" b="-29000"/>
          </a:stretch>
        </a:blip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1292225" y="3962400"/>
            <a:ext cx="3886200" cy="1752600"/>
          </a:xfrm>
        </p:spPr>
        <p:txBody>
          <a:bodyPr/>
          <a:lstStyle/>
          <a:p>
            <a:r>
              <a:rPr lang="en-US" b="1" dirty="0" smtClean="0">
                <a:solidFill>
                  <a:schemeClr val="tx1"/>
                </a:solidFill>
                <a:latin typeface="Arial" pitchFamily="34" charset="0"/>
              </a:rPr>
              <a:t/>
            </a:r>
            <a:br>
              <a:rPr lang="en-US" b="1" dirty="0" smtClean="0">
                <a:solidFill>
                  <a:schemeClr val="tx1"/>
                </a:solidFill>
                <a:latin typeface="Arial" pitchFamily="34" charset="0"/>
              </a:rPr>
            </a:br>
            <a:r>
              <a:rPr lang="en-US" b="1" dirty="0" smtClean="0">
                <a:solidFill>
                  <a:schemeClr val="tx1"/>
                </a:solidFill>
                <a:latin typeface="Arial" pitchFamily="34" charset="0"/>
              </a:rPr>
              <a:t/>
            </a:r>
            <a:br>
              <a:rPr lang="en-US" b="1" dirty="0" smtClean="0">
                <a:solidFill>
                  <a:schemeClr val="tx1"/>
                </a:solidFill>
                <a:latin typeface="Arial" pitchFamily="34" charset="0"/>
              </a:rPr>
            </a:br>
            <a:r>
              <a:rPr lang="en-US" sz="1800" dirty="0" smtClean="0">
                <a:solidFill>
                  <a:schemeClr val="tx1"/>
                </a:solidFill>
                <a:latin typeface="Arial" pitchFamily="34" charset="0"/>
              </a:rPr>
              <a:t>Dr. </a:t>
            </a:r>
            <a:r>
              <a:rPr lang="en-US" sz="1800" dirty="0" err="1" smtClean="0">
                <a:solidFill>
                  <a:schemeClr val="tx1"/>
                </a:solidFill>
                <a:latin typeface="Arial" pitchFamily="34" charset="0"/>
              </a:rPr>
              <a:t>Haider</a:t>
            </a:r>
            <a:r>
              <a:rPr lang="en-US" sz="1800" dirty="0" smtClean="0">
                <a:solidFill>
                  <a:schemeClr val="tx1"/>
                </a:solidFill>
                <a:latin typeface="Arial" pitchFamily="34" charset="0"/>
              </a:rPr>
              <a:t>  A. Haddad</a:t>
            </a:r>
            <a:br>
              <a:rPr lang="en-US" sz="1800" dirty="0" smtClean="0">
                <a:solidFill>
                  <a:schemeClr val="tx1"/>
                </a:solidFill>
                <a:latin typeface="Arial" pitchFamily="34" charset="0"/>
              </a:rPr>
            </a:br>
            <a:r>
              <a:rPr lang="en-US" sz="1800" dirty="0" smtClean="0">
                <a:solidFill>
                  <a:schemeClr val="tx1"/>
                </a:solidFill>
                <a:latin typeface="Arial" pitchFamily="34" charset="0"/>
              </a:rPr>
              <a:t/>
            </a:r>
            <a:br>
              <a:rPr lang="en-US" sz="1800" dirty="0" smtClean="0">
                <a:solidFill>
                  <a:schemeClr val="tx1"/>
                </a:solidFill>
                <a:latin typeface="Arial" pitchFamily="34" charset="0"/>
              </a:rPr>
            </a:br>
            <a:r>
              <a:rPr lang="en-US" sz="2400" b="1" dirty="0" smtClean="0">
                <a:solidFill>
                  <a:schemeClr val="tx1"/>
                </a:solidFill>
                <a:latin typeface="Arial" pitchFamily="34" charset="0"/>
              </a:rPr>
              <a:t>Class 3</a:t>
            </a:r>
            <a:r>
              <a:rPr lang="en-US" sz="2000" dirty="0" smtClean="0">
                <a:solidFill>
                  <a:schemeClr val="tx1"/>
                </a:solidFill>
                <a:latin typeface="Arial" pitchFamily="34" charset="0"/>
              </a:rPr>
              <a:t/>
            </a:r>
            <a:br>
              <a:rPr lang="en-US" sz="2000" dirty="0" smtClean="0">
                <a:solidFill>
                  <a:schemeClr val="tx1"/>
                </a:solidFill>
                <a:latin typeface="Arial" pitchFamily="34" charset="0"/>
              </a:rPr>
            </a:br>
            <a:endParaRPr lang="en-US" dirty="0" smtClean="0">
              <a:solidFill>
                <a:schemeClr val="tx1"/>
              </a:solidFill>
            </a:endParaRPr>
          </a:p>
        </p:txBody>
      </p:sp>
      <p:sp>
        <p:nvSpPr>
          <p:cNvPr id="3076" name="Rectangle 3"/>
          <p:cNvSpPr>
            <a:spLocks noGrp="1" noChangeArrowheads="1"/>
          </p:cNvSpPr>
          <p:nvPr>
            <p:ph type="subTitle" idx="1"/>
          </p:nvPr>
        </p:nvSpPr>
        <p:spPr>
          <a:xfrm>
            <a:off x="1219200" y="838200"/>
            <a:ext cx="6629400" cy="3200400"/>
          </a:xfrm>
        </p:spPr>
        <p:txBody>
          <a:bodyPr/>
          <a:lstStyle/>
          <a:p>
            <a:pPr algn="r"/>
            <a:r>
              <a:rPr lang="en-US" sz="3600" b="1" dirty="0" smtClean="0"/>
              <a:t> </a:t>
            </a:r>
            <a:r>
              <a:rPr lang="en-US" sz="3600" b="1" dirty="0" smtClean="0">
                <a:latin typeface="Arial" pitchFamily="34" charset="0"/>
              </a:rPr>
              <a:t>Lecture 1</a:t>
            </a:r>
            <a:endParaRPr lang="en-US" sz="3600" b="1" dirty="0" smtClean="0">
              <a:solidFill>
                <a:srgbClr val="C00000"/>
              </a:solidFill>
            </a:endParaRPr>
          </a:p>
          <a:p>
            <a:r>
              <a:rPr lang="en-US" sz="6000" b="1" dirty="0" smtClean="0"/>
              <a:t>Database Design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lstStyle/>
          <a:p>
            <a:r>
              <a:rPr lang="en-US" dirty="0" smtClean="0"/>
              <a:t>1- ER Modeling</a:t>
            </a:r>
          </a:p>
          <a:p>
            <a:pPr>
              <a:buNone/>
            </a:pPr>
            <a:r>
              <a:rPr lang="en-US" sz="2000" dirty="0" smtClean="0"/>
              <a:t>An ER model is a high-level description of the data and the relationships among the data</a:t>
            </a:r>
          </a:p>
          <a:p>
            <a:r>
              <a:rPr lang="en-US" dirty="0" smtClean="0"/>
              <a:t>1- Entities and Attributes </a:t>
            </a:r>
          </a:p>
          <a:p>
            <a:pPr>
              <a:buNone/>
            </a:pPr>
            <a:r>
              <a:rPr lang="en-US" sz="2400" dirty="0" smtClean="0"/>
              <a:t>     An ER diagram is used to describe the </a:t>
            </a:r>
            <a:r>
              <a:rPr lang="en-US" sz="2400" b="1" dirty="0" smtClean="0">
                <a:solidFill>
                  <a:srgbClr val="C00000"/>
                </a:solidFill>
              </a:rPr>
              <a:t>Course</a:t>
            </a:r>
            <a:r>
              <a:rPr lang="en-US" sz="2400" dirty="0" smtClean="0"/>
              <a:t> entity and its attributes</a:t>
            </a:r>
          </a:p>
          <a:p>
            <a:endParaRPr lang="en-US" dirty="0" smtClean="0"/>
          </a:p>
          <a:p>
            <a:r>
              <a:rPr lang="en-US" dirty="0" smtClean="0"/>
              <a:t> </a:t>
            </a:r>
            <a:r>
              <a:rPr lang="en-US" sz="1800" dirty="0" smtClean="0"/>
              <a:t>For example, a </a:t>
            </a:r>
            <a:r>
              <a:rPr lang="en-US" sz="1800" b="1" dirty="0" smtClean="0">
                <a:solidFill>
                  <a:srgbClr val="C00000"/>
                </a:solidFill>
              </a:rPr>
              <a:t>course</a:t>
            </a:r>
            <a:r>
              <a:rPr lang="en-US" sz="1800" dirty="0" smtClean="0"/>
              <a:t> is an object in the student information system. The course number, name, number of credit hours, and prerequisites are the attributes for the course</a:t>
            </a:r>
            <a:endParaRPr lang="en-US" dirty="0" smtClean="0"/>
          </a:p>
          <a:p>
            <a:endParaRPr lang="ar-IQ" dirty="0"/>
          </a:p>
        </p:txBody>
      </p:sp>
      <p:pic>
        <p:nvPicPr>
          <p:cNvPr id="4" name="Picture 2"/>
          <p:cNvPicPr>
            <a:picLocks noChangeAspect="1" noChangeArrowheads="1"/>
          </p:cNvPicPr>
          <p:nvPr/>
        </p:nvPicPr>
        <p:blipFill>
          <a:blip r:embed="rId2" cstate="print"/>
          <a:srcRect/>
          <a:stretch>
            <a:fillRect/>
          </a:stretch>
        </p:blipFill>
        <p:spPr bwMode="auto">
          <a:xfrm>
            <a:off x="609600" y="3581400"/>
            <a:ext cx="78486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1"/>
            <a:ext cx="8686800" cy="4924425"/>
          </a:xfrm>
          <a:prstGeom prst="rect">
            <a:avLst/>
          </a:prstGeom>
        </p:spPr>
        <p:txBody>
          <a:bodyPr wrap="square">
            <a:spAutoFit/>
          </a:bodyPr>
          <a:lstStyle/>
          <a:p>
            <a:r>
              <a:rPr lang="en-US" sz="2800" dirty="0" smtClean="0"/>
              <a:t>Key Attributes   (</a:t>
            </a:r>
            <a:r>
              <a:rPr lang="en-US" sz="2800" u="sng" dirty="0" err="1" smtClean="0">
                <a:solidFill>
                  <a:srgbClr val="C00000"/>
                </a:solidFill>
              </a:rPr>
              <a:t>ssn</a:t>
            </a:r>
            <a:r>
              <a:rPr lang="en-US" sz="2800" dirty="0" smtClean="0"/>
              <a:t>)</a:t>
            </a:r>
          </a:p>
          <a:p>
            <a:r>
              <a:rPr lang="en-US" sz="2800" dirty="0" smtClean="0"/>
              <a:t>Multivalve  Attributes (</a:t>
            </a:r>
            <a:r>
              <a:rPr lang="en-US" sz="2800" dirty="0" smtClean="0">
                <a:solidFill>
                  <a:srgbClr val="C00000"/>
                </a:solidFill>
              </a:rPr>
              <a:t>prerequisites</a:t>
            </a:r>
            <a:r>
              <a:rPr lang="en-US" sz="2800" dirty="0" smtClean="0"/>
              <a:t> )</a:t>
            </a:r>
          </a:p>
          <a:p>
            <a:r>
              <a:rPr lang="en-US" sz="2800" dirty="0" smtClean="0"/>
              <a:t>A composite attribute is an attribute that is       </a:t>
            </a:r>
            <a:r>
              <a:rPr lang="ar-OM" sz="2800" dirty="0" smtClean="0"/>
              <a:t>            </a:t>
            </a:r>
            <a:r>
              <a:rPr lang="en-US" sz="2800" dirty="0" smtClean="0"/>
              <a:t>composed of two or more sub-attributes. </a:t>
            </a:r>
          </a:p>
          <a:p>
            <a:r>
              <a:rPr lang="en-US" sz="2800" dirty="0" smtClean="0"/>
              <a:t>       </a:t>
            </a:r>
            <a:r>
              <a:rPr lang="en-US" sz="2000" dirty="0" smtClean="0"/>
              <a:t>For example, the </a:t>
            </a:r>
            <a:r>
              <a:rPr lang="en-US" sz="2000" b="1" dirty="0" smtClean="0"/>
              <a:t>Student</a:t>
            </a:r>
            <a:r>
              <a:rPr lang="en-US" sz="2000" dirty="0" smtClean="0"/>
              <a:t> entity class has the</a:t>
            </a:r>
            <a:r>
              <a:rPr lang="ar-OM" sz="2000" dirty="0" smtClean="0"/>
              <a:t> </a:t>
            </a:r>
            <a:r>
              <a:rPr lang="en-US" sz="2000" dirty="0" smtClean="0">
                <a:solidFill>
                  <a:srgbClr val="C00000"/>
                </a:solidFill>
              </a:rPr>
              <a:t>address</a:t>
            </a:r>
            <a:r>
              <a:rPr lang="en-US" sz="2000" dirty="0" smtClean="0"/>
              <a:t> attribute that   </a:t>
            </a:r>
            <a:r>
              <a:rPr lang="ar-OM" sz="2000" dirty="0" smtClean="0"/>
              <a:t>          </a:t>
            </a:r>
            <a:r>
              <a:rPr lang="en-US" sz="2000" dirty="0" smtClean="0"/>
              <a:t>consists of street, city, state</a:t>
            </a:r>
            <a:r>
              <a:rPr lang="en-US" sz="2800" dirty="0" smtClean="0"/>
              <a:t>.</a:t>
            </a:r>
          </a:p>
          <a:p>
            <a:r>
              <a:rPr lang="en-US" sz="2800" dirty="0" smtClean="0"/>
              <a:t>Derived Attributes</a:t>
            </a:r>
            <a:endParaRPr lang="en-US" sz="2800" dirty="0" smtClean="0">
              <a:solidFill>
                <a:srgbClr val="C00000"/>
              </a:solidFill>
            </a:endParaRPr>
          </a:p>
          <a:p>
            <a:endParaRPr lang="en-US" sz="2800" dirty="0" smtClean="0"/>
          </a:p>
          <a:p>
            <a:endParaRPr lang="en-US" dirty="0" smtClean="0"/>
          </a:p>
          <a:p>
            <a:endParaRPr lang="en-US" dirty="0" smtClean="0"/>
          </a:p>
          <a:p>
            <a:endParaRPr lang="en-US" dirty="0" smtClean="0"/>
          </a:p>
          <a:p>
            <a:endParaRPr lang="en-US" dirty="0" smtClean="0"/>
          </a:p>
          <a:p>
            <a:endParaRPr lang="ar-IQ"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609600" y="3581400"/>
            <a:ext cx="80010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lstStyle/>
          <a:p>
            <a:pPr>
              <a:buNone/>
            </a:pPr>
            <a:r>
              <a:rPr lang="en-US" dirty="0" smtClean="0"/>
              <a:t>2- ER Diagrams</a:t>
            </a:r>
          </a:p>
          <a:p>
            <a:pPr>
              <a:buNone/>
            </a:pPr>
            <a:r>
              <a:rPr lang="en-US" sz="2000" dirty="0" smtClean="0"/>
              <a:t>ER modeling can be described using diagrams. Diagrams make the ER models easy to understand</a:t>
            </a:r>
          </a:p>
          <a:p>
            <a:pPr>
              <a:buNone/>
            </a:pPr>
            <a:r>
              <a:rPr lang="en-US" dirty="0" smtClean="0"/>
              <a:t>3- Relationships</a:t>
            </a:r>
          </a:p>
          <a:p>
            <a:pPr>
              <a:buNone/>
            </a:pPr>
            <a:r>
              <a:rPr lang="en-US" sz="2000" dirty="0" smtClean="0"/>
              <a:t> Relationships can have attributes just like the entities.</a:t>
            </a:r>
          </a:p>
          <a:p>
            <a:pPr>
              <a:buNone/>
            </a:pPr>
            <a:r>
              <a:rPr lang="en-US" sz="2000" dirty="0" smtClean="0"/>
              <a:t> For example, the enrollment relationship may have an attribute to record when a student is registered for the course.</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4- </a:t>
            </a:r>
            <a:r>
              <a:rPr lang="en-US" sz="2000" b="1" dirty="0" smtClean="0"/>
              <a:t>Cardinality Constraints on Relationships</a:t>
            </a:r>
          </a:p>
          <a:p>
            <a:pPr>
              <a:buNone/>
            </a:pPr>
            <a:r>
              <a:rPr lang="en-US" sz="2000" dirty="0" smtClean="0"/>
              <a:t>There are four basic types of constraints:  </a:t>
            </a:r>
            <a:endParaRPr lang="ar-IQ" sz="2000" dirty="0" smtClean="0"/>
          </a:p>
          <a:p>
            <a:pPr>
              <a:buNone/>
            </a:pPr>
            <a:r>
              <a:rPr lang="en-US" sz="2000" dirty="0" smtClean="0"/>
              <a:t>1-1</a:t>
            </a:r>
          </a:p>
          <a:p>
            <a:pPr>
              <a:buNone/>
            </a:pPr>
            <a:r>
              <a:rPr lang="en-US" sz="2000" dirty="0" smtClean="0"/>
              <a:t>1-M</a:t>
            </a:r>
          </a:p>
          <a:p>
            <a:pPr>
              <a:buNone/>
            </a:pPr>
            <a:r>
              <a:rPr lang="en-US" sz="2000" dirty="0" smtClean="0"/>
              <a:t>M- M</a:t>
            </a:r>
          </a:p>
          <a:p>
            <a:pPr>
              <a:buNone/>
            </a:pPr>
            <a:endParaRPr lang="en-US" sz="2000" dirty="0" smtClean="0"/>
          </a:p>
          <a:p>
            <a:pPr>
              <a:buNone/>
            </a:pPr>
            <a:endParaRPr lang="en-US" sz="2000" dirty="0" smtClean="0"/>
          </a:p>
          <a:p>
            <a:pPr>
              <a:buNone/>
            </a:pPr>
            <a:endParaRPr lang="en-US" sz="2000" dirty="0" smtClean="0"/>
          </a:p>
          <a:p>
            <a:pPr>
              <a:buNone/>
            </a:pPr>
            <a:endParaRPr lang="ar-IQ" sz="2000" dirty="0"/>
          </a:p>
        </p:txBody>
      </p:sp>
      <p:pic>
        <p:nvPicPr>
          <p:cNvPr id="6147" name="Picture 3"/>
          <p:cNvPicPr>
            <a:picLocks noChangeAspect="1" noChangeArrowheads="1"/>
          </p:cNvPicPr>
          <p:nvPr/>
        </p:nvPicPr>
        <p:blipFill>
          <a:blip r:embed="rId2" cstate="print"/>
          <a:srcRect/>
          <a:stretch>
            <a:fillRect/>
          </a:stretch>
        </p:blipFill>
        <p:spPr bwMode="auto">
          <a:xfrm>
            <a:off x="304800" y="3429000"/>
            <a:ext cx="845820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 5- Participation Constraints</a:t>
            </a:r>
            <a:endParaRPr lang="ar-IQ" dirty="0"/>
          </a:p>
        </p:txBody>
      </p:sp>
      <p:sp>
        <p:nvSpPr>
          <p:cNvPr id="3" name="Content Placeholder 2"/>
          <p:cNvSpPr>
            <a:spLocks noGrp="1"/>
          </p:cNvSpPr>
          <p:nvPr>
            <p:ph idx="1"/>
          </p:nvPr>
        </p:nvSpPr>
        <p:spPr>
          <a:xfrm>
            <a:off x="457200" y="1066800"/>
            <a:ext cx="8229600" cy="5486400"/>
          </a:xfrm>
        </p:spPr>
        <p:txBody>
          <a:bodyPr/>
          <a:lstStyle/>
          <a:p>
            <a:r>
              <a:rPr lang="en-US" sz="2400" dirty="0" smtClean="0"/>
              <a:t>The participation constraint if every entity participates in a relationship, it is called a total participation, otherwise it is called a partial participation. </a:t>
            </a:r>
          </a:p>
          <a:p>
            <a:r>
              <a:rPr lang="en-US" sz="2000" dirty="0" smtClean="0"/>
              <a:t>For example, The participation of </a:t>
            </a:r>
            <a:r>
              <a:rPr lang="en-US" sz="2000" b="1" dirty="0" smtClean="0">
                <a:solidFill>
                  <a:srgbClr val="FF0000"/>
                </a:solidFill>
              </a:rPr>
              <a:t>Student</a:t>
            </a:r>
            <a:r>
              <a:rPr lang="en-US" sz="2000" dirty="0" smtClean="0"/>
              <a:t> in the enrollment relationship with </a:t>
            </a:r>
            <a:r>
              <a:rPr lang="en-US" sz="2000" b="1" dirty="0" smtClean="0">
                <a:solidFill>
                  <a:srgbClr val="FF0000"/>
                </a:solidFill>
              </a:rPr>
              <a:t>Course</a:t>
            </a:r>
            <a:r>
              <a:rPr lang="en-US" sz="2000" dirty="0" smtClean="0"/>
              <a:t> may be </a:t>
            </a:r>
            <a:r>
              <a:rPr lang="en-US" sz="2000" b="1" dirty="0" smtClean="0">
                <a:solidFill>
                  <a:schemeClr val="accent2">
                    <a:lumMod val="60000"/>
                    <a:lumOff val="40000"/>
                  </a:schemeClr>
                </a:solidFill>
              </a:rPr>
              <a:t>partial</a:t>
            </a:r>
            <a:r>
              <a:rPr lang="en-US" sz="2000" dirty="0" smtClean="0"/>
              <a:t>, because not every student takes a course. A student take may a semester off</a:t>
            </a:r>
            <a:r>
              <a:rPr lang="en-US" sz="2800" dirty="0" smtClean="0"/>
              <a:t>. </a:t>
            </a:r>
          </a:p>
          <a:p>
            <a:pPr>
              <a:buNone/>
            </a:pPr>
            <a:endParaRPr lang="ar-IQ" dirty="0"/>
          </a:p>
        </p:txBody>
      </p:sp>
      <p:pic>
        <p:nvPicPr>
          <p:cNvPr id="11267" name="Picture 3"/>
          <p:cNvPicPr>
            <a:picLocks noChangeAspect="1" noChangeArrowheads="1"/>
          </p:cNvPicPr>
          <p:nvPr/>
        </p:nvPicPr>
        <p:blipFill>
          <a:blip r:embed="rId2" cstate="print"/>
          <a:srcRect/>
          <a:stretch>
            <a:fillRect/>
          </a:stretch>
        </p:blipFill>
        <p:spPr bwMode="auto">
          <a:xfrm>
            <a:off x="0" y="4724400"/>
            <a:ext cx="9144000"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2000" dirty="0" smtClean="0"/>
              <a:t> shows an ER diagram that describes the relationships among Student, </a:t>
            </a:r>
            <a:r>
              <a:rPr lang="en-US" sz="2000" b="1" dirty="0" smtClean="0">
                <a:solidFill>
                  <a:srgbClr val="FF0000"/>
                </a:solidFill>
              </a:rPr>
              <a:t>Course</a:t>
            </a:r>
            <a:r>
              <a:rPr lang="en-US" sz="2000" dirty="0" smtClean="0"/>
              <a:t> and </a:t>
            </a:r>
            <a:r>
              <a:rPr lang="en-US" sz="2000" b="1" dirty="0" smtClean="0">
                <a:solidFill>
                  <a:srgbClr val="FF0000"/>
                </a:solidFill>
              </a:rPr>
              <a:t>Subject</a:t>
            </a:r>
            <a:r>
              <a:rPr lang="en-US" sz="2000" dirty="0" smtClean="0"/>
              <a:t>.</a:t>
            </a:r>
          </a:p>
          <a:p>
            <a:r>
              <a:rPr lang="en-US" sz="2000" dirty="0" smtClean="0"/>
              <a:t> A relationship class is represented using a diamond. The constraints on the relationships are denoted using 1 for one and m for many. A </a:t>
            </a:r>
            <a:r>
              <a:rPr lang="en-US" sz="2000" b="1" dirty="0" smtClean="0">
                <a:solidFill>
                  <a:schemeClr val="accent2">
                    <a:lumMod val="60000"/>
                    <a:lumOff val="40000"/>
                  </a:schemeClr>
                </a:solidFill>
              </a:rPr>
              <a:t>total participation </a:t>
            </a:r>
            <a:r>
              <a:rPr lang="en-US" sz="2000" dirty="0" smtClean="0"/>
              <a:t>is denoted using double lines. </a:t>
            </a:r>
          </a:p>
        </p:txBody>
      </p:sp>
      <p:pic>
        <p:nvPicPr>
          <p:cNvPr id="4" name="Picture 3"/>
          <p:cNvPicPr>
            <a:picLocks noChangeAspect="1" noChangeArrowheads="1"/>
          </p:cNvPicPr>
          <p:nvPr/>
        </p:nvPicPr>
        <p:blipFill>
          <a:blip r:embed="rId2" cstate="print"/>
          <a:srcRect/>
          <a:stretch>
            <a:fillRect/>
          </a:stretch>
        </p:blipFill>
        <p:spPr bwMode="auto">
          <a:xfrm>
            <a:off x="609600" y="3200400"/>
            <a:ext cx="7696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Weak Entities and Identifying Relationship Classes </a:t>
            </a:r>
            <a:endParaRPr lang="ar-IQ" dirty="0"/>
          </a:p>
        </p:txBody>
      </p:sp>
      <p:sp>
        <p:nvSpPr>
          <p:cNvPr id="3" name="Content Placeholder 2"/>
          <p:cNvSpPr>
            <a:spLocks noGrp="1"/>
          </p:cNvSpPr>
          <p:nvPr>
            <p:ph idx="1"/>
          </p:nvPr>
        </p:nvSpPr>
        <p:spPr>
          <a:xfrm>
            <a:off x="457200" y="1600200"/>
            <a:ext cx="8229600" cy="4953000"/>
          </a:xfrm>
        </p:spPr>
        <p:txBody>
          <a:bodyPr/>
          <a:lstStyle/>
          <a:p>
            <a:r>
              <a:rPr lang="en-US" sz="2000" dirty="0" smtClean="0"/>
              <a:t>An entity is called a weak entity if its existence is dependent on other entities Dependent is a weak entity that is dependent on Faculty. </a:t>
            </a:r>
          </a:p>
          <a:p>
            <a:endParaRPr lang="ar-IQ" sz="1400" dirty="0"/>
          </a:p>
        </p:txBody>
      </p:sp>
      <p:pic>
        <p:nvPicPr>
          <p:cNvPr id="7170" name="Picture 2"/>
          <p:cNvPicPr>
            <a:picLocks noChangeAspect="1" noChangeArrowheads="1"/>
          </p:cNvPicPr>
          <p:nvPr/>
        </p:nvPicPr>
        <p:blipFill>
          <a:blip r:embed="rId2" cstate="print"/>
          <a:srcRect/>
          <a:stretch>
            <a:fillRect/>
          </a:stretch>
        </p:blipFill>
        <p:spPr bwMode="auto">
          <a:xfrm>
            <a:off x="838200" y="3581400"/>
            <a:ext cx="70866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Translating ER Models to Relation Schemas </a:t>
            </a:r>
            <a:endParaRPr lang="ar-IQ" dirty="0"/>
          </a:p>
        </p:txBody>
      </p:sp>
      <p:sp>
        <p:nvSpPr>
          <p:cNvPr id="3" name="Content Placeholder 2"/>
          <p:cNvSpPr>
            <a:spLocks noGrp="1"/>
          </p:cNvSpPr>
          <p:nvPr>
            <p:ph idx="1"/>
          </p:nvPr>
        </p:nvSpPr>
        <p:spPr>
          <a:xfrm>
            <a:off x="304800" y="1600200"/>
            <a:ext cx="8610600" cy="5257800"/>
          </a:xfrm>
        </p:spPr>
        <p:txBody>
          <a:bodyPr/>
          <a:lstStyle/>
          <a:p>
            <a:r>
              <a:rPr lang="en-US" sz="2800" dirty="0" smtClean="0"/>
              <a:t>Translating Simple Attributes</a:t>
            </a:r>
          </a:p>
          <a:p>
            <a:r>
              <a:rPr lang="en-US" sz="2800" dirty="0" smtClean="0"/>
              <a:t>Translating </a:t>
            </a:r>
            <a:r>
              <a:rPr lang="en-US" sz="2800" dirty="0" err="1" smtClean="0"/>
              <a:t>Composit</a:t>
            </a:r>
            <a:r>
              <a:rPr lang="en-US" sz="2800" dirty="0" smtClean="0"/>
              <a:t> attributes</a:t>
            </a:r>
          </a:p>
          <a:p>
            <a:r>
              <a:rPr lang="en-US" sz="2800" b="1" dirty="0" smtClean="0">
                <a:solidFill>
                  <a:srgbClr val="C00000"/>
                </a:solidFill>
              </a:rPr>
              <a:t>Student(</a:t>
            </a:r>
            <a:r>
              <a:rPr lang="en-US" sz="1800" b="1" dirty="0" err="1" smtClean="0">
                <a:solidFill>
                  <a:srgbClr val="C00000"/>
                </a:solidFill>
              </a:rPr>
              <a:t>ssn</a:t>
            </a:r>
            <a:r>
              <a:rPr lang="en-US" sz="1800" b="1" dirty="0" smtClean="0">
                <a:solidFill>
                  <a:srgbClr val="C00000"/>
                </a:solidFill>
              </a:rPr>
              <a:t>, </a:t>
            </a:r>
            <a:r>
              <a:rPr lang="en-US" sz="1800" b="1" dirty="0" err="1" smtClean="0">
                <a:solidFill>
                  <a:srgbClr val="C00000"/>
                </a:solidFill>
              </a:rPr>
              <a:t>lastName</a:t>
            </a:r>
            <a:r>
              <a:rPr lang="en-US" sz="1800" b="1" dirty="0" smtClean="0">
                <a:solidFill>
                  <a:srgbClr val="C00000"/>
                </a:solidFill>
              </a:rPr>
              <a:t>, mi, </a:t>
            </a:r>
            <a:r>
              <a:rPr lang="en-US" sz="1800" b="1" dirty="0" err="1" smtClean="0">
                <a:solidFill>
                  <a:srgbClr val="C00000"/>
                </a:solidFill>
              </a:rPr>
              <a:t>firstName</a:t>
            </a:r>
            <a:r>
              <a:rPr lang="en-US" sz="1800" b="1" dirty="0" smtClean="0">
                <a:solidFill>
                  <a:srgbClr val="C00000"/>
                </a:solidFill>
              </a:rPr>
              <a:t>, phone, email, </a:t>
            </a:r>
            <a:r>
              <a:rPr lang="en-US" sz="1800" b="1" dirty="0" err="1" smtClean="0">
                <a:solidFill>
                  <a:srgbClr val="C00000"/>
                </a:solidFill>
              </a:rPr>
              <a:t>birthDate</a:t>
            </a:r>
            <a:r>
              <a:rPr lang="en-US" sz="1800" b="1" dirty="0" smtClean="0">
                <a:solidFill>
                  <a:srgbClr val="C00000"/>
                </a:solidFill>
              </a:rPr>
              <a:t>,    street, city, state, </a:t>
            </a:r>
            <a:r>
              <a:rPr lang="en-US" sz="1800" b="1" dirty="0" err="1" smtClean="0">
                <a:solidFill>
                  <a:srgbClr val="C00000"/>
                </a:solidFill>
              </a:rPr>
              <a:t>zipcode</a:t>
            </a:r>
            <a:r>
              <a:rPr lang="en-US" sz="1800" b="1" dirty="0" smtClean="0">
                <a:solidFill>
                  <a:srgbClr val="C00000"/>
                </a:solidFill>
              </a:rPr>
              <a:t>) </a:t>
            </a:r>
            <a:endParaRPr lang="en-US" sz="2800" b="1" dirty="0" smtClean="0">
              <a:solidFill>
                <a:srgbClr val="C00000"/>
              </a:solidFill>
            </a:endParaRPr>
          </a:p>
          <a:p>
            <a:r>
              <a:rPr lang="en-US" sz="2800" dirty="0" smtClean="0"/>
              <a:t>Translating One-to-Many Relationships </a:t>
            </a:r>
          </a:p>
          <a:p>
            <a:r>
              <a:rPr lang="en-US" sz="2400" b="1" dirty="0" smtClean="0">
                <a:solidFill>
                  <a:srgbClr val="C00000"/>
                </a:solidFill>
              </a:rPr>
              <a:t>Faculty</a:t>
            </a:r>
            <a:r>
              <a:rPr lang="en-US" sz="1800" b="1" dirty="0" smtClean="0">
                <a:solidFill>
                  <a:srgbClr val="C00000"/>
                </a:solidFill>
              </a:rPr>
              <a:t>(</a:t>
            </a:r>
            <a:r>
              <a:rPr lang="en-US" sz="1800" b="1" dirty="0" err="1" smtClean="0">
                <a:solidFill>
                  <a:srgbClr val="C00000"/>
                </a:solidFill>
              </a:rPr>
              <a:t>ssn</a:t>
            </a:r>
            <a:r>
              <a:rPr lang="en-US" sz="1800" b="1" dirty="0" smtClean="0">
                <a:solidFill>
                  <a:srgbClr val="C00000"/>
                </a:solidFill>
              </a:rPr>
              <a:t>, </a:t>
            </a:r>
            <a:r>
              <a:rPr lang="en-US" sz="1800" b="1" dirty="0" err="1" smtClean="0">
                <a:solidFill>
                  <a:srgbClr val="C00000"/>
                </a:solidFill>
              </a:rPr>
              <a:t>lastName</a:t>
            </a:r>
            <a:r>
              <a:rPr lang="en-US" sz="1800" b="1" dirty="0" smtClean="0">
                <a:solidFill>
                  <a:srgbClr val="C00000"/>
                </a:solidFill>
              </a:rPr>
              <a:t>, mi, </a:t>
            </a:r>
            <a:r>
              <a:rPr lang="en-US" sz="1800" b="1" dirty="0" err="1" smtClean="0">
                <a:solidFill>
                  <a:srgbClr val="C00000"/>
                </a:solidFill>
              </a:rPr>
              <a:t>firstName</a:t>
            </a:r>
            <a:r>
              <a:rPr lang="en-US" sz="1800" b="1" dirty="0" smtClean="0">
                <a:solidFill>
                  <a:srgbClr val="C00000"/>
                </a:solidFill>
              </a:rPr>
              <a:t>, phone, email, office,   rank, </a:t>
            </a:r>
            <a:r>
              <a:rPr lang="en-US" sz="1800" b="1" dirty="0" err="1" smtClean="0">
                <a:solidFill>
                  <a:srgbClr val="C00000"/>
                </a:solidFill>
              </a:rPr>
              <a:t>deptId</a:t>
            </a:r>
            <a:r>
              <a:rPr lang="en-US" sz="1800" b="1" dirty="0" smtClean="0">
                <a:solidFill>
                  <a:srgbClr val="C00000"/>
                </a:solidFill>
              </a:rPr>
              <a:t>, </a:t>
            </a:r>
            <a:r>
              <a:rPr lang="en-US" sz="1800" b="1" dirty="0" err="1" smtClean="0">
                <a:solidFill>
                  <a:srgbClr val="C00000"/>
                </a:solidFill>
              </a:rPr>
              <a:t>startTime</a:t>
            </a:r>
            <a:r>
              <a:rPr lang="en-US" sz="1600" dirty="0" smtClean="0"/>
              <a:t>) </a:t>
            </a:r>
          </a:p>
          <a:p>
            <a:r>
              <a:rPr lang="en-US" sz="1800" b="1" dirty="0" smtClean="0"/>
              <a:t>Translating One-to-One Relationships</a:t>
            </a:r>
            <a:endParaRPr lang="en-US" sz="1800" b="1" dirty="0" smtClean="0">
              <a:solidFill>
                <a:srgbClr val="C00000"/>
              </a:solidFill>
            </a:endParaRPr>
          </a:p>
          <a:p>
            <a:r>
              <a:rPr lang="en-US" sz="1600" b="1" dirty="0" smtClean="0">
                <a:solidFill>
                  <a:srgbClr val="C00000"/>
                </a:solidFill>
              </a:rPr>
              <a:t>Account(username, password, </a:t>
            </a:r>
            <a:r>
              <a:rPr lang="en-US" sz="1600" b="1" dirty="0" err="1" smtClean="0">
                <a:solidFill>
                  <a:srgbClr val="C00000"/>
                </a:solidFill>
              </a:rPr>
              <a:t>ssn</a:t>
            </a:r>
            <a:r>
              <a:rPr lang="en-US" sz="1600" b="1" dirty="0" smtClean="0">
                <a:solidFill>
                  <a:srgbClr val="C00000"/>
                </a:solidFill>
              </a:rPr>
              <a:t>, since) (username, password, </a:t>
            </a:r>
            <a:r>
              <a:rPr lang="en-US" sz="1600" b="1" dirty="0" err="1" smtClean="0">
                <a:solidFill>
                  <a:srgbClr val="C00000"/>
                </a:solidFill>
              </a:rPr>
              <a:t>ssn</a:t>
            </a:r>
            <a:r>
              <a:rPr lang="en-US" sz="1600" b="1" dirty="0" smtClean="0">
                <a:solidFill>
                  <a:srgbClr val="C00000"/>
                </a:solidFill>
              </a:rPr>
              <a:t>, since) </a:t>
            </a:r>
          </a:p>
          <a:p>
            <a:r>
              <a:rPr lang="en-US" sz="1800" b="1" dirty="0" smtClean="0"/>
              <a:t>Translating Many-to-Many Relationships </a:t>
            </a:r>
            <a:endParaRPr lang="en-US" sz="1800" b="1" dirty="0" smtClean="0">
              <a:solidFill>
                <a:srgbClr val="C00000"/>
              </a:solidFill>
            </a:endParaRPr>
          </a:p>
          <a:p>
            <a:r>
              <a:rPr lang="en-US" sz="1600" b="1" dirty="0" smtClean="0">
                <a:solidFill>
                  <a:srgbClr val="C00000"/>
                </a:solidFill>
              </a:rPr>
              <a:t>Enrollment(</a:t>
            </a:r>
            <a:r>
              <a:rPr lang="en-US" sz="1600" b="1" dirty="0" err="1" smtClean="0">
                <a:solidFill>
                  <a:srgbClr val="C00000"/>
                </a:solidFill>
              </a:rPr>
              <a:t>ssn</a:t>
            </a:r>
            <a:r>
              <a:rPr lang="en-US" sz="1600" b="1" dirty="0" smtClean="0">
                <a:solidFill>
                  <a:srgbClr val="C00000"/>
                </a:solidFill>
              </a:rPr>
              <a:t>, </a:t>
            </a:r>
            <a:r>
              <a:rPr lang="en-US" sz="1600" b="1" dirty="0" err="1" smtClean="0">
                <a:solidFill>
                  <a:srgbClr val="C00000"/>
                </a:solidFill>
              </a:rPr>
              <a:t>courseId</a:t>
            </a:r>
            <a:r>
              <a:rPr lang="en-US" sz="1600" b="1" dirty="0" smtClean="0">
                <a:solidFill>
                  <a:srgbClr val="C00000"/>
                </a:solidFill>
              </a:rPr>
              <a:t>, </a:t>
            </a:r>
            <a:r>
              <a:rPr lang="en-US" sz="1600" b="1" dirty="0" err="1" smtClean="0">
                <a:solidFill>
                  <a:srgbClr val="C00000"/>
                </a:solidFill>
              </a:rPr>
              <a:t>dateRegistered</a:t>
            </a:r>
            <a:r>
              <a:rPr lang="en-US" sz="1600" b="1" dirty="0" smtClean="0">
                <a:solidFill>
                  <a:srgbClr val="C00000"/>
                </a:solidFill>
              </a:rPr>
              <a:t>, grade) </a:t>
            </a:r>
          </a:p>
          <a:p>
            <a:r>
              <a:rPr lang="en-US" sz="1600" b="1" dirty="0" smtClean="0"/>
              <a:t>Translating Weak Entity Classes</a:t>
            </a:r>
            <a:endParaRPr lang="en-US" sz="1600" b="1" dirty="0" smtClean="0">
              <a:solidFill>
                <a:srgbClr val="C00000"/>
              </a:solidFill>
            </a:endParaRPr>
          </a:p>
          <a:p>
            <a:r>
              <a:rPr lang="en-US" sz="1600" b="1" dirty="0" smtClean="0">
                <a:solidFill>
                  <a:srgbClr val="C00000"/>
                </a:solidFill>
              </a:rPr>
              <a:t>Dependent(</a:t>
            </a:r>
            <a:r>
              <a:rPr lang="en-US" sz="1600" b="1" dirty="0" err="1" smtClean="0">
                <a:solidFill>
                  <a:srgbClr val="C00000"/>
                </a:solidFill>
              </a:rPr>
              <a:t>ssn</a:t>
            </a:r>
            <a:r>
              <a:rPr lang="en-US" sz="1600" b="1" dirty="0" smtClean="0">
                <a:solidFill>
                  <a:srgbClr val="C00000"/>
                </a:solidFill>
              </a:rPr>
              <a:t>, </a:t>
            </a:r>
            <a:r>
              <a:rPr lang="en-US" sz="1600" b="1" dirty="0" err="1" smtClean="0">
                <a:solidFill>
                  <a:srgbClr val="C00000"/>
                </a:solidFill>
              </a:rPr>
              <a:t>lastName</a:t>
            </a:r>
            <a:r>
              <a:rPr lang="en-US" sz="1600" b="1" dirty="0" smtClean="0">
                <a:solidFill>
                  <a:srgbClr val="C00000"/>
                </a:solidFill>
              </a:rPr>
              <a:t>, mi, </a:t>
            </a:r>
            <a:r>
              <a:rPr lang="en-US" sz="1600" b="1" dirty="0" err="1" smtClean="0">
                <a:solidFill>
                  <a:srgbClr val="C00000"/>
                </a:solidFill>
              </a:rPr>
              <a:t>firstName</a:t>
            </a:r>
            <a:r>
              <a:rPr lang="en-US" sz="1600" b="1" dirty="0" smtClean="0">
                <a:solidFill>
                  <a:srgbClr val="C00000"/>
                </a:solidFill>
              </a:rPr>
              <a:t>, sex, </a:t>
            </a:r>
            <a:r>
              <a:rPr lang="en-US" sz="1600" b="1" dirty="0" err="1" smtClean="0">
                <a:solidFill>
                  <a:srgbClr val="C00000"/>
                </a:solidFill>
              </a:rPr>
              <a:t>birthDate</a:t>
            </a:r>
            <a:endParaRPr lang="ar-IQ" sz="1600" b="1" dirty="0" smtClean="0">
              <a:solidFill>
                <a:srgbClr val="C00000"/>
              </a:solidFill>
            </a:endParaRPr>
          </a:p>
          <a:p>
            <a:endParaRPr lang="ar-IQ" sz="1600" b="1" dirty="0" smtClean="0">
              <a:solidFill>
                <a:srgbClr val="C00000"/>
              </a:solidFill>
            </a:endParaRPr>
          </a:p>
          <a:p>
            <a:endParaRPr lang="ar-IQ"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t>Degree of Relationship</a:t>
            </a:r>
          </a:p>
        </p:txBody>
      </p:sp>
      <p:sp>
        <p:nvSpPr>
          <p:cNvPr id="33795" name="Slide Number Placeholder 4"/>
          <p:cNvSpPr>
            <a:spLocks noGrp="1"/>
          </p:cNvSpPr>
          <p:nvPr>
            <p:ph type="sldNum" sz="quarter" idx="11"/>
          </p:nvPr>
        </p:nvSpPr>
        <p:spPr>
          <a:noFill/>
        </p:spPr>
        <p:txBody>
          <a:bodyPr/>
          <a:lstStyle/>
          <a:p>
            <a:fld id="{8AFFCDA8-FDFB-4783-99C0-D84578A68054}" type="slidenum">
              <a:rPr lang="en-US" altLang="en-US">
                <a:latin typeface="Arial" pitchFamily="34" charset="0"/>
              </a:rPr>
              <a:pPr/>
              <a:t>17</a:t>
            </a:fld>
            <a:endParaRPr lang="en-US" altLang="en-US">
              <a:latin typeface="Arial" pitchFamily="34" charset="0"/>
            </a:endParaRPr>
          </a:p>
        </p:txBody>
      </p:sp>
      <p:sp>
        <p:nvSpPr>
          <p:cNvPr id="22532" name="Rectangle 21"/>
          <p:cNvSpPr>
            <a:spLocks noChangeArrowheads="1"/>
          </p:cNvSpPr>
          <p:nvPr/>
        </p:nvSpPr>
        <p:spPr bwMode="auto">
          <a:xfrm>
            <a:off x="1828800" y="1828800"/>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Employee</a:t>
            </a:r>
          </a:p>
        </p:txBody>
      </p:sp>
      <p:grpSp>
        <p:nvGrpSpPr>
          <p:cNvPr id="2" name="Group 18"/>
          <p:cNvGrpSpPr>
            <a:grpSpLocks/>
          </p:cNvGrpSpPr>
          <p:nvPr/>
        </p:nvGrpSpPr>
        <p:grpSpPr bwMode="auto">
          <a:xfrm>
            <a:off x="3048000" y="1447800"/>
            <a:ext cx="762000" cy="609600"/>
            <a:chOff x="2971800" y="1752600"/>
            <a:chExt cx="990600" cy="838200"/>
          </a:xfrm>
        </p:grpSpPr>
        <p:cxnSp>
          <p:nvCxnSpPr>
            <p:cNvPr id="8" name="Straight Connector 7"/>
            <p:cNvCxnSpPr/>
            <p:nvPr/>
          </p:nvCxnSpPr>
          <p:spPr bwMode="auto">
            <a:xfrm flipH="1">
              <a:off x="3368040" y="2590800"/>
              <a:ext cx="59436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bwMode="auto">
            <a:xfrm flipV="1">
              <a:off x="3962400" y="1752600"/>
              <a:ext cx="0" cy="8382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bwMode="auto">
            <a:xfrm flipH="1">
              <a:off x="2971800" y="1752600"/>
              <a:ext cx="99060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15" name="Straight Connector 14"/>
            <p:cNvCxnSpPr/>
            <p:nvPr/>
          </p:nvCxnSpPr>
          <p:spPr bwMode="auto">
            <a:xfrm>
              <a:off x="2971800" y="1752600"/>
              <a:ext cx="0" cy="456209"/>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sp>
        <p:nvSpPr>
          <p:cNvPr id="22534" name="TextBox 19"/>
          <p:cNvSpPr txBox="1">
            <a:spLocks noChangeArrowheads="1"/>
          </p:cNvSpPr>
          <p:nvPr/>
        </p:nvSpPr>
        <p:spPr bwMode="auto">
          <a:xfrm>
            <a:off x="6400800" y="1524000"/>
            <a:ext cx="1016000" cy="492125"/>
          </a:xfrm>
          <a:prstGeom prst="rect">
            <a:avLst/>
          </a:prstGeom>
          <a:noFill/>
          <a:ln w="9525">
            <a:noFill/>
            <a:miter lim="800000"/>
            <a:headEnd/>
            <a:tailEnd/>
          </a:ln>
        </p:spPr>
        <p:txBody>
          <a:bodyPr wrap="none">
            <a:spAutoFit/>
          </a:bodyPr>
          <a:lstStyle/>
          <a:p>
            <a:pPr eaLnBrk="1" hangingPunct="1"/>
            <a:r>
              <a:rPr lang="en-US" altLang="en-US">
                <a:solidFill>
                  <a:schemeClr val="tx1"/>
                </a:solidFill>
              </a:rPr>
              <a:t>Unary</a:t>
            </a:r>
          </a:p>
        </p:txBody>
      </p:sp>
      <p:sp>
        <p:nvSpPr>
          <p:cNvPr id="22535" name="Rectangle 21"/>
          <p:cNvSpPr>
            <a:spLocks noChangeArrowheads="1"/>
          </p:cNvSpPr>
          <p:nvPr/>
        </p:nvSpPr>
        <p:spPr bwMode="auto">
          <a:xfrm>
            <a:off x="1828800" y="2819400"/>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Customer</a:t>
            </a:r>
          </a:p>
        </p:txBody>
      </p:sp>
      <p:sp>
        <p:nvSpPr>
          <p:cNvPr id="22536" name="Rectangle 21"/>
          <p:cNvSpPr>
            <a:spLocks noChangeArrowheads="1"/>
          </p:cNvSpPr>
          <p:nvPr/>
        </p:nvSpPr>
        <p:spPr bwMode="auto">
          <a:xfrm>
            <a:off x="4419600" y="2819400"/>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Orders</a:t>
            </a:r>
          </a:p>
        </p:txBody>
      </p:sp>
      <p:cxnSp>
        <p:nvCxnSpPr>
          <p:cNvPr id="24" name="Straight Connector 23"/>
          <p:cNvCxnSpPr>
            <a:stCxn id="22535" idx="3"/>
            <a:endCxn id="22536" idx="1"/>
          </p:cNvCxnSpPr>
          <p:nvPr/>
        </p:nvCxnSpPr>
        <p:spPr bwMode="auto">
          <a:xfrm>
            <a:off x="3352800" y="3200400"/>
            <a:ext cx="106680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22538" name="TextBox 24"/>
          <p:cNvSpPr txBox="1">
            <a:spLocks noChangeArrowheads="1"/>
          </p:cNvSpPr>
          <p:nvPr/>
        </p:nvSpPr>
        <p:spPr bwMode="auto">
          <a:xfrm>
            <a:off x="6324600" y="2895600"/>
            <a:ext cx="1092200" cy="492125"/>
          </a:xfrm>
          <a:prstGeom prst="rect">
            <a:avLst/>
          </a:prstGeom>
          <a:noFill/>
          <a:ln w="9525">
            <a:noFill/>
            <a:miter lim="800000"/>
            <a:headEnd/>
            <a:tailEnd/>
          </a:ln>
        </p:spPr>
        <p:txBody>
          <a:bodyPr wrap="none">
            <a:spAutoFit/>
          </a:bodyPr>
          <a:lstStyle/>
          <a:p>
            <a:pPr eaLnBrk="1" hangingPunct="1"/>
            <a:r>
              <a:rPr lang="en-US" altLang="en-US">
                <a:solidFill>
                  <a:schemeClr val="tx1"/>
                </a:solidFill>
              </a:rPr>
              <a:t>Binary</a:t>
            </a:r>
          </a:p>
        </p:txBody>
      </p:sp>
      <p:sp>
        <p:nvSpPr>
          <p:cNvPr id="22539" name="Rectangle 21"/>
          <p:cNvSpPr>
            <a:spLocks noChangeArrowheads="1"/>
          </p:cNvSpPr>
          <p:nvPr/>
        </p:nvSpPr>
        <p:spPr bwMode="auto">
          <a:xfrm>
            <a:off x="1981200" y="3862388"/>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Vendor</a:t>
            </a:r>
          </a:p>
        </p:txBody>
      </p:sp>
      <p:sp>
        <p:nvSpPr>
          <p:cNvPr id="22540" name="Rectangle 28"/>
          <p:cNvSpPr>
            <a:spLocks noChangeArrowheads="1"/>
          </p:cNvSpPr>
          <p:nvPr/>
        </p:nvSpPr>
        <p:spPr bwMode="auto">
          <a:xfrm>
            <a:off x="4419600" y="3886200"/>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Warehouse</a:t>
            </a:r>
          </a:p>
        </p:txBody>
      </p:sp>
      <p:sp>
        <p:nvSpPr>
          <p:cNvPr id="22541" name="Rectangle 21"/>
          <p:cNvSpPr>
            <a:spLocks noChangeArrowheads="1"/>
          </p:cNvSpPr>
          <p:nvPr/>
        </p:nvSpPr>
        <p:spPr bwMode="auto">
          <a:xfrm>
            <a:off x="3200400" y="5486400"/>
            <a:ext cx="1524000" cy="762000"/>
          </a:xfrm>
          <a:prstGeom prst="rect">
            <a:avLst/>
          </a:prstGeom>
          <a:solidFill>
            <a:schemeClr val="accent1"/>
          </a:solidFill>
          <a:ln w="38100">
            <a:solidFill>
              <a:schemeClr val="tx1"/>
            </a:solidFill>
            <a:miter lim="800000"/>
            <a:headEnd/>
            <a:tailEnd/>
          </a:ln>
        </p:spPr>
        <p:txBody>
          <a:bodyPr wrap="none" anchor="ctr"/>
          <a:lstStyle/>
          <a:p>
            <a:pPr algn="ctr" eaLnBrk="1" hangingPunct="1"/>
            <a:r>
              <a:rPr lang="en-US" altLang="en-US" sz="1800">
                <a:solidFill>
                  <a:schemeClr val="accent2"/>
                </a:solidFill>
              </a:rPr>
              <a:t>Part</a:t>
            </a:r>
          </a:p>
        </p:txBody>
      </p:sp>
      <p:cxnSp>
        <p:nvCxnSpPr>
          <p:cNvPr id="32" name="Straight Connector 31"/>
          <p:cNvCxnSpPr/>
          <p:nvPr/>
        </p:nvCxnSpPr>
        <p:spPr bwMode="auto">
          <a:xfrm>
            <a:off x="2971800" y="4648200"/>
            <a:ext cx="914400" cy="4572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bwMode="auto">
          <a:xfrm flipV="1">
            <a:off x="3886200" y="4648200"/>
            <a:ext cx="990600" cy="4572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6" name="Straight Connector 35"/>
          <p:cNvCxnSpPr/>
          <p:nvPr/>
        </p:nvCxnSpPr>
        <p:spPr bwMode="auto">
          <a:xfrm>
            <a:off x="3886200" y="5105400"/>
            <a:ext cx="0" cy="3810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22545" name="TextBox 36"/>
          <p:cNvSpPr txBox="1">
            <a:spLocks noChangeArrowheads="1"/>
          </p:cNvSpPr>
          <p:nvPr/>
        </p:nvSpPr>
        <p:spPr bwMode="auto">
          <a:xfrm>
            <a:off x="6400800" y="4038600"/>
            <a:ext cx="1214438" cy="492125"/>
          </a:xfrm>
          <a:prstGeom prst="rect">
            <a:avLst/>
          </a:prstGeom>
          <a:noFill/>
          <a:ln w="9525">
            <a:noFill/>
            <a:miter lim="800000"/>
            <a:headEnd/>
            <a:tailEnd/>
          </a:ln>
        </p:spPr>
        <p:txBody>
          <a:bodyPr wrap="none">
            <a:spAutoFit/>
          </a:bodyPr>
          <a:lstStyle/>
          <a:p>
            <a:pPr eaLnBrk="1" hangingPunct="1"/>
            <a:r>
              <a:rPr lang="en-US" altLang="en-US">
                <a:solidFill>
                  <a:schemeClr val="tx1"/>
                </a:solidFill>
              </a:rPr>
              <a:t>Ternary</a:t>
            </a:r>
          </a:p>
        </p:txBody>
      </p:sp>
      <p:sp>
        <p:nvSpPr>
          <p:cNvPr id="22546" name="TextBox 22"/>
          <p:cNvSpPr txBox="1">
            <a:spLocks noChangeArrowheads="1"/>
          </p:cNvSpPr>
          <p:nvPr/>
        </p:nvSpPr>
        <p:spPr bwMode="auto">
          <a:xfrm>
            <a:off x="3886200" y="1447800"/>
            <a:ext cx="1017588" cy="369888"/>
          </a:xfrm>
          <a:prstGeom prst="rect">
            <a:avLst/>
          </a:prstGeom>
          <a:noFill/>
          <a:ln w="9525">
            <a:noFill/>
            <a:miter lim="800000"/>
            <a:headEnd/>
            <a:tailEnd/>
          </a:ln>
        </p:spPr>
        <p:txBody>
          <a:bodyPr wrap="none">
            <a:spAutoFit/>
          </a:bodyPr>
          <a:lstStyle/>
          <a:p>
            <a:pPr eaLnBrk="1" hangingPunct="1"/>
            <a:r>
              <a:rPr lang="en-US" altLang="en-US" sz="1800">
                <a:solidFill>
                  <a:schemeClr val="tx1"/>
                </a:solidFill>
              </a:rPr>
              <a:t>Manages</a:t>
            </a:r>
          </a:p>
        </p:txBody>
      </p:sp>
      <p:cxnSp>
        <p:nvCxnSpPr>
          <p:cNvPr id="27" name="Straight Connector 26"/>
          <p:cNvCxnSpPr/>
          <p:nvPr/>
        </p:nvCxnSpPr>
        <p:spPr bwMode="auto">
          <a:xfrm>
            <a:off x="3429000" y="3048000"/>
            <a:ext cx="0" cy="3048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bwMode="auto">
          <a:xfrm>
            <a:off x="3505200" y="3048000"/>
            <a:ext cx="0" cy="3048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5" name="Straight Connector 34"/>
          <p:cNvCxnSpPr/>
          <p:nvPr/>
        </p:nvCxnSpPr>
        <p:spPr bwMode="auto">
          <a:xfrm flipV="1">
            <a:off x="4267200" y="3048000"/>
            <a:ext cx="152400" cy="152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bwMode="auto">
          <a:xfrm>
            <a:off x="4267200" y="3200400"/>
            <a:ext cx="152400" cy="152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42" name="Straight Connector 41"/>
          <p:cNvCxnSpPr/>
          <p:nvPr/>
        </p:nvCxnSpPr>
        <p:spPr bwMode="auto">
          <a:xfrm>
            <a:off x="4243388" y="3048000"/>
            <a:ext cx="0" cy="3048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43" name="Straight Connector 42"/>
          <p:cNvCxnSpPr/>
          <p:nvPr/>
        </p:nvCxnSpPr>
        <p:spPr bwMode="auto">
          <a:xfrm>
            <a:off x="3505200" y="1905000"/>
            <a:ext cx="0" cy="3048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44" name="Straight Connector 43"/>
          <p:cNvCxnSpPr/>
          <p:nvPr/>
        </p:nvCxnSpPr>
        <p:spPr bwMode="auto">
          <a:xfrm>
            <a:off x="3581400" y="1905000"/>
            <a:ext cx="0" cy="3048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46" name="Straight Connector 45"/>
          <p:cNvCxnSpPr/>
          <p:nvPr/>
        </p:nvCxnSpPr>
        <p:spPr bwMode="auto">
          <a:xfrm>
            <a:off x="2935288" y="1536700"/>
            <a:ext cx="22860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48" name="Straight Connector 47"/>
          <p:cNvCxnSpPr/>
          <p:nvPr/>
        </p:nvCxnSpPr>
        <p:spPr bwMode="auto">
          <a:xfrm flipH="1">
            <a:off x="2882900" y="1600200"/>
            <a:ext cx="152400" cy="2286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50" name="Straight Connector 49"/>
          <p:cNvCxnSpPr/>
          <p:nvPr/>
        </p:nvCxnSpPr>
        <p:spPr bwMode="auto">
          <a:xfrm>
            <a:off x="3035300" y="1600200"/>
            <a:ext cx="152400" cy="2286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33" name="TextBox 22"/>
          <p:cNvSpPr txBox="1">
            <a:spLocks noChangeArrowheads="1"/>
          </p:cNvSpPr>
          <p:nvPr/>
        </p:nvSpPr>
        <p:spPr bwMode="auto">
          <a:xfrm>
            <a:off x="3505200" y="2743200"/>
            <a:ext cx="774700" cy="369888"/>
          </a:xfrm>
          <a:prstGeom prst="rect">
            <a:avLst/>
          </a:prstGeom>
          <a:noFill/>
          <a:ln w="9525">
            <a:noFill/>
            <a:miter lim="800000"/>
            <a:headEnd/>
            <a:tailEnd/>
          </a:ln>
        </p:spPr>
        <p:txBody>
          <a:bodyPr wrap="none">
            <a:spAutoFit/>
          </a:bodyPr>
          <a:lstStyle/>
          <a:p>
            <a:pPr eaLnBrk="1" hangingPunct="1"/>
            <a:r>
              <a:rPr lang="en-US" altLang="en-US" sz="1800">
                <a:solidFill>
                  <a:schemeClr val="tx1"/>
                </a:solidFill>
              </a:rPr>
              <a:t>makes</a:t>
            </a:r>
          </a:p>
        </p:txBody>
      </p:sp>
      <p:sp>
        <p:nvSpPr>
          <p:cNvPr id="38" name="TextBox 22"/>
          <p:cNvSpPr txBox="1">
            <a:spLocks noChangeArrowheads="1"/>
          </p:cNvSpPr>
          <p:nvPr/>
        </p:nvSpPr>
        <p:spPr bwMode="auto">
          <a:xfrm>
            <a:off x="3505200" y="4495800"/>
            <a:ext cx="941388" cy="369888"/>
          </a:xfrm>
          <a:prstGeom prst="rect">
            <a:avLst/>
          </a:prstGeom>
          <a:noFill/>
          <a:ln w="9525">
            <a:noFill/>
            <a:miter lim="800000"/>
            <a:headEnd/>
            <a:tailEnd/>
          </a:ln>
        </p:spPr>
        <p:txBody>
          <a:bodyPr wrap="none">
            <a:spAutoFit/>
          </a:bodyPr>
          <a:lstStyle/>
          <a:p>
            <a:pPr eaLnBrk="1" hangingPunct="1"/>
            <a:r>
              <a:rPr lang="en-US" altLang="en-US" sz="1800">
                <a:solidFill>
                  <a:schemeClr val="tx1"/>
                </a:solidFill>
              </a:rPr>
              <a:t>supplies</a:t>
            </a:r>
          </a:p>
        </p:txBody>
      </p:sp>
      <p:cxnSp>
        <p:nvCxnSpPr>
          <p:cNvPr id="53" name="Straight Connector 52"/>
          <p:cNvCxnSpPr/>
          <p:nvPr/>
        </p:nvCxnSpPr>
        <p:spPr bwMode="auto">
          <a:xfrm flipV="1">
            <a:off x="3252788" y="4572000"/>
            <a:ext cx="0" cy="2286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55" name="Straight Connector 54"/>
          <p:cNvCxnSpPr/>
          <p:nvPr/>
        </p:nvCxnSpPr>
        <p:spPr bwMode="auto">
          <a:xfrm flipH="1" flipV="1">
            <a:off x="2643188" y="4648200"/>
            <a:ext cx="609600" cy="152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57" name="Straight Connector 56"/>
          <p:cNvCxnSpPr/>
          <p:nvPr/>
        </p:nvCxnSpPr>
        <p:spPr bwMode="auto">
          <a:xfrm flipV="1">
            <a:off x="3149600" y="4706938"/>
            <a:ext cx="304800" cy="195262"/>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59" name="Straight Connector 58"/>
          <p:cNvCxnSpPr/>
          <p:nvPr/>
        </p:nvCxnSpPr>
        <p:spPr bwMode="auto">
          <a:xfrm flipV="1">
            <a:off x="4648200" y="4648200"/>
            <a:ext cx="0" cy="762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61" name="Straight Connector 60"/>
          <p:cNvCxnSpPr/>
          <p:nvPr/>
        </p:nvCxnSpPr>
        <p:spPr bwMode="auto">
          <a:xfrm flipV="1">
            <a:off x="4711700" y="4660900"/>
            <a:ext cx="457200" cy="762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63" name="Straight Connector 62"/>
          <p:cNvCxnSpPr/>
          <p:nvPr/>
        </p:nvCxnSpPr>
        <p:spPr bwMode="auto">
          <a:xfrm>
            <a:off x="4459288" y="4735513"/>
            <a:ext cx="430212" cy="12065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65" name="Straight Connector 64"/>
          <p:cNvCxnSpPr/>
          <p:nvPr/>
        </p:nvCxnSpPr>
        <p:spPr bwMode="auto">
          <a:xfrm flipH="1">
            <a:off x="3721100" y="5334000"/>
            <a:ext cx="152400" cy="152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67" name="Straight Connector 66"/>
          <p:cNvCxnSpPr/>
          <p:nvPr/>
        </p:nvCxnSpPr>
        <p:spPr bwMode="auto">
          <a:xfrm>
            <a:off x="3886200" y="5321300"/>
            <a:ext cx="228600" cy="152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cxnSp>
        <p:nvCxnSpPr>
          <p:cNvPr id="69" name="Straight Connector 68"/>
          <p:cNvCxnSpPr/>
          <p:nvPr/>
        </p:nvCxnSpPr>
        <p:spPr bwMode="auto">
          <a:xfrm>
            <a:off x="3733800" y="5283200"/>
            <a:ext cx="304800"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blinds(horizontal)">
                                      <p:cBhvr>
                                        <p:cTn id="7" dur="500"/>
                                        <p:tgtEl>
                                          <p:spTgt spid="225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ox(in)">
                                      <p:cBhvr>
                                        <p:cTn id="12" dur="500"/>
                                        <p:tgtEl>
                                          <p:spTgt spid="225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46"/>
                                        </p:tgtEl>
                                        <p:attrNameLst>
                                          <p:attrName>style.visibility</p:attrName>
                                        </p:attrNameLst>
                                      </p:cBhvr>
                                      <p:to>
                                        <p:strVal val="visible"/>
                                      </p:to>
                                    </p:set>
                                    <p:animEffect transition="in" filter="blinds(horizontal)">
                                      <p:cBhvr>
                                        <p:cTn id="22" dur="500"/>
                                        <p:tgtEl>
                                          <p:spTgt spid="225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box(in)">
                                      <p:cBhvr>
                                        <p:cTn id="27" dur="500"/>
                                        <p:tgtEl>
                                          <p:spTgt spid="46"/>
                                        </p:tgtEl>
                                      </p:cBhvr>
                                    </p:animEffect>
                                  </p:childTnLst>
                                </p:cTn>
                              </p:par>
                              <p:par>
                                <p:cTn id="28" presetID="4" presetClass="entr" presetSubtype="16" fill="hold"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box(in)">
                                      <p:cBhvr>
                                        <p:cTn id="30" dur="500"/>
                                        <p:tgtEl>
                                          <p:spTgt spid="48"/>
                                        </p:tgtEl>
                                      </p:cBhvr>
                                    </p:animEffect>
                                  </p:childTnLst>
                                </p:cTn>
                              </p:par>
                              <p:par>
                                <p:cTn id="31" presetID="4" presetClass="entr" presetSubtype="16"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box(in)">
                                      <p:cBhvr>
                                        <p:cTn id="33" dur="500"/>
                                        <p:tgtEl>
                                          <p:spTgt spid="50"/>
                                        </p:tgtEl>
                                      </p:cBhvr>
                                    </p:animEffect>
                                  </p:childTnLst>
                                </p:cTn>
                              </p:par>
                              <p:par>
                                <p:cTn id="34" presetID="4" presetClass="entr" presetSubtype="16"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box(in)">
                                      <p:cBhvr>
                                        <p:cTn id="36" dur="500"/>
                                        <p:tgtEl>
                                          <p:spTgt spid="44"/>
                                        </p:tgtEl>
                                      </p:cBhvr>
                                    </p:animEffect>
                                  </p:childTnLst>
                                </p:cTn>
                              </p:par>
                              <p:par>
                                <p:cTn id="37" presetID="4" presetClass="entr" presetSubtype="16"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box(in)">
                                      <p:cBhvr>
                                        <p:cTn id="39" dur="500"/>
                                        <p:tgtEl>
                                          <p:spTgt spid="4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2538"/>
                                        </p:tgtEl>
                                        <p:attrNameLst>
                                          <p:attrName>style.visibility</p:attrName>
                                        </p:attrNameLst>
                                      </p:cBhvr>
                                      <p:to>
                                        <p:strVal val="visible"/>
                                      </p:to>
                                    </p:set>
                                    <p:animEffect transition="in" filter="blinds(horizontal)">
                                      <p:cBhvr>
                                        <p:cTn id="44" dur="500"/>
                                        <p:tgtEl>
                                          <p:spTgt spid="2253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22535"/>
                                        </p:tgtEl>
                                        <p:attrNameLst>
                                          <p:attrName>style.visibility</p:attrName>
                                        </p:attrNameLst>
                                      </p:cBhvr>
                                      <p:to>
                                        <p:strVal val="visible"/>
                                      </p:to>
                                    </p:set>
                                    <p:animEffect transition="in" filter="box(in)">
                                      <p:cBhvr>
                                        <p:cTn id="49" dur="500"/>
                                        <p:tgtEl>
                                          <p:spTgt spid="2253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checkerboard(across)">
                                      <p:cBhvr>
                                        <p:cTn id="54" dur="500"/>
                                        <p:tgtEl>
                                          <p:spTgt spid="31"/>
                                        </p:tgtEl>
                                      </p:cBhvr>
                                    </p:animEffect>
                                  </p:childTnLst>
                                </p:cTn>
                              </p:par>
                              <p:par>
                                <p:cTn id="55" presetID="5" presetClass="entr" presetSubtype="1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checkerboard(across)">
                                      <p:cBhvr>
                                        <p:cTn id="57" dur="500"/>
                                        <p:tgtEl>
                                          <p:spTgt spid="27"/>
                                        </p:tgtEl>
                                      </p:cBhvr>
                                    </p:animEffect>
                                  </p:childTnLst>
                                </p:cTn>
                              </p:par>
                              <p:par>
                                <p:cTn id="58" presetID="5" presetClass="entr" presetSubtype="1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checkerboard(across)">
                                      <p:cBhvr>
                                        <p:cTn id="60" dur="500"/>
                                        <p:tgtEl>
                                          <p:spTgt spid="42"/>
                                        </p:tgtEl>
                                      </p:cBhvr>
                                    </p:animEffect>
                                  </p:childTnLst>
                                </p:cTn>
                              </p:par>
                              <p:par>
                                <p:cTn id="61" presetID="5" presetClass="entr" presetSubtype="1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checkerboard(across)">
                                      <p:cBhvr>
                                        <p:cTn id="63" dur="500"/>
                                        <p:tgtEl>
                                          <p:spTgt spid="24"/>
                                        </p:tgtEl>
                                      </p:cBhvr>
                                    </p:animEffect>
                                  </p:childTnLst>
                                </p:cTn>
                              </p:par>
                              <p:par>
                                <p:cTn id="64" presetID="5" presetClass="entr" presetSubtype="10" fill="hold"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checkerboard(across)">
                                      <p:cBhvr>
                                        <p:cTn id="66" dur="500"/>
                                        <p:tgtEl>
                                          <p:spTgt spid="39"/>
                                        </p:tgtEl>
                                      </p:cBhvr>
                                    </p:animEffect>
                                  </p:childTnLst>
                                </p:cTn>
                              </p:par>
                              <p:par>
                                <p:cTn id="67" presetID="5" presetClass="entr" presetSubtype="1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checkerboard(across)">
                                      <p:cBhvr>
                                        <p:cTn id="69" dur="500"/>
                                        <p:tgtEl>
                                          <p:spTgt spid="3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blinds(horizontal)">
                                      <p:cBhvr>
                                        <p:cTn id="74" dur="500"/>
                                        <p:tgtEl>
                                          <p:spTgt spid="3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22536"/>
                                        </p:tgtEl>
                                        <p:attrNameLst>
                                          <p:attrName>style.visibility</p:attrName>
                                        </p:attrNameLst>
                                      </p:cBhvr>
                                      <p:to>
                                        <p:strVal val="visible"/>
                                      </p:to>
                                    </p:set>
                                    <p:animEffect transition="in" filter="box(in)">
                                      <p:cBhvr>
                                        <p:cTn id="79" dur="500"/>
                                        <p:tgtEl>
                                          <p:spTgt spid="2253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2545"/>
                                        </p:tgtEl>
                                        <p:attrNameLst>
                                          <p:attrName>style.visibility</p:attrName>
                                        </p:attrNameLst>
                                      </p:cBhvr>
                                      <p:to>
                                        <p:strVal val="visible"/>
                                      </p:to>
                                    </p:set>
                                    <p:animEffect transition="in" filter="blinds(horizontal)">
                                      <p:cBhvr>
                                        <p:cTn id="84" dur="500"/>
                                        <p:tgtEl>
                                          <p:spTgt spid="2254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22539"/>
                                        </p:tgtEl>
                                        <p:attrNameLst>
                                          <p:attrName>style.visibility</p:attrName>
                                        </p:attrNameLst>
                                      </p:cBhvr>
                                      <p:to>
                                        <p:strVal val="visible"/>
                                      </p:to>
                                    </p:set>
                                    <p:animEffect transition="in" filter="box(in)">
                                      <p:cBhvr>
                                        <p:cTn id="89" dur="500"/>
                                        <p:tgtEl>
                                          <p:spTgt spid="2253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22540"/>
                                        </p:tgtEl>
                                        <p:attrNameLst>
                                          <p:attrName>style.visibility</p:attrName>
                                        </p:attrNameLst>
                                      </p:cBhvr>
                                      <p:to>
                                        <p:strVal val="visible"/>
                                      </p:to>
                                    </p:set>
                                    <p:animEffect transition="in" filter="box(in)">
                                      <p:cBhvr>
                                        <p:cTn id="94" dur="500"/>
                                        <p:tgtEl>
                                          <p:spTgt spid="2254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22541"/>
                                        </p:tgtEl>
                                        <p:attrNameLst>
                                          <p:attrName>style.visibility</p:attrName>
                                        </p:attrNameLst>
                                      </p:cBhvr>
                                      <p:to>
                                        <p:strVal val="visible"/>
                                      </p:to>
                                    </p:set>
                                    <p:animEffect transition="in" filter="box(in)">
                                      <p:cBhvr>
                                        <p:cTn id="99" dur="500"/>
                                        <p:tgtEl>
                                          <p:spTgt spid="22541"/>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 presetClass="entr" presetSubtype="10" fill="hold" nodeType="click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checkerboard(across)">
                                      <p:cBhvr>
                                        <p:cTn id="104" dur="500"/>
                                        <p:tgtEl>
                                          <p:spTgt spid="32"/>
                                        </p:tgtEl>
                                      </p:cBhvr>
                                    </p:animEffect>
                                  </p:childTnLst>
                                </p:cTn>
                              </p:par>
                              <p:par>
                                <p:cTn id="105" presetID="5" presetClass="entr" presetSubtype="10" fill="hold" nodeType="with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checkerboard(across)">
                                      <p:cBhvr>
                                        <p:cTn id="107" dur="500"/>
                                        <p:tgtEl>
                                          <p:spTgt spid="34"/>
                                        </p:tgtEl>
                                      </p:cBhvr>
                                    </p:animEffect>
                                  </p:childTnLst>
                                </p:cTn>
                              </p:par>
                              <p:par>
                                <p:cTn id="108" presetID="5" presetClass="entr" presetSubtype="10" fill="hold" nodeType="withEffect">
                                  <p:stCondLst>
                                    <p:cond delay="0"/>
                                  </p:stCondLst>
                                  <p:childTnLst>
                                    <p:set>
                                      <p:cBhvr>
                                        <p:cTn id="109" dur="1" fill="hold">
                                          <p:stCondLst>
                                            <p:cond delay="0"/>
                                          </p:stCondLst>
                                        </p:cTn>
                                        <p:tgtEl>
                                          <p:spTgt spid="69"/>
                                        </p:tgtEl>
                                        <p:attrNameLst>
                                          <p:attrName>style.visibility</p:attrName>
                                        </p:attrNameLst>
                                      </p:cBhvr>
                                      <p:to>
                                        <p:strVal val="visible"/>
                                      </p:to>
                                    </p:set>
                                    <p:animEffect transition="in" filter="checkerboard(across)">
                                      <p:cBhvr>
                                        <p:cTn id="110" dur="500"/>
                                        <p:tgtEl>
                                          <p:spTgt spid="69"/>
                                        </p:tgtEl>
                                      </p:cBhvr>
                                    </p:animEffect>
                                  </p:childTnLst>
                                </p:cTn>
                              </p:par>
                              <p:par>
                                <p:cTn id="111" presetID="5" presetClass="entr" presetSubtype="10" fill="hold" nodeType="withEffect">
                                  <p:stCondLst>
                                    <p:cond delay="0"/>
                                  </p:stCondLst>
                                  <p:childTnLst>
                                    <p:set>
                                      <p:cBhvr>
                                        <p:cTn id="112" dur="1" fill="hold">
                                          <p:stCondLst>
                                            <p:cond delay="0"/>
                                          </p:stCondLst>
                                        </p:cTn>
                                        <p:tgtEl>
                                          <p:spTgt spid="67"/>
                                        </p:tgtEl>
                                        <p:attrNameLst>
                                          <p:attrName>style.visibility</p:attrName>
                                        </p:attrNameLst>
                                      </p:cBhvr>
                                      <p:to>
                                        <p:strVal val="visible"/>
                                      </p:to>
                                    </p:set>
                                    <p:animEffect transition="in" filter="checkerboard(across)">
                                      <p:cBhvr>
                                        <p:cTn id="113" dur="500"/>
                                        <p:tgtEl>
                                          <p:spTgt spid="67"/>
                                        </p:tgtEl>
                                      </p:cBhvr>
                                    </p:animEffect>
                                  </p:childTnLst>
                                </p:cTn>
                              </p:par>
                              <p:par>
                                <p:cTn id="114" presetID="5" presetClass="entr" presetSubtype="10" fill="hold" nodeType="withEffect">
                                  <p:stCondLst>
                                    <p:cond delay="0"/>
                                  </p:stCondLst>
                                  <p:childTnLst>
                                    <p:set>
                                      <p:cBhvr>
                                        <p:cTn id="115" dur="1" fill="hold">
                                          <p:stCondLst>
                                            <p:cond delay="0"/>
                                          </p:stCondLst>
                                        </p:cTn>
                                        <p:tgtEl>
                                          <p:spTgt spid="65"/>
                                        </p:tgtEl>
                                        <p:attrNameLst>
                                          <p:attrName>style.visibility</p:attrName>
                                        </p:attrNameLst>
                                      </p:cBhvr>
                                      <p:to>
                                        <p:strVal val="visible"/>
                                      </p:to>
                                    </p:set>
                                    <p:animEffect transition="in" filter="checkerboard(across)">
                                      <p:cBhvr>
                                        <p:cTn id="116" dur="500"/>
                                        <p:tgtEl>
                                          <p:spTgt spid="65"/>
                                        </p:tgtEl>
                                      </p:cBhvr>
                                    </p:animEffect>
                                  </p:childTnLst>
                                </p:cTn>
                              </p:par>
                              <p:par>
                                <p:cTn id="117" presetID="5" presetClass="entr" presetSubtype="10" fill="hold" nodeType="withEffect">
                                  <p:stCondLst>
                                    <p:cond delay="0"/>
                                  </p:stCondLst>
                                  <p:childTnLst>
                                    <p:set>
                                      <p:cBhvr>
                                        <p:cTn id="118" dur="1" fill="hold">
                                          <p:stCondLst>
                                            <p:cond delay="0"/>
                                          </p:stCondLst>
                                        </p:cTn>
                                        <p:tgtEl>
                                          <p:spTgt spid="63"/>
                                        </p:tgtEl>
                                        <p:attrNameLst>
                                          <p:attrName>style.visibility</p:attrName>
                                        </p:attrNameLst>
                                      </p:cBhvr>
                                      <p:to>
                                        <p:strVal val="visible"/>
                                      </p:to>
                                    </p:set>
                                    <p:animEffect transition="in" filter="checkerboard(across)">
                                      <p:cBhvr>
                                        <p:cTn id="119" dur="500"/>
                                        <p:tgtEl>
                                          <p:spTgt spid="63"/>
                                        </p:tgtEl>
                                      </p:cBhvr>
                                    </p:animEffect>
                                  </p:childTnLst>
                                </p:cTn>
                              </p:par>
                              <p:par>
                                <p:cTn id="120" presetID="5" presetClass="entr" presetSubtype="10" fill="hold" nodeType="withEffect">
                                  <p:stCondLst>
                                    <p:cond delay="0"/>
                                  </p:stCondLst>
                                  <p:childTnLst>
                                    <p:set>
                                      <p:cBhvr>
                                        <p:cTn id="121" dur="1" fill="hold">
                                          <p:stCondLst>
                                            <p:cond delay="0"/>
                                          </p:stCondLst>
                                        </p:cTn>
                                        <p:tgtEl>
                                          <p:spTgt spid="59"/>
                                        </p:tgtEl>
                                        <p:attrNameLst>
                                          <p:attrName>style.visibility</p:attrName>
                                        </p:attrNameLst>
                                      </p:cBhvr>
                                      <p:to>
                                        <p:strVal val="visible"/>
                                      </p:to>
                                    </p:set>
                                    <p:animEffect transition="in" filter="checkerboard(across)">
                                      <p:cBhvr>
                                        <p:cTn id="122" dur="500"/>
                                        <p:tgtEl>
                                          <p:spTgt spid="59"/>
                                        </p:tgtEl>
                                      </p:cBhvr>
                                    </p:animEffect>
                                  </p:childTnLst>
                                </p:cTn>
                              </p:par>
                              <p:par>
                                <p:cTn id="123" presetID="5" presetClass="entr" presetSubtype="1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checkerboard(across)">
                                      <p:cBhvr>
                                        <p:cTn id="125" dur="500"/>
                                        <p:tgtEl>
                                          <p:spTgt spid="57"/>
                                        </p:tgtEl>
                                      </p:cBhvr>
                                    </p:animEffect>
                                  </p:childTnLst>
                                </p:cTn>
                              </p:par>
                              <p:par>
                                <p:cTn id="126" presetID="5" presetClass="entr" presetSubtype="10" fill="hold" nodeType="with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checkerboard(across)">
                                      <p:cBhvr>
                                        <p:cTn id="128" dur="500"/>
                                        <p:tgtEl>
                                          <p:spTgt spid="36"/>
                                        </p:tgtEl>
                                      </p:cBhvr>
                                    </p:animEffect>
                                  </p:childTnLst>
                                </p:cTn>
                              </p:par>
                              <p:par>
                                <p:cTn id="129" presetID="5" presetClass="entr" presetSubtype="10" fill="hold" nodeType="withEffect">
                                  <p:stCondLst>
                                    <p:cond delay="0"/>
                                  </p:stCondLst>
                                  <p:childTnLst>
                                    <p:set>
                                      <p:cBhvr>
                                        <p:cTn id="130" dur="1" fill="hold">
                                          <p:stCondLst>
                                            <p:cond delay="0"/>
                                          </p:stCondLst>
                                        </p:cTn>
                                        <p:tgtEl>
                                          <p:spTgt spid="61"/>
                                        </p:tgtEl>
                                        <p:attrNameLst>
                                          <p:attrName>style.visibility</p:attrName>
                                        </p:attrNameLst>
                                      </p:cBhvr>
                                      <p:to>
                                        <p:strVal val="visible"/>
                                      </p:to>
                                    </p:set>
                                    <p:animEffect transition="in" filter="checkerboard(across)">
                                      <p:cBhvr>
                                        <p:cTn id="131" dur="500"/>
                                        <p:tgtEl>
                                          <p:spTgt spid="61"/>
                                        </p:tgtEl>
                                      </p:cBhvr>
                                    </p:animEffect>
                                  </p:childTnLst>
                                </p:cTn>
                              </p:par>
                              <p:par>
                                <p:cTn id="132" presetID="5" presetClass="entr" presetSubtype="10" fill="hold" nodeType="withEffect">
                                  <p:stCondLst>
                                    <p:cond delay="0"/>
                                  </p:stCondLst>
                                  <p:childTnLst>
                                    <p:set>
                                      <p:cBhvr>
                                        <p:cTn id="133" dur="1" fill="hold">
                                          <p:stCondLst>
                                            <p:cond delay="0"/>
                                          </p:stCondLst>
                                        </p:cTn>
                                        <p:tgtEl>
                                          <p:spTgt spid="53"/>
                                        </p:tgtEl>
                                        <p:attrNameLst>
                                          <p:attrName>style.visibility</p:attrName>
                                        </p:attrNameLst>
                                      </p:cBhvr>
                                      <p:to>
                                        <p:strVal val="visible"/>
                                      </p:to>
                                    </p:set>
                                    <p:animEffect transition="in" filter="checkerboard(across)">
                                      <p:cBhvr>
                                        <p:cTn id="134" dur="500"/>
                                        <p:tgtEl>
                                          <p:spTgt spid="53"/>
                                        </p:tgtEl>
                                      </p:cBhvr>
                                    </p:animEffect>
                                  </p:childTnLst>
                                </p:cTn>
                              </p:par>
                              <p:par>
                                <p:cTn id="135" presetID="5" presetClass="entr" presetSubtype="10" fill="hold" nodeType="withEffect">
                                  <p:stCondLst>
                                    <p:cond delay="0"/>
                                  </p:stCondLst>
                                  <p:childTnLst>
                                    <p:set>
                                      <p:cBhvr>
                                        <p:cTn id="136" dur="1" fill="hold">
                                          <p:stCondLst>
                                            <p:cond delay="0"/>
                                          </p:stCondLst>
                                        </p:cTn>
                                        <p:tgtEl>
                                          <p:spTgt spid="55"/>
                                        </p:tgtEl>
                                        <p:attrNameLst>
                                          <p:attrName>style.visibility</p:attrName>
                                        </p:attrNameLst>
                                      </p:cBhvr>
                                      <p:to>
                                        <p:strVal val="visible"/>
                                      </p:to>
                                    </p:set>
                                    <p:animEffect transition="in" filter="checkerboard(across)">
                                      <p:cBhvr>
                                        <p:cTn id="137" dur="500"/>
                                        <p:tgtEl>
                                          <p:spTgt spid="55"/>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38"/>
                                        </p:tgtEl>
                                        <p:attrNameLst>
                                          <p:attrName>style.visibility</p:attrName>
                                        </p:attrNameLst>
                                      </p:cBhvr>
                                      <p:to>
                                        <p:strVal val="visible"/>
                                      </p:to>
                                    </p:set>
                                    <p:animEffect transition="in" filter="blinds(horizontal)">
                                      <p:cBhvr>
                                        <p:cTn id="14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4" grpId="0"/>
      <p:bldP spid="22535" grpId="0" animBg="1"/>
      <p:bldP spid="22536" grpId="0" animBg="1"/>
      <p:bldP spid="22538" grpId="0"/>
      <p:bldP spid="22539" grpId="0" animBg="1"/>
      <p:bldP spid="22540" grpId="0" animBg="1"/>
      <p:bldP spid="22541" grpId="0" animBg="1"/>
      <p:bldP spid="22545" grpId="0"/>
      <p:bldP spid="22546" grpId="0"/>
      <p:bldP spid="33"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228600" y="304800"/>
            <a:ext cx="89154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 y="152400"/>
            <a:ext cx="8763000" cy="6477000"/>
          </a:xfrm>
        </p:spPr>
        <p:txBody>
          <a:bodyPr/>
          <a:lstStyle/>
          <a:p>
            <a:pPr algn="ctr">
              <a:buNone/>
            </a:pPr>
            <a:r>
              <a:rPr lang="en-US" sz="2800" b="1" dirty="0" smtClean="0"/>
              <a:t> Database Design</a:t>
            </a:r>
            <a:r>
              <a:rPr lang="en-US" b="1" dirty="0" smtClean="0"/>
              <a:t>   </a:t>
            </a:r>
          </a:p>
          <a:p>
            <a:pPr algn="ctr">
              <a:buNone/>
            </a:pPr>
            <a:r>
              <a:rPr lang="en-US" altLang="en-US" sz="2400" b="1" dirty="0" smtClean="0"/>
              <a:t>Objectives</a:t>
            </a:r>
            <a:r>
              <a:rPr lang="en-US" sz="3600" b="1" dirty="0" smtClean="0"/>
              <a:t> </a:t>
            </a:r>
          </a:p>
          <a:p>
            <a:pPr marL="457200" indent="-457200">
              <a:buFont typeface="+mj-lt"/>
              <a:buAutoNum type="arabicPeriod"/>
            </a:pPr>
            <a:r>
              <a:rPr lang="en-US" altLang="en-US" sz="2000" dirty="0" smtClean="0"/>
              <a:t>Discuss the general process and goals of database design</a:t>
            </a:r>
          </a:p>
          <a:p>
            <a:pPr marL="457200" indent="-457200">
              <a:buFont typeface="+mj-lt"/>
              <a:buAutoNum type="arabicPeriod"/>
            </a:pPr>
            <a:r>
              <a:rPr lang="en-US" altLang="en-US" sz="2000" dirty="0" smtClean="0"/>
              <a:t>Define user views and explain their function</a:t>
            </a:r>
          </a:p>
          <a:p>
            <a:pPr marL="457200" indent="-457200">
              <a:buFont typeface="+mj-lt"/>
              <a:buAutoNum type="arabicPeriod"/>
            </a:pPr>
            <a:r>
              <a:rPr lang="en-US" sz="2000" dirty="0" smtClean="0"/>
              <a:t>To identify entities and their relationships. </a:t>
            </a:r>
          </a:p>
          <a:p>
            <a:pPr marL="457200" indent="-457200">
              <a:buFont typeface="+mj-lt"/>
              <a:buAutoNum type="arabicPeriod"/>
            </a:pPr>
            <a:r>
              <a:rPr lang="en-US" sz="2000" dirty="0" smtClean="0"/>
              <a:t> To describe entities using attributes, multivalve attributes, derived attributes, and key attributes. </a:t>
            </a:r>
          </a:p>
          <a:p>
            <a:pPr marL="457200" indent="-457200">
              <a:buFont typeface="+mj-lt"/>
              <a:buAutoNum type="arabicPeriod"/>
            </a:pPr>
            <a:r>
              <a:rPr lang="en-US" sz="2000" dirty="0" smtClean="0"/>
              <a:t> To know the difference between strong entities and weak entities.</a:t>
            </a:r>
          </a:p>
          <a:p>
            <a:pPr marL="457200" indent="-457200">
              <a:buFont typeface="+mj-lt"/>
              <a:buAutoNum type="arabicPeriod"/>
            </a:pPr>
            <a:r>
              <a:rPr lang="en-US" sz="2000" dirty="0" smtClean="0"/>
              <a:t> To use ER modeling for  database model. </a:t>
            </a:r>
          </a:p>
          <a:p>
            <a:pPr marL="457200" indent="-457200">
              <a:buFont typeface="+mj-lt"/>
              <a:buAutoNum type="arabicPeriod"/>
            </a:pPr>
            <a:r>
              <a:rPr lang="en-US" sz="2000" dirty="0" smtClean="0"/>
              <a:t> To use EER modeling for  database model inheritance relationships. </a:t>
            </a:r>
          </a:p>
          <a:p>
            <a:pPr marL="457200" indent="-457200">
              <a:buFont typeface="+mj-lt"/>
              <a:buAutoNum type="arabicPeriod"/>
            </a:pPr>
            <a:r>
              <a:rPr lang="en-US" sz="2000" dirty="0" smtClean="0"/>
              <a:t>To learn how to translate ER/EER into relation model. </a:t>
            </a:r>
          </a:p>
          <a:p>
            <a:pPr marL="457200" indent="-457200">
              <a:buFont typeface="+mj-lt"/>
              <a:buAutoNum type="arabicPeriod"/>
            </a:pPr>
            <a:r>
              <a:rPr lang="en-US" sz="2000" dirty="0" smtClean="0"/>
              <a:t>Apply the normalization rules.</a:t>
            </a:r>
          </a:p>
          <a:p>
            <a:pPr marL="457200" indent="-457200">
              <a:buFont typeface="+mj-lt"/>
              <a:buAutoNum type="arabicPeriod"/>
            </a:pPr>
            <a:r>
              <a:rPr lang="en-US" sz="2000" dirty="0" smtClean="0"/>
              <a:t>Before you can store data into the database, you have to define </a:t>
            </a:r>
            <a:r>
              <a:rPr lang="en-US" sz="2000" dirty="0" smtClean="0">
                <a:solidFill>
                  <a:srgbClr val="C00000"/>
                </a:solidFill>
              </a:rPr>
              <a:t>tables</a:t>
            </a:r>
            <a:r>
              <a:rPr lang="en-US" sz="2000" dirty="0" smtClean="0"/>
              <a:t>. </a:t>
            </a:r>
          </a:p>
          <a:p>
            <a:pPr marL="457200" indent="-457200">
              <a:buFont typeface="+mj-lt"/>
              <a:buAutoNum type="arabicPeriod"/>
            </a:pPr>
            <a:endParaRPr lang="en-US" sz="2400" dirty="0" smtClean="0"/>
          </a:p>
          <a:p>
            <a:endParaRPr lang="en-US" sz="1800" dirty="0" smtClean="0"/>
          </a:p>
          <a:p>
            <a:endParaRPr lang="ar-IQ"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endParaRPr lang="ar-IQ" dirty="0"/>
          </a:p>
        </p:txBody>
      </p:sp>
      <p:sp>
        <p:nvSpPr>
          <p:cNvPr id="3" name="Content Placeholder 2"/>
          <p:cNvSpPr>
            <a:spLocks noGrp="1"/>
          </p:cNvSpPr>
          <p:nvPr>
            <p:ph idx="1"/>
          </p:nvPr>
        </p:nvSpPr>
        <p:spPr>
          <a:xfrm>
            <a:off x="457200" y="533400"/>
            <a:ext cx="8229600" cy="5867400"/>
          </a:xfrm>
        </p:spPr>
        <p:txBody>
          <a:bodyPr/>
          <a:lstStyle/>
          <a:p>
            <a:pPr>
              <a:buNone/>
            </a:pPr>
            <a:r>
              <a:rPr lang="en-US" sz="2400" u="sng" dirty="0" smtClean="0"/>
              <a:t>Redundancy causes has many problems</a:t>
            </a:r>
            <a:r>
              <a:rPr lang="en-US" sz="2400" dirty="0" smtClean="0"/>
              <a:t>.</a:t>
            </a:r>
          </a:p>
          <a:p>
            <a:pPr>
              <a:buNone/>
            </a:pPr>
            <a:r>
              <a:rPr lang="en-US" sz="2400" dirty="0" smtClean="0"/>
              <a:t> </a:t>
            </a:r>
          </a:p>
          <a:p>
            <a:pPr>
              <a:buNone/>
            </a:pPr>
            <a:r>
              <a:rPr lang="en-US" sz="2400" dirty="0" smtClean="0"/>
              <a:t>1- IT takes additional space to store redundant data. </a:t>
            </a:r>
          </a:p>
          <a:p>
            <a:pPr>
              <a:buNone/>
            </a:pPr>
            <a:r>
              <a:rPr lang="en-US" sz="2400" dirty="0" smtClean="0"/>
              <a:t>2- The update operation. </a:t>
            </a:r>
          </a:p>
          <a:p>
            <a:pPr>
              <a:buNone/>
            </a:pPr>
            <a:r>
              <a:rPr lang="en-US" sz="2400" dirty="0" smtClean="0"/>
              <a:t>For example, if the </a:t>
            </a:r>
            <a:r>
              <a:rPr lang="en-US" sz="2400" dirty="0" err="1" smtClean="0"/>
              <a:t>dean_Id</a:t>
            </a:r>
            <a:r>
              <a:rPr lang="en-US" sz="2400" dirty="0" smtClean="0"/>
              <a:t>  for the Science college is changed, the DBMS has to search for all the records to change the </a:t>
            </a:r>
            <a:r>
              <a:rPr lang="en-US" sz="2400" dirty="0" err="1" smtClean="0"/>
              <a:t>dean_Id</a:t>
            </a:r>
            <a:r>
              <a:rPr lang="en-US" sz="2400" dirty="0" smtClean="0"/>
              <a:t> for the Science college. </a:t>
            </a:r>
          </a:p>
          <a:p>
            <a:pPr>
              <a:buNone/>
            </a:pPr>
            <a:r>
              <a:rPr lang="en-US" sz="2400" dirty="0" smtClean="0"/>
              <a:t>3-The Delete  operation</a:t>
            </a:r>
          </a:p>
          <a:p>
            <a:pPr>
              <a:buNone/>
            </a:pPr>
            <a:r>
              <a:rPr lang="en-US" sz="2400" dirty="0" smtClean="0"/>
              <a:t>          if the special education department is deleted, the information on the Education college is deleted too since the information on Education college appears only in one record. The root cause of all these problems is that the two entities Department and College are mixed into one table</a:t>
            </a:r>
            <a:endParaRPr lang="ar-IQ"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Department Table</a:t>
            </a:r>
          </a:p>
          <a:p>
            <a:pPr>
              <a:buNone/>
            </a:pPr>
            <a:r>
              <a:rPr lang="en-US" dirty="0" smtClean="0"/>
              <a:t> </a:t>
            </a:r>
            <a:endParaRPr lang="en-US" u="sng" dirty="0" smtClean="0"/>
          </a:p>
          <a:p>
            <a:pPr>
              <a:buNone/>
            </a:pPr>
            <a:r>
              <a:rPr lang="en-US" sz="1400" dirty="0" smtClean="0"/>
              <a:t>      </a:t>
            </a:r>
            <a:r>
              <a:rPr lang="en-US" sz="1400" u="sng" dirty="0" smtClean="0"/>
              <a:t>  </a:t>
            </a:r>
            <a:r>
              <a:rPr lang="en-US" sz="1400" u="sng" dirty="0" err="1" smtClean="0"/>
              <a:t>deptId</a:t>
            </a:r>
            <a:r>
              <a:rPr lang="en-US" sz="1400" u="sng" dirty="0" smtClean="0"/>
              <a:t>              name                 </a:t>
            </a:r>
            <a:r>
              <a:rPr lang="en-US" sz="1400" u="sng" dirty="0" err="1" smtClean="0"/>
              <a:t>headId</a:t>
            </a:r>
            <a:r>
              <a:rPr lang="en-US" sz="1400" u="sng" dirty="0" smtClean="0"/>
              <a:t>     </a:t>
            </a:r>
            <a:r>
              <a:rPr lang="en-US" sz="1400" u="sng" dirty="0" err="1" smtClean="0"/>
              <a:t>collegeId</a:t>
            </a:r>
            <a:r>
              <a:rPr lang="en-US" sz="1400" u="sng" dirty="0" smtClean="0"/>
              <a:t>     name              since                  </a:t>
            </a:r>
            <a:r>
              <a:rPr lang="en-US" sz="1400" u="sng" dirty="0" err="1" smtClean="0"/>
              <a:t>deanId</a:t>
            </a:r>
            <a:r>
              <a:rPr lang="en-US" sz="1400" u="sng" dirty="0" smtClean="0"/>
              <a:t> </a:t>
            </a:r>
          </a:p>
          <a:p>
            <a:pPr>
              <a:buNone/>
            </a:pPr>
            <a:r>
              <a:rPr lang="en-US" sz="1400" dirty="0" smtClean="0"/>
              <a:t>  </a:t>
            </a:r>
          </a:p>
          <a:p>
            <a:pPr>
              <a:buNone/>
            </a:pPr>
            <a:r>
              <a:rPr lang="en-US" sz="1400" dirty="0" smtClean="0"/>
              <a:t>        CS         Computer Science   111221115    SC           Science         1-AUG-1930       999001111 MATH     Mathematics            111221116    SC           Science         1-AUG-1930       999001111  CHEM     Chemistry                111225555    SC           Science         1-AUG-1930       999001111 SPED      Special Education   222223333    EDUC      Education      1-AUG-1935       888001111     </a:t>
            </a:r>
          </a:p>
          <a:p>
            <a:r>
              <a:rPr lang="en-US" dirty="0" smtClean="0"/>
              <a:t>The department and college information are mixed into one table.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Database Design </a:t>
            </a:r>
            <a:endParaRPr lang="ar-IQ" dirty="0"/>
          </a:p>
        </p:txBody>
      </p:sp>
      <p:sp>
        <p:nvSpPr>
          <p:cNvPr id="3" name="Content Placeholder 2"/>
          <p:cNvSpPr>
            <a:spLocks noGrp="1"/>
          </p:cNvSpPr>
          <p:nvPr>
            <p:ph idx="1"/>
          </p:nvPr>
        </p:nvSpPr>
        <p:spPr>
          <a:xfrm>
            <a:off x="457200" y="1143000"/>
            <a:ext cx="8229600" cy="5257800"/>
          </a:xfrm>
        </p:spPr>
        <p:txBody>
          <a:bodyPr/>
          <a:lstStyle/>
          <a:p>
            <a:pPr marL="514350" indent="-514350">
              <a:lnSpc>
                <a:spcPct val="90000"/>
              </a:lnSpc>
              <a:buNone/>
            </a:pPr>
            <a:r>
              <a:rPr lang="en-US" altLang="en-US" sz="2800" dirty="0" smtClean="0"/>
              <a:t>Three - step  The process for database design</a:t>
            </a:r>
            <a:endParaRPr lang="en-US" altLang="en-US" sz="2800" b="1" dirty="0" smtClean="0"/>
          </a:p>
          <a:p>
            <a:pPr marL="514350" indent="-514350">
              <a:lnSpc>
                <a:spcPct val="90000"/>
              </a:lnSpc>
              <a:buFont typeface="+mj-lt"/>
              <a:buAutoNum type="arabicParenR"/>
            </a:pPr>
            <a:r>
              <a:rPr lang="en-US" sz="2800" dirty="0" smtClean="0"/>
              <a:t>Conceptual Design</a:t>
            </a:r>
          </a:p>
          <a:p>
            <a:pPr marL="514350" indent="-514350">
              <a:lnSpc>
                <a:spcPct val="90000"/>
              </a:lnSpc>
              <a:buNone/>
            </a:pPr>
            <a:r>
              <a:rPr lang="en-US" sz="2800" dirty="0" smtClean="0"/>
              <a:t>      </a:t>
            </a:r>
            <a:r>
              <a:rPr lang="en-US" sz="2000" dirty="0" smtClean="0"/>
              <a:t>Highest level design</a:t>
            </a:r>
          </a:p>
          <a:p>
            <a:pPr marL="457200" indent="-457200">
              <a:lnSpc>
                <a:spcPct val="90000"/>
              </a:lnSpc>
              <a:buNone/>
            </a:pPr>
            <a:r>
              <a:rPr lang="en-US" sz="2000" dirty="0" smtClean="0"/>
              <a:t>        Issues: data types, relationships, constraints  </a:t>
            </a:r>
          </a:p>
          <a:p>
            <a:pPr marL="457200" indent="-457200">
              <a:lnSpc>
                <a:spcPct val="90000"/>
              </a:lnSpc>
              <a:buNone/>
            </a:pPr>
            <a:r>
              <a:rPr lang="en-US" sz="2000" dirty="0" smtClean="0"/>
              <a:t>        Uses ER model</a:t>
            </a:r>
          </a:p>
          <a:p>
            <a:pPr marL="514350" indent="-514350">
              <a:lnSpc>
                <a:spcPct val="90000"/>
              </a:lnSpc>
              <a:buNone/>
            </a:pPr>
            <a:r>
              <a:rPr lang="en-US" sz="2800" dirty="0" smtClean="0"/>
              <a:t> 2)  Logical Design</a:t>
            </a:r>
          </a:p>
          <a:p>
            <a:pPr marL="514350" indent="-514350">
              <a:lnSpc>
                <a:spcPct val="90000"/>
              </a:lnSpc>
              <a:buNone/>
            </a:pPr>
            <a:r>
              <a:rPr lang="en-US" sz="2800" dirty="0" smtClean="0"/>
              <a:t> </a:t>
            </a:r>
            <a:r>
              <a:rPr lang="en-US" sz="2000" dirty="0" smtClean="0"/>
              <a:t>      Implementation of conceptual model</a:t>
            </a:r>
          </a:p>
          <a:p>
            <a:pPr marL="457200" indent="-457200">
              <a:lnSpc>
                <a:spcPct val="90000"/>
              </a:lnSpc>
              <a:buNone/>
            </a:pPr>
            <a:r>
              <a:rPr lang="en-US" sz="2000" dirty="0" smtClean="0"/>
              <a:t>       3 ways: hierarchical, network, relational  model</a:t>
            </a:r>
          </a:p>
          <a:p>
            <a:pPr marL="457200" indent="-457200">
              <a:lnSpc>
                <a:spcPct val="90000"/>
              </a:lnSpc>
              <a:buNone/>
            </a:pPr>
            <a:r>
              <a:rPr lang="en-US" sz="2000" dirty="0" smtClean="0"/>
              <a:t>      </a:t>
            </a:r>
          </a:p>
          <a:p>
            <a:pPr marL="457200" indent="-457200">
              <a:lnSpc>
                <a:spcPct val="90000"/>
              </a:lnSpc>
              <a:buNone/>
            </a:pPr>
            <a:r>
              <a:rPr lang="en-US" sz="2000" dirty="0" smtClean="0"/>
              <a:t>       Uses RA </a:t>
            </a:r>
            <a:r>
              <a:rPr lang="en-US" sz="2000" i="1" dirty="0" smtClean="0"/>
              <a:t>(relational algebra) </a:t>
            </a:r>
            <a:r>
              <a:rPr lang="en-US" sz="2000" dirty="0" smtClean="0"/>
              <a:t>as a formal query language</a:t>
            </a:r>
            <a:endParaRPr lang="en-US" sz="2000" i="1" dirty="0" smtClean="0"/>
          </a:p>
          <a:p>
            <a:pPr marL="514350" indent="-514350">
              <a:lnSpc>
                <a:spcPct val="90000"/>
              </a:lnSpc>
              <a:buNone/>
            </a:pPr>
            <a:r>
              <a:rPr lang="en-US" sz="2800" dirty="0" smtClean="0"/>
              <a:t>3) Physical Design</a:t>
            </a:r>
          </a:p>
          <a:p>
            <a:pPr>
              <a:lnSpc>
                <a:spcPct val="90000"/>
              </a:lnSpc>
              <a:buFont typeface="Wingdings" pitchFamily="2" charset="2"/>
              <a:buNone/>
            </a:pPr>
            <a:r>
              <a:rPr lang="en-US" sz="2000" dirty="0" smtClean="0"/>
              <a:t>       Actual computer implementation</a:t>
            </a:r>
          </a:p>
          <a:p>
            <a:pPr>
              <a:lnSpc>
                <a:spcPct val="90000"/>
              </a:lnSpc>
              <a:buFont typeface="Wingdings" pitchFamily="2" charset="2"/>
              <a:buNone/>
            </a:pPr>
            <a:r>
              <a:rPr lang="en-US" sz="2000" dirty="0" smtClean="0"/>
              <a:t>       Issues:  manage , storage, indexing</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3813"/>
            <a:ext cx="8077200" cy="1143000"/>
          </a:xfrm>
        </p:spPr>
        <p:txBody>
          <a:bodyPr/>
          <a:lstStyle/>
          <a:p>
            <a:r>
              <a:rPr lang="en-US" dirty="0" smtClean="0"/>
              <a:t>Conceptual Design</a:t>
            </a:r>
            <a:endParaRPr lang="en-US" altLang="en-US" dirty="0" smtClean="0"/>
          </a:p>
        </p:txBody>
      </p:sp>
      <p:sp>
        <p:nvSpPr>
          <p:cNvPr id="9219" name="Rectangle 3"/>
          <p:cNvSpPr>
            <a:spLocks noGrp="1" noChangeArrowheads="1"/>
          </p:cNvSpPr>
          <p:nvPr>
            <p:ph type="body" idx="1"/>
          </p:nvPr>
        </p:nvSpPr>
        <p:spPr>
          <a:xfrm>
            <a:off x="533400" y="1066800"/>
            <a:ext cx="8077200" cy="5562600"/>
          </a:xfrm>
        </p:spPr>
        <p:txBody>
          <a:bodyPr/>
          <a:lstStyle/>
          <a:p>
            <a:pPr marL="495300" indent="-495300">
              <a:buNone/>
              <a:defRPr/>
            </a:pPr>
            <a:r>
              <a:rPr lang="en-US" sz="2800" dirty="0" smtClean="0"/>
              <a:t>         For each user view:</a:t>
            </a:r>
          </a:p>
          <a:p>
            <a:pPr marL="914400" lvl="1" indent="-457200">
              <a:buFontTx/>
              <a:buAutoNum type="arabicPeriod"/>
              <a:defRPr/>
            </a:pPr>
            <a:r>
              <a:rPr lang="en-US" sz="2400" b="1" dirty="0" smtClean="0"/>
              <a:t>R</a:t>
            </a:r>
            <a:r>
              <a:rPr lang="en-US" sz="2400" dirty="0" smtClean="0"/>
              <a:t>epresent the user view as a collection of tables. Use the EAR method to do this.</a:t>
            </a:r>
          </a:p>
          <a:p>
            <a:pPr marL="1314450" lvl="2" indent="-457200">
              <a:buFontTx/>
              <a:buAutoNum type="alphaLcParenR"/>
              <a:defRPr/>
            </a:pPr>
            <a:r>
              <a:rPr lang="en-US" sz="2000" b="1" dirty="0" smtClean="0"/>
              <a:t>Entity</a:t>
            </a:r>
            <a:r>
              <a:rPr lang="en-US" sz="2000" dirty="0" smtClean="0"/>
              <a:t> – identify the entities (e.g. Students, Courses)</a:t>
            </a:r>
          </a:p>
          <a:p>
            <a:pPr marL="1314450" lvl="2" indent="-457200">
              <a:buFontTx/>
              <a:buAutoNum type="alphaLcParenR"/>
              <a:defRPr/>
            </a:pPr>
            <a:r>
              <a:rPr lang="en-US" sz="2000" b="1" dirty="0" smtClean="0"/>
              <a:t>Attributes</a:t>
            </a:r>
            <a:r>
              <a:rPr lang="en-US" sz="2000" dirty="0" smtClean="0"/>
              <a:t> – identify the attributes for each entity</a:t>
            </a:r>
          </a:p>
          <a:p>
            <a:pPr marL="1314450" lvl="2" indent="-457200">
              <a:buFontTx/>
              <a:buAutoNum type="alphaLcParenR"/>
              <a:defRPr/>
            </a:pPr>
            <a:r>
              <a:rPr lang="en-US" sz="2000" b="1" dirty="0" smtClean="0"/>
              <a:t>Relationship </a:t>
            </a:r>
            <a:r>
              <a:rPr lang="en-US" sz="2000" dirty="0" smtClean="0"/>
              <a:t>– create relationship among related tables</a:t>
            </a:r>
            <a:endParaRPr lang="en-US" sz="2000" b="1" dirty="0" smtClean="0"/>
          </a:p>
          <a:p>
            <a:pPr marL="914400" lvl="1" indent="-457200">
              <a:buFontTx/>
              <a:buAutoNum type="arabicPeriod"/>
              <a:defRPr/>
            </a:pPr>
            <a:r>
              <a:rPr lang="en-US" sz="2400" b="1" dirty="0" smtClean="0"/>
              <a:t>N</a:t>
            </a:r>
            <a:r>
              <a:rPr lang="en-US" sz="2400" dirty="0" smtClean="0"/>
              <a:t>ormalize these tables</a:t>
            </a:r>
          </a:p>
          <a:p>
            <a:pPr marL="914400" lvl="1" indent="-457200">
              <a:buFontTx/>
              <a:buAutoNum type="arabicPeriod"/>
              <a:defRPr/>
            </a:pPr>
            <a:r>
              <a:rPr lang="en-US" sz="2400" dirty="0" smtClean="0"/>
              <a:t>Identify all </a:t>
            </a:r>
            <a:r>
              <a:rPr lang="en-US" sz="2400" b="1" dirty="0" smtClean="0"/>
              <a:t>k</a:t>
            </a:r>
            <a:r>
              <a:rPr lang="en-US" sz="2400" dirty="0" smtClean="0"/>
              <a:t>eys in these tables</a:t>
            </a:r>
          </a:p>
          <a:p>
            <a:pPr marL="914400" lvl="1" indent="-457200">
              <a:buFontTx/>
              <a:buAutoNum type="arabicPeriod"/>
              <a:defRPr/>
            </a:pPr>
            <a:r>
              <a:rPr lang="en-US" sz="2400" b="1" dirty="0" smtClean="0"/>
              <a:t>M</a:t>
            </a:r>
            <a:r>
              <a:rPr lang="en-US" sz="2400" dirty="0" smtClean="0"/>
              <a:t>erge the result of Steps 1 through 3 into the cumulative design</a:t>
            </a:r>
          </a:p>
          <a:p>
            <a:pPr marL="495300" indent="-495300">
              <a:defRPr/>
            </a:pPr>
            <a:endParaRPr lang="en-US" dirty="0" smtClean="0"/>
          </a:p>
        </p:txBody>
      </p:sp>
      <p:sp>
        <p:nvSpPr>
          <p:cNvPr id="9220" name="Slide Number Placeholder 4"/>
          <p:cNvSpPr>
            <a:spLocks noGrp="1"/>
          </p:cNvSpPr>
          <p:nvPr>
            <p:ph type="sldNum" sz="quarter" idx="11"/>
          </p:nvPr>
        </p:nvSpPr>
        <p:spPr>
          <a:noFill/>
        </p:spPr>
        <p:txBody>
          <a:bodyPr/>
          <a:lstStyle/>
          <a:p>
            <a:fld id="{BCC9A6F0-C276-4AE9-9E08-4AEFF75F7DA0}" type="slidenum">
              <a:rPr lang="en-US" altLang="en-US">
                <a:latin typeface="Arial" pitchFamily="34" charset="0"/>
              </a:rPr>
              <a:pPr/>
              <a:t>6</a:t>
            </a:fld>
            <a:endParaRPr lang="en-US" altLang="en-US">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dirty="0" smtClean="0"/>
              <a:t>logical designing</a:t>
            </a:r>
            <a:endParaRPr lang="ar-IQ" sz="3600" dirty="0"/>
          </a:p>
        </p:txBody>
      </p:sp>
      <p:sp>
        <p:nvSpPr>
          <p:cNvPr id="3" name="Content Placeholder 2"/>
          <p:cNvSpPr>
            <a:spLocks noGrp="1"/>
          </p:cNvSpPr>
          <p:nvPr>
            <p:ph idx="1"/>
          </p:nvPr>
        </p:nvSpPr>
        <p:spPr>
          <a:xfrm>
            <a:off x="228600" y="1066800"/>
            <a:ext cx="8686800" cy="5334000"/>
          </a:xfrm>
        </p:spPr>
        <p:txBody>
          <a:bodyPr/>
          <a:lstStyle/>
          <a:p>
            <a:pPr>
              <a:buFont typeface="Wingdings" pitchFamily="2" charset="2"/>
              <a:buChar char="q"/>
            </a:pPr>
            <a:r>
              <a:rPr lang="en-US" sz="2400" dirty="0" smtClean="0"/>
              <a:t>The first step to design a database is to understand the system  , How the system works and discover what data is needed to support the system</a:t>
            </a:r>
          </a:p>
          <a:p>
            <a:pPr marL="457200" indent="-457200">
              <a:buFont typeface="+mj-lt"/>
              <a:buAutoNum type="arabicParenR"/>
            </a:pPr>
            <a:r>
              <a:rPr lang="en-US" sz="2400" dirty="0" smtClean="0"/>
              <a:t>Drawing ER Modeling</a:t>
            </a:r>
          </a:p>
          <a:p>
            <a:pPr marL="457200" indent="-457200">
              <a:buFont typeface="+mj-lt"/>
              <a:buAutoNum type="arabicParenR"/>
            </a:pPr>
            <a:r>
              <a:rPr lang="en-US" sz="2400" dirty="0" smtClean="0"/>
              <a:t>Translate ER Model model into the relation schemas</a:t>
            </a:r>
          </a:p>
          <a:p>
            <a:pPr marL="457200" indent="-457200">
              <a:buFont typeface="+mj-lt"/>
              <a:buAutoNum type="arabicParenR"/>
            </a:pPr>
            <a:r>
              <a:rPr lang="en-US" sz="2400" dirty="0" smtClean="0"/>
              <a:t>Improve the relation schemas using normal forms               as shown in Figure</a:t>
            </a:r>
          </a:p>
          <a:p>
            <a:endParaRPr lang="en-US" sz="2800" dirty="0" smtClean="0"/>
          </a:p>
          <a:p>
            <a:endParaRPr lang="en-US" sz="2800" dirty="0" smtClean="0"/>
          </a:p>
          <a:p>
            <a:endParaRPr lang="ar-IQ" sz="2800" dirty="0"/>
          </a:p>
        </p:txBody>
      </p:sp>
      <p:pic>
        <p:nvPicPr>
          <p:cNvPr id="2052" name="Picture 4"/>
          <p:cNvPicPr>
            <a:picLocks noChangeAspect="1" noChangeArrowheads="1"/>
          </p:cNvPicPr>
          <p:nvPr/>
        </p:nvPicPr>
        <p:blipFill>
          <a:blip r:embed="rId2" cstate="print"/>
          <a:srcRect/>
          <a:stretch>
            <a:fillRect/>
          </a:stretch>
        </p:blipFill>
        <p:spPr bwMode="auto">
          <a:xfrm>
            <a:off x="1143000" y="4572000"/>
            <a:ext cx="68580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dirty="0" smtClean="0"/>
              <a:t>Physical-Level Design</a:t>
            </a:r>
          </a:p>
        </p:txBody>
      </p:sp>
      <p:sp>
        <p:nvSpPr>
          <p:cNvPr id="54275" name="Rectangle 3"/>
          <p:cNvSpPr>
            <a:spLocks noGrp="1" noChangeArrowheads="1"/>
          </p:cNvSpPr>
          <p:nvPr>
            <p:ph type="body" idx="1"/>
          </p:nvPr>
        </p:nvSpPr>
        <p:spPr/>
        <p:txBody>
          <a:bodyPr/>
          <a:lstStyle/>
          <a:p>
            <a:endParaRPr lang="en-US" altLang="en-US" sz="1800" dirty="0" smtClean="0"/>
          </a:p>
          <a:p>
            <a:r>
              <a:rPr lang="en-US" altLang="en-US" sz="2400" dirty="0" smtClean="0"/>
              <a:t>Most DBMSs support primary, candidate, secondary, and foreign keys</a:t>
            </a:r>
          </a:p>
          <a:p>
            <a:r>
              <a:rPr lang="en-US" altLang="en-US" sz="2400" dirty="0" smtClean="0"/>
              <a:t>DB programmers must include logic in their programs</a:t>
            </a:r>
          </a:p>
          <a:p>
            <a:pPr>
              <a:buNone/>
            </a:pPr>
            <a:endParaRPr lang="en-US" altLang="en-US" sz="1800" b="1" dirty="0" smtClean="0"/>
          </a:p>
          <a:p>
            <a:r>
              <a:rPr lang="en-US" altLang="en-US" sz="1800" dirty="0" smtClean="0"/>
              <a:t>Top-Down Versus Bottom-Up</a:t>
            </a:r>
            <a:endParaRPr lang="en-US" altLang="en-US" sz="1800" b="1" dirty="0" smtClean="0"/>
          </a:p>
          <a:p>
            <a:endParaRPr lang="en-US" altLang="en-US" sz="1800" b="1" dirty="0" smtClean="0"/>
          </a:p>
          <a:p>
            <a:r>
              <a:rPr lang="en-US" altLang="en-US" sz="1800" b="1" dirty="0" smtClean="0"/>
              <a:t>Bottom-up design method</a:t>
            </a:r>
          </a:p>
          <a:p>
            <a:pPr lvl="1"/>
            <a:r>
              <a:rPr lang="en-US" altLang="en-US" sz="1600" dirty="0" smtClean="0"/>
              <a:t>Design starts at low level </a:t>
            </a:r>
          </a:p>
          <a:p>
            <a:pPr lvl="1"/>
            <a:r>
              <a:rPr lang="en-US" altLang="en-US" sz="1600" dirty="0" smtClean="0"/>
              <a:t>Specific user requirements drive design process</a:t>
            </a:r>
          </a:p>
          <a:p>
            <a:r>
              <a:rPr lang="en-US" altLang="en-US" sz="1800" b="1" dirty="0" smtClean="0"/>
              <a:t>Top-down design method</a:t>
            </a:r>
          </a:p>
          <a:p>
            <a:pPr lvl="1"/>
            <a:r>
              <a:rPr lang="en-US" altLang="en-US" sz="1600" dirty="0" smtClean="0"/>
              <a:t>Begins with general database that models overall enterprise</a:t>
            </a:r>
          </a:p>
          <a:p>
            <a:pPr lvl="1"/>
            <a:r>
              <a:rPr lang="en-US" altLang="en-US" sz="1600" dirty="0" smtClean="0"/>
              <a:t>Refines model until design supports all necessary applications</a:t>
            </a:r>
          </a:p>
          <a:p>
            <a:pPr lvl="1"/>
            <a:endParaRPr lang="en-US" altLang="en-US" dirty="0" smtClean="0"/>
          </a:p>
          <a:p>
            <a:endParaRPr lang="en-US" altLang="en-US" dirty="0" smtClean="0"/>
          </a:p>
        </p:txBody>
      </p:sp>
      <p:sp>
        <p:nvSpPr>
          <p:cNvPr id="54276" name="Slide Number Placeholder 4"/>
          <p:cNvSpPr>
            <a:spLocks noGrp="1"/>
          </p:cNvSpPr>
          <p:nvPr>
            <p:ph type="sldNum" sz="quarter" idx="11"/>
          </p:nvPr>
        </p:nvSpPr>
        <p:spPr>
          <a:noFill/>
        </p:spPr>
        <p:txBody>
          <a:bodyPr/>
          <a:lstStyle/>
          <a:p>
            <a:fld id="{40EF7BB7-F04F-4493-8EFB-65831F964D9D}" type="slidenum">
              <a:rPr lang="en-US" altLang="en-US">
                <a:latin typeface="Arial" pitchFamily="34" charset="0"/>
              </a:rPr>
              <a:pPr/>
              <a:t>8</a:t>
            </a:fld>
            <a:endParaRPr lang="en-US" altLang="en-US">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dirty="0" smtClean="0"/>
              <a:t>Survey Form</a:t>
            </a:r>
          </a:p>
        </p:txBody>
      </p:sp>
      <p:sp>
        <p:nvSpPr>
          <p:cNvPr id="55299" name="Rectangle 3"/>
          <p:cNvSpPr>
            <a:spLocks noGrp="1" noChangeArrowheads="1"/>
          </p:cNvSpPr>
          <p:nvPr>
            <p:ph type="body" idx="1"/>
          </p:nvPr>
        </p:nvSpPr>
        <p:spPr/>
        <p:txBody>
          <a:bodyPr/>
          <a:lstStyle/>
          <a:p>
            <a:r>
              <a:rPr lang="en-US" altLang="en-US" dirty="0" smtClean="0"/>
              <a:t>Used to collect information from users</a:t>
            </a:r>
          </a:p>
          <a:p>
            <a:r>
              <a:rPr lang="en-US" altLang="en-US" dirty="0" smtClean="0"/>
              <a:t>Must contain particular elements</a:t>
            </a:r>
          </a:p>
          <a:p>
            <a:pPr lvl="1"/>
            <a:r>
              <a:rPr lang="en-US" altLang="en-US" dirty="0" smtClean="0"/>
              <a:t>Entity information</a:t>
            </a:r>
          </a:p>
          <a:p>
            <a:pPr lvl="1"/>
            <a:r>
              <a:rPr lang="en-US" altLang="en-US" dirty="0" smtClean="0"/>
              <a:t>Attribute (column) information</a:t>
            </a:r>
          </a:p>
          <a:p>
            <a:pPr lvl="1"/>
            <a:r>
              <a:rPr lang="en-US" altLang="en-US" dirty="0" smtClean="0"/>
              <a:t>Relationships</a:t>
            </a:r>
          </a:p>
          <a:p>
            <a:pPr lvl="1"/>
            <a:r>
              <a:rPr lang="en-US" altLang="en-US" dirty="0" smtClean="0"/>
              <a:t>Functional dependencies</a:t>
            </a:r>
          </a:p>
          <a:p>
            <a:pPr lvl="1"/>
            <a:r>
              <a:rPr lang="en-US" altLang="en-US" dirty="0" smtClean="0"/>
              <a:t>Processing information</a:t>
            </a:r>
          </a:p>
          <a:p>
            <a:pPr lvl="1"/>
            <a:endParaRPr lang="en-US" altLang="en-US" sz="800" dirty="0" smtClean="0"/>
          </a:p>
          <a:p>
            <a:pPr lvl="1"/>
            <a:endParaRPr lang="en-US" altLang="en-US" sz="800" dirty="0" smtClean="0"/>
          </a:p>
          <a:p>
            <a:pPr lvl="1"/>
            <a:endParaRPr lang="en-US" altLang="en-US" sz="800" dirty="0" smtClean="0"/>
          </a:p>
          <a:p>
            <a:pPr lvl="1"/>
            <a:endParaRPr lang="en-US" altLang="en-US" sz="800" dirty="0" smtClean="0"/>
          </a:p>
          <a:p>
            <a:pPr lvl="1"/>
            <a:r>
              <a:rPr lang="en-US" altLang="en-US" sz="800" dirty="0" smtClean="0"/>
              <a:t>* Report form</a:t>
            </a:r>
          </a:p>
          <a:p>
            <a:pPr lvl="1">
              <a:buNone/>
            </a:pPr>
            <a:endParaRPr lang="en-US" altLang="en-US" dirty="0" smtClean="0"/>
          </a:p>
        </p:txBody>
      </p:sp>
      <p:sp>
        <p:nvSpPr>
          <p:cNvPr id="55300" name="Slide Number Placeholder 4"/>
          <p:cNvSpPr>
            <a:spLocks noGrp="1"/>
          </p:cNvSpPr>
          <p:nvPr>
            <p:ph type="sldNum" sz="quarter" idx="11"/>
          </p:nvPr>
        </p:nvSpPr>
        <p:spPr>
          <a:noFill/>
        </p:spPr>
        <p:txBody>
          <a:bodyPr/>
          <a:lstStyle/>
          <a:p>
            <a:fld id="{24A63001-7B81-4945-A184-72A39492697B}" type="slidenum">
              <a:rPr lang="en-US" altLang="en-US">
                <a:latin typeface="Arial" pitchFamily="34" charset="0"/>
              </a:rPr>
              <a:pPr/>
              <a:t>9</a:t>
            </a:fld>
            <a:endParaRPr lang="en-US" altLang="en-US">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PMingLiU"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PMingLiU"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1038</Words>
  <Application>Microsoft Office PowerPoint</Application>
  <PresentationFormat>On-screen Show (4:3)</PresentationFormat>
  <Paragraphs>155</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PMingLiU</vt:lpstr>
      <vt:lpstr>Arial</vt:lpstr>
      <vt:lpstr>Calibri</vt:lpstr>
      <vt:lpstr>Times New Roman</vt:lpstr>
      <vt:lpstr>Wingdings</vt:lpstr>
      <vt:lpstr>Default Design</vt:lpstr>
      <vt:lpstr>  Dr. Haider  A. Haddad  Class 3 </vt:lpstr>
      <vt:lpstr>PowerPoint Presentation</vt:lpstr>
      <vt:lpstr>   </vt:lpstr>
      <vt:lpstr>PowerPoint Presentation</vt:lpstr>
      <vt:lpstr>Database Design </vt:lpstr>
      <vt:lpstr>Conceptual Design</vt:lpstr>
      <vt:lpstr>logical designing</vt:lpstr>
      <vt:lpstr>Physical-Level Design</vt:lpstr>
      <vt:lpstr>Survey Form</vt:lpstr>
      <vt:lpstr>PowerPoint Presentation</vt:lpstr>
      <vt:lpstr>PowerPoint Presentation</vt:lpstr>
      <vt:lpstr>PowerPoint Presentation</vt:lpstr>
      <vt:lpstr> 5- Participation Constraints</vt:lpstr>
      <vt:lpstr>PowerPoint Presentation</vt:lpstr>
      <vt:lpstr> Weak Entities and Identifying Relationship Classes </vt:lpstr>
      <vt:lpstr>5- Translating ER Models to Relation Schemas </vt:lpstr>
      <vt:lpstr>Degree of Relationship</vt:lpstr>
      <vt:lpstr>PowerPoint Presentation</vt:lpstr>
    </vt:vector>
  </TitlesOfParts>
  <Company>Capsule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translate ER Model to Relational Model</dc:title>
  <dc:creator>Randy</dc:creator>
  <cp:lastModifiedBy>Maher</cp:lastModifiedBy>
  <cp:revision>87</cp:revision>
  <dcterms:created xsi:type="dcterms:W3CDTF">2006-09-18T21:40:29Z</dcterms:created>
  <dcterms:modified xsi:type="dcterms:W3CDTF">2022-04-09T13:14:54Z</dcterms:modified>
</cp:coreProperties>
</file>