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2" r:id="rId2"/>
    <p:sldId id="311" r:id="rId3"/>
    <p:sldId id="314" r:id="rId4"/>
    <p:sldId id="312" r:id="rId5"/>
    <p:sldId id="316" r:id="rId6"/>
    <p:sldId id="324" r:id="rId7"/>
    <p:sldId id="318" r:id="rId8"/>
    <p:sldId id="319" r:id="rId9"/>
    <p:sldId id="315" r:id="rId10"/>
    <p:sldId id="328" r:id="rId11"/>
    <p:sldId id="332" r:id="rId12"/>
    <p:sldId id="333" r:id="rId13"/>
    <p:sldId id="334" r:id="rId14"/>
    <p:sldId id="322" r:id="rId15"/>
    <p:sldId id="323" r:id="rId16"/>
    <p:sldId id="325" r:id="rId17"/>
    <p:sldId id="308" r:id="rId18"/>
    <p:sldId id="309" r:id="rId19"/>
    <p:sldId id="310" r:id="rId2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5pPr>
    <a:lvl6pPr marL="22860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6pPr>
    <a:lvl7pPr marL="27432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7pPr>
    <a:lvl8pPr marL="32004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8pPr>
    <a:lvl9pPr marL="36576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3167" autoAdjust="0"/>
  </p:normalViewPr>
  <p:slideViewPr>
    <p:cSldViewPr>
      <p:cViewPr varScale="1">
        <p:scale>
          <a:sx n="65" d="100"/>
          <a:sy n="65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IQ" smtClean="0"/>
              <a:t>قوناغي 3  : كومبيوتر  / د.حيدر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39193-C141-4C79-B259-CECD4F11BD2A}" type="datetime3">
              <a:rPr lang="en-US" smtClean="0"/>
              <a:pPr/>
              <a:t>18 April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06F6E-9DD1-492F-88D0-FF99FD75C7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3577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ar-IQ" smtClean="0"/>
              <a:t>قوناغي 3  : كومبيوتر  / د.حيدر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F75A8F-CC0B-4B9C-AC56-663E1E088922}" type="datetime3">
              <a:rPr lang="en-US" smtClean="0"/>
              <a:pPr/>
              <a:t>18 April 2022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AAD8885-FC3D-402F-BBA5-9EEF50BA962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483607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3D240-D508-4C44-A075-B84B244CA9C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 smtClean="0"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96FE638-48BE-463C-9F3D-A2DB108F3D33}" type="datetime3">
              <a:rPr lang="en-US" smtClean="0"/>
              <a:pPr/>
              <a:t>18 April 2022</a:t>
            </a:fld>
            <a:endParaRPr lang="ar-IQ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ar-IQ" smtClean="0"/>
              <a:t>قوناغي 3  : كومبيوتر  / د.حيدر</a:t>
            </a:r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r-IQ" smtClean="0"/>
              <a:t>قوناغي 3  : كومبيوتر  / د.حيدر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BF75A8F-CC0B-4B9C-AC56-663E1E088922}" type="datetime3">
              <a:rPr lang="en-US" smtClean="0"/>
              <a:pPr/>
              <a:t>18 April 2022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8885-FC3D-402F-BBA5-9EEF50BA9622}" type="slidenum">
              <a:rPr lang="ar-IQ" smtClean="0"/>
              <a:pPr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2241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967AE-69B4-42C9-B492-4C0384861508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99F4A-ED67-43D5-B6DE-840A753D54C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5A934E-ADDE-41BB-8144-9DC5C1DFBB4A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5D632-8F66-4E5A-8BAF-15A7BF4C463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C5F174-279D-4FFB-B12A-98FFF93D5F6C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C9FF4-5CCC-4004-BB96-AB230E626DB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5D7BE1-6AB2-478F-98DA-99F219815421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917D9A-B042-4FF4-AFA1-7390A6D4626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3FAD3E-7D77-422A-B741-133879CCD906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FFF076F-7343-4B0B-8AF7-682A49046A4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CB379B-E78C-4CF7-96E9-B6CDF81448DF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937D2-E861-49B9-B982-5BE493F4237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EDB40A-1C27-4876-81BD-A9D9F8D57149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453FA-2D1D-4E4E-9CA5-5E0B0026F53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16E2E-413B-4BBF-8C2D-E54DAFC60FAC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07848-A941-458D-ADD7-BFBFED6BC77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5A896-2F91-4DA6-A343-B698A7A8237B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CCE7A-F9E3-4D38-B2C1-73C93EEED13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7DB17-D532-410A-A2ED-27514CC066F1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19F18-4E41-426B-A256-1106F87B3FC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3C217-9388-4894-AD5E-9E5B8E4DCC81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632A0-AFD8-4637-932C-D2CEE356321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6802C-6EC6-4CC7-87C1-DD01297DE819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ABA28-16AB-4C3E-9B46-54BC5AE2280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FAF620-F298-4064-9F8E-D257F4C81AB7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77308-875F-4D90-BC00-0063B1E5961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286B0CC-2BBC-4ACE-AF8A-B0D1337FEB36}" type="datetime1">
              <a:rPr lang="en-US" altLang="zh-TW" smtClean="0"/>
              <a:pPr/>
              <a:t>4/18/2022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2FA6DD-E472-4517-9BCA-C5E3CF9C71E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225" y="3962400"/>
            <a:ext cx="38862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  <a:t>Dr.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</a:rPr>
              <a:t>Haider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  <a:t>  A. Haddad</a:t>
            </a:r>
            <a:r>
              <a:rPr lang="en-US" sz="180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180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</a:rPr>
              <a:t>Class 3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838200"/>
            <a:ext cx="6858000" cy="3200400"/>
          </a:xfrm>
        </p:spPr>
        <p:txBody>
          <a:bodyPr/>
          <a:lstStyle/>
          <a:p>
            <a:pPr algn="r"/>
            <a:r>
              <a:rPr lang="en-US" sz="3600" b="1" dirty="0" smtClean="0"/>
              <a:t> </a:t>
            </a:r>
            <a:r>
              <a:rPr lang="en-US" sz="3600" b="1" dirty="0" smtClean="0">
                <a:latin typeface="Arial" pitchFamily="34" charset="0"/>
              </a:rPr>
              <a:t>Lecture </a:t>
            </a:r>
            <a:r>
              <a:rPr lang="ar-JO" sz="3600" b="1" dirty="0" smtClean="0">
                <a:latin typeface="Arial" pitchFamily="34" charset="0"/>
              </a:rPr>
              <a:t>7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algn="l"/>
            <a:r>
              <a:rPr lang="en-US" sz="4800" b="1" dirty="0" smtClean="0"/>
              <a:t>Distributed</a:t>
            </a:r>
            <a:r>
              <a:rPr lang="en-US" sz="5400" b="1" dirty="0" smtClean="0"/>
              <a:t> Database Systems                </a:t>
            </a:r>
            <a:r>
              <a:rPr lang="ar-IQ" sz="5400" b="1" dirty="0" smtClean="0"/>
              <a:t>   </a:t>
            </a:r>
            <a:r>
              <a:rPr lang="en-US" sz="5400" b="1" dirty="0" smtClean="0"/>
              <a:t>                </a:t>
            </a:r>
          </a:p>
          <a:p>
            <a:r>
              <a:rPr lang="en-US" sz="4000" b="1" dirty="0" smtClean="0"/>
              <a:t>              </a:t>
            </a:r>
            <a:endParaRPr lang="en-US" sz="36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9F4A-ED67-43D5-B6DE-840A753D54C5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   Top-down approach</a:t>
            </a:r>
          </a:p>
          <a:p>
            <a:r>
              <a:rPr lang="en-US" b="1" dirty="0" smtClean="0"/>
              <a:t>– Designing systems from scratch</a:t>
            </a:r>
          </a:p>
          <a:p>
            <a:r>
              <a:rPr lang="en-US" b="1" dirty="0" smtClean="0"/>
              <a:t>– Homogeneous systems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 Bottom-up approach</a:t>
            </a:r>
          </a:p>
          <a:p>
            <a:r>
              <a:rPr lang="en-US" b="1" dirty="0" smtClean="0"/>
              <a:t>– The databases already exist at a number of sites</a:t>
            </a:r>
          </a:p>
          <a:p>
            <a:r>
              <a:rPr lang="en-US" b="1" dirty="0" smtClean="0"/>
              <a:t>– The databases should be connected to solve common tasks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Fragmentation aims to improve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– Reliability</a:t>
            </a:r>
          </a:p>
          <a:p>
            <a:r>
              <a:rPr lang="en-US" sz="2000" b="1" dirty="0" smtClean="0"/>
              <a:t>– Performance</a:t>
            </a:r>
          </a:p>
          <a:p>
            <a:r>
              <a:rPr lang="en-US" sz="2000" b="1" dirty="0" smtClean="0"/>
              <a:t>– Balanced storage capacity and costs</a:t>
            </a:r>
          </a:p>
          <a:p>
            <a:r>
              <a:rPr lang="en-US" sz="2000" b="1" dirty="0" smtClean="0"/>
              <a:t>– Communication costs</a:t>
            </a:r>
          </a:p>
          <a:p>
            <a:r>
              <a:rPr lang="en-US" sz="2000" b="1" dirty="0" smtClean="0"/>
              <a:t>– Security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  The following information is used to decide    </a:t>
            </a:r>
            <a:r>
              <a:rPr lang="ar-IQ" sz="2400" b="1" dirty="0" smtClean="0"/>
              <a:t>         </a:t>
            </a:r>
            <a:r>
              <a:rPr lang="en-US" sz="2400" b="1" dirty="0" smtClean="0"/>
              <a:t>      </a:t>
            </a:r>
            <a:r>
              <a:rPr lang="ar-IQ" sz="2400" b="1" dirty="0" smtClean="0"/>
              <a:t> </a:t>
            </a:r>
            <a:r>
              <a:rPr lang="en-US" sz="2400" b="1" dirty="0" smtClean="0"/>
              <a:t>fragmentation:</a:t>
            </a:r>
            <a:endParaRPr lang="en-US" sz="2000" b="1" dirty="0" smtClean="0"/>
          </a:p>
          <a:p>
            <a:r>
              <a:rPr lang="en-US" sz="2000" b="1" dirty="0" smtClean="0"/>
              <a:t>– Quantitative information: frequency of queries, site, where query is run, selectivity of </a:t>
            </a:r>
            <a:r>
              <a:rPr lang="en-US" sz="2000" dirty="0" smtClean="0"/>
              <a:t>the queries, etc.</a:t>
            </a:r>
          </a:p>
          <a:p>
            <a:r>
              <a:rPr lang="en-US" sz="2000" b="1" dirty="0" smtClean="0"/>
              <a:t>– Qualitative information: types of access of data, read/write, etc.</a:t>
            </a:r>
            <a:endParaRPr lang="ar-IQ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Types of Fragmentation</a:t>
            </a:r>
          </a:p>
          <a:p>
            <a:r>
              <a:rPr lang="en-US" sz="2400" b="1" dirty="0" smtClean="0"/>
              <a:t>– Horizontal: partitions a relation along its </a:t>
            </a:r>
            <a:r>
              <a:rPr lang="en-US" sz="2400" b="1" dirty="0" err="1" smtClean="0"/>
              <a:t>tuples</a:t>
            </a:r>
            <a:endParaRPr lang="en-US" sz="2400" b="1" dirty="0" smtClean="0"/>
          </a:p>
          <a:p>
            <a:r>
              <a:rPr lang="en-US" sz="2400" b="1" dirty="0" smtClean="0"/>
              <a:t>– Vertical: partitions a relation along its attributes</a:t>
            </a:r>
          </a:p>
          <a:p>
            <a:r>
              <a:rPr lang="en-US" sz="2400" b="1" dirty="0" smtClean="0"/>
              <a:t>– Mixed/hybrid: a combination of horizontal and vertical fragmentation</a:t>
            </a:r>
          </a:p>
          <a:p>
            <a:endParaRPr lang="en-US" sz="2400" b="1" dirty="0" smtClean="0"/>
          </a:p>
          <a:p>
            <a:r>
              <a:rPr lang="en-US" sz="2400" dirty="0" smtClean="0"/>
              <a:t>(a) Horizontal Fragmentation</a:t>
            </a:r>
          </a:p>
          <a:p>
            <a:r>
              <a:rPr lang="fr-FR" sz="2400" dirty="0" smtClean="0"/>
              <a:t>(b) Vertical Fragmentation </a:t>
            </a:r>
          </a:p>
          <a:p>
            <a:r>
              <a:rPr lang="fr-FR" sz="2400" dirty="0" smtClean="0"/>
              <a:t>(c) Mixed Fragmentation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Fragmentation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13</a:t>
            </a:fld>
            <a:endParaRPr lang="en-US" altLang="zh-TW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98246"/>
            <a:ext cx="8229600" cy="341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962150"/>
            <a:ext cx="4972050" cy="1809750"/>
          </a:xfrm>
          <a:noFill/>
          <a:ln/>
        </p:spPr>
        <p:txBody>
          <a:bodyPr/>
          <a:lstStyle/>
          <a:p>
            <a:pPr marL="1195388" indent="-1195388">
              <a:buFont typeface="Monotype Sorts" pitchFamily="2" charset="2"/>
              <a:buNone/>
            </a:pPr>
            <a:r>
              <a:rPr lang="en-US" sz="2000" dirty="0"/>
              <a:t>PROJ</a:t>
            </a:r>
            <a:r>
              <a:rPr lang="en-US" sz="2000" baseline="-25000" dirty="0"/>
              <a:t>1</a:t>
            </a:r>
            <a:r>
              <a:rPr lang="en-US" sz="2000" dirty="0"/>
              <a:t> :	projects with budgets less than $200,000</a:t>
            </a:r>
          </a:p>
          <a:p>
            <a:pPr marL="1195388" indent="-1195388">
              <a:buFont typeface="Monotype Sorts" pitchFamily="2" charset="2"/>
              <a:buNone/>
            </a:pPr>
            <a:r>
              <a:rPr lang="en-US" sz="2000" dirty="0"/>
              <a:t>PROJ</a:t>
            </a:r>
            <a:r>
              <a:rPr lang="en-US" sz="2000" baseline="-25000" dirty="0"/>
              <a:t>2</a:t>
            </a:r>
            <a:r>
              <a:rPr lang="en-US" sz="2000" dirty="0"/>
              <a:t> :	projects with budgets greater than or equal to $200,000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522288" y="4097338"/>
            <a:ext cx="800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PROJ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4959350" y="4489450"/>
            <a:ext cx="3759200" cy="1371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54673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54673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54673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5467350" y="4489450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70294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70294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70294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7029450" y="4489450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4953000" y="4595813"/>
            <a:ext cx="57227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PNO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5840413" y="4595813"/>
            <a:ext cx="82234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PNAME</a:t>
            </a: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7021513" y="4595813"/>
            <a:ext cx="93134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BUDGET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8062913" y="4557713"/>
            <a:ext cx="55143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LOC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5027612" y="4900613"/>
            <a:ext cx="3733799" cy="304800"/>
            <a:chOff x="3167" y="3087"/>
            <a:chExt cx="2352" cy="192"/>
          </a:xfrm>
        </p:grpSpPr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3167" y="3087"/>
              <a:ext cx="28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3431" y="3087"/>
              <a:ext cx="63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4439" y="3087"/>
              <a:ext cx="49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4927" y="3087"/>
              <a:ext cx="59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New York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5027613" y="5243513"/>
            <a:ext cx="3386137" cy="304800"/>
            <a:chOff x="3167" y="3303"/>
            <a:chExt cx="2133" cy="192"/>
          </a:xfrm>
        </p:grpSpPr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3167" y="3303"/>
              <a:ext cx="2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3439" y="3303"/>
              <a:ext cx="76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4439" y="3303"/>
              <a:ext cx="49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4927" y="3303"/>
              <a:ext cx="37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Paris</a:t>
              </a: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5027614" y="5565775"/>
            <a:ext cx="3535363" cy="304800"/>
            <a:chOff x="3167" y="3506"/>
            <a:chExt cx="2227" cy="192"/>
          </a:xfrm>
        </p:grpSpPr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3167" y="3506"/>
              <a:ext cx="2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P5</a:t>
              </a:r>
            </a:p>
          </p:txBody>
        </p:sp>
        <p:sp>
          <p:nvSpPr>
            <p:cNvPr id="17464" name="Rectangle 56"/>
            <p:cNvSpPr>
              <a:spLocks noChangeArrowheads="1"/>
            </p:cNvSpPr>
            <p:nvPr/>
          </p:nvSpPr>
          <p:spPr bwMode="auto">
            <a:xfrm>
              <a:off x="3439" y="3506"/>
              <a:ext cx="63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4439" y="3506"/>
              <a:ext cx="49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500000</a:t>
              </a:r>
            </a:p>
          </p:txBody>
        </p:sp>
        <p:sp>
          <p:nvSpPr>
            <p:cNvPr id="17466" name="Rectangle 58"/>
            <p:cNvSpPr>
              <a:spLocks noChangeArrowheads="1"/>
            </p:cNvSpPr>
            <p:nvPr/>
          </p:nvSpPr>
          <p:spPr bwMode="auto">
            <a:xfrm>
              <a:off x="4927" y="3506"/>
              <a:ext cx="46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Boston</a:t>
              </a:r>
            </a:p>
          </p:txBody>
        </p:sp>
      </p:grpSp>
      <p:sp>
        <p:nvSpPr>
          <p:cNvPr id="17468" name="Rectangle 60"/>
          <p:cNvSpPr>
            <a:spLocks noChangeArrowheads="1"/>
          </p:cNvSpPr>
          <p:nvPr/>
        </p:nvSpPr>
        <p:spPr bwMode="auto">
          <a:xfrm>
            <a:off x="539750" y="4489450"/>
            <a:ext cx="3759200" cy="10795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552450" y="4864100"/>
            <a:ext cx="3746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3473450" y="4489450"/>
            <a:ext cx="0" cy="1079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71" name="Rectangle 63"/>
          <p:cNvSpPr>
            <a:spLocks noChangeArrowheads="1"/>
          </p:cNvSpPr>
          <p:nvPr/>
        </p:nvSpPr>
        <p:spPr bwMode="auto">
          <a:xfrm>
            <a:off x="533400" y="4595813"/>
            <a:ext cx="57227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PNO</a:t>
            </a:r>
          </a:p>
        </p:txBody>
      </p:sp>
      <p:sp>
        <p:nvSpPr>
          <p:cNvPr id="17472" name="Rectangle 64"/>
          <p:cNvSpPr>
            <a:spLocks noChangeArrowheads="1"/>
          </p:cNvSpPr>
          <p:nvPr/>
        </p:nvSpPr>
        <p:spPr bwMode="auto">
          <a:xfrm>
            <a:off x="1420813" y="4595813"/>
            <a:ext cx="82234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PNAME</a:t>
            </a:r>
          </a:p>
        </p:txBody>
      </p:sp>
      <p:sp>
        <p:nvSpPr>
          <p:cNvPr id="17473" name="Rectangle 65"/>
          <p:cNvSpPr>
            <a:spLocks noChangeArrowheads="1"/>
          </p:cNvSpPr>
          <p:nvPr/>
        </p:nvSpPr>
        <p:spPr bwMode="auto">
          <a:xfrm>
            <a:off x="3643313" y="4557713"/>
            <a:ext cx="55143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LOC</a:t>
            </a: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608013" y="4900613"/>
            <a:ext cx="3671888" cy="304800"/>
            <a:chOff x="383" y="3087"/>
            <a:chExt cx="2313" cy="192"/>
          </a:xfrm>
        </p:grpSpPr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383" y="3087"/>
              <a:ext cx="2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639" y="3087"/>
              <a:ext cx="89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Instrumentation</a:t>
              </a:r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655" y="3087"/>
              <a:ext cx="49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150000</a:t>
              </a:r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143" y="3087"/>
              <a:ext cx="5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Montreal</a:t>
              </a: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608013" y="5243513"/>
            <a:ext cx="3733799" cy="304800"/>
            <a:chOff x="383" y="3303"/>
            <a:chExt cx="2352" cy="192"/>
          </a:xfrm>
        </p:grpSpPr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383" y="3303"/>
              <a:ext cx="2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P2</a:t>
              </a:r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631" y="3303"/>
              <a:ext cx="107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Database Develop.</a:t>
              </a:r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1655" y="3303"/>
              <a:ext cx="49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135000</a:t>
              </a:r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2143" y="3303"/>
              <a:ext cx="59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New York</a:t>
              </a:r>
            </a:p>
          </p:txBody>
        </p:sp>
      </p:grpSp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601913" y="4595813"/>
            <a:ext cx="93134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BUDGET</a:t>
            </a:r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>
            <a:off x="10477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10477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87" name="Line 79"/>
          <p:cNvSpPr>
            <a:spLocks noChangeShapeType="1"/>
          </p:cNvSpPr>
          <p:nvPr/>
        </p:nvSpPr>
        <p:spPr bwMode="auto">
          <a:xfrm>
            <a:off x="1047750" y="4489450"/>
            <a:ext cx="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88" name="Line 80"/>
          <p:cNvSpPr>
            <a:spLocks noChangeShapeType="1"/>
          </p:cNvSpPr>
          <p:nvPr/>
        </p:nvSpPr>
        <p:spPr bwMode="auto">
          <a:xfrm>
            <a:off x="1047750" y="4489450"/>
            <a:ext cx="0" cy="1079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89" name="Line 81"/>
          <p:cNvSpPr>
            <a:spLocks noChangeShapeType="1"/>
          </p:cNvSpPr>
          <p:nvPr/>
        </p:nvSpPr>
        <p:spPr bwMode="auto">
          <a:xfrm>
            <a:off x="2609850" y="4489450"/>
            <a:ext cx="0" cy="1079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90" name="Line 82"/>
          <p:cNvSpPr>
            <a:spLocks noChangeShapeType="1"/>
          </p:cNvSpPr>
          <p:nvPr/>
        </p:nvSpPr>
        <p:spPr bwMode="auto">
          <a:xfrm>
            <a:off x="26098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91" name="Line 83"/>
          <p:cNvSpPr>
            <a:spLocks noChangeShapeType="1"/>
          </p:cNvSpPr>
          <p:nvPr/>
        </p:nvSpPr>
        <p:spPr bwMode="auto">
          <a:xfrm>
            <a:off x="26098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92" name="Line 84"/>
          <p:cNvSpPr>
            <a:spLocks noChangeShapeType="1"/>
          </p:cNvSpPr>
          <p:nvPr/>
        </p:nvSpPr>
        <p:spPr bwMode="auto">
          <a:xfrm>
            <a:off x="2609850" y="448945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93" name="Line 85"/>
          <p:cNvSpPr>
            <a:spLocks noChangeShapeType="1"/>
          </p:cNvSpPr>
          <p:nvPr/>
        </p:nvSpPr>
        <p:spPr bwMode="auto">
          <a:xfrm>
            <a:off x="4967288" y="4864100"/>
            <a:ext cx="3735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94" name="Line 86"/>
          <p:cNvSpPr>
            <a:spLocks noChangeShapeType="1"/>
          </p:cNvSpPr>
          <p:nvPr/>
        </p:nvSpPr>
        <p:spPr bwMode="auto">
          <a:xfrm>
            <a:off x="7870825" y="4489450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400"/>
          </a:p>
        </p:txBody>
      </p: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5010150" y="4097338"/>
            <a:ext cx="650818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PROJ</a:t>
            </a:r>
            <a:r>
              <a:rPr lang="en-US" sz="12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>
          <a:xfrm>
            <a:off x="190500" y="114300"/>
            <a:ext cx="7505700" cy="1143000"/>
          </a:xfrm>
        </p:spPr>
        <p:txBody>
          <a:bodyPr/>
          <a:lstStyle/>
          <a:p>
            <a:r>
              <a:rPr lang="en-US" dirty="0"/>
              <a:t>Fragmentation Alternatives – Horizontal</a:t>
            </a:r>
          </a:p>
        </p:txBody>
      </p:sp>
      <p:grpSp>
        <p:nvGrpSpPr>
          <p:cNvPr id="7" name="Group 96"/>
          <p:cNvGrpSpPr>
            <a:grpSpLocks/>
          </p:cNvGrpSpPr>
          <p:nvPr/>
        </p:nvGrpSpPr>
        <p:grpSpPr bwMode="auto">
          <a:xfrm>
            <a:off x="5149850" y="1676400"/>
            <a:ext cx="3802063" cy="1828800"/>
            <a:chOff x="3244" y="1056"/>
            <a:chExt cx="2395" cy="1152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5068" y="1787"/>
              <a:ext cx="52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068" y="1659"/>
              <a:ext cx="52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268" y="1268"/>
              <a:ext cx="2368" cy="9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200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3244" y="1056"/>
              <a:ext cx="352" cy="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PROJ</a:t>
              </a: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256" y="1301"/>
              <a:ext cx="32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3801" y="1301"/>
              <a:ext cx="45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4545" y="1301"/>
              <a:ext cx="51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201" y="1301"/>
              <a:ext cx="31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3311" y="1527"/>
              <a:ext cx="23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3567" y="1527"/>
              <a:ext cx="78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4609" y="1527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5068" y="1527"/>
              <a:ext cx="49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3311" y="1763"/>
              <a:ext cx="26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575" y="1763"/>
              <a:ext cx="56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4604" y="1763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3311" y="1651"/>
              <a:ext cx="23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575" y="1651"/>
              <a:ext cx="9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4609" y="1651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311" y="1895"/>
              <a:ext cx="23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3583" y="1895"/>
              <a:ext cx="66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4609" y="1895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5068" y="1895"/>
              <a:ext cx="33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Paris</a:t>
              </a:r>
            </a:p>
          </p:txBody>
        </p:sp>
        <p:sp>
          <p:nvSpPr>
            <p:cNvPr id="17434" name="Rectangle 26"/>
            <p:cNvSpPr>
              <a:spLocks noChangeArrowheads="1"/>
            </p:cNvSpPr>
            <p:nvPr/>
          </p:nvSpPr>
          <p:spPr bwMode="auto">
            <a:xfrm>
              <a:off x="3311" y="2023"/>
              <a:ext cx="23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P5</a:t>
              </a:r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3583" y="2023"/>
              <a:ext cx="56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17436" name="Rectangle 28"/>
            <p:cNvSpPr>
              <a:spLocks noChangeArrowheads="1"/>
            </p:cNvSpPr>
            <p:nvPr/>
          </p:nvSpPr>
          <p:spPr bwMode="auto">
            <a:xfrm>
              <a:off x="4609" y="2023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</a:rPr>
                <a:t>500000</a:t>
              </a:r>
            </a:p>
          </p:txBody>
        </p:sp>
        <p:sp>
          <p:nvSpPr>
            <p:cNvPr id="17437" name="Rectangle 29"/>
            <p:cNvSpPr>
              <a:spLocks noChangeArrowheads="1"/>
            </p:cNvSpPr>
            <p:nvPr/>
          </p:nvSpPr>
          <p:spPr bwMode="auto">
            <a:xfrm>
              <a:off x="5068" y="2023"/>
              <a:ext cx="41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Boston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268" y="1497"/>
              <a:ext cx="23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200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573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200"/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4586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200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5068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200"/>
            </a:p>
          </p:txBody>
        </p:sp>
        <p:sp>
          <p:nvSpPr>
            <p:cNvPr id="17501" name="Rectangle 93"/>
            <p:cNvSpPr>
              <a:spLocks noChangeArrowheads="1"/>
            </p:cNvSpPr>
            <p:nvPr/>
          </p:nvSpPr>
          <p:spPr bwMode="auto">
            <a:xfrm>
              <a:off x="5068" y="1652"/>
              <a:ext cx="52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5068" y="1763"/>
              <a:ext cx="52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New York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919163"/>
            <a:ext cx="8123238" cy="333375"/>
          </a:xfrm>
          <a:noFill/>
          <a:ln/>
        </p:spPr>
        <p:txBody>
          <a:bodyPr/>
          <a:lstStyle/>
          <a:p>
            <a:r>
              <a:rPr lang="en-US"/>
              <a:t>Fragmentation Alternatives – Vertical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962150"/>
            <a:ext cx="4514850" cy="1924050"/>
          </a:xfrm>
          <a:noFill/>
          <a:ln/>
        </p:spPr>
        <p:txBody>
          <a:bodyPr/>
          <a:lstStyle/>
          <a:p>
            <a:pPr marL="1081088" indent="-1081088">
              <a:buFont typeface="Monotype Sorts" pitchFamily="2" charset="2"/>
              <a:buNone/>
            </a:pPr>
            <a:r>
              <a:rPr lang="en-US" sz="2400" dirty="0"/>
              <a:t>PROJ</a:t>
            </a:r>
            <a:r>
              <a:rPr lang="en-US" sz="2400" baseline="-25000" dirty="0"/>
              <a:t>1</a:t>
            </a:r>
            <a:r>
              <a:rPr lang="en-US" sz="2400" dirty="0"/>
              <a:t>:	information about project budgets</a:t>
            </a:r>
          </a:p>
          <a:p>
            <a:pPr marL="1081088" indent="-1081088">
              <a:buFont typeface="Monotype Sorts" pitchFamily="2" charset="2"/>
              <a:buNone/>
            </a:pPr>
            <a:r>
              <a:rPr lang="en-US" sz="2400" dirty="0"/>
              <a:t>PROJ</a:t>
            </a:r>
            <a:r>
              <a:rPr lang="en-US" sz="2400" baseline="-25000" dirty="0"/>
              <a:t>2</a:t>
            </a:r>
            <a:r>
              <a:rPr lang="en-US" sz="2400" dirty="0"/>
              <a:t>:	information about project names and locations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1360488" y="4672013"/>
            <a:ext cx="1528762" cy="14922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 sz="100"/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1341438" y="4724400"/>
            <a:ext cx="488915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100" dirty="0">
                <a:solidFill>
                  <a:srgbClr val="000000"/>
                </a:solidFill>
              </a:rPr>
              <a:t>PNO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1914525" y="4724400"/>
            <a:ext cx="772646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100" dirty="0">
                <a:solidFill>
                  <a:srgbClr val="000000"/>
                </a:solidFill>
              </a:rPr>
              <a:t>BUDGET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1428750" y="5083175"/>
            <a:ext cx="355866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10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2092352" y="5083175"/>
            <a:ext cx="654024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100">
                <a:solidFill>
                  <a:srgbClr val="000000"/>
                </a:solidFill>
              </a:rPr>
              <a:t>150000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1428750" y="5476875"/>
            <a:ext cx="394338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100">
                <a:solidFill>
                  <a:srgbClr val="000000"/>
                </a:solidFill>
              </a:rPr>
              <a:t>P3 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1974850" y="5476875"/>
            <a:ext cx="654024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100" dirty="0">
                <a:solidFill>
                  <a:srgbClr val="000000"/>
                </a:solidFill>
              </a:rPr>
              <a:t>250000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1428750" y="5273675"/>
            <a:ext cx="355866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10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2092352" y="5273675"/>
            <a:ext cx="654024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100">
                <a:solidFill>
                  <a:srgbClr val="000000"/>
                </a:solidFill>
              </a:rPr>
              <a:t>135000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1428750" y="5667375"/>
            <a:ext cx="355866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100">
                <a:solidFill>
                  <a:srgbClr val="000000"/>
                </a:solidFill>
              </a:rPr>
              <a:t>P4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2092352" y="5667375"/>
            <a:ext cx="654024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100">
                <a:solidFill>
                  <a:srgbClr val="000000"/>
                </a:solidFill>
              </a:rPr>
              <a:t>310000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1428750" y="5870575"/>
            <a:ext cx="40235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400">
                <a:solidFill>
                  <a:srgbClr val="000000"/>
                </a:solidFill>
              </a:rPr>
              <a:t>P5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1981200" y="5867400"/>
            <a:ext cx="77905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 rtl="1"/>
            <a:r>
              <a:rPr lang="en-US" sz="1400" dirty="0">
                <a:solidFill>
                  <a:srgbClr val="000000"/>
                </a:solidFill>
              </a:rPr>
              <a:t>500000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1360488" y="5035550"/>
            <a:ext cx="1528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 sz="1100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1844675" y="4670425"/>
            <a:ext cx="0" cy="1493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/>
            <a:endParaRPr lang="ar-IQ" sz="1400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4389438" y="4670425"/>
            <a:ext cx="3122612" cy="1504950"/>
            <a:chOff x="2765" y="2644"/>
            <a:chExt cx="1967" cy="948"/>
          </a:xfrm>
        </p:grpSpPr>
        <p:sp>
          <p:nvSpPr>
            <p:cNvPr id="19508" name="Rectangle 52"/>
            <p:cNvSpPr>
              <a:spLocks noChangeArrowheads="1"/>
            </p:cNvSpPr>
            <p:nvPr/>
          </p:nvSpPr>
          <p:spPr bwMode="auto">
            <a:xfrm>
              <a:off x="2777" y="2645"/>
              <a:ext cx="1955" cy="9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400"/>
            </a:p>
          </p:txBody>
        </p: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2765" y="2678"/>
              <a:ext cx="36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PNO</a:t>
              </a:r>
            </a:p>
          </p:txBody>
        </p:sp>
        <p:sp>
          <p:nvSpPr>
            <p:cNvPr id="19510" name="Rectangle 54"/>
            <p:cNvSpPr>
              <a:spLocks noChangeArrowheads="1"/>
            </p:cNvSpPr>
            <p:nvPr/>
          </p:nvSpPr>
          <p:spPr bwMode="auto">
            <a:xfrm>
              <a:off x="3310" y="2678"/>
              <a:ext cx="51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PNAME</a:t>
              </a:r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4251" y="2678"/>
              <a:ext cx="34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LOC</a:t>
              </a:r>
            </a:p>
          </p:txBody>
        </p:sp>
        <p:sp>
          <p:nvSpPr>
            <p:cNvPr id="19512" name="Rectangle 56"/>
            <p:cNvSpPr>
              <a:spLocks noChangeArrowheads="1"/>
            </p:cNvSpPr>
            <p:nvPr/>
          </p:nvSpPr>
          <p:spPr bwMode="auto">
            <a:xfrm>
              <a:off x="2820" y="2904"/>
              <a:ext cx="2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3076" y="2904"/>
              <a:ext cx="89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Instrumentation</a:t>
              </a:r>
            </a:p>
          </p:txBody>
        </p:sp>
        <p:sp>
          <p:nvSpPr>
            <p:cNvPr id="19514" name="Rectangle 58"/>
            <p:cNvSpPr>
              <a:spLocks noChangeArrowheads="1"/>
            </p:cNvSpPr>
            <p:nvPr/>
          </p:nvSpPr>
          <p:spPr bwMode="auto">
            <a:xfrm>
              <a:off x="4121" y="2904"/>
              <a:ext cx="5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Montreal</a:t>
              </a:r>
            </a:p>
          </p:txBody>
        </p:sp>
        <p:sp>
          <p:nvSpPr>
            <p:cNvPr id="19515" name="Rectangle 59"/>
            <p:cNvSpPr>
              <a:spLocks noChangeArrowheads="1"/>
            </p:cNvSpPr>
            <p:nvPr/>
          </p:nvSpPr>
          <p:spPr bwMode="auto">
            <a:xfrm>
              <a:off x="2820" y="3152"/>
              <a:ext cx="28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P3 </a:t>
              </a:r>
            </a:p>
          </p:txBody>
        </p:sp>
        <p:sp>
          <p:nvSpPr>
            <p:cNvPr id="19516" name="Rectangle 60"/>
            <p:cNvSpPr>
              <a:spLocks noChangeArrowheads="1"/>
            </p:cNvSpPr>
            <p:nvPr/>
          </p:nvSpPr>
          <p:spPr bwMode="auto">
            <a:xfrm>
              <a:off x="3084" y="3152"/>
              <a:ext cx="63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19517" name="Rectangle 61"/>
            <p:cNvSpPr>
              <a:spLocks noChangeArrowheads="1"/>
            </p:cNvSpPr>
            <p:nvPr/>
          </p:nvSpPr>
          <p:spPr bwMode="auto">
            <a:xfrm>
              <a:off x="4121" y="3152"/>
              <a:ext cx="59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19518" name="Rectangle 62"/>
            <p:cNvSpPr>
              <a:spLocks noChangeArrowheads="1"/>
            </p:cNvSpPr>
            <p:nvPr/>
          </p:nvSpPr>
          <p:spPr bwMode="auto">
            <a:xfrm>
              <a:off x="2820" y="3024"/>
              <a:ext cx="2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P2</a:t>
              </a:r>
            </a:p>
          </p:txBody>
        </p:sp>
        <p:sp>
          <p:nvSpPr>
            <p:cNvPr id="19519" name="Rectangle 63"/>
            <p:cNvSpPr>
              <a:spLocks noChangeArrowheads="1"/>
            </p:cNvSpPr>
            <p:nvPr/>
          </p:nvSpPr>
          <p:spPr bwMode="auto">
            <a:xfrm>
              <a:off x="3084" y="3024"/>
              <a:ext cx="107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Database Develop.</a:t>
              </a:r>
            </a:p>
          </p:txBody>
        </p:sp>
        <p:sp>
          <p:nvSpPr>
            <p:cNvPr id="19520" name="Rectangle 64"/>
            <p:cNvSpPr>
              <a:spLocks noChangeArrowheads="1"/>
            </p:cNvSpPr>
            <p:nvPr/>
          </p:nvSpPr>
          <p:spPr bwMode="auto">
            <a:xfrm>
              <a:off x="4121" y="3024"/>
              <a:ext cx="59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19521" name="Rectangle 65"/>
            <p:cNvSpPr>
              <a:spLocks noChangeArrowheads="1"/>
            </p:cNvSpPr>
            <p:nvPr/>
          </p:nvSpPr>
          <p:spPr bwMode="auto">
            <a:xfrm>
              <a:off x="2820" y="3272"/>
              <a:ext cx="2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P4</a:t>
              </a:r>
            </a:p>
          </p:txBody>
        </p:sp>
        <p:sp>
          <p:nvSpPr>
            <p:cNvPr id="19522" name="Rectangle 66"/>
            <p:cNvSpPr>
              <a:spLocks noChangeArrowheads="1"/>
            </p:cNvSpPr>
            <p:nvPr/>
          </p:nvSpPr>
          <p:spPr bwMode="auto">
            <a:xfrm>
              <a:off x="3092" y="3272"/>
              <a:ext cx="76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Maintenance</a:t>
              </a:r>
            </a:p>
          </p:txBody>
        </p:sp>
        <p:sp>
          <p:nvSpPr>
            <p:cNvPr id="19523" name="Rectangle 67"/>
            <p:cNvSpPr>
              <a:spLocks noChangeArrowheads="1"/>
            </p:cNvSpPr>
            <p:nvPr/>
          </p:nvSpPr>
          <p:spPr bwMode="auto">
            <a:xfrm>
              <a:off x="4121" y="3272"/>
              <a:ext cx="37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Paris</a:t>
              </a:r>
            </a:p>
          </p:txBody>
        </p:sp>
        <p:sp>
          <p:nvSpPr>
            <p:cNvPr id="19524" name="Rectangle 68"/>
            <p:cNvSpPr>
              <a:spLocks noChangeArrowheads="1"/>
            </p:cNvSpPr>
            <p:nvPr/>
          </p:nvSpPr>
          <p:spPr bwMode="auto">
            <a:xfrm>
              <a:off x="2820" y="3400"/>
              <a:ext cx="2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P5</a:t>
              </a:r>
            </a:p>
          </p:txBody>
        </p:sp>
        <p:sp>
          <p:nvSpPr>
            <p:cNvPr id="19525" name="Rectangle 69"/>
            <p:cNvSpPr>
              <a:spLocks noChangeArrowheads="1"/>
            </p:cNvSpPr>
            <p:nvPr/>
          </p:nvSpPr>
          <p:spPr bwMode="auto">
            <a:xfrm>
              <a:off x="3092" y="3400"/>
              <a:ext cx="63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19526" name="Rectangle 70"/>
            <p:cNvSpPr>
              <a:spLocks noChangeArrowheads="1"/>
            </p:cNvSpPr>
            <p:nvPr/>
          </p:nvSpPr>
          <p:spPr bwMode="auto">
            <a:xfrm>
              <a:off x="4121" y="3400"/>
              <a:ext cx="46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Boston</a:t>
              </a:r>
            </a:p>
          </p:txBody>
        </p:sp>
        <p:sp>
          <p:nvSpPr>
            <p:cNvPr id="19527" name="Line 71"/>
            <p:cNvSpPr>
              <a:spLocks noChangeShapeType="1"/>
            </p:cNvSpPr>
            <p:nvPr/>
          </p:nvSpPr>
          <p:spPr bwMode="auto">
            <a:xfrm>
              <a:off x="2777" y="2874"/>
              <a:ext cx="19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400"/>
            </a:p>
          </p:txBody>
        </p:sp>
        <p:sp>
          <p:nvSpPr>
            <p:cNvPr id="19528" name="Line 72"/>
            <p:cNvSpPr>
              <a:spLocks noChangeShapeType="1"/>
            </p:cNvSpPr>
            <p:nvPr/>
          </p:nvSpPr>
          <p:spPr bwMode="auto">
            <a:xfrm>
              <a:off x="3082" y="2644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400"/>
            </a:p>
          </p:txBody>
        </p:sp>
        <p:sp>
          <p:nvSpPr>
            <p:cNvPr id="19529" name="Line 73"/>
            <p:cNvSpPr>
              <a:spLocks noChangeShapeType="1"/>
            </p:cNvSpPr>
            <p:nvPr/>
          </p:nvSpPr>
          <p:spPr bwMode="auto">
            <a:xfrm>
              <a:off x="4095" y="2644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400"/>
            </a:p>
          </p:txBody>
        </p:sp>
      </p:grpSp>
      <p:sp>
        <p:nvSpPr>
          <p:cNvPr id="19531" name="Rectangle 75"/>
          <p:cNvSpPr>
            <a:spLocks noChangeArrowheads="1"/>
          </p:cNvSpPr>
          <p:nvPr/>
        </p:nvSpPr>
        <p:spPr bwMode="auto">
          <a:xfrm>
            <a:off x="1306513" y="4278313"/>
            <a:ext cx="612346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50">
                <a:solidFill>
                  <a:srgbClr val="000000"/>
                </a:solidFill>
              </a:rPr>
              <a:t>PROJ</a:t>
            </a:r>
            <a:r>
              <a:rPr lang="en-US" sz="105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532" name="Rectangle 76"/>
          <p:cNvSpPr>
            <a:spLocks noChangeArrowheads="1"/>
          </p:cNvSpPr>
          <p:nvPr/>
        </p:nvSpPr>
        <p:spPr bwMode="auto">
          <a:xfrm>
            <a:off x="4398963" y="4278313"/>
            <a:ext cx="800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PROJ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3" name="Group 106"/>
          <p:cNvGrpSpPr>
            <a:grpSpLocks/>
          </p:cNvGrpSpPr>
          <p:nvPr/>
        </p:nvGrpSpPr>
        <p:grpSpPr bwMode="auto">
          <a:xfrm>
            <a:off x="5149850" y="1676400"/>
            <a:ext cx="3802063" cy="1828800"/>
            <a:chOff x="3244" y="1056"/>
            <a:chExt cx="2395" cy="1152"/>
          </a:xfrm>
        </p:grpSpPr>
        <p:sp>
          <p:nvSpPr>
            <p:cNvPr id="19563" name="Rectangle 107"/>
            <p:cNvSpPr>
              <a:spLocks noChangeArrowheads="1"/>
            </p:cNvSpPr>
            <p:nvPr/>
          </p:nvSpPr>
          <p:spPr bwMode="auto">
            <a:xfrm>
              <a:off x="5068" y="1787"/>
              <a:ext cx="52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19564" name="Rectangle 108"/>
            <p:cNvSpPr>
              <a:spLocks noChangeArrowheads="1"/>
            </p:cNvSpPr>
            <p:nvPr/>
          </p:nvSpPr>
          <p:spPr bwMode="auto">
            <a:xfrm>
              <a:off x="5068" y="1659"/>
              <a:ext cx="52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19565" name="Rectangle 109"/>
            <p:cNvSpPr>
              <a:spLocks noChangeArrowheads="1"/>
            </p:cNvSpPr>
            <p:nvPr/>
          </p:nvSpPr>
          <p:spPr bwMode="auto">
            <a:xfrm>
              <a:off x="3268" y="1268"/>
              <a:ext cx="2368" cy="9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200"/>
            </a:p>
          </p:txBody>
        </p:sp>
        <p:sp>
          <p:nvSpPr>
            <p:cNvPr id="19566" name="Rectangle 110"/>
            <p:cNvSpPr>
              <a:spLocks noChangeArrowheads="1"/>
            </p:cNvSpPr>
            <p:nvPr/>
          </p:nvSpPr>
          <p:spPr bwMode="auto">
            <a:xfrm>
              <a:off x="3244" y="1056"/>
              <a:ext cx="352" cy="1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</a:rPr>
                <a:t>PROJ</a:t>
              </a:r>
            </a:p>
          </p:txBody>
        </p:sp>
        <p:sp>
          <p:nvSpPr>
            <p:cNvPr id="19567" name="Rectangle 111"/>
            <p:cNvSpPr>
              <a:spLocks noChangeArrowheads="1"/>
            </p:cNvSpPr>
            <p:nvPr/>
          </p:nvSpPr>
          <p:spPr bwMode="auto">
            <a:xfrm>
              <a:off x="3256" y="1301"/>
              <a:ext cx="32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PNO</a:t>
              </a:r>
            </a:p>
          </p:txBody>
        </p:sp>
        <p:sp>
          <p:nvSpPr>
            <p:cNvPr id="19568" name="Rectangle 112"/>
            <p:cNvSpPr>
              <a:spLocks noChangeArrowheads="1"/>
            </p:cNvSpPr>
            <p:nvPr/>
          </p:nvSpPr>
          <p:spPr bwMode="auto">
            <a:xfrm>
              <a:off x="3801" y="1301"/>
              <a:ext cx="45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PNAME</a:t>
              </a:r>
            </a:p>
          </p:txBody>
        </p:sp>
        <p:sp>
          <p:nvSpPr>
            <p:cNvPr id="19569" name="Rectangle 113"/>
            <p:cNvSpPr>
              <a:spLocks noChangeArrowheads="1"/>
            </p:cNvSpPr>
            <p:nvPr/>
          </p:nvSpPr>
          <p:spPr bwMode="auto">
            <a:xfrm>
              <a:off x="4545" y="1301"/>
              <a:ext cx="51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BUDGET</a:t>
              </a:r>
            </a:p>
          </p:txBody>
        </p:sp>
        <p:sp>
          <p:nvSpPr>
            <p:cNvPr id="19570" name="Rectangle 114"/>
            <p:cNvSpPr>
              <a:spLocks noChangeArrowheads="1"/>
            </p:cNvSpPr>
            <p:nvPr/>
          </p:nvSpPr>
          <p:spPr bwMode="auto">
            <a:xfrm>
              <a:off x="5201" y="1301"/>
              <a:ext cx="31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LOC</a:t>
              </a:r>
            </a:p>
          </p:txBody>
        </p:sp>
        <p:sp>
          <p:nvSpPr>
            <p:cNvPr id="19571" name="Rectangle 115"/>
            <p:cNvSpPr>
              <a:spLocks noChangeArrowheads="1"/>
            </p:cNvSpPr>
            <p:nvPr/>
          </p:nvSpPr>
          <p:spPr bwMode="auto">
            <a:xfrm>
              <a:off x="3311" y="1527"/>
              <a:ext cx="23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19572" name="Rectangle 116"/>
            <p:cNvSpPr>
              <a:spLocks noChangeArrowheads="1"/>
            </p:cNvSpPr>
            <p:nvPr/>
          </p:nvSpPr>
          <p:spPr bwMode="auto">
            <a:xfrm>
              <a:off x="3567" y="1527"/>
              <a:ext cx="78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Instrumentation</a:t>
              </a:r>
            </a:p>
          </p:txBody>
        </p:sp>
        <p:sp>
          <p:nvSpPr>
            <p:cNvPr id="19573" name="Rectangle 117"/>
            <p:cNvSpPr>
              <a:spLocks noChangeArrowheads="1"/>
            </p:cNvSpPr>
            <p:nvPr/>
          </p:nvSpPr>
          <p:spPr bwMode="auto">
            <a:xfrm>
              <a:off x="4609" y="1527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</a:rPr>
                <a:t>150000</a:t>
              </a:r>
            </a:p>
          </p:txBody>
        </p:sp>
        <p:sp>
          <p:nvSpPr>
            <p:cNvPr id="19574" name="Rectangle 118"/>
            <p:cNvSpPr>
              <a:spLocks noChangeArrowheads="1"/>
            </p:cNvSpPr>
            <p:nvPr/>
          </p:nvSpPr>
          <p:spPr bwMode="auto">
            <a:xfrm>
              <a:off x="5068" y="1527"/>
              <a:ext cx="49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Montreal</a:t>
              </a:r>
            </a:p>
          </p:txBody>
        </p:sp>
        <p:sp>
          <p:nvSpPr>
            <p:cNvPr id="19575" name="Rectangle 119"/>
            <p:cNvSpPr>
              <a:spLocks noChangeArrowheads="1"/>
            </p:cNvSpPr>
            <p:nvPr/>
          </p:nvSpPr>
          <p:spPr bwMode="auto">
            <a:xfrm>
              <a:off x="3311" y="1763"/>
              <a:ext cx="26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P3 </a:t>
              </a:r>
            </a:p>
          </p:txBody>
        </p:sp>
        <p:sp>
          <p:nvSpPr>
            <p:cNvPr id="19576" name="Rectangle 120"/>
            <p:cNvSpPr>
              <a:spLocks noChangeArrowheads="1"/>
            </p:cNvSpPr>
            <p:nvPr/>
          </p:nvSpPr>
          <p:spPr bwMode="auto">
            <a:xfrm>
              <a:off x="3575" y="1763"/>
              <a:ext cx="56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19577" name="Rectangle 121"/>
            <p:cNvSpPr>
              <a:spLocks noChangeArrowheads="1"/>
            </p:cNvSpPr>
            <p:nvPr/>
          </p:nvSpPr>
          <p:spPr bwMode="auto">
            <a:xfrm>
              <a:off x="4604" y="1763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</a:rPr>
                <a:t>250000</a:t>
              </a:r>
            </a:p>
          </p:txBody>
        </p:sp>
        <p:sp>
          <p:nvSpPr>
            <p:cNvPr id="19578" name="Rectangle 122"/>
            <p:cNvSpPr>
              <a:spLocks noChangeArrowheads="1"/>
            </p:cNvSpPr>
            <p:nvPr/>
          </p:nvSpPr>
          <p:spPr bwMode="auto">
            <a:xfrm>
              <a:off x="3311" y="1651"/>
              <a:ext cx="23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P2</a:t>
              </a:r>
            </a:p>
          </p:txBody>
        </p:sp>
        <p:sp>
          <p:nvSpPr>
            <p:cNvPr id="19579" name="Rectangle 123"/>
            <p:cNvSpPr>
              <a:spLocks noChangeArrowheads="1"/>
            </p:cNvSpPr>
            <p:nvPr/>
          </p:nvSpPr>
          <p:spPr bwMode="auto">
            <a:xfrm>
              <a:off x="3575" y="1651"/>
              <a:ext cx="9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Database Develop.</a:t>
              </a:r>
            </a:p>
          </p:txBody>
        </p:sp>
        <p:sp>
          <p:nvSpPr>
            <p:cNvPr id="19580" name="Rectangle 124"/>
            <p:cNvSpPr>
              <a:spLocks noChangeArrowheads="1"/>
            </p:cNvSpPr>
            <p:nvPr/>
          </p:nvSpPr>
          <p:spPr bwMode="auto">
            <a:xfrm>
              <a:off x="4609" y="1651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</a:rPr>
                <a:t>135000</a:t>
              </a:r>
            </a:p>
          </p:txBody>
        </p:sp>
        <p:sp>
          <p:nvSpPr>
            <p:cNvPr id="19581" name="Rectangle 125"/>
            <p:cNvSpPr>
              <a:spLocks noChangeArrowheads="1"/>
            </p:cNvSpPr>
            <p:nvPr/>
          </p:nvSpPr>
          <p:spPr bwMode="auto">
            <a:xfrm>
              <a:off x="3311" y="1895"/>
              <a:ext cx="23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P4</a:t>
              </a:r>
            </a:p>
          </p:txBody>
        </p:sp>
        <p:sp>
          <p:nvSpPr>
            <p:cNvPr id="19582" name="Rectangle 126"/>
            <p:cNvSpPr>
              <a:spLocks noChangeArrowheads="1"/>
            </p:cNvSpPr>
            <p:nvPr/>
          </p:nvSpPr>
          <p:spPr bwMode="auto">
            <a:xfrm>
              <a:off x="3583" y="1895"/>
              <a:ext cx="66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Maintenance</a:t>
              </a:r>
            </a:p>
          </p:txBody>
        </p:sp>
        <p:sp>
          <p:nvSpPr>
            <p:cNvPr id="19583" name="Rectangle 127"/>
            <p:cNvSpPr>
              <a:spLocks noChangeArrowheads="1"/>
            </p:cNvSpPr>
            <p:nvPr/>
          </p:nvSpPr>
          <p:spPr bwMode="auto">
            <a:xfrm>
              <a:off x="4609" y="1895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</a:rPr>
                <a:t>310000</a:t>
              </a:r>
            </a:p>
          </p:txBody>
        </p:sp>
        <p:sp>
          <p:nvSpPr>
            <p:cNvPr id="19584" name="Rectangle 128"/>
            <p:cNvSpPr>
              <a:spLocks noChangeArrowheads="1"/>
            </p:cNvSpPr>
            <p:nvPr/>
          </p:nvSpPr>
          <p:spPr bwMode="auto">
            <a:xfrm>
              <a:off x="5068" y="1895"/>
              <a:ext cx="33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Paris</a:t>
              </a:r>
            </a:p>
          </p:txBody>
        </p:sp>
        <p:sp>
          <p:nvSpPr>
            <p:cNvPr id="19585" name="Rectangle 129"/>
            <p:cNvSpPr>
              <a:spLocks noChangeArrowheads="1"/>
            </p:cNvSpPr>
            <p:nvPr/>
          </p:nvSpPr>
          <p:spPr bwMode="auto">
            <a:xfrm>
              <a:off x="3311" y="2023"/>
              <a:ext cx="23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P5</a:t>
              </a:r>
            </a:p>
          </p:txBody>
        </p:sp>
        <p:sp>
          <p:nvSpPr>
            <p:cNvPr id="19586" name="Rectangle 130"/>
            <p:cNvSpPr>
              <a:spLocks noChangeArrowheads="1"/>
            </p:cNvSpPr>
            <p:nvPr/>
          </p:nvSpPr>
          <p:spPr bwMode="auto">
            <a:xfrm>
              <a:off x="3583" y="2023"/>
              <a:ext cx="56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CAD/CAM</a:t>
              </a:r>
            </a:p>
          </p:txBody>
        </p:sp>
        <p:sp>
          <p:nvSpPr>
            <p:cNvPr id="19587" name="Rectangle 131"/>
            <p:cNvSpPr>
              <a:spLocks noChangeArrowheads="1"/>
            </p:cNvSpPr>
            <p:nvPr/>
          </p:nvSpPr>
          <p:spPr bwMode="auto">
            <a:xfrm>
              <a:off x="4609" y="2023"/>
              <a:ext cx="4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</a:rPr>
                <a:t>500000</a:t>
              </a:r>
            </a:p>
          </p:txBody>
        </p:sp>
        <p:sp>
          <p:nvSpPr>
            <p:cNvPr id="19588" name="Rectangle 132"/>
            <p:cNvSpPr>
              <a:spLocks noChangeArrowheads="1"/>
            </p:cNvSpPr>
            <p:nvPr/>
          </p:nvSpPr>
          <p:spPr bwMode="auto">
            <a:xfrm>
              <a:off x="5068" y="2023"/>
              <a:ext cx="41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Boston</a:t>
              </a:r>
            </a:p>
          </p:txBody>
        </p:sp>
        <p:sp>
          <p:nvSpPr>
            <p:cNvPr id="19589" name="Line 133"/>
            <p:cNvSpPr>
              <a:spLocks noChangeShapeType="1"/>
            </p:cNvSpPr>
            <p:nvPr/>
          </p:nvSpPr>
          <p:spPr bwMode="auto">
            <a:xfrm>
              <a:off x="3268" y="1497"/>
              <a:ext cx="23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200"/>
            </a:p>
          </p:txBody>
        </p:sp>
        <p:sp>
          <p:nvSpPr>
            <p:cNvPr id="19590" name="Line 134"/>
            <p:cNvSpPr>
              <a:spLocks noChangeShapeType="1"/>
            </p:cNvSpPr>
            <p:nvPr/>
          </p:nvSpPr>
          <p:spPr bwMode="auto">
            <a:xfrm>
              <a:off x="3573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200"/>
            </a:p>
          </p:txBody>
        </p:sp>
        <p:sp>
          <p:nvSpPr>
            <p:cNvPr id="19591" name="Line 135"/>
            <p:cNvSpPr>
              <a:spLocks noChangeShapeType="1"/>
            </p:cNvSpPr>
            <p:nvPr/>
          </p:nvSpPr>
          <p:spPr bwMode="auto">
            <a:xfrm>
              <a:off x="4586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200"/>
            </a:p>
          </p:txBody>
        </p:sp>
        <p:sp>
          <p:nvSpPr>
            <p:cNvPr id="19592" name="Line 136"/>
            <p:cNvSpPr>
              <a:spLocks noChangeShapeType="1"/>
            </p:cNvSpPr>
            <p:nvPr/>
          </p:nvSpPr>
          <p:spPr bwMode="auto">
            <a:xfrm>
              <a:off x="5068" y="1267"/>
              <a:ext cx="0" cy="9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sz="1200"/>
            </a:p>
          </p:txBody>
        </p:sp>
        <p:sp>
          <p:nvSpPr>
            <p:cNvPr id="19593" name="Rectangle 137"/>
            <p:cNvSpPr>
              <a:spLocks noChangeArrowheads="1"/>
            </p:cNvSpPr>
            <p:nvPr/>
          </p:nvSpPr>
          <p:spPr bwMode="auto">
            <a:xfrm>
              <a:off x="5068" y="1652"/>
              <a:ext cx="52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New York</a:t>
              </a:r>
            </a:p>
          </p:txBody>
        </p:sp>
        <p:sp>
          <p:nvSpPr>
            <p:cNvPr id="19594" name="Rectangle 138"/>
            <p:cNvSpPr>
              <a:spLocks noChangeArrowheads="1"/>
            </p:cNvSpPr>
            <p:nvPr/>
          </p:nvSpPr>
          <p:spPr bwMode="auto">
            <a:xfrm>
              <a:off x="5068" y="1763"/>
              <a:ext cx="52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New York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Replication and Allocation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Replication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Which fragments' shall be stored as multiple copies?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Complete Replication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∗ Complete copy of the database is maintained in each site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Selective Replication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∗ Selected fragments are replicated in some sites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Allocation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On which sites to store the various fragments?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– Centralized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∗ Consists of a single DB and DBMS stored at one site with users distributed across the network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– Partitioned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∗ Database is partitioned into disjoint fragments, each fragment assigned to one site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16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 Relations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17</a:t>
            </a:fld>
            <a:endParaRPr lang="en-US" altLang="zh-TW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58180"/>
            <a:ext cx="5943600" cy="459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u="sng" dirty="0" smtClean="0"/>
              <a:t>Question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“</a:t>
            </a:r>
            <a:r>
              <a:rPr lang="en-US" sz="2000" b="1" dirty="0" smtClean="0"/>
              <a:t>Find the names of employees working on the CAD/CAM project”</a:t>
            </a:r>
          </a:p>
          <a:p>
            <a:pPr>
              <a:buNone/>
            </a:pPr>
            <a:r>
              <a:rPr lang="en-US" sz="2000" b="1" dirty="0" smtClean="0"/>
              <a:t>can be expressed as follows:</a:t>
            </a:r>
          </a:p>
          <a:p>
            <a:pPr>
              <a:buNone/>
            </a:pPr>
            <a:r>
              <a:rPr lang="en-US" sz="1600" dirty="0" smtClean="0"/>
              <a:t>SELECT EMP.ENAME</a:t>
            </a:r>
          </a:p>
          <a:p>
            <a:pPr>
              <a:buNone/>
            </a:pPr>
            <a:r>
              <a:rPr lang="en-US" sz="1600" dirty="0" smtClean="0"/>
              <a:t>FROM EMP,ASG,PROJ</a:t>
            </a:r>
          </a:p>
          <a:p>
            <a:pPr>
              <a:buNone/>
            </a:pPr>
            <a:r>
              <a:rPr lang="en-US" sz="1600" dirty="0" smtClean="0"/>
              <a:t>WHERE EMP.ENO = ASG.ENO</a:t>
            </a:r>
          </a:p>
          <a:p>
            <a:pPr>
              <a:buNone/>
            </a:pPr>
            <a:r>
              <a:rPr lang="en-US" sz="1600" dirty="0" smtClean="0"/>
              <a:t>AND ASG.PNO = PROJ.PNO</a:t>
            </a:r>
          </a:p>
          <a:p>
            <a:pPr>
              <a:buNone/>
            </a:pPr>
            <a:r>
              <a:rPr lang="en-US" sz="1600" dirty="0" smtClean="0"/>
              <a:t>AND PROJ.PNAME = "CAD/CAM“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“Replace the salary of programmers by $25,000”</a:t>
            </a:r>
          </a:p>
          <a:p>
            <a:pPr>
              <a:buNone/>
            </a:pPr>
            <a:r>
              <a:rPr lang="en-US" sz="1600" dirty="0" smtClean="0"/>
              <a:t>is expressed as</a:t>
            </a:r>
          </a:p>
          <a:p>
            <a:pPr>
              <a:buNone/>
            </a:pPr>
            <a:r>
              <a:rPr lang="en-US" sz="1600" dirty="0" smtClean="0"/>
              <a:t>UPDATE PAY</a:t>
            </a:r>
          </a:p>
          <a:p>
            <a:pPr>
              <a:buNone/>
            </a:pPr>
            <a:r>
              <a:rPr lang="en-US" sz="1600" dirty="0" smtClean="0"/>
              <a:t>SET SAL = 25000</a:t>
            </a:r>
          </a:p>
          <a:p>
            <a:pPr>
              <a:buNone/>
            </a:pPr>
            <a:r>
              <a:rPr lang="en-US" sz="1600" dirty="0" smtClean="0"/>
              <a:t>WHERE PAY.TITLE = "Programmer"</a:t>
            </a:r>
            <a:endParaRPr lang="ar-IQ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database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19</a:t>
            </a:fld>
            <a:endParaRPr lang="en-US" altLang="zh-TW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05794"/>
            <a:ext cx="64770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15962"/>
          </a:xfrm>
        </p:spPr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Design of Distributed Databases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General goals of the DDBMS design</a:t>
            </a:r>
            <a:r>
              <a:rPr lang="en-US" i="1" dirty="0" smtClean="0"/>
              <a:t>:</a:t>
            </a:r>
          </a:p>
          <a:p>
            <a:pPr>
              <a:buNone/>
            </a:pPr>
            <a:r>
              <a:rPr lang="en-US" dirty="0" smtClean="0"/>
              <a:t>- to provide high performance</a:t>
            </a:r>
          </a:p>
          <a:p>
            <a:pPr>
              <a:buNone/>
            </a:pPr>
            <a:r>
              <a:rPr lang="en-US" dirty="0" smtClean="0"/>
              <a:t>- to provide reliability</a:t>
            </a:r>
          </a:p>
          <a:p>
            <a:pPr>
              <a:buNone/>
            </a:pPr>
            <a:r>
              <a:rPr lang="en-US" dirty="0" smtClean="0"/>
              <a:t>- to provide functionality</a:t>
            </a:r>
          </a:p>
          <a:p>
            <a:pPr>
              <a:buNone/>
            </a:pPr>
            <a:r>
              <a:rPr lang="en-US" dirty="0" smtClean="0"/>
              <a:t>- to fit into the existing environment</a:t>
            </a:r>
          </a:p>
          <a:p>
            <a:pPr>
              <a:buNone/>
            </a:pPr>
            <a:r>
              <a:rPr lang="en-US" dirty="0" smtClean="0"/>
              <a:t>- to provide cost-saving solutions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4" y="228601"/>
            <a:ext cx="7813675" cy="1036638"/>
          </a:xfrm>
          <a:noFill/>
        </p:spPr>
        <p:txBody>
          <a:bodyPr/>
          <a:lstStyle/>
          <a:p>
            <a:r>
              <a:rPr lang="en-US" dirty="0" smtClean="0"/>
              <a:t>Non-distributed databases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006850" y="4044950"/>
            <a:ext cx="1511300" cy="520700"/>
          </a:xfrm>
          <a:prstGeom prst="rect">
            <a:avLst/>
          </a:prstGeom>
          <a:solidFill>
            <a:srgbClr val="FAFD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025900" y="5327650"/>
            <a:ext cx="1530350" cy="444500"/>
          </a:xfrm>
          <a:prstGeom prst="rect">
            <a:avLst/>
          </a:prstGeom>
          <a:solidFill>
            <a:srgbClr val="FAFD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768850" y="3359150"/>
            <a:ext cx="0" cy="673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768850" y="4584700"/>
            <a:ext cx="0" cy="730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940050" y="3340100"/>
            <a:ext cx="1460500" cy="679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5118100" y="3359150"/>
            <a:ext cx="1397000" cy="660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817563" y="2727325"/>
            <a:ext cx="12192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Century Schoolbook" pitchFamily="18" charset="0"/>
              </a:rPr>
              <a:t>External</a:t>
            </a:r>
          </a:p>
          <a:p>
            <a:r>
              <a:rPr lang="en-US" sz="1800" b="1">
                <a:solidFill>
                  <a:srgbClr val="000000"/>
                </a:solidFill>
                <a:latin typeface="Century Schoolbook" pitchFamily="18" charset="0"/>
              </a:rPr>
              <a:t>Schema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817563" y="4098925"/>
            <a:ext cx="1541462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Century Schoolbook" pitchFamily="18" charset="0"/>
              </a:rPr>
              <a:t>Conceptual</a:t>
            </a:r>
          </a:p>
          <a:p>
            <a:r>
              <a:rPr lang="en-US" sz="1800" b="1">
                <a:solidFill>
                  <a:srgbClr val="000000"/>
                </a:solidFill>
                <a:latin typeface="Century Schoolbook" pitchFamily="18" charset="0"/>
              </a:rPr>
              <a:t>Schema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817563" y="5356225"/>
            <a:ext cx="11652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Century Schoolbook" pitchFamily="18" charset="0"/>
              </a:rPr>
              <a:t>Internal</a:t>
            </a:r>
          </a:p>
          <a:p>
            <a:r>
              <a:rPr lang="en-US" sz="1800" b="1">
                <a:solidFill>
                  <a:srgbClr val="000000"/>
                </a:solidFill>
                <a:latin typeface="Century Schoolbook" pitchFamily="18" charset="0"/>
              </a:rPr>
              <a:t>Schema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3992563" y="5375275"/>
            <a:ext cx="160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entury Schoolbook" pitchFamily="18" charset="0"/>
              </a:rPr>
              <a:t>Internal view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335213" y="2790825"/>
            <a:ext cx="1174750" cy="555625"/>
            <a:chOff x="1471" y="1758"/>
            <a:chExt cx="740" cy="350"/>
          </a:xfrm>
        </p:grpSpPr>
        <p:sp>
          <p:nvSpPr>
            <p:cNvPr id="6176" name="Rectangle 25"/>
            <p:cNvSpPr>
              <a:spLocks noChangeArrowheads="1"/>
            </p:cNvSpPr>
            <p:nvPr/>
          </p:nvSpPr>
          <p:spPr bwMode="auto">
            <a:xfrm>
              <a:off x="1485" y="1763"/>
              <a:ext cx="712" cy="340"/>
            </a:xfrm>
            <a:prstGeom prst="rect">
              <a:avLst/>
            </a:prstGeom>
            <a:solidFill>
              <a:srgbClr val="FAFD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177" name="Rectangle 26"/>
            <p:cNvSpPr>
              <a:spLocks noChangeArrowheads="1"/>
            </p:cNvSpPr>
            <p:nvPr/>
          </p:nvSpPr>
          <p:spPr bwMode="auto">
            <a:xfrm>
              <a:off x="1471" y="1758"/>
              <a:ext cx="740" cy="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>
                  <a:solidFill>
                    <a:srgbClr val="000000"/>
                  </a:solidFill>
                  <a:latin typeface="Century Schoolbook" pitchFamily="18" charset="0"/>
                </a:rPr>
                <a:t>External 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>
                  <a:solidFill>
                    <a:srgbClr val="000000"/>
                  </a:solidFill>
                  <a:latin typeface="Century Schoolbook" pitchFamily="18" charset="0"/>
                </a:rPr>
                <a:t>view</a:t>
              </a:r>
            </a:p>
          </p:txBody>
        </p:sp>
      </p:grpSp>
      <p:sp>
        <p:nvSpPr>
          <p:cNvPr id="6169" name="Rectangle 27"/>
          <p:cNvSpPr>
            <a:spLocks noChangeArrowheads="1"/>
          </p:cNvSpPr>
          <p:nvPr/>
        </p:nvSpPr>
        <p:spPr bwMode="auto">
          <a:xfrm>
            <a:off x="4043363" y="4040188"/>
            <a:ext cx="1438275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>
                <a:solidFill>
                  <a:srgbClr val="000000"/>
                </a:solidFill>
                <a:latin typeface="Century Schoolbook" pitchFamily="18" charset="0"/>
              </a:rPr>
              <a:t>Conceptual </a:t>
            </a:r>
          </a:p>
          <a:p>
            <a:pPr algn="ctr">
              <a:lnSpc>
                <a:spcPct val="85000"/>
              </a:lnSpc>
            </a:pPr>
            <a:r>
              <a:rPr lang="en-US" sz="1800">
                <a:solidFill>
                  <a:srgbClr val="000000"/>
                </a:solidFill>
                <a:latin typeface="Century Schoolbook" pitchFamily="18" charset="0"/>
              </a:rPr>
              <a:t>view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189413" y="2790825"/>
            <a:ext cx="1174750" cy="555625"/>
            <a:chOff x="2639" y="1758"/>
            <a:chExt cx="740" cy="350"/>
          </a:xfrm>
        </p:grpSpPr>
        <p:sp>
          <p:nvSpPr>
            <p:cNvPr id="6174" name="Rectangle 29"/>
            <p:cNvSpPr>
              <a:spLocks noChangeArrowheads="1"/>
            </p:cNvSpPr>
            <p:nvPr/>
          </p:nvSpPr>
          <p:spPr bwMode="auto">
            <a:xfrm>
              <a:off x="2653" y="1763"/>
              <a:ext cx="712" cy="340"/>
            </a:xfrm>
            <a:prstGeom prst="rect">
              <a:avLst/>
            </a:prstGeom>
            <a:solidFill>
              <a:srgbClr val="FAFD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175" name="Rectangle 30"/>
            <p:cNvSpPr>
              <a:spLocks noChangeArrowheads="1"/>
            </p:cNvSpPr>
            <p:nvPr/>
          </p:nvSpPr>
          <p:spPr bwMode="auto">
            <a:xfrm>
              <a:off x="2639" y="1758"/>
              <a:ext cx="740" cy="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>
                  <a:solidFill>
                    <a:srgbClr val="000000"/>
                  </a:solidFill>
                  <a:latin typeface="Century Schoolbook" pitchFamily="18" charset="0"/>
                </a:rPr>
                <a:t>External 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>
                  <a:solidFill>
                    <a:srgbClr val="000000"/>
                  </a:solidFill>
                  <a:latin typeface="Century Schoolbook" pitchFamily="18" charset="0"/>
                </a:rPr>
                <a:t>view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942013" y="2790825"/>
            <a:ext cx="1174750" cy="555625"/>
            <a:chOff x="3743" y="1758"/>
            <a:chExt cx="740" cy="350"/>
          </a:xfrm>
        </p:grpSpPr>
        <p:sp>
          <p:nvSpPr>
            <p:cNvPr id="6172" name="Rectangle 32"/>
            <p:cNvSpPr>
              <a:spLocks noChangeArrowheads="1"/>
            </p:cNvSpPr>
            <p:nvPr/>
          </p:nvSpPr>
          <p:spPr bwMode="auto">
            <a:xfrm>
              <a:off x="3757" y="1763"/>
              <a:ext cx="712" cy="340"/>
            </a:xfrm>
            <a:prstGeom prst="rect">
              <a:avLst/>
            </a:prstGeom>
            <a:solidFill>
              <a:srgbClr val="FAFD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173" name="Rectangle 33"/>
            <p:cNvSpPr>
              <a:spLocks noChangeArrowheads="1"/>
            </p:cNvSpPr>
            <p:nvPr/>
          </p:nvSpPr>
          <p:spPr bwMode="auto">
            <a:xfrm>
              <a:off x="3743" y="1758"/>
              <a:ext cx="740" cy="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>
                  <a:solidFill>
                    <a:srgbClr val="000000"/>
                  </a:solidFill>
                  <a:latin typeface="Century Schoolbook" pitchFamily="18" charset="0"/>
                </a:rPr>
                <a:t>External 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>
                  <a:solidFill>
                    <a:srgbClr val="000000"/>
                  </a:solidFill>
                  <a:latin typeface="Century Schoolbook" pitchFamily="18" charset="0"/>
                </a:rPr>
                <a:t>view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Distributed </a:t>
            </a:r>
            <a:r>
              <a:rPr lang="en-US" sz="3600" dirty="0" smtClean="0"/>
              <a:t>Database</a:t>
            </a:r>
            <a:r>
              <a:rPr lang="ar-JO" sz="3600" dirty="0" smtClean="0"/>
              <a:t> </a:t>
            </a:r>
            <a:r>
              <a:rPr lang="en-US" sz="3600" dirty="0" smtClean="0"/>
              <a:t>Architecture</a:t>
            </a:r>
            <a:endParaRPr lang="ar-IQ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4</a:t>
            </a:fld>
            <a:endParaRPr lang="en-US" altLang="zh-TW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086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General design steps according to the structure: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analysis of the external, application requirements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design of the global schema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design of the fragmentation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design of the distribution schema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design of the local schemes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design of the local physical layers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Distributed Database Design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Design problem</a:t>
            </a:r>
          </a:p>
          <a:p>
            <a:pPr>
              <a:buNone/>
            </a:pPr>
            <a:r>
              <a:rPr lang="en-US" dirty="0" smtClean="0"/>
              <a:t>•  Design strategies(top-down, bottom-up)</a:t>
            </a:r>
          </a:p>
          <a:p>
            <a:pPr>
              <a:buNone/>
            </a:pPr>
            <a:r>
              <a:rPr lang="en-US" dirty="0" smtClean="0"/>
              <a:t>•  Fragmentation</a:t>
            </a:r>
          </a:p>
          <a:p>
            <a:pPr>
              <a:buNone/>
            </a:pPr>
            <a:r>
              <a:rPr lang="en-US" dirty="0" smtClean="0"/>
              <a:t>•  Allocation and replication of fragments, optimality.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9225" y="836613"/>
            <a:ext cx="4219575" cy="371475"/>
          </a:xfrm>
          <a:noFill/>
          <a:ln/>
        </p:spPr>
        <p:txBody>
          <a:bodyPr/>
          <a:lstStyle/>
          <a:p>
            <a:r>
              <a:rPr lang="en-US" dirty="0"/>
              <a:t>Design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05800" cy="51054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sz="2800" dirty="0"/>
              <a:t>In the general setting </a:t>
            </a:r>
            <a:r>
              <a:rPr lang="en-US" sz="2800" dirty="0" smtClean="0"/>
              <a:t>:</a:t>
            </a:r>
          </a:p>
          <a:p>
            <a:pPr>
              <a:lnSpc>
                <a:spcPct val="100000"/>
              </a:lnSpc>
              <a:spcBef>
                <a:spcPct val="80000"/>
              </a:spcBef>
              <a:buNone/>
            </a:pPr>
            <a:r>
              <a:rPr lang="en-US" sz="2400" dirty="0" smtClean="0"/>
              <a:t>   </a:t>
            </a:r>
            <a:r>
              <a:rPr lang="en-US" sz="2400" dirty="0"/>
              <a:t>Making decisions about the placement of </a:t>
            </a:r>
            <a:r>
              <a:rPr lang="en-US" sz="2400" i="1" dirty="0">
                <a:solidFill>
                  <a:schemeClr val="hlink"/>
                </a:solidFill>
              </a:rPr>
              <a:t>data</a:t>
            </a:r>
            <a:r>
              <a:rPr lang="en-US" sz="2400" dirty="0"/>
              <a:t> and </a:t>
            </a:r>
            <a:r>
              <a:rPr lang="en-US" sz="2400" i="1" dirty="0">
                <a:solidFill>
                  <a:schemeClr val="hlink"/>
                </a:solidFill>
              </a:rPr>
              <a:t>programs</a:t>
            </a:r>
            <a:r>
              <a:rPr lang="en-US" sz="2400" dirty="0"/>
              <a:t> across the sites of a computer network as well as possibly designing the network itself.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sz="2800" dirty="0"/>
              <a:t>In Distributed DBMS, the placement of applications </a:t>
            </a:r>
            <a:r>
              <a:rPr lang="en-US" sz="2800" dirty="0" smtClean="0"/>
              <a:t> 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sz="2400" dirty="0" smtClean="0"/>
              <a:t>placement of the distributed DBMS software; and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sz="2400" dirty="0" smtClean="0"/>
              <a:t>placement </a:t>
            </a:r>
            <a:r>
              <a:rPr lang="en-US" sz="2400" dirty="0"/>
              <a:t>of the applications that run on the 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Dimensions of the Problem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44650" y="5664200"/>
            <a:ext cx="1739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>
                <a:solidFill>
                  <a:schemeClr val="hlink"/>
                </a:solidFill>
              </a:rPr>
              <a:t>Level of sharing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350000" y="3759200"/>
            <a:ext cx="2082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>
                <a:solidFill>
                  <a:schemeClr val="hlink"/>
                </a:solidFill>
              </a:rPr>
              <a:t>Level of knowledge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987800" y="2514600"/>
            <a:ext cx="0" cy="1358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000500" y="3873500"/>
            <a:ext cx="2311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536950" y="3422650"/>
            <a:ext cx="0" cy="1016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536950" y="3422650"/>
            <a:ext cx="1892300" cy="1028700"/>
            <a:chOff x="2228" y="2156"/>
            <a:chExt cx="1192" cy="648"/>
          </a:xfrm>
        </p:grpSpPr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3420" y="2156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2228" y="2156"/>
              <a:ext cx="1184" cy="648"/>
              <a:chOff x="2228" y="2156"/>
              <a:chExt cx="1184" cy="648"/>
            </a:xfrm>
          </p:grpSpPr>
          <p:sp>
            <p:nvSpPr>
              <p:cNvPr id="8202" name="Line 10"/>
              <p:cNvSpPr>
                <a:spLocks noChangeShapeType="1"/>
              </p:cNvSpPr>
              <p:nvPr/>
            </p:nvSpPr>
            <p:spPr bwMode="auto">
              <a:xfrm>
                <a:off x="2228" y="2156"/>
                <a:ext cx="11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8203" name="Line 11"/>
              <p:cNvSpPr>
                <a:spLocks noChangeShapeType="1"/>
              </p:cNvSpPr>
              <p:nvPr/>
            </p:nvSpPr>
            <p:spPr bwMode="auto">
              <a:xfrm>
                <a:off x="2228" y="2804"/>
                <a:ext cx="11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2679700" y="3873500"/>
            <a:ext cx="1333500" cy="1587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87800"/>
            <a:ext cx="1906588" cy="1030288"/>
            <a:chOff x="1920" y="2512"/>
            <a:chExt cx="1201" cy="649"/>
          </a:xfrm>
        </p:grpSpPr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1924" y="2516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1920" y="2512"/>
              <a:ext cx="1201" cy="6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0" y="0"/>
                </a:cxn>
                <a:cxn ang="0">
                  <a:pos x="1200" y="648"/>
                </a:cxn>
                <a:cxn ang="0">
                  <a:pos x="0" y="648"/>
                </a:cxn>
              </a:cxnLst>
              <a:rect l="0" t="0" r="r" b="b"/>
              <a:pathLst>
                <a:path w="1201" h="649">
                  <a:moveTo>
                    <a:pt x="0" y="0"/>
                  </a:moveTo>
                  <a:lnTo>
                    <a:pt x="1200" y="0"/>
                  </a:lnTo>
                  <a:lnTo>
                    <a:pt x="1200" y="648"/>
                  </a:lnTo>
                  <a:lnTo>
                    <a:pt x="0" y="64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8210" name="Freeform 18"/>
          <p:cNvSpPr>
            <a:spLocks/>
          </p:cNvSpPr>
          <p:nvPr/>
        </p:nvSpPr>
        <p:spPr bwMode="auto">
          <a:xfrm>
            <a:off x="4000500" y="2844800"/>
            <a:ext cx="1906588" cy="1030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0"/>
              </a:cxn>
              <a:cxn ang="0">
                <a:pos x="1200" y="648"/>
              </a:cxn>
            </a:cxnLst>
            <a:rect l="0" t="0" r="r" b="b"/>
            <a:pathLst>
              <a:path w="1201" h="649">
                <a:moveTo>
                  <a:pt x="0" y="0"/>
                </a:moveTo>
                <a:lnTo>
                  <a:pt x="1200" y="0"/>
                </a:lnTo>
                <a:lnTo>
                  <a:pt x="1200" y="6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3048000" y="2851150"/>
            <a:ext cx="965200" cy="1143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4953000" y="2851150"/>
            <a:ext cx="965200" cy="1143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4953000" y="3879850"/>
            <a:ext cx="965200" cy="1143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4000500" y="2851150"/>
            <a:ext cx="965200" cy="1143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4000500" y="3879850"/>
            <a:ext cx="965200" cy="1143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959350" y="2851150"/>
            <a:ext cx="0" cy="1016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4006850" y="3994150"/>
            <a:ext cx="0" cy="1016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6284913" y="2855913"/>
            <a:ext cx="13716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partial</a:t>
            </a:r>
          </a:p>
          <a:p>
            <a:r>
              <a:rPr lang="en-US" sz="1800">
                <a:solidFill>
                  <a:srgbClr val="000000"/>
                </a:solidFill>
              </a:rPr>
              <a:t>information 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4095750" y="2457450"/>
            <a:ext cx="355600" cy="336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 flipV="1">
            <a:off x="3238500" y="2959100"/>
            <a:ext cx="72390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5073650" y="3187700"/>
            <a:ext cx="1219200" cy="622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5988050" y="3956050"/>
            <a:ext cx="3048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 flipV="1">
            <a:off x="2578100" y="3873500"/>
            <a:ext cx="88900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 flipV="1">
            <a:off x="2603500" y="4635500"/>
            <a:ext cx="460375" cy="336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4405313" y="2232025"/>
            <a:ext cx="1031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dynamic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2919413" y="2606675"/>
            <a:ext cx="714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static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2112963" y="3527425"/>
            <a:ext cx="625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1681163" y="4111625"/>
            <a:ext cx="10318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data +</a:t>
            </a:r>
          </a:p>
          <a:p>
            <a:r>
              <a:rPr lang="en-US" sz="1800">
                <a:solidFill>
                  <a:srgbClr val="000000"/>
                </a:solidFill>
              </a:rPr>
              <a:t>program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6234113" y="4219575"/>
            <a:ext cx="13112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complete</a:t>
            </a:r>
          </a:p>
          <a:p>
            <a:r>
              <a:rPr lang="en-US" sz="1800">
                <a:solidFill>
                  <a:srgbClr val="000000"/>
                </a:solidFill>
              </a:rPr>
              <a:t>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/>
          <a:lstStyle/>
          <a:p>
            <a:r>
              <a:rPr lang="en-US" sz="3600" b="1" dirty="0" smtClean="0"/>
              <a:t>Design strategies(top-down, bottom-up)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00600"/>
          </a:xfrm>
        </p:spPr>
        <p:txBody>
          <a:bodyPr/>
          <a:lstStyle/>
          <a:p>
            <a:r>
              <a:rPr lang="en-US" sz="2400" b="1" dirty="0" smtClean="0"/>
              <a:t>Fragmentation</a:t>
            </a:r>
          </a:p>
          <a:p>
            <a:r>
              <a:rPr lang="en-US" sz="2400" dirty="0" smtClean="0"/>
              <a:t>Relation may be divided into a number of sub-relations, which are distributed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There are in general several design alternatives.</a:t>
            </a: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Top-down approach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first the general concepts, the global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framework are defined, after then the details.</a:t>
            </a:r>
          </a:p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Down-top approach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first the detail modules are defined, after then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global framework.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*If the system is built up from a scratch, the top-down method is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accepted.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*If the system should match to existing systems or some modules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yet ready, the down-top method is usually used.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37D2-E861-49B9-B982-5BE493F42378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4126</TotalTime>
  <Words>846</Words>
  <Application>Microsoft Office PowerPoint</Application>
  <PresentationFormat>On-screen Show (4:3)</PresentationFormat>
  <Paragraphs>270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PMingLiU</vt:lpstr>
      <vt:lpstr>Arial</vt:lpstr>
      <vt:lpstr>Calibri</vt:lpstr>
      <vt:lpstr>Century Schoolbook</vt:lpstr>
      <vt:lpstr>Monotype Sorts</vt:lpstr>
      <vt:lpstr>Times New Roman</vt:lpstr>
      <vt:lpstr>Wingdings</vt:lpstr>
      <vt:lpstr>Default Design</vt:lpstr>
      <vt:lpstr>  Dr. Haider  A. Haddad  Class 3 </vt:lpstr>
      <vt:lpstr> Design of Distributed Databases </vt:lpstr>
      <vt:lpstr>Non-distributed databases</vt:lpstr>
      <vt:lpstr>Distributed Database Architecture</vt:lpstr>
      <vt:lpstr>General design steps according to the structure:</vt:lpstr>
      <vt:lpstr>Distributed Database Design</vt:lpstr>
      <vt:lpstr>Design Problem</vt:lpstr>
      <vt:lpstr>Dimensions of the Problem</vt:lpstr>
      <vt:lpstr>Design strategies(top-down, bottom-up)</vt:lpstr>
      <vt:lpstr>Fragmentation</vt:lpstr>
      <vt:lpstr>PowerPoint Presentation</vt:lpstr>
      <vt:lpstr>PowerPoint Presentation</vt:lpstr>
      <vt:lpstr>Types of Fragmentation</vt:lpstr>
      <vt:lpstr>Fragmentation Alternatives – Horizontal</vt:lpstr>
      <vt:lpstr>Fragmentation Alternatives – Vertical</vt:lpstr>
      <vt:lpstr>Replication and Allocation</vt:lpstr>
      <vt:lpstr>Normalization Relations</vt:lpstr>
      <vt:lpstr>PowerPoint Presentation</vt:lpstr>
      <vt:lpstr>Modified database </vt:lpstr>
    </vt:vector>
  </TitlesOfParts>
  <Company>Capsule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translate ER Model to Relational Model</dc:title>
  <dc:creator>Randy</dc:creator>
  <cp:lastModifiedBy>Maher</cp:lastModifiedBy>
  <cp:revision>204</cp:revision>
  <dcterms:created xsi:type="dcterms:W3CDTF">2006-09-18T21:40:29Z</dcterms:created>
  <dcterms:modified xsi:type="dcterms:W3CDTF">2022-04-17T22:08:41Z</dcterms:modified>
</cp:coreProperties>
</file>