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5pPr>
    <a:lvl6pPr marL="22860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6pPr>
    <a:lvl7pPr marL="27432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7pPr>
    <a:lvl8pPr marL="32004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8pPr>
    <a:lvl9pPr marL="36576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3167" autoAdjust="0"/>
  </p:normalViewPr>
  <p:slideViewPr>
    <p:cSldViewPr>
      <p:cViewPr varScale="1">
        <p:scale>
          <a:sx n="65" d="100"/>
          <a:sy n="65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IQ" smtClean="0"/>
              <a:t>قوناغي 3  : كومبيوتر  / د.حيدر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39193-C141-4C79-B259-CECD4F11BD2A}" type="datetime3">
              <a:rPr lang="en-US" smtClean="0"/>
              <a:pPr/>
              <a:t>24 April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06F6E-9DD1-492F-88D0-FF99FD75C7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2159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ar-IQ" smtClean="0"/>
              <a:t>قوناغي 3  : كومبيوتر  / د.حيدر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F75A8F-CC0B-4B9C-AC56-663E1E088922}" type="datetime3">
              <a:rPr lang="en-US" smtClean="0"/>
              <a:pPr/>
              <a:t>24 April 2022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AAD8885-FC3D-402F-BBA5-9EEF50BA962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424527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3D240-D508-4C44-A075-B84B244CA9C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 smtClean="0"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96FE638-48BE-463C-9F3D-A2DB108F3D33}" type="datetime3">
              <a:rPr lang="en-US" smtClean="0"/>
              <a:pPr/>
              <a:t>24 April 2022</a:t>
            </a:fld>
            <a:endParaRPr lang="ar-IQ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ar-IQ" smtClean="0"/>
              <a:t>قوناغي 3  : كومبيوتر  / د.حيدر</a:t>
            </a:r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967AE-69B4-42C9-B492-4C0384861508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99F4A-ED67-43D5-B6DE-840A753D54C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5A934E-ADDE-41BB-8144-9DC5C1DFBB4A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5D632-8F66-4E5A-8BAF-15A7BF4C463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C5F174-279D-4FFB-B12A-98FFF93D5F6C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C9FF4-5CCC-4004-BB96-AB230E626DB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E5D7BE1-6AB2-478F-98DA-99F219815421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917D9A-B042-4FF4-AFA1-7390A6D4626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3FAD3E-7D77-422A-B741-133879CCD906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FFF076F-7343-4B0B-8AF7-682A49046A4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629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May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UNT Center for Digital Knowledge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8EA0E1-FAA1-4C64-B224-4F2B4DC6FA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CB379B-E78C-4CF7-96E9-B6CDF81448DF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937D2-E861-49B9-B982-5BE493F4237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EDB40A-1C27-4876-81BD-A9D9F8D57149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453FA-2D1D-4E4E-9CA5-5E0B0026F53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16E2E-413B-4BBF-8C2D-E54DAFC60FAC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07848-A941-458D-ADD7-BFBFED6BC77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5A896-2F91-4DA6-A343-B698A7A8237B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CCE7A-F9E3-4D38-B2C1-73C93EEED13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7DB17-D532-410A-A2ED-27514CC066F1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19F18-4E41-426B-A256-1106F87B3FC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3C217-9388-4894-AD5E-9E5B8E4DCC81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632A0-AFD8-4637-932C-D2CEE356321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6802C-6EC6-4CC7-87C1-DD01297DE819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ABA28-16AB-4C3E-9B46-54BC5AE2280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FAF620-F298-4064-9F8E-D257F4C81AB7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77308-875F-4D90-BC00-0063B1E5961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286B0CC-2BBC-4ACE-AF8A-B0D1337FEB36}" type="datetime1">
              <a:rPr lang="en-US" altLang="zh-TW" smtClean="0"/>
              <a:pPr/>
              <a:t>4/24/2022</a:t>
            </a:fld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2FA6DD-E472-4517-9BCA-C5E3CF9C71E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225" y="3200400"/>
            <a:ext cx="3886200" cy="1828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  <a:t>Dr.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</a:rPr>
              <a:t>Haider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  <a:t>  A. Haddad</a:t>
            </a:r>
            <a:b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</a:rPr>
              <a:t>Class 3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762000"/>
            <a:ext cx="6858000" cy="3200400"/>
          </a:xfrm>
        </p:spPr>
        <p:txBody>
          <a:bodyPr/>
          <a:lstStyle/>
          <a:p>
            <a:pPr algn="r"/>
            <a:r>
              <a:rPr lang="en-US" sz="3600" b="1" dirty="0" smtClean="0"/>
              <a:t> </a:t>
            </a:r>
            <a:r>
              <a:rPr lang="en-US" sz="3600" b="1" dirty="0" smtClean="0">
                <a:latin typeface="Arial" pitchFamily="34" charset="0"/>
              </a:rPr>
              <a:t>Lecture </a:t>
            </a:r>
            <a:r>
              <a:rPr lang="ar-JO" sz="3600" b="1" dirty="0" smtClean="0">
                <a:latin typeface="Arial" pitchFamily="34" charset="0"/>
              </a:rPr>
              <a:t>8</a:t>
            </a:r>
            <a:endParaRPr lang="en-US" sz="3600" b="1" dirty="0" smtClean="0">
              <a:latin typeface="Arial" pitchFamily="34" charset="0"/>
            </a:endParaRPr>
          </a:p>
          <a:p>
            <a:pPr algn="r"/>
            <a:endParaRPr lang="en-US" sz="3600" b="1" dirty="0" smtClean="0">
              <a:solidFill>
                <a:srgbClr val="C00000"/>
              </a:solidFill>
            </a:endParaRPr>
          </a:p>
          <a:p>
            <a:pPr algn="l"/>
            <a:r>
              <a:rPr lang="en-US" sz="4400" b="1" dirty="0" smtClean="0"/>
              <a:t>Client server </a:t>
            </a:r>
            <a:r>
              <a:rPr lang="en-US" sz="4800" b="1" dirty="0" smtClean="0"/>
              <a:t> Database</a:t>
            </a:r>
          </a:p>
          <a:p>
            <a:r>
              <a:rPr lang="en-US" sz="4000" b="1" dirty="0" smtClean="0"/>
              <a:t>              </a:t>
            </a:r>
            <a:endParaRPr lang="en-US" sz="36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9F4A-ED67-43D5-B6DE-840A753D54C5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8B48-96D6-4170-99CF-6803C29B646A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Servers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810000" cy="3352800"/>
          </a:xfrm>
        </p:spPr>
        <p:txBody>
          <a:bodyPr/>
          <a:lstStyle/>
          <a:p>
            <a:r>
              <a:rPr lang="en-US" sz="2400" dirty="0"/>
              <a:t>Application Servers</a:t>
            </a:r>
          </a:p>
          <a:p>
            <a:r>
              <a:rPr lang="en-US" sz="2400" dirty="0"/>
              <a:t>Audio/Video Servers</a:t>
            </a:r>
          </a:p>
          <a:p>
            <a:r>
              <a:rPr lang="en-US" sz="2400" dirty="0"/>
              <a:t>Chat Servers</a:t>
            </a:r>
          </a:p>
          <a:p>
            <a:r>
              <a:rPr lang="en-US" sz="2400" dirty="0"/>
              <a:t>Fax Servers</a:t>
            </a:r>
          </a:p>
          <a:p>
            <a:r>
              <a:rPr lang="en-US" sz="2400" dirty="0"/>
              <a:t>FTP Servers</a:t>
            </a:r>
          </a:p>
          <a:p>
            <a:r>
              <a:rPr lang="en-US" sz="2400" dirty="0"/>
              <a:t>Groupware </a:t>
            </a:r>
            <a:r>
              <a:rPr lang="en-US" sz="2400" dirty="0" smtClean="0"/>
              <a:t>Servers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362200"/>
            <a:ext cx="3810000" cy="3352800"/>
          </a:xfrm>
        </p:spPr>
        <p:txBody>
          <a:bodyPr/>
          <a:lstStyle/>
          <a:p>
            <a:r>
              <a:rPr lang="en-US" sz="2400" dirty="0"/>
              <a:t>List Servers</a:t>
            </a:r>
          </a:p>
          <a:p>
            <a:r>
              <a:rPr lang="en-US" sz="2400" dirty="0"/>
              <a:t>Mail Servers</a:t>
            </a:r>
          </a:p>
          <a:p>
            <a:r>
              <a:rPr lang="en-US" sz="2400" dirty="0"/>
              <a:t>News Servers</a:t>
            </a:r>
          </a:p>
          <a:p>
            <a:r>
              <a:rPr lang="en-US" sz="2400" dirty="0"/>
              <a:t>Proxy Servers</a:t>
            </a:r>
          </a:p>
          <a:p>
            <a:r>
              <a:rPr lang="en-US" sz="2400" dirty="0"/>
              <a:t>Telnet Servers</a:t>
            </a:r>
          </a:p>
          <a:p>
            <a:r>
              <a:rPr lang="en-US" sz="2400" dirty="0"/>
              <a:t>Web Servers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410200" y="1676400"/>
            <a:ext cx="2971800" cy="466725"/>
          </a:xfrm>
          <a:prstGeom prst="rect">
            <a:avLst/>
          </a:prstGeom>
          <a:noFill/>
          <a:ln w="9525">
            <a:solidFill>
              <a:srgbClr val="FD0E0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2066DF"/>
                </a:solidFill>
              </a:rPr>
              <a:t>From A to 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CCA8-0EA7-4FC2-816A-23E9DB2FF030}" type="slidenum">
              <a:rPr lang="en-US"/>
              <a:pPr/>
              <a:t>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Server Architecture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162800" cy="2438400"/>
          </a:xfrm>
        </p:spPr>
        <p:txBody>
          <a:bodyPr/>
          <a:lstStyle/>
          <a:p>
            <a:r>
              <a:rPr lang="en-US" sz="2800" dirty="0"/>
              <a:t>A network architecture in which each computer or process on the network is either a </a:t>
            </a:r>
            <a:r>
              <a:rPr lang="en-US" sz="2800" i="1" dirty="0"/>
              <a:t>client</a:t>
            </a:r>
            <a:r>
              <a:rPr lang="en-US" sz="2800" dirty="0"/>
              <a:t> or a </a:t>
            </a:r>
            <a:r>
              <a:rPr lang="en-US" sz="2800" i="1" dirty="0"/>
              <a:t>server</a:t>
            </a:r>
            <a:r>
              <a:rPr lang="en-US" sz="2800" dirty="0"/>
              <a:t>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4572000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   </a:t>
            </a:r>
            <a:r>
              <a:rPr lang="en-US" sz="2400" dirty="0" smtClean="0"/>
              <a:t>Components</a:t>
            </a:r>
          </a:p>
          <a:p>
            <a:r>
              <a:rPr lang="en-US" sz="2400" dirty="0" smtClean="0"/>
              <a:t>Clients</a:t>
            </a:r>
          </a:p>
          <a:p>
            <a:r>
              <a:rPr lang="en-US" sz="2400" dirty="0" smtClean="0"/>
              <a:t>Servers</a:t>
            </a:r>
          </a:p>
          <a:p>
            <a:r>
              <a:rPr lang="en-US" sz="2400" dirty="0" smtClean="0"/>
              <a:t>Communication  Networks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53A7-1EDE-48F9-8DAD-3F8551BF74E5}" type="slidenum">
              <a:rPr lang="en-US"/>
              <a:pPr/>
              <a:t>3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Applications that run on computers</a:t>
            </a:r>
          </a:p>
          <a:p>
            <a:r>
              <a:rPr lang="en-US" dirty="0"/>
              <a:t>Rely on servers for</a:t>
            </a:r>
          </a:p>
          <a:p>
            <a:pPr lvl="1"/>
            <a:r>
              <a:rPr lang="en-US" dirty="0"/>
              <a:t>Files</a:t>
            </a:r>
          </a:p>
          <a:p>
            <a:pPr lvl="1"/>
            <a:r>
              <a:rPr lang="en-US" dirty="0"/>
              <a:t>Devices</a:t>
            </a:r>
          </a:p>
          <a:p>
            <a:pPr lvl="1"/>
            <a:r>
              <a:rPr lang="en-US" dirty="0"/>
              <a:t>Processing power</a:t>
            </a:r>
          </a:p>
          <a:p>
            <a:r>
              <a:rPr lang="en-US" dirty="0"/>
              <a:t>Example: E-mail client</a:t>
            </a:r>
          </a:p>
          <a:p>
            <a:pPr lvl="1"/>
            <a:r>
              <a:rPr lang="en-US" dirty="0"/>
              <a:t>An application that enables you to send and receive e-mail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Clients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105400" y="2819400"/>
            <a:ext cx="3663950" cy="466725"/>
          </a:xfrm>
          <a:prstGeom prst="rect">
            <a:avLst/>
          </a:prstGeom>
          <a:noFill/>
          <a:ln w="9525">
            <a:solidFill>
              <a:srgbClr val="FD0E0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2066DF"/>
                </a:solidFill>
              </a:rPr>
              <a:t>Clients are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or processes that manage network resources</a:t>
            </a:r>
          </a:p>
          <a:p>
            <a:pPr lvl="1"/>
            <a:r>
              <a:rPr lang="en-US" dirty="0" smtClean="0"/>
              <a:t>Disk drives (file servers)</a:t>
            </a:r>
          </a:p>
          <a:p>
            <a:pPr lvl="1"/>
            <a:r>
              <a:rPr lang="en-US" dirty="0" smtClean="0"/>
              <a:t>Printers (print servers) </a:t>
            </a:r>
          </a:p>
          <a:p>
            <a:pPr lvl="1"/>
            <a:r>
              <a:rPr lang="en-US" dirty="0" smtClean="0"/>
              <a:t>Network traffic (network servers)</a:t>
            </a:r>
          </a:p>
          <a:p>
            <a:r>
              <a:rPr lang="en-US" dirty="0" smtClean="0"/>
              <a:t>Example: Database Server</a:t>
            </a:r>
          </a:p>
          <a:p>
            <a:pPr lvl="1"/>
            <a:r>
              <a:rPr lang="en-US" dirty="0" smtClean="0"/>
              <a:t>A computer system that processes database queries</a:t>
            </a:r>
          </a:p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791200" y="2514600"/>
            <a:ext cx="2971800" cy="831850"/>
          </a:xfrm>
          <a:prstGeom prst="rect">
            <a:avLst/>
          </a:prstGeom>
          <a:noFill/>
          <a:ln w="9525">
            <a:solidFill>
              <a:srgbClr val="FD0E0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2066DF"/>
                </a:solidFill>
              </a:rPr>
              <a:t>Servers Manage Resources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F25-08A2-4706-A496-AC73F6245DAE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Networks</a:t>
            </a:r>
          </a:p>
        </p:txBody>
      </p:sp>
      <p:pic>
        <p:nvPicPr>
          <p:cNvPr id="44040" name="Picture 8" descr="D:\PFiles\MSOffice\Clipart\standard\stddir4\pe0203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648200"/>
            <a:ext cx="1987550" cy="1427163"/>
          </a:xfrm>
          <a:prstGeom prst="rect">
            <a:avLst/>
          </a:prstGeom>
          <a:noFill/>
        </p:spPr>
      </p:pic>
      <p:pic>
        <p:nvPicPr>
          <p:cNvPr id="44042" name="Picture 10" descr="C:\Documents and Settings\Kathleen.DELL-PORT-8100\Application Data\Microsoft\Media Catalog\Downloaded Clips\cl5e\j0235463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15000" y="1981200"/>
            <a:ext cx="3200400" cy="3197225"/>
          </a:xfrm>
        </p:spPr>
      </p:pic>
      <p:pic>
        <p:nvPicPr>
          <p:cNvPr id="44043" name="Picture 11" descr="D:\PFiles\MSOffice\Clipart\standard\stddir3\in00361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495800"/>
            <a:ext cx="1327150" cy="1631950"/>
          </a:xfrm>
          <a:prstGeom prst="rect">
            <a:avLst/>
          </a:prstGeom>
          <a:noFill/>
        </p:spPr>
      </p:pic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2819400" y="51816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3352800" y="5181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V="1">
            <a:off x="3352800" y="4876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V="1">
            <a:off x="5638800" y="5486400"/>
            <a:ext cx="16764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V="1">
            <a:off x="7315200" y="4038600"/>
            <a:ext cx="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1219200" y="2057400"/>
            <a:ext cx="2971800" cy="1196975"/>
          </a:xfrm>
          <a:prstGeom prst="rect">
            <a:avLst/>
          </a:prstGeom>
          <a:noFill/>
          <a:ln w="9525">
            <a:solidFill>
              <a:srgbClr val="FD0E0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2066DF"/>
                </a:solidFill>
              </a:rPr>
              <a:t>Networks Connect Clients and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E4F1-79B1-4D9C-9800-400ADDBF23FB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Client–Server Computing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Process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takes place</a:t>
            </a:r>
            <a:endParaRPr lang="en-US" sz="2800" dirty="0"/>
          </a:p>
          <a:p>
            <a:pPr lvl="1"/>
            <a:r>
              <a:rPr lang="en-US" sz="2400" dirty="0"/>
              <a:t>on the server and</a:t>
            </a:r>
          </a:p>
          <a:p>
            <a:pPr lvl="1"/>
            <a:r>
              <a:rPr lang="en-US" sz="2400" dirty="0"/>
              <a:t>on the client </a:t>
            </a:r>
          </a:p>
          <a:p>
            <a:r>
              <a:rPr lang="en-US" sz="2800" dirty="0"/>
              <a:t>Servers </a:t>
            </a:r>
          </a:p>
          <a:p>
            <a:pPr lvl="1"/>
            <a:r>
              <a:rPr lang="en-US" sz="2400" dirty="0"/>
              <a:t>Store and protect data </a:t>
            </a:r>
          </a:p>
          <a:p>
            <a:pPr lvl="1"/>
            <a:r>
              <a:rPr lang="en-US" sz="2400" dirty="0"/>
              <a:t>Process requests from clients</a:t>
            </a:r>
          </a:p>
          <a:p>
            <a:r>
              <a:rPr lang="en-US" sz="2800" dirty="0"/>
              <a:t>Clients </a:t>
            </a:r>
          </a:p>
          <a:p>
            <a:pPr lvl="1"/>
            <a:r>
              <a:rPr lang="en-US" sz="2400" dirty="0"/>
              <a:t>Make requests</a:t>
            </a:r>
          </a:p>
          <a:p>
            <a:pPr lvl="1"/>
            <a:r>
              <a:rPr lang="en-US" sz="2400" dirty="0"/>
              <a:t>Format data on the desktop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181600" y="2362200"/>
            <a:ext cx="3505200" cy="1196975"/>
          </a:xfrm>
          <a:prstGeom prst="rect">
            <a:avLst/>
          </a:prstGeom>
          <a:noFill/>
          <a:ln w="9525">
            <a:solidFill>
              <a:srgbClr val="FD0E0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2066DF"/>
                </a:solidFill>
              </a:rPr>
              <a:t>Client-Server Computing Optimizes Computing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75B2-C557-4409-8B37-16641A80E1D1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Functions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5029200" cy="1981200"/>
          </a:xfrm>
        </p:spPr>
        <p:txBody>
          <a:bodyPr/>
          <a:lstStyle/>
          <a:p>
            <a:r>
              <a:rPr lang="en-US"/>
              <a:t>Software application functions are separated into three distinct parts</a:t>
            </a:r>
          </a:p>
        </p:txBody>
      </p:sp>
      <p:pic>
        <p:nvPicPr>
          <p:cNvPr id="37892" name="Picture 4" descr="D:\PFiles\MSOffice\Clipart\smbusbas\bs0009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1588" y="1676400"/>
            <a:ext cx="2435225" cy="2971800"/>
          </a:xfrm>
          <a:prstGeom prst="rect">
            <a:avLst/>
          </a:prstGeom>
          <a:noFill/>
        </p:spPr>
      </p:pic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4343400" y="4114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>
            <a:off x="5105400" y="4114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V="1">
            <a:off x="5105400" y="3429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590800" y="5562600"/>
            <a:ext cx="46603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Client       : </a:t>
            </a:r>
            <a:r>
              <a:rPr lang="en-US" u="sng" dirty="0"/>
              <a:t>Presentation</a:t>
            </a:r>
            <a:r>
              <a:rPr lang="en-US" dirty="0"/>
              <a:t> &amp; </a:t>
            </a:r>
            <a:r>
              <a:rPr lang="en-US" u="sng" dirty="0"/>
              <a:t>Application Logic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248400" y="4283075"/>
            <a:ext cx="2693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/>
              <a:t>Server:</a:t>
            </a:r>
          </a:p>
          <a:p>
            <a:pPr algn="r"/>
            <a:r>
              <a:rPr lang="en-US" u="sng"/>
              <a:t>Data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9059-AD6F-497D-9E7E-5D42547F876F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Components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76600" y="2057400"/>
            <a:ext cx="2590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2066DF"/>
                </a:solidFill>
              </a:rPr>
              <a:t>Data Management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276600" y="2667000"/>
            <a:ext cx="2590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2066DF"/>
                </a:solidFill>
              </a:rPr>
              <a:t>Application Logic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276600" y="3276600"/>
            <a:ext cx="2590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2066DF"/>
                </a:solidFill>
              </a:rPr>
              <a:t>Presentation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429000" y="3962400"/>
            <a:ext cx="231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3 Logical Tiers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795588" y="33162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2066DF"/>
                </a:solidFill>
              </a:rPr>
              <a:t>1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795588" y="27241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2066DF"/>
                </a:solidFill>
              </a:rPr>
              <a:t>2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795588" y="2133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2066DF"/>
                </a:solidFill>
              </a:rPr>
              <a:t>3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219200" y="4876800"/>
            <a:ext cx="7104063" cy="1014413"/>
          </a:xfrm>
          <a:prstGeom prst="rect">
            <a:avLst/>
          </a:prstGeom>
          <a:noFill/>
          <a:ln w="57150">
            <a:solidFill>
              <a:srgbClr val="2066D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rgbClr val="2066DF"/>
                </a:solidFill>
              </a:rPr>
              <a:t>Database Applications:</a:t>
            </a:r>
          </a:p>
          <a:p>
            <a:pPr lvl="1">
              <a:spcBef>
                <a:spcPct val="20000"/>
              </a:spcBef>
            </a:pPr>
            <a:r>
              <a:rPr lang="en-US">
                <a:solidFill>
                  <a:srgbClr val="2066DF"/>
                </a:solidFill>
              </a:rPr>
              <a:t>Most common use of client-server architectures</a:t>
            </a:r>
          </a:p>
        </p:txBody>
      </p:sp>
      <p:sp>
        <p:nvSpPr>
          <p:cNvPr id="22543" name="AutoShape 15"/>
          <p:cNvSpPr>
            <a:spLocks/>
          </p:cNvSpPr>
          <p:nvPr/>
        </p:nvSpPr>
        <p:spPr bwMode="auto">
          <a:xfrm>
            <a:off x="6934200" y="2743200"/>
            <a:ext cx="381000" cy="1066800"/>
          </a:xfrm>
          <a:prstGeom prst="rightBrace">
            <a:avLst>
              <a:gd name="adj1" fmla="val 2333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2545" name="AutoShape 17"/>
          <p:cNvSpPr>
            <a:spLocks/>
          </p:cNvSpPr>
          <p:nvPr/>
        </p:nvSpPr>
        <p:spPr bwMode="auto">
          <a:xfrm>
            <a:off x="6019800" y="3352800"/>
            <a:ext cx="76200" cy="4572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IQ" b="1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6019800" y="3236913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Thin</a:t>
            </a:r>
          </a:p>
          <a:p>
            <a:pPr algn="ctr"/>
            <a:r>
              <a:rPr lang="en-US" sz="1800"/>
              <a:t>Client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7123113" y="2895600"/>
            <a:ext cx="10302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Fat</a:t>
            </a:r>
          </a:p>
          <a:p>
            <a:pPr algn="ctr"/>
            <a:r>
              <a:rPr lang="en-US" b="1"/>
              <a:t>Client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6284913" y="2057400"/>
            <a:ext cx="2249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 Client Types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CE36-F833-4594-9A83-71E114CB7F9E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Middleware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5029200" cy="2362200"/>
          </a:xfrm>
        </p:spPr>
        <p:txBody>
          <a:bodyPr/>
          <a:lstStyle/>
          <a:p>
            <a:r>
              <a:rPr lang="en-US" sz="2400" dirty="0"/>
              <a:t>Software that connects two otherwise separate applications </a:t>
            </a:r>
          </a:p>
          <a:p>
            <a:r>
              <a:rPr lang="en-US" sz="2400" dirty="0"/>
              <a:t>Example: Middleware product linking a </a:t>
            </a:r>
            <a:r>
              <a:rPr lang="en-US" sz="2400" u="sng" dirty="0"/>
              <a:t>database system</a:t>
            </a:r>
            <a:r>
              <a:rPr lang="en-US" sz="2400" dirty="0"/>
              <a:t> to a </a:t>
            </a:r>
            <a:r>
              <a:rPr lang="en-US" sz="2400" u="sng" dirty="0"/>
              <a:t>Web server</a:t>
            </a:r>
            <a:endParaRPr lang="en-US" sz="2400" dirty="0"/>
          </a:p>
        </p:txBody>
      </p:sp>
      <p:pic>
        <p:nvPicPr>
          <p:cNvPr id="46084" name="Picture 4" descr="D:\PFiles\MSOffice\Clipart\smbusbas\bs0009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276600"/>
            <a:ext cx="1249363" cy="1524000"/>
          </a:xfrm>
          <a:prstGeom prst="rect">
            <a:avLst/>
          </a:prstGeom>
          <a:noFill/>
        </p:spPr>
      </p:pic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828800" y="5791200"/>
            <a:ext cx="3386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Client:  </a:t>
            </a:r>
            <a:r>
              <a:rPr lang="en-US" i="1" dirty="0" smtClean="0"/>
              <a:t>Requests </a:t>
            </a:r>
            <a:r>
              <a:rPr lang="en-US" i="1" dirty="0"/>
              <a:t>Data via Web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232525" y="2209800"/>
            <a:ext cx="2557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/>
              <a:t>Database Server:</a:t>
            </a:r>
          </a:p>
          <a:p>
            <a:pPr algn="r"/>
            <a:r>
              <a:rPr lang="en-US" i="1" dirty="0"/>
              <a:t>Manages Data</a:t>
            </a:r>
          </a:p>
        </p:txBody>
      </p:sp>
      <p:pic>
        <p:nvPicPr>
          <p:cNvPr id="46091" name="Picture 11" descr="D:\PFiles\MSOffice\Clipart\smbusbas\bs0009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191000"/>
            <a:ext cx="1249363" cy="1524000"/>
          </a:xfrm>
          <a:prstGeom prst="rect">
            <a:avLst/>
          </a:prstGeom>
          <a:noFill/>
        </p:spPr>
      </p:pic>
      <p:sp>
        <p:nvSpPr>
          <p:cNvPr id="46092" name="Line 12"/>
          <p:cNvSpPr>
            <a:spLocks noChangeShapeType="1"/>
          </p:cNvSpPr>
          <p:nvPr/>
        </p:nvSpPr>
        <p:spPr bwMode="auto">
          <a:xfrm flipV="1">
            <a:off x="2743200" y="5181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32004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V="1">
            <a:off x="3200400" y="5029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5435600" y="4800600"/>
            <a:ext cx="3608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Web Server:</a:t>
            </a:r>
          </a:p>
          <a:p>
            <a:r>
              <a:rPr lang="en-US" i="1"/>
              <a:t>Presents Dynamic Pages</a:t>
            </a:r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V="1">
            <a:off x="5257800" y="43434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6172200" y="4343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6172200" y="40386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4419600" y="3352800"/>
            <a:ext cx="2971800" cy="711200"/>
          </a:xfrm>
          <a:prstGeom prst="rect">
            <a:avLst/>
          </a:prstGeom>
          <a:noFill/>
          <a:ln w="9525">
            <a:solidFill>
              <a:srgbClr val="FD0E0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2066DF"/>
                </a:solidFill>
              </a:rPr>
              <a:t>Middleware Links Applications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3967</TotalTime>
  <Words>299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PMingLiU</vt:lpstr>
      <vt:lpstr>Arial</vt:lpstr>
      <vt:lpstr>Calibri</vt:lpstr>
      <vt:lpstr>Times New Roman</vt:lpstr>
      <vt:lpstr>Default Design</vt:lpstr>
      <vt:lpstr>  Dr. Haider  A. Haddad  Class 3 </vt:lpstr>
      <vt:lpstr>Client Server Architecture</vt:lpstr>
      <vt:lpstr>Clients</vt:lpstr>
      <vt:lpstr>Servers</vt:lpstr>
      <vt:lpstr>Communication Networks</vt:lpstr>
      <vt:lpstr>Client–Server Computing</vt:lpstr>
      <vt:lpstr>Application Functions</vt:lpstr>
      <vt:lpstr>Application Components</vt:lpstr>
      <vt:lpstr>Middleware</vt:lpstr>
      <vt:lpstr>Types of Servers</vt:lpstr>
    </vt:vector>
  </TitlesOfParts>
  <Company>Capsule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translate ER Model to Relational Model</dc:title>
  <dc:creator>Randy</dc:creator>
  <cp:lastModifiedBy>Maher</cp:lastModifiedBy>
  <cp:revision>209</cp:revision>
  <dcterms:created xsi:type="dcterms:W3CDTF">2006-09-18T21:40:29Z</dcterms:created>
  <dcterms:modified xsi:type="dcterms:W3CDTF">2022-04-24T21:02:59Z</dcterms:modified>
</cp:coreProperties>
</file>