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70" r:id="rId2"/>
    <p:sldId id="369" r:id="rId3"/>
    <p:sldId id="323" r:id="rId4"/>
    <p:sldId id="325" r:id="rId5"/>
    <p:sldId id="326" r:id="rId6"/>
    <p:sldId id="327" r:id="rId7"/>
    <p:sldId id="343" r:id="rId8"/>
    <p:sldId id="341" r:id="rId9"/>
    <p:sldId id="345" r:id="rId10"/>
    <p:sldId id="347" r:id="rId11"/>
    <p:sldId id="348" r:id="rId12"/>
    <p:sldId id="353" r:id="rId13"/>
    <p:sldId id="356" r:id="rId14"/>
    <p:sldId id="357" r:id="rId15"/>
    <p:sldId id="358" r:id="rId16"/>
    <p:sldId id="362" r:id="rId17"/>
    <p:sldId id="363" r:id="rId18"/>
    <p:sldId id="32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89" autoAdjust="0"/>
  </p:normalViewPr>
  <p:slideViewPr>
    <p:cSldViewPr>
      <p:cViewPr>
        <p:scale>
          <a:sx n="66" d="100"/>
          <a:sy n="66" d="100"/>
        </p:scale>
        <p:origin x="-14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67906E0-EA1A-4D0F-B56E-CA842834D27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5D5B9E3-9B0C-45EB-B794-261F9582E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03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A749E06-FC58-4DDC-B93C-DFF8FAB3AB7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48D7D58-708F-4290-BABD-9066218A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9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storage.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category includes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media that can be operated on directly by the computer’s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 processing unit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(CPU), such as the computer’s main memory and smaller but faster cache memories. Primary storage usually provides fast access to data but is of limited storage capacity.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Although main memory capacities have been growing rapidly in recent years, they are still more expensive and have less storage capacity than secondary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tertiary storage devices.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storage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(or main memory or internal memory), often referred to simply as memory, is the only one directly accessible to the CPU. The CPU continuously reads instructions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there and executes them as required.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databases are stored permanently (or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persistently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on magnetic disk secondary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storage, for the following reasons: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Generally, databases are too large to fit entirely in main memory.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circumstances that cause permanent loss of stored data arise less frequently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disk secondary storage than for primary storage. Hence, we refer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disk—and other secondary storage devices—as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nonvolatile storage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whereas main memory is often called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volatile storage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cost of storage per unit of data is an order of magnitude less for disk secondary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 than for primary storage.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8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several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 file organizations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determine how the file records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physically placed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disk,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hence how the records can be accessed.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heap file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(or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unordered file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places the records on disk in no particular order by appending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records at the end of the file, whereas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sorted file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(or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sequential file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keeps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records ordered by the value of a particular field (called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sort key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hashed file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 a hash function applied to a particular field (called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 key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to determine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record’s placement on disk. Other primary file organizations, such as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B-trees,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structures.We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discuss primary file organizations in Sections 17.6 through 17.9.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secondary organization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auxiliary access structure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allows efficient access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 records based on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alternate fields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those that have been used for the primary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organization.Most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these exist as indexes and will be discussed in Chapter 18.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Tree-structured multilevel indexes (see Section 18.2) implement an extension of the binary search idea that reduces the search space by 2-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 partitioning at each search step, thereby creating a more efficient approach that divides the search space in the file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-ways at each stage.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7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18.1 illustrates this primary index. The total number of entries in the index is the same as the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disk blocks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ordered data file. The first record in each block of the data file is called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anchor record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block, or simply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 anchor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7D58-708F-4290-BABD-9066218A41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BA5-659D-4C9F-9C7D-16F75DCE53AF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25DE9-EE41-4344-BCC3-FBB05F4745CE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300D-DE95-4526-8858-9EFF32C083C6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A067-5C77-4D84-BB58-F56C454B7A35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D0C8-A7B7-4DE9-BB27-89727E680BF8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5AD3-B67D-4337-B11F-710CF1FD17BD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8C3-1A8E-44C2-89D2-5D554BB86D26}" type="datetime1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18EDB-A552-493C-BB64-7BAFEC62A0B8}" type="datetime1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6B59-6F23-4419-ABC6-C8715F146E86}" type="datetime1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99F9-6795-4B80-900B-E2C957DA1996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4B99-8F9C-4D2E-8FC2-DAC674314167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25779F-6174-442B-9E28-A357B287F921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819400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" pitchFamily="18" charset="0"/>
              </a:rPr>
              <a:t>Disk Storage and </a:t>
            </a:r>
            <a:r>
              <a:rPr lang="en-GB" b="1" dirty="0" smtClean="0">
                <a:latin typeface="Times" pitchFamily="18" charset="0"/>
              </a:rPr>
              <a:t>Indexing</a:t>
            </a:r>
            <a:br>
              <a:rPr lang="en-GB" b="1" dirty="0" smtClean="0">
                <a:latin typeface="Times" pitchFamily="18" charset="0"/>
              </a:rPr>
            </a:b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stage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3886200"/>
            <a:ext cx="7010400" cy="228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Lecturer:</a:t>
            </a:r>
            <a:endParaRPr lang="en-US" dirty="0"/>
          </a:p>
          <a:p>
            <a:r>
              <a:rPr lang="en-US" dirty="0"/>
              <a:t>Hanan Kamal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University of Salahaddin </a:t>
            </a:r>
          </a:p>
          <a:p>
            <a:r>
              <a:rPr lang="en-US" sz="2400" dirty="0" smtClean="0"/>
              <a:t>College of Engineering </a:t>
            </a:r>
          </a:p>
          <a:p>
            <a:r>
              <a:rPr lang="en-US" sz="2400" dirty="0" smtClean="0"/>
              <a:t>Software &amp; Informatics Engineering Department</a:t>
            </a:r>
          </a:p>
        </p:txBody>
      </p:sp>
      <p:pic>
        <p:nvPicPr>
          <p:cNvPr id="6" name="Picture 2" descr="C:\Users\Hanan\Desktop\ref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514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9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Primary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primary index </a:t>
            </a:r>
            <a:r>
              <a:rPr lang="en-US" dirty="0"/>
              <a:t>is an ordered file whose records are of fixed length with two </a:t>
            </a:r>
            <a:r>
              <a:rPr lang="en-US" dirty="0" smtClean="0"/>
              <a:t>fields</a:t>
            </a:r>
          </a:p>
          <a:p>
            <a:r>
              <a:rPr lang="en-US" b="1" dirty="0" smtClean="0"/>
              <a:t>Index </a:t>
            </a:r>
            <a:r>
              <a:rPr lang="en-US" b="1" dirty="0"/>
              <a:t>entry </a:t>
            </a:r>
            <a:r>
              <a:rPr lang="en-US" dirty="0"/>
              <a:t>(or </a:t>
            </a:r>
            <a:r>
              <a:rPr lang="en-US" b="1" dirty="0"/>
              <a:t>index record</a:t>
            </a:r>
            <a:r>
              <a:rPr lang="en-US" dirty="0"/>
              <a:t>) in </a:t>
            </a:r>
            <a:r>
              <a:rPr lang="en-US" dirty="0" smtClean="0"/>
              <a:t>the index file, </a:t>
            </a:r>
            <a:r>
              <a:rPr lang="en-US" dirty="0"/>
              <a:t>will refer to the two field values of index entry </a:t>
            </a:r>
            <a:r>
              <a:rPr lang="en-US" i="1" dirty="0"/>
              <a:t>i </a:t>
            </a:r>
            <a:r>
              <a:rPr lang="en-US" dirty="0"/>
              <a:t>as &lt;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/>
              <a:t>),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i</a:t>
            </a:r>
            <a:r>
              <a:rPr lang="en-US" dirty="0" smtClean="0"/>
              <a:t>)&gt;.</a:t>
            </a:r>
          </a:p>
          <a:p>
            <a:endParaRPr lang="en-US" dirty="0"/>
          </a:p>
          <a:p>
            <a:pPr lvl="1"/>
            <a:r>
              <a:rPr lang="en-US" sz="2800" i="1" dirty="0">
                <a:solidFill>
                  <a:srgbClr val="FF0000"/>
                </a:solidFill>
              </a:rPr>
              <a:t>K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is </a:t>
            </a:r>
            <a:r>
              <a:rPr lang="en-US" sz="2800" dirty="0"/>
              <a:t>of </a:t>
            </a:r>
            <a:r>
              <a:rPr lang="en-US" sz="2800" dirty="0" smtClean="0"/>
              <a:t>t he </a:t>
            </a:r>
            <a:r>
              <a:rPr lang="en-US" sz="2800" dirty="0"/>
              <a:t>same data type as the ordering key  Field called the </a:t>
            </a:r>
            <a:r>
              <a:rPr lang="en-US" sz="2800" b="1" dirty="0"/>
              <a:t>primary key </a:t>
            </a:r>
            <a:r>
              <a:rPr lang="en-US" sz="2800" dirty="0"/>
              <a:t>of the data file</a:t>
            </a:r>
          </a:p>
          <a:p>
            <a:pPr lvl="1"/>
            <a:r>
              <a:rPr lang="en-US" sz="2800" i="1" dirty="0">
                <a:solidFill>
                  <a:srgbClr val="FF0000"/>
                </a:solidFill>
              </a:rPr>
              <a:t>P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/>
              <a:t>is </a:t>
            </a:r>
            <a:r>
              <a:rPr lang="en-US" sz="2800" dirty="0"/>
              <a:t>a pointer to a disk block (a block address).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122"/>
          <a:stretch/>
        </p:blipFill>
        <p:spPr bwMode="auto">
          <a:xfrm>
            <a:off x="381000" y="457200"/>
            <a:ext cx="83819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3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Clustering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file records are physically ordered on a </a:t>
            </a:r>
            <a:r>
              <a:rPr lang="en-US" dirty="0" err="1" smtClean="0"/>
              <a:t>nonkey</a:t>
            </a:r>
            <a:r>
              <a:rPr lang="en-US" dirty="0" smtClean="0"/>
              <a:t> field which </a:t>
            </a:r>
            <a:r>
              <a:rPr lang="en-US" i="1" dirty="0"/>
              <a:t>does not </a:t>
            </a:r>
            <a:r>
              <a:rPr lang="en-US" dirty="0"/>
              <a:t>have a </a:t>
            </a:r>
            <a:r>
              <a:rPr lang="en-US" dirty="0" smtClean="0"/>
              <a:t>distinct value </a:t>
            </a:r>
            <a:r>
              <a:rPr lang="en-US" dirty="0"/>
              <a:t>for each </a:t>
            </a:r>
            <a:r>
              <a:rPr lang="en-US" dirty="0" smtClean="0"/>
              <a:t>record that </a:t>
            </a:r>
            <a:r>
              <a:rPr lang="en-US" dirty="0"/>
              <a:t>field is called the </a:t>
            </a:r>
            <a:r>
              <a:rPr lang="en-US" b="1" dirty="0"/>
              <a:t>clustering field </a:t>
            </a:r>
            <a:r>
              <a:rPr lang="en-US" dirty="0"/>
              <a:t>and the data </a:t>
            </a:r>
            <a:r>
              <a:rPr lang="en-US" dirty="0" smtClean="0"/>
              <a:t>file </a:t>
            </a:r>
            <a:r>
              <a:rPr lang="en-US" dirty="0"/>
              <a:t>is called a </a:t>
            </a:r>
            <a:r>
              <a:rPr lang="en-US" b="1" dirty="0"/>
              <a:t>clustered </a:t>
            </a:r>
            <a:r>
              <a:rPr lang="en-US" b="1" dirty="0" smtClean="0"/>
              <a:t>file.</a:t>
            </a:r>
          </a:p>
          <a:p>
            <a:endParaRPr lang="en-US" b="1" dirty="0" smtClean="0"/>
          </a:p>
          <a:p>
            <a:r>
              <a:rPr lang="en-US" sz="2800" dirty="0"/>
              <a:t>A clustering index is also an ordered file with two </a:t>
            </a:r>
            <a:r>
              <a:rPr lang="en-US" sz="2800" dirty="0" smtClean="0"/>
              <a:t>fields: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400" dirty="0" smtClean="0"/>
              <a:t>field </a:t>
            </a:r>
            <a:r>
              <a:rPr lang="en-US" sz="2400" dirty="0"/>
              <a:t>is of the </a:t>
            </a:r>
            <a:r>
              <a:rPr lang="en-US" sz="2400" dirty="0" smtClean="0"/>
              <a:t>same type </a:t>
            </a:r>
            <a:r>
              <a:rPr lang="en-US" sz="2400" dirty="0"/>
              <a:t>as the clustering field of the data </a:t>
            </a:r>
            <a:r>
              <a:rPr lang="en-US" sz="2400" dirty="0" smtClean="0"/>
              <a:t>file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400" dirty="0" smtClean="0"/>
              <a:t>disk block pointer.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b="33245"/>
          <a:stretch/>
        </p:blipFill>
        <p:spPr bwMode="auto">
          <a:xfrm>
            <a:off x="762000" y="838200"/>
            <a:ext cx="7770292" cy="575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89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secondary index </a:t>
            </a:r>
            <a:r>
              <a:rPr lang="en-US" dirty="0"/>
              <a:t>provides a secondary means of accessing a data file for </a:t>
            </a:r>
            <a:r>
              <a:rPr lang="en-US" dirty="0" smtClean="0"/>
              <a:t>which some </a:t>
            </a:r>
            <a:r>
              <a:rPr lang="en-US" dirty="0"/>
              <a:t>primary access already exists</a:t>
            </a:r>
            <a:r>
              <a:rPr lang="en-US" dirty="0" smtClean="0"/>
              <a:t>.</a:t>
            </a:r>
          </a:p>
          <a:p>
            <a:r>
              <a:rPr lang="en-US" dirty="0"/>
              <a:t>The data file records could be </a:t>
            </a:r>
            <a:r>
              <a:rPr lang="en-US" dirty="0">
                <a:solidFill>
                  <a:srgbClr val="FF0000"/>
                </a:solidFill>
              </a:rPr>
              <a:t>ordered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unordered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secondary index may be created </a:t>
            </a:r>
            <a:r>
              <a:rPr lang="en-US" dirty="0" smtClean="0"/>
              <a:t>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Candidate key </a:t>
            </a:r>
            <a:r>
              <a:rPr lang="en-US" dirty="0"/>
              <a:t>and has a unique value in every </a:t>
            </a:r>
            <a:r>
              <a:rPr lang="en-US" dirty="0" smtClean="0"/>
              <a:t>record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Nonkey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field with </a:t>
            </a:r>
            <a:r>
              <a:rPr lang="en-US" dirty="0" smtClean="0"/>
              <a:t>duplicate values.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3554"/>
            <a:ext cx="8534400" cy="53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2171" y="439448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Secondary </a:t>
            </a:r>
            <a:r>
              <a:rPr lang="en-US" sz="2800" dirty="0">
                <a:solidFill>
                  <a:srgbClr val="C00000"/>
                </a:solidFill>
              </a:rPr>
              <a:t>index on a </a:t>
            </a:r>
            <a:r>
              <a:rPr lang="en-US" sz="2800" i="1" dirty="0" smtClean="0">
                <a:solidFill>
                  <a:srgbClr val="C00000"/>
                </a:solidFill>
              </a:rPr>
              <a:t>key</a:t>
            </a:r>
            <a:r>
              <a:rPr lang="en-US" sz="2800" i="1" dirty="0">
                <a:solidFill>
                  <a:srgbClr val="C00000"/>
                </a:solidFill>
              </a:rPr>
              <a:t>, </a:t>
            </a:r>
            <a:r>
              <a:rPr lang="en-US" sz="2800" i="1" dirty="0" err="1">
                <a:solidFill>
                  <a:srgbClr val="C00000"/>
                </a:solidFill>
              </a:rPr>
              <a:t>nonordering</a:t>
            </a:r>
            <a:r>
              <a:rPr lang="en-US" sz="2800" i="1" dirty="0">
                <a:solidFill>
                  <a:srgbClr val="C00000"/>
                </a:solidFill>
              </a:rPr>
              <a:t> field of a file.</a:t>
            </a:r>
          </a:p>
        </p:txBody>
      </p:sp>
    </p:spTree>
    <p:extLst>
      <p:ext uri="{BB962C8B-B14F-4D97-AF65-F5344CB8AC3E}">
        <p14:creationId xmlns:p14="http://schemas.microsoft.com/office/powerpoint/2010/main" val="1831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" y="1393555"/>
            <a:ext cx="7762875" cy="546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2171" y="439448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Secondary </a:t>
            </a:r>
            <a:r>
              <a:rPr lang="en-US" sz="2800" dirty="0">
                <a:solidFill>
                  <a:srgbClr val="C00000"/>
                </a:solidFill>
              </a:rPr>
              <a:t>index on a </a:t>
            </a:r>
            <a:r>
              <a:rPr lang="en-US" sz="2800" i="1" dirty="0" err="1">
                <a:solidFill>
                  <a:srgbClr val="C00000"/>
                </a:solidFill>
              </a:rPr>
              <a:t>nonkey</a:t>
            </a:r>
            <a:r>
              <a:rPr lang="en-US" sz="2800" i="1" dirty="0">
                <a:solidFill>
                  <a:srgbClr val="C00000"/>
                </a:solidFill>
              </a:rPr>
              <a:t>, </a:t>
            </a:r>
            <a:r>
              <a:rPr lang="en-US" sz="2800" i="1" dirty="0" err="1">
                <a:solidFill>
                  <a:srgbClr val="C00000"/>
                </a:solidFill>
              </a:rPr>
              <a:t>nonordering</a:t>
            </a:r>
            <a:r>
              <a:rPr lang="en-US" sz="2800" i="1" dirty="0">
                <a:solidFill>
                  <a:srgbClr val="C00000"/>
                </a:solidFill>
              </a:rPr>
              <a:t> field of a file.</a:t>
            </a:r>
          </a:p>
        </p:txBody>
      </p:sp>
    </p:spTree>
    <p:extLst>
      <p:ext uri="{BB962C8B-B14F-4D97-AF65-F5344CB8AC3E}">
        <p14:creationId xmlns:p14="http://schemas.microsoft.com/office/powerpoint/2010/main" val="23552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363"/>
          <a:stretch/>
        </p:blipFill>
        <p:spPr bwMode="auto">
          <a:xfrm>
            <a:off x="863600" y="1436915"/>
            <a:ext cx="7366000" cy="169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3160486"/>
            <a:ext cx="7366000" cy="354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b="1" dirty="0" smtClean="0"/>
              <a:t>Storage of Database</a:t>
            </a:r>
          </a:p>
          <a:p>
            <a:r>
              <a:rPr lang="en-US" b="1" dirty="0" smtClean="0"/>
              <a:t>Files</a:t>
            </a:r>
          </a:p>
          <a:p>
            <a:r>
              <a:rPr lang="en-US" b="1" dirty="0" smtClean="0"/>
              <a:t>Types </a:t>
            </a:r>
            <a:r>
              <a:rPr lang="en-US" b="1" dirty="0"/>
              <a:t>of Single-Level Ordered Indexes</a:t>
            </a:r>
          </a:p>
          <a:p>
            <a:pPr lvl="1"/>
            <a:r>
              <a:rPr lang="en-US" b="1" dirty="0"/>
              <a:t>Primary Indexes</a:t>
            </a:r>
          </a:p>
          <a:p>
            <a:pPr lvl="1"/>
            <a:r>
              <a:rPr lang="en-US" b="1" dirty="0"/>
              <a:t>Clustering Indexes</a:t>
            </a:r>
          </a:p>
          <a:p>
            <a:pPr lvl="1"/>
            <a:r>
              <a:rPr lang="en-US" b="1" dirty="0"/>
              <a:t>Secondary Indexes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dirty="0" smtClean="0"/>
                  <a:t>Computerized database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(</a:t>
                </a:r>
                <a:r>
                  <a:rPr lang="en-US" dirty="0"/>
                  <a:t>physically</a:t>
                </a:r>
                <a:r>
                  <a:rPr lang="en-US" dirty="0" smtClean="0"/>
                  <a:t>) computer </a:t>
                </a:r>
                <a:r>
                  <a:rPr lang="en-US" b="1" dirty="0" smtClean="0"/>
                  <a:t>storage medium</a:t>
                </a:r>
                <a:r>
                  <a:rPr lang="en-US" dirty="0" smtClean="0"/>
                  <a:t>.</a:t>
                </a:r>
              </a:p>
              <a:p>
                <a:pPr algn="just"/>
                <a:r>
                  <a:rPr lang="en-US" dirty="0"/>
                  <a:t>Computer storage media form a </a:t>
                </a:r>
                <a:r>
                  <a:rPr lang="en-US" i="1" dirty="0" smtClean="0"/>
                  <a:t>storage hierarchy </a:t>
                </a:r>
                <a:r>
                  <a:rPr lang="en-US" dirty="0"/>
                  <a:t>that includes two main categories</a:t>
                </a:r>
                <a:r>
                  <a:rPr lang="en-US" dirty="0" smtClean="0"/>
                  <a:t>: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b="1" dirty="0"/>
                  <a:t>Primary </a:t>
                </a:r>
                <a:r>
                  <a:rPr lang="en-US" b="1" dirty="0" smtClean="0"/>
                  <a:t>storage 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b="1" dirty="0" smtClean="0"/>
                  <a:t>Secondary </a:t>
                </a:r>
                <a:r>
                  <a:rPr lang="en-US" b="1" dirty="0"/>
                  <a:t>and tertiary storage</a:t>
                </a:r>
                <a:endParaRPr lang="en-US" dirty="0" smtClean="0"/>
              </a:p>
              <a:p>
                <a:pPr lvl="1" algn="just"/>
                <a:endParaRPr lang="en-US" dirty="0" smtClean="0"/>
              </a:p>
              <a:p>
                <a:pPr algn="just"/>
                <a:r>
                  <a:rPr lang="en-US" dirty="0" smtClean="0"/>
                  <a:t>Usually Primary :</a:t>
                </a:r>
              </a:p>
              <a:p>
                <a:pPr lvl="1" algn="just"/>
                <a:r>
                  <a:rPr lang="en-US" dirty="0"/>
                  <a:t>P</a:t>
                </a:r>
                <a:r>
                  <a:rPr lang="en-US" dirty="0" smtClean="0"/>
                  <a:t>rovides </a:t>
                </a:r>
                <a:r>
                  <a:rPr lang="en-US" dirty="0"/>
                  <a:t>fast access to data but is of limited storage </a:t>
                </a:r>
                <a:r>
                  <a:rPr lang="en-US" dirty="0" smtClean="0"/>
                  <a:t>capacity.</a:t>
                </a:r>
              </a:p>
              <a:p>
                <a:pPr lvl="1" algn="just"/>
                <a:r>
                  <a:rPr lang="en-US" dirty="0"/>
                  <a:t>M</a:t>
                </a:r>
                <a:r>
                  <a:rPr lang="en-US" dirty="0" smtClean="0"/>
                  <a:t>ore </a:t>
                </a:r>
                <a:r>
                  <a:rPr lang="en-US" dirty="0"/>
                  <a:t>expensive and have less storage capacity than </a:t>
                </a:r>
                <a:r>
                  <a:rPr lang="en-US" dirty="0" smtClean="0"/>
                  <a:t>secondary </a:t>
                </a:r>
                <a:r>
                  <a:rPr lang="en-US" dirty="0"/>
                  <a:t>and tertiary storage devices.</a:t>
                </a:r>
              </a:p>
              <a:p>
                <a:pPr marL="0" indent="0" algn="just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875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Storage of Databases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Databases typically store large amounts of data that must persist over long </a:t>
            </a:r>
            <a:r>
              <a:rPr lang="en-US" dirty="0" smtClean="0"/>
              <a:t>periods of </a:t>
            </a:r>
            <a:r>
              <a:rPr lang="en-US" dirty="0"/>
              <a:t>time, and hence is often referred to as </a:t>
            </a:r>
            <a:r>
              <a:rPr lang="en-US" b="1" dirty="0"/>
              <a:t>persistent data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Transient data </a:t>
            </a:r>
            <a:r>
              <a:rPr lang="en-US" dirty="0"/>
              <a:t>Parts of </a:t>
            </a:r>
            <a:r>
              <a:rPr lang="en-US" dirty="0" smtClean="0"/>
              <a:t>data are accessed </a:t>
            </a:r>
            <a:r>
              <a:rPr lang="en-US" dirty="0"/>
              <a:t>and processed repeatedly during this period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Databases are </a:t>
            </a:r>
            <a:r>
              <a:rPr lang="en-US" dirty="0"/>
              <a:t>stored permanently (or </a:t>
            </a:r>
            <a:r>
              <a:rPr lang="en-US" i="1" dirty="0"/>
              <a:t>persistently</a:t>
            </a:r>
            <a:r>
              <a:rPr lang="en-US" dirty="0"/>
              <a:t>) on magnetic </a:t>
            </a:r>
            <a:r>
              <a:rPr lang="en-US" dirty="0" smtClean="0"/>
              <a:t>disk, for </a:t>
            </a:r>
            <a:r>
              <a:rPr lang="en-US" dirty="0"/>
              <a:t>the following reasons:</a:t>
            </a:r>
          </a:p>
          <a:p>
            <a:pPr lvl="1" algn="just"/>
            <a:r>
              <a:rPr lang="en-US" dirty="0" smtClean="0"/>
              <a:t>Size </a:t>
            </a:r>
            <a:endParaRPr lang="en-US" dirty="0"/>
          </a:p>
          <a:p>
            <a:pPr lvl="1" algn="just"/>
            <a:r>
              <a:rPr lang="en-US" dirty="0" smtClean="0"/>
              <a:t>losses</a:t>
            </a:r>
            <a:endParaRPr lang="en-US" dirty="0"/>
          </a:p>
          <a:p>
            <a:pPr lvl="1" algn="just"/>
            <a:r>
              <a:rPr lang="en-US" dirty="0" smtClean="0"/>
              <a:t>The cost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Storage of </a:t>
            </a:r>
            <a:r>
              <a:rPr lang="en-US" b="1" dirty="0" smtClean="0"/>
              <a:t>Databases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data stored on disk is organized as </a:t>
            </a:r>
            <a:r>
              <a:rPr lang="en-US" b="1" dirty="0"/>
              <a:t>files </a:t>
            </a:r>
            <a:r>
              <a:rPr lang="en-US" dirty="0"/>
              <a:t>of </a:t>
            </a:r>
            <a:r>
              <a:rPr lang="en-US" b="1" dirty="0" smtClean="0"/>
              <a:t>records.</a:t>
            </a:r>
          </a:p>
          <a:p>
            <a:pPr algn="just"/>
            <a:r>
              <a:rPr lang="en-US" dirty="0"/>
              <a:t>Each </a:t>
            </a:r>
            <a:r>
              <a:rPr lang="en-US" dirty="0" smtClean="0"/>
              <a:t>record is </a:t>
            </a:r>
            <a:r>
              <a:rPr lang="en-US" dirty="0"/>
              <a:t>a collection of data values that can be interpreted as facts about entities, </a:t>
            </a:r>
            <a:r>
              <a:rPr lang="en-US" dirty="0" smtClean="0"/>
              <a:t>their attributes</a:t>
            </a:r>
            <a:r>
              <a:rPr lang="en-US" dirty="0"/>
              <a:t>, and their relationships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There are several </a:t>
            </a:r>
            <a:r>
              <a:rPr lang="en-US" b="1" dirty="0"/>
              <a:t>primary file </a:t>
            </a:r>
            <a:r>
              <a:rPr lang="en-US" b="1" dirty="0" smtClean="0"/>
              <a:t>organizations</a:t>
            </a:r>
          </a:p>
          <a:p>
            <a:pPr lvl="1" algn="just"/>
            <a:r>
              <a:rPr lang="en-US" i="1" dirty="0"/>
              <a:t>heap </a:t>
            </a:r>
            <a:r>
              <a:rPr lang="en-US" i="1" dirty="0" smtClean="0"/>
              <a:t>file </a:t>
            </a:r>
            <a:r>
              <a:rPr lang="en-US" dirty="0" smtClean="0"/>
              <a:t>(</a:t>
            </a:r>
            <a:r>
              <a:rPr lang="en-US" dirty="0"/>
              <a:t>or </a:t>
            </a:r>
            <a:r>
              <a:rPr lang="en-US" i="1" dirty="0"/>
              <a:t>unordered file</a:t>
            </a:r>
            <a:r>
              <a:rPr lang="en-US" dirty="0"/>
              <a:t>) </a:t>
            </a:r>
            <a:endParaRPr lang="en-US" dirty="0" smtClean="0"/>
          </a:p>
          <a:p>
            <a:pPr lvl="1" algn="just"/>
            <a:r>
              <a:rPr lang="en-US" i="1" dirty="0" smtClean="0"/>
              <a:t>sorted </a:t>
            </a:r>
            <a:r>
              <a:rPr lang="en-US" i="1" dirty="0"/>
              <a:t>file </a:t>
            </a:r>
            <a:r>
              <a:rPr lang="en-US" dirty="0"/>
              <a:t>(or </a:t>
            </a:r>
            <a:r>
              <a:rPr lang="en-US" i="1" dirty="0"/>
              <a:t>sequential file</a:t>
            </a:r>
            <a:r>
              <a:rPr lang="en-US" dirty="0"/>
              <a:t>) </a:t>
            </a:r>
            <a:r>
              <a:rPr lang="en-US" dirty="0" smtClean="0"/>
              <a:t>(</a:t>
            </a:r>
            <a:r>
              <a:rPr lang="en-US" i="1" dirty="0" smtClean="0"/>
              <a:t>sort </a:t>
            </a:r>
            <a:r>
              <a:rPr lang="en-US" i="1" dirty="0"/>
              <a:t>key</a:t>
            </a:r>
            <a:r>
              <a:rPr lang="en-US" dirty="0"/>
              <a:t>). </a:t>
            </a:r>
            <a:endParaRPr lang="en-US" dirty="0" smtClean="0"/>
          </a:p>
          <a:p>
            <a:pPr lvl="1" algn="just"/>
            <a:r>
              <a:rPr lang="en-US" i="1" dirty="0" smtClean="0"/>
              <a:t>hashed file </a:t>
            </a:r>
            <a:r>
              <a:rPr lang="en-US" dirty="0" smtClean="0"/>
              <a:t>(</a:t>
            </a:r>
            <a:r>
              <a:rPr lang="en-US" i="1" dirty="0" smtClean="0"/>
              <a:t>hash </a:t>
            </a:r>
            <a:r>
              <a:rPr lang="en-US" i="1" dirty="0"/>
              <a:t>key</a:t>
            </a:r>
            <a:r>
              <a:rPr lang="en-US" dirty="0"/>
              <a:t>) </a:t>
            </a:r>
            <a:endParaRPr lang="en-US" dirty="0" smtClean="0"/>
          </a:p>
          <a:p>
            <a:pPr lvl="1" algn="just"/>
            <a:r>
              <a:rPr lang="en-US" i="1" dirty="0" smtClean="0"/>
              <a:t>B-trees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9070"/>
            <a:ext cx="7734300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Secondary Storage Devices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Unordered (heap) files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533400" indent="-533400" algn="just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New records are inserted at the end of the file.</a:t>
            </a:r>
          </a:p>
          <a:p>
            <a:pPr marL="533400" indent="-5334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search for a record, a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linear search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Record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insertion is quite efficient.</a:t>
            </a:r>
          </a:p>
          <a:p>
            <a:pPr marL="533400" indent="-533400" algn="just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Reading the records in order of a particular field requires sorting the file records.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Ordered </a:t>
            </a:r>
            <a:r>
              <a:rPr lang="en-US" b="1" dirty="0" smtClean="0"/>
              <a:t>(Sorted) Files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cs typeface="Times New Roman" pitchFamily="18" charset="0"/>
              </a:rPr>
              <a:t>File records are kept sorted 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533400" indent="-533400" algn="just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cs typeface="Times New Roman" pitchFamily="18" charset="0"/>
              </a:rPr>
              <a:t>A binary search  can be used</a:t>
            </a:r>
          </a:p>
          <a:p>
            <a:pPr marL="533400" indent="-533400" algn="just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cs typeface="Times New Roman" pitchFamily="18" charset="0"/>
              </a:rPr>
              <a:t>Insertion is expensive: records must be inserted in the correct order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533400" indent="-533400" algn="just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cs typeface="Times New Roman" pitchFamily="18" charset="0"/>
              </a:rPr>
              <a:t>Reading the records in order of the ordering field is quite efficient.</a:t>
            </a:r>
          </a:p>
          <a:p>
            <a:pPr marL="533400" indent="-533400" algn="just">
              <a:lnSpc>
                <a:spcPct val="9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457200"/>
            <a:ext cx="2667000" cy="5562600"/>
          </a:xfrm>
        </p:spPr>
        <p:txBody>
          <a:bodyPr/>
          <a:lstStyle/>
          <a:p>
            <a:r>
              <a:rPr lang="en-US" dirty="0"/>
              <a:t>Some blocks of an </a:t>
            </a:r>
            <a:r>
              <a:rPr lang="en-US" dirty="0" smtClean="0"/>
              <a:t>ordered (</a:t>
            </a:r>
            <a:r>
              <a:rPr lang="en-US" dirty="0"/>
              <a:t>sequential) file of </a:t>
            </a:r>
            <a:r>
              <a:rPr lang="en-US" dirty="0" smtClean="0"/>
              <a:t>EMPLOYEE records </a:t>
            </a:r>
            <a:r>
              <a:rPr lang="en-US" dirty="0"/>
              <a:t>with Name as </a:t>
            </a:r>
            <a:r>
              <a:rPr lang="en-US" dirty="0" smtClean="0"/>
              <a:t>the ordering </a:t>
            </a:r>
            <a:r>
              <a:rPr lang="en-US" dirty="0"/>
              <a:t>key field.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1"/>
            <a:ext cx="545176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Single-Level Ordered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Indexing idea (book index)</a:t>
            </a:r>
          </a:p>
          <a:p>
            <a:r>
              <a:rPr lang="en-US" dirty="0" smtClean="0"/>
              <a:t>An index </a:t>
            </a:r>
            <a:r>
              <a:rPr lang="en-US" dirty="0"/>
              <a:t>access structure is usually defined on a single field of a file, called an </a:t>
            </a:r>
            <a:r>
              <a:rPr lang="en-US" b="1" dirty="0" smtClean="0">
                <a:solidFill>
                  <a:srgbClr val="FF0000"/>
                </a:solidFill>
              </a:rPr>
              <a:t>indexing field </a:t>
            </a:r>
            <a:r>
              <a:rPr lang="en-US" dirty="0"/>
              <a:t>(or </a:t>
            </a:r>
            <a:r>
              <a:rPr lang="en-US" b="1" dirty="0">
                <a:solidFill>
                  <a:srgbClr val="FF0000"/>
                </a:solidFill>
              </a:rPr>
              <a:t>indexing attribute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sz="2800" dirty="0"/>
              <a:t>Indexes can also be characterized as dense or sparse. </a:t>
            </a:r>
          </a:p>
          <a:p>
            <a:pPr lvl="1"/>
            <a:r>
              <a:rPr lang="en-US" sz="2800" dirty="0"/>
              <a:t>A </a:t>
            </a:r>
            <a:r>
              <a:rPr lang="en-US" sz="2800" b="1" dirty="0">
                <a:solidFill>
                  <a:srgbClr val="FF0000"/>
                </a:solidFill>
              </a:rPr>
              <a:t>dense index </a:t>
            </a:r>
            <a:r>
              <a:rPr lang="en-US" sz="2800" dirty="0"/>
              <a:t>has an index entry for </a:t>
            </a:r>
            <a:r>
              <a:rPr lang="en-US" sz="2800" i="1" dirty="0"/>
              <a:t>every search key value </a:t>
            </a:r>
            <a:r>
              <a:rPr lang="en-US" sz="2800" dirty="0"/>
              <a:t>(and hence every record) in the data file.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 A </a:t>
            </a:r>
            <a:r>
              <a:rPr lang="en-US" sz="2800" b="1" dirty="0">
                <a:solidFill>
                  <a:srgbClr val="FF0000"/>
                </a:solidFill>
              </a:rPr>
              <a:t>sparse</a:t>
            </a:r>
            <a:r>
              <a:rPr lang="en-US" sz="2800" b="1" dirty="0"/>
              <a:t> </a:t>
            </a:r>
            <a:r>
              <a:rPr lang="en-US" sz="2800" dirty="0"/>
              <a:t>(or </a:t>
            </a:r>
            <a:r>
              <a:rPr lang="en-US" sz="2800" b="1" dirty="0" err="1">
                <a:solidFill>
                  <a:srgbClr val="FF0000"/>
                </a:solidFill>
              </a:rPr>
              <a:t>nondense</a:t>
            </a:r>
            <a:r>
              <a:rPr lang="en-US" sz="2800" dirty="0"/>
              <a:t>) </a:t>
            </a:r>
            <a:r>
              <a:rPr lang="en-US" sz="2800" b="1" dirty="0"/>
              <a:t>index</a:t>
            </a:r>
            <a:r>
              <a:rPr lang="en-US" sz="2800" dirty="0"/>
              <a:t>, has index entries for only some of the search values.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74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21546</TotalTime>
  <Words>1153</Words>
  <Application>Microsoft Office PowerPoint</Application>
  <PresentationFormat>On-screen Show (4:3)</PresentationFormat>
  <Paragraphs>136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Disk Storage and Indexing 2nd stage</vt:lpstr>
      <vt:lpstr>Content</vt:lpstr>
      <vt:lpstr>Introduction</vt:lpstr>
      <vt:lpstr>Storage of Databases</vt:lpstr>
      <vt:lpstr>Storage of Databases (cont.)</vt:lpstr>
      <vt:lpstr>Secondary Storage Devices</vt:lpstr>
      <vt:lpstr>Files</vt:lpstr>
      <vt:lpstr>PowerPoint Presentation</vt:lpstr>
      <vt:lpstr>Types of Single-Level Ordered Indexes</vt:lpstr>
      <vt:lpstr>Primary Indexes</vt:lpstr>
      <vt:lpstr>PowerPoint Presentation</vt:lpstr>
      <vt:lpstr>Clustering Indexes</vt:lpstr>
      <vt:lpstr>PowerPoint Presentation</vt:lpstr>
      <vt:lpstr>Secondary Indexes</vt:lpstr>
      <vt:lpstr>PowerPoint Presentation</vt:lpstr>
      <vt:lpstr>PowerPoint Presentation</vt:lpstr>
      <vt:lpstr>Summary of Indexes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DB Management</dc:title>
  <dc:creator>Hanan</dc:creator>
  <cp:lastModifiedBy>Hanan</cp:lastModifiedBy>
  <cp:revision>173</cp:revision>
  <cp:lastPrinted>2019-02-26T07:07:58Z</cp:lastPrinted>
  <dcterms:created xsi:type="dcterms:W3CDTF">2006-08-16T00:00:00Z</dcterms:created>
  <dcterms:modified xsi:type="dcterms:W3CDTF">2020-05-19T08:40:39Z</dcterms:modified>
</cp:coreProperties>
</file>