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6"/>
  </p:notesMasterIdLst>
  <p:sldIdLst>
    <p:sldId id="256" r:id="rId2"/>
    <p:sldId id="257" r:id="rId3"/>
    <p:sldId id="258" r:id="rId4"/>
    <p:sldId id="267" r:id="rId5"/>
    <p:sldId id="259" r:id="rId6"/>
    <p:sldId id="260" r:id="rId7"/>
    <p:sldId id="268" r:id="rId8"/>
    <p:sldId id="261" r:id="rId9"/>
    <p:sldId id="272" r:id="rId10"/>
    <p:sldId id="273" r:id="rId11"/>
    <p:sldId id="262" r:id="rId12"/>
    <p:sldId id="269" r:id="rId13"/>
    <p:sldId id="271" r:id="rId14"/>
    <p:sldId id="265" r:id="rId1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291" autoAdjust="0"/>
  </p:normalViewPr>
  <p:slideViewPr>
    <p:cSldViewPr>
      <p:cViewPr>
        <p:scale>
          <a:sx n="69" d="100"/>
          <a:sy n="69" d="100"/>
        </p:scale>
        <p:origin x="-1416" y="6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A749E06-FC58-4DDC-B93C-DFF8FAB3AB7B}" type="datetimeFigureOut">
              <a:rPr lang="en-US" smtClean="0"/>
              <a:t>11/19/2019</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748D7D58-708F-4290-BABD-9066218A41F4}" type="slidenum">
              <a:rPr lang="en-US" smtClean="0"/>
              <a:t>‹#›</a:t>
            </a:fld>
            <a:endParaRPr lang="en-US"/>
          </a:p>
        </p:txBody>
      </p:sp>
    </p:spTree>
    <p:extLst>
      <p:ext uri="{BB962C8B-B14F-4D97-AF65-F5344CB8AC3E}">
        <p14:creationId xmlns:p14="http://schemas.microsoft.com/office/powerpoint/2010/main" val="729009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8D7D58-708F-4290-BABD-9066218A41F4}" type="slidenum">
              <a:rPr lang="en-US" smtClean="0"/>
              <a:t>1</a:t>
            </a:fld>
            <a:endParaRPr lang="en-US"/>
          </a:p>
        </p:txBody>
      </p:sp>
    </p:spTree>
    <p:extLst>
      <p:ext uri="{BB962C8B-B14F-4D97-AF65-F5344CB8AC3E}">
        <p14:creationId xmlns:p14="http://schemas.microsoft.com/office/powerpoint/2010/main" val="18867626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a:t>For example, a library card catalog is a database that may be created and maintained</a:t>
            </a:r>
          </a:p>
          <a:p>
            <a:r>
              <a:rPr lang="en-US" sz="1300" dirty="0"/>
              <a:t>manually. A computerized database may be created and maintained either by a</a:t>
            </a:r>
          </a:p>
          <a:p>
            <a:r>
              <a:rPr lang="en-US" sz="1300" dirty="0"/>
              <a:t>group of application programs written specifically for that task or by a database</a:t>
            </a:r>
          </a:p>
          <a:p>
            <a:r>
              <a:rPr lang="en-US" sz="1300" dirty="0"/>
              <a:t>management system. We are only concerned with computerized databases in this</a:t>
            </a:r>
          </a:p>
          <a:p>
            <a:r>
              <a:rPr lang="en-US" sz="1300" dirty="0"/>
              <a:t>book.</a:t>
            </a:r>
            <a:endParaRPr lang="en-US" dirty="0"/>
          </a:p>
        </p:txBody>
      </p:sp>
      <p:sp>
        <p:nvSpPr>
          <p:cNvPr id="4" name="Slide Number Placeholder 3"/>
          <p:cNvSpPr>
            <a:spLocks noGrp="1"/>
          </p:cNvSpPr>
          <p:nvPr>
            <p:ph type="sldNum" sz="quarter" idx="10"/>
          </p:nvPr>
        </p:nvSpPr>
        <p:spPr/>
        <p:txBody>
          <a:bodyPr/>
          <a:lstStyle/>
          <a:p>
            <a:fld id="{748D7D58-708F-4290-BABD-9066218A41F4}" type="slidenum">
              <a:rPr lang="en-US" smtClean="0"/>
              <a:t>3</a:t>
            </a:fld>
            <a:endParaRPr lang="en-US"/>
          </a:p>
        </p:txBody>
      </p:sp>
    </p:spTree>
    <p:extLst>
      <p:ext uri="{BB962C8B-B14F-4D97-AF65-F5344CB8AC3E}">
        <p14:creationId xmlns:p14="http://schemas.microsoft.com/office/powerpoint/2010/main" val="1024222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8D7D58-708F-4290-BABD-9066218A41F4}" type="slidenum">
              <a:rPr lang="en-US" smtClean="0"/>
              <a:t>4</a:t>
            </a:fld>
            <a:endParaRPr lang="en-US"/>
          </a:p>
        </p:txBody>
      </p:sp>
    </p:spTree>
    <p:extLst>
      <p:ext uri="{BB962C8B-B14F-4D97-AF65-F5344CB8AC3E}">
        <p14:creationId xmlns:p14="http://schemas.microsoft.com/office/powerpoint/2010/main" val="5513079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b="1" dirty="0"/>
              <a:t>The DBMS is a </a:t>
            </a:r>
            <a:r>
              <a:rPr lang="en-US" sz="1300" b="1" i="1" dirty="0"/>
              <a:t>general-purpose software system</a:t>
            </a:r>
          </a:p>
          <a:p>
            <a:r>
              <a:rPr lang="en-US" sz="1300" dirty="0"/>
              <a:t>that facilitates the processes of </a:t>
            </a:r>
            <a:r>
              <a:rPr lang="en-US" sz="1300" i="1" dirty="0"/>
              <a:t>defining, constructing, manipulating, </a:t>
            </a:r>
            <a:r>
              <a:rPr lang="en-US" sz="1300" dirty="0"/>
              <a:t>and </a:t>
            </a:r>
            <a:r>
              <a:rPr lang="en-US" sz="1300" i="1" dirty="0"/>
              <a:t>sharing</a:t>
            </a:r>
          </a:p>
          <a:p>
            <a:r>
              <a:rPr lang="en-US" sz="1300" dirty="0"/>
              <a:t>databases among various users and applications. </a:t>
            </a:r>
            <a:r>
              <a:rPr lang="en-US" sz="1300" b="1" dirty="0"/>
              <a:t>Defining </a:t>
            </a:r>
            <a:r>
              <a:rPr lang="en-US" sz="1300" dirty="0"/>
              <a:t>a database involves specifying</a:t>
            </a:r>
          </a:p>
          <a:p>
            <a:r>
              <a:rPr lang="en-US" sz="1300" dirty="0"/>
              <a:t>the data types, structures, and constraints of the data to be stored in the database.</a:t>
            </a:r>
          </a:p>
          <a:p>
            <a:r>
              <a:rPr lang="en-US" sz="1300" dirty="0"/>
              <a:t>The database definition or descriptive information is also stored by the DBMS</a:t>
            </a:r>
          </a:p>
          <a:p>
            <a:r>
              <a:rPr lang="en-US" sz="1300" dirty="0"/>
              <a:t>in the form of a database catalog or dictionary; it is called </a:t>
            </a:r>
            <a:r>
              <a:rPr lang="en-US" sz="1300" b="1" dirty="0"/>
              <a:t>meta-data</a:t>
            </a:r>
            <a:r>
              <a:rPr lang="en-US" sz="1300" dirty="0"/>
              <a:t>. </a:t>
            </a:r>
            <a:r>
              <a:rPr lang="en-US" sz="1300" b="1" dirty="0"/>
              <a:t>Constructing</a:t>
            </a:r>
          </a:p>
          <a:p>
            <a:r>
              <a:rPr lang="en-US" sz="1300" dirty="0"/>
              <a:t>the database is the process of storing the data on some storage medium that is controlled</a:t>
            </a:r>
          </a:p>
          <a:p>
            <a:r>
              <a:rPr lang="en-US" sz="1300" dirty="0"/>
              <a:t>by the DBMS. </a:t>
            </a:r>
            <a:r>
              <a:rPr lang="en-US" sz="1300" b="1" dirty="0"/>
              <a:t>Manipulating </a:t>
            </a:r>
            <a:r>
              <a:rPr lang="en-US" sz="1300" dirty="0"/>
              <a:t>a database includes functions such as querying</a:t>
            </a:r>
          </a:p>
          <a:p>
            <a:r>
              <a:rPr lang="en-US" sz="1300" dirty="0"/>
              <a:t>the database to retrieve specific data, updating the database to reflect changes</a:t>
            </a:r>
          </a:p>
          <a:p>
            <a:r>
              <a:rPr lang="en-US" sz="1300" dirty="0"/>
              <a:t> in the </a:t>
            </a:r>
            <a:r>
              <a:rPr lang="en-US" sz="1300" dirty="0" err="1"/>
              <a:t>miniworld</a:t>
            </a:r>
            <a:r>
              <a:rPr lang="en-US" sz="1300" dirty="0"/>
              <a:t>, and generating reports from the data. </a:t>
            </a:r>
            <a:r>
              <a:rPr lang="en-US" sz="1300" b="1" dirty="0"/>
              <a:t>Sharing </a:t>
            </a:r>
            <a:r>
              <a:rPr lang="en-US" sz="1300" dirty="0"/>
              <a:t>a database allows multiple</a:t>
            </a:r>
          </a:p>
          <a:p>
            <a:r>
              <a:rPr lang="en-US" sz="1300" dirty="0"/>
              <a:t>users and programs to access the database simultaneously.</a:t>
            </a:r>
          </a:p>
          <a:p>
            <a:endParaRPr lang="en-US" sz="1300" dirty="0"/>
          </a:p>
          <a:p>
            <a:r>
              <a:rPr lang="en-US" sz="1300" dirty="0"/>
              <a:t>An </a:t>
            </a:r>
            <a:r>
              <a:rPr lang="en-US" sz="1300" b="1" dirty="0"/>
              <a:t>application program </a:t>
            </a:r>
            <a:r>
              <a:rPr lang="en-US" sz="1300" dirty="0"/>
              <a:t>accesses the database by sending queries or requests for</a:t>
            </a:r>
          </a:p>
          <a:p>
            <a:r>
              <a:rPr lang="en-US" sz="1300" dirty="0"/>
              <a:t>data to the DBMS. A </a:t>
            </a:r>
            <a:r>
              <a:rPr lang="en-US" sz="1300" b="1" dirty="0"/>
              <a:t>query</a:t>
            </a:r>
            <a:r>
              <a:rPr lang="en-US" sz="1300" dirty="0"/>
              <a:t>2 typically causes some data to be retrieved; a</a:t>
            </a:r>
          </a:p>
          <a:p>
            <a:r>
              <a:rPr lang="en-US" sz="1300" b="1" dirty="0"/>
              <a:t>transaction </a:t>
            </a:r>
            <a:r>
              <a:rPr lang="en-US" sz="1300" dirty="0"/>
              <a:t>may cause some data to be read and some data to be written into the</a:t>
            </a:r>
          </a:p>
          <a:p>
            <a:r>
              <a:rPr lang="en-US" sz="1300" dirty="0"/>
              <a:t>database.</a:t>
            </a:r>
          </a:p>
          <a:p>
            <a:endParaRPr lang="en-US" sz="1300" dirty="0"/>
          </a:p>
          <a:p>
            <a:endParaRPr lang="en-US" sz="1300" dirty="0"/>
          </a:p>
          <a:p>
            <a:r>
              <a:rPr lang="en-US" sz="1300" b="1" dirty="0"/>
              <a:t>Protection </a:t>
            </a:r>
            <a:r>
              <a:rPr lang="en-US" sz="1300" dirty="0"/>
              <a:t>includes </a:t>
            </a:r>
            <a:r>
              <a:rPr lang="en-US" sz="1300" i="1" dirty="0"/>
              <a:t>system protection</a:t>
            </a:r>
          </a:p>
          <a:p>
            <a:r>
              <a:rPr lang="en-US" sz="1300" dirty="0"/>
              <a:t>against hardware or software malfunction (or crashes) and </a:t>
            </a:r>
            <a:r>
              <a:rPr lang="en-US" sz="1300" i="1" dirty="0"/>
              <a:t>security protection</a:t>
            </a:r>
          </a:p>
          <a:p>
            <a:r>
              <a:rPr lang="en-US" sz="1300" dirty="0"/>
              <a:t>against unauthorized or malicious access. A typical large database may have a life</a:t>
            </a:r>
          </a:p>
          <a:p>
            <a:r>
              <a:rPr lang="en-US" sz="1300" dirty="0"/>
              <a:t>cycle of many years, so the DBMS must be able to </a:t>
            </a:r>
            <a:r>
              <a:rPr lang="en-US" sz="1300" b="1" dirty="0"/>
              <a:t>maintain </a:t>
            </a:r>
            <a:r>
              <a:rPr lang="en-US" sz="1300" dirty="0"/>
              <a:t>the database system by</a:t>
            </a:r>
          </a:p>
          <a:p>
            <a:r>
              <a:rPr lang="en-US" sz="1300" dirty="0"/>
              <a:t>allowing the system to evolve as requirements change over time.</a:t>
            </a:r>
            <a:endParaRPr lang="en-US" dirty="0"/>
          </a:p>
        </p:txBody>
      </p:sp>
      <p:sp>
        <p:nvSpPr>
          <p:cNvPr id="4" name="Slide Number Placeholder 3"/>
          <p:cNvSpPr>
            <a:spLocks noGrp="1"/>
          </p:cNvSpPr>
          <p:nvPr>
            <p:ph type="sldNum" sz="quarter" idx="10"/>
          </p:nvPr>
        </p:nvSpPr>
        <p:spPr/>
        <p:txBody>
          <a:bodyPr/>
          <a:lstStyle/>
          <a:p>
            <a:fld id="{748D7D58-708F-4290-BABD-9066218A41F4}" type="slidenum">
              <a:rPr lang="en-US" smtClean="0"/>
              <a:t>5</a:t>
            </a:fld>
            <a:endParaRPr lang="en-US"/>
          </a:p>
        </p:txBody>
      </p:sp>
    </p:spTree>
    <p:extLst>
      <p:ext uri="{BB962C8B-B14F-4D97-AF65-F5344CB8AC3E}">
        <p14:creationId xmlns:p14="http://schemas.microsoft.com/office/powerpoint/2010/main" val="8066435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a:t>An </a:t>
            </a:r>
            <a:r>
              <a:rPr lang="en-US" sz="1300" b="1" dirty="0"/>
              <a:t>application program </a:t>
            </a:r>
            <a:r>
              <a:rPr lang="en-US" sz="1300" dirty="0"/>
              <a:t>accesses the database by sending queries or requests for</a:t>
            </a:r>
          </a:p>
          <a:p>
            <a:r>
              <a:rPr lang="en-US" sz="1300" dirty="0"/>
              <a:t>data to the DBMS. A </a:t>
            </a:r>
            <a:r>
              <a:rPr lang="en-US" sz="1300" b="1" dirty="0"/>
              <a:t>query</a:t>
            </a:r>
            <a:r>
              <a:rPr lang="en-US" sz="1300" dirty="0"/>
              <a:t>2 typically causes some data to be retrieved; a</a:t>
            </a:r>
          </a:p>
          <a:p>
            <a:r>
              <a:rPr lang="en-US" sz="1300" b="1" dirty="0"/>
              <a:t>transaction </a:t>
            </a:r>
            <a:r>
              <a:rPr lang="en-US" sz="1300" dirty="0"/>
              <a:t>may cause some data to be read and some data to be written into the</a:t>
            </a:r>
          </a:p>
          <a:p>
            <a:r>
              <a:rPr lang="en-US" sz="1300" dirty="0"/>
              <a:t>database.</a:t>
            </a:r>
            <a:endParaRPr lang="en-US" dirty="0"/>
          </a:p>
        </p:txBody>
      </p:sp>
      <p:sp>
        <p:nvSpPr>
          <p:cNvPr id="4" name="Slide Number Placeholder 3"/>
          <p:cNvSpPr>
            <a:spLocks noGrp="1"/>
          </p:cNvSpPr>
          <p:nvPr>
            <p:ph type="sldNum" sz="quarter" idx="10"/>
          </p:nvPr>
        </p:nvSpPr>
        <p:spPr/>
        <p:txBody>
          <a:bodyPr/>
          <a:lstStyle/>
          <a:p>
            <a:fld id="{748D7D58-708F-4290-BABD-9066218A41F4}" type="slidenum">
              <a:rPr lang="en-US" smtClean="0"/>
              <a:t>6</a:t>
            </a:fld>
            <a:endParaRPr lang="en-US"/>
          </a:p>
        </p:txBody>
      </p:sp>
    </p:spTree>
    <p:extLst>
      <p:ext uri="{BB962C8B-B14F-4D97-AF65-F5344CB8AC3E}">
        <p14:creationId xmlns:p14="http://schemas.microsoft.com/office/powerpoint/2010/main" val="20117119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48D7D58-708F-4290-BABD-9066218A41F4}" type="slidenum">
              <a:rPr lang="en-US" smtClean="0"/>
              <a:t>8</a:t>
            </a:fld>
            <a:endParaRPr lang="en-US"/>
          </a:p>
        </p:txBody>
      </p:sp>
    </p:spTree>
    <p:extLst>
      <p:ext uri="{BB962C8B-B14F-4D97-AF65-F5344CB8AC3E}">
        <p14:creationId xmlns:p14="http://schemas.microsoft.com/office/powerpoint/2010/main" val="17645811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Control of data redundancy</a:t>
            </a:r>
          </a:p>
          <a:p>
            <a:r>
              <a:rPr lang="en-US" dirty="0" smtClean="0"/>
              <a:t>Data consistency</a:t>
            </a:r>
          </a:p>
          <a:p>
            <a:r>
              <a:rPr lang="en-US" dirty="0" smtClean="0"/>
              <a:t>More information from the same amount</a:t>
            </a:r>
            <a:r>
              <a:rPr lang="en-US" baseline="0" dirty="0" smtClean="0"/>
              <a:t> of data</a:t>
            </a:r>
          </a:p>
          <a:p>
            <a:r>
              <a:rPr lang="en-US" baseline="0" dirty="0" smtClean="0"/>
              <a:t>Sharing of data</a:t>
            </a:r>
          </a:p>
          <a:p>
            <a:r>
              <a:rPr lang="en-US" baseline="0" dirty="0" smtClean="0"/>
              <a:t>Improved data integrity</a:t>
            </a:r>
          </a:p>
          <a:p>
            <a:r>
              <a:rPr lang="en-US" baseline="0" dirty="0" smtClean="0"/>
              <a:t>Improved security</a:t>
            </a:r>
          </a:p>
          <a:p>
            <a:r>
              <a:rPr lang="en-US" baseline="0" dirty="0" smtClean="0"/>
              <a:t>Enforcement of standards</a:t>
            </a:r>
          </a:p>
          <a:p>
            <a:r>
              <a:rPr lang="en-US" baseline="0" dirty="0" smtClean="0"/>
              <a:t>Economy of scale</a:t>
            </a:r>
          </a:p>
          <a:p>
            <a:r>
              <a:rPr lang="en-US" baseline="0" dirty="0" smtClean="0"/>
              <a:t>Balance of conflicting requirements</a:t>
            </a:r>
          </a:p>
          <a:p>
            <a:r>
              <a:rPr lang="en-US" baseline="0" dirty="0" smtClean="0"/>
              <a:t>Improved data accessibility and responsiveness</a:t>
            </a:r>
          </a:p>
          <a:p>
            <a:r>
              <a:rPr lang="en-US" baseline="0" dirty="0" smtClean="0"/>
              <a:t>Increased productivity </a:t>
            </a:r>
          </a:p>
          <a:p>
            <a:r>
              <a:rPr lang="en-US" baseline="0" dirty="0" smtClean="0"/>
              <a:t>Improved maintenance through data independence</a:t>
            </a:r>
          </a:p>
          <a:p>
            <a:r>
              <a:rPr lang="en-US" baseline="0" dirty="0" smtClean="0"/>
              <a:t>Increased  concurrency</a:t>
            </a:r>
          </a:p>
          <a:p>
            <a:r>
              <a:rPr lang="en-US" baseline="0" dirty="0" smtClean="0"/>
              <a:t>Improved backup and recovery services</a:t>
            </a:r>
            <a:endParaRPr lang="en-US" dirty="0"/>
          </a:p>
        </p:txBody>
      </p:sp>
      <p:sp>
        <p:nvSpPr>
          <p:cNvPr id="4" name="Slide Number Placeholder 3"/>
          <p:cNvSpPr>
            <a:spLocks noGrp="1"/>
          </p:cNvSpPr>
          <p:nvPr>
            <p:ph type="sldNum" sz="quarter" idx="10"/>
          </p:nvPr>
        </p:nvSpPr>
        <p:spPr/>
        <p:txBody>
          <a:bodyPr/>
          <a:lstStyle/>
          <a:p>
            <a:fld id="{748D7D58-708F-4290-BABD-9066218A41F4}" type="slidenum">
              <a:rPr lang="en-US" smtClean="0"/>
              <a:t>9</a:t>
            </a:fld>
            <a:endParaRPr lang="en-US"/>
          </a:p>
        </p:txBody>
      </p:sp>
    </p:spTree>
    <p:extLst>
      <p:ext uri="{BB962C8B-B14F-4D97-AF65-F5344CB8AC3E}">
        <p14:creationId xmlns:p14="http://schemas.microsoft.com/office/powerpoint/2010/main" val="28630490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Complexity</a:t>
            </a:r>
          </a:p>
          <a:p>
            <a:r>
              <a:rPr lang="en-US" dirty="0" smtClean="0"/>
              <a:t>Size</a:t>
            </a:r>
          </a:p>
          <a:p>
            <a:r>
              <a:rPr lang="en-US" dirty="0" smtClean="0"/>
              <a:t>Cost</a:t>
            </a:r>
            <a:r>
              <a:rPr lang="en-US" baseline="0" dirty="0" smtClean="0"/>
              <a:t> of DBMSs</a:t>
            </a:r>
          </a:p>
          <a:p>
            <a:r>
              <a:rPr lang="en-US" baseline="0" dirty="0" smtClean="0"/>
              <a:t>Additional hardware costs</a:t>
            </a:r>
          </a:p>
          <a:p>
            <a:r>
              <a:rPr lang="en-US" baseline="0" dirty="0" smtClean="0"/>
              <a:t>Cost of conversion</a:t>
            </a:r>
          </a:p>
          <a:p>
            <a:r>
              <a:rPr lang="en-US" baseline="0" dirty="0" smtClean="0"/>
              <a:t>Performance</a:t>
            </a:r>
          </a:p>
          <a:p>
            <a:r>
              <a:rPr lang="en-US" baseline="0" dirty="0" smtClean="0"/>
              <a:t>Higher impact of a failure</a:t>
            </a:r>
            <a:endParaRPr lang="en-US" dirty="0"/>
          </a:p>
        </p:txBody>
      </p:sp>
      <p:sp>
        <p:nvSpPr>
          <p:cNvPr id="4" name="Slide Number Placeholder 3"/>
          <p:cNvSpPr>
            <a:spLocks noGrp="1"/>
          </p:cNvSpPr>
          <p:nvPr>
            <p:ph type="sldNum" sz="quarter" idx="10"/>
          </p:nvPr>
        </p:nvSpPr>
        <p:spPr/>
        <p:txBody>
          <a:bodyPr/>
          <a:lstStyle/>
          <a:p>
            <a:fld id="{748D7D58-708F-4290-BABD-9066218A41F4}" type="slidenum">
              <a:rPr lang="en-US" smtClean="0"/>
              <a:t>10</a:t>
            </a:fld>
            <a:endParaRPr lang="en-US"/>
          </a:p>
        </p:txBody>
      </p:sp>
    </p:spTree>
    <p:extLst>
      <p:ext uri="{BB962C8B-B14F-4D97-AF65-F5344CB8AC3E}">
        <p14:creationId xmlns:p14="http://schemas.microsoft.com/office/powerpoint/2010/main" val="1155814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a:t>In traditional </a:t>
            </a:r>
            <a:r>
              <a:rPr lang="en-US" sz="1300" b="1" dirty="0"/>
              <a:t>file processing</a:t>
            </a:r>
            <a:r>
              <a:rPr lang="en-US" sz="1300" dirty="0"/>
              <a:t>, each user</a:t>
            </a:r>
          </a:p>
          <a:p>
            <a:r>
              <a:rPr lang="en-US" sz="1300" dirty="0"/>
              <a:t>defines and implements the files needed for a specific software application as part of</a:t>
            </a:r>
          </a:p>
          <a:p>
            <a:r>
              <a:rPr lang="en-US" sz="1300" dirty="0"/>
              <a:t>programming the application. For example, one user, the </a:t>
            </a:r>
            <a:r>
              <a:rPr lang="en-US" sz="1300" i="1" dirty="0"/>
              <a:t>grade reporting office, </a:t>
            </a:r>
            <a:r>
              <a:rPr lang="en-US" sz="1300" dirty="0"/>
              <a:t>may</a:t>
            </a:r>
          </a:p>
          <a:p>
            <a:r>
              <a:rPr lang="en-US" sz="1300" dirty="0"/>
              <a:t>keep files on students and their grades. Programs to print a student’s transcript and</a:t>
            </a:r>
          </a:p>
          <a:p>
            <a:r>
              <a:rPr lang="en-US" sz="1300" dirty="0"/>
              <a:t>to enter new grades are implemented as part of the application. A second user, the</a:t>
            </a:r>
          </a:p>
          <a:p>
            <a:r>
              <a:rPr lang="en-US" sz="1300" i="1" dirty="0"/>
              <a:t>accounting office</a:t>
            </a:r>
            <a:r>
              <a:rPr lang="en-US" sz="1300" dirty="0"/>
              <a:t>, may keep track of students’ fees and their payments. Although</a:t>
            </a:r>
          </a:p>
          <a:p>
            <a:r>
              <a:rPr lang="en-US" sz="1300" dirty="0"/>
              <a:t>both users are interested in data about students, each user maintains separate files—</a:t>
            </a:r>
          </a:p>
          <a:p>
            <a:r>
              <a:rPr lang="en-US" sz="1300" dirty="0"/>
              <a:t>and programs to manipulate these files—because each requires some data not available from the other user’s files. This redundancy in defining and storing  data results in wasted storage space and in redundant efforts to maintain common up-to-date data.</a:t>
            </a:r>
          </a:p>
          <a:p>
            <a:endParaRPr lang="en-US" sz="1300" dirty="0"/>
          </a:p>
          <a:p>
            <a:r>
              <a:rPr lang="en-US" sz="1300" dirty="0"/>
              <a:t>In the database approach, a single repository maintains data that is defined once</a:t>
            </a:r>
          </a:p>
          <a:p>
            <a:r>
              <a:rPr lang="en-US" sz="1300" dirty="0"/>
              <a:t>and then accessed by various users. In file systems, each application is free to name</a:t>
            </a:r>
          </a:p>
          <a:p>
            <a:r>
              <a:rPr lang="en-US" sz="1300" dirty="0"/>
              <a:t>data elements independently. In contrast, in a database, the names or labels of data</a:t>
            </a:r>
          </a:p>
          <a:p>
            <a:r>
              <a:rPr lang="en-US" sz="1300" dirty="0"/>
              <a:t>are defined once, and used repeatedly by queries, transactions, and applications. </a:t>
            </a:r>
            <a:endParaRPr lang="en-US" dirty="0"/>
          </a:p>
        </p:txBody>
      </p:sp>
      <p:sp>
        <p:nvSpPr>
          <p:cNvPr id="4" name="Slide Number Placeholder 3"/>
          <p:cNvSpPr>
            <a:spLocks noGrp="1"/>
          </p:cNvSpPr>
          <p:nvPr>
            <p:ph type="sldNum" sz="quarter" idx="10"/>
          </p:nvPr>
        </p:nvSpPr>
        <p:spPr/>
        <p:txBody>
          <a:bodyPr/>
          <a:lstStyle/>
          <a:p>
            <a:fld id="{748D7D58-708F-4290-BABD-9066218A41F4}" type="slidenum">
              <a:rPr lang="en-US" smtClean="0"/>
              <a:t>11</a:t>
            </a:fld>
            <a:endParaRPr lang="en-US"/>
          </a:p>
        </p:txBody>
      </p:sp>
    </p:spTree>
    <p:extLst>
      <p:ext uri="{BB962C8B-B14F-4D97-AF65-F5344CB8AC3E}">
        <p14:creationId xmlns:p14="http://schemas.microsoft.com/office/powerpoint/2010/main" val="2190463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5AF976C-D8B4-421A-BB9F-5C824A9FEE6C}" type="datetime1">
              <a:rPr lang="en-US" smtClean="0"/>
              <a:t>11/19/2019</a:t>
            </a:fld>
            <a:endParaRPr lang="en-US"/>
          </a:p>
        </p:txBody>
      </p:sp>
      <p:sp>
        <p:nvSpPr>
          <p:cNvPr id="5" name="Footer Placeholder 4"/>
          <p:cNvSpPr>
            <a:spLocks noGrp="1"/>
          </p:cNvSpPr>
          <p:nvPr>
            <p:ph type="ftr" sz="quarter" idx="11"/>
          </p:nvPr>
        </p:nvSpPr>
        <p:spPr/>
        <p:txBody>
          <a:bodyPr/>
          <a:lstStyle/>
          <a:p>
            <a:r>
              <a:rPr lang="en-US" smtClean="0"/>
              <a:t>Database System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BC0766-BB21-4F4B-BEE5-7762F090C4F5}" type="datetime1">
              <a:rPr lang="en-US" smtClean="0"/>
              <a:t>11/19/2019</a:t>
            </a:fld>
            <a:endParaRPr lang="en-US"/>
          </a:p>
        </p:txBody>
      </p:sp>
      <p:sp>
        <p:nvSpPr>
          <p:cNvPr id="5" name="Footer Placeholder 4"/>
          <p:cNvSpPr>
            <a:spLocks noGrp="1"/>
          </p:cNvSpPr>
          <p:nvPr>
            <p:ph type="ftr" sz="quarter" idx="11"/>
          </p:nvPr>
        </p:nvSpPr>
        <p:spPr/>
        <p:txBody>
          <a:bodyPr/>
          <a:lstStyle/>
          <a:p>
            <a:r>
              <a:rPr lang="en-US" smtClean="0"/>
              <a:t>Database System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5456F2-6505-4E7D-92F1-78478BBA93C8}" type="datetime1">
              <a:rPr lang="en-US" smtClean="0"/>
              <a:t>11/19/2019</a:t>
            </a:fld>
            <a:endParaRPr lang="en-US"/>
          </a:p>
        </p:txBody>
      </p:sp>
      <p:sp>
        <p:nvSpPr>
          <p:cNvPr id="5" name="Footer Placeholder 4"/>
          <p:cNvSpPr>
            <a:spLocks noGrp="1"/>
          </p:cNvSpPr>
          <p:nvPr>
            <p:ph type="ftr" sz="quarter" idx="11"/>
          </p:nvPr>
        </p:nvSpPr>
        <p:spPr/>
        <p:txBody>
          <a:bodyPr/>
          <a:lstStyle/>
          <a:p>
            <a:r>
              <a:rPr lang="en-US" smtClean="0"/>
              <a:t>Database System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FA49DC-2BA8-4CB9-8817-B8170D63B2F8}" type="datetime1">
              <a:rPr lang="en-US" smtClean="0"/>
              <a:t>11/19/2019</a:t>
            </a:fld>
            <a:endParaRPr lang="en-US"/>
          </a:p>
        </p:txBody>
      </p:sp>
      <p:sp>
        <p:nvSpPr>
          <p:cNvPr id="5" name="Footer Placeholder 4"/>
          <p:cNvSpPr>
            <a:spLocks noGrp="1"/>
          </p:cNvSpPr>
          <p:nvPr>
            <p:ph type="ftr" sz="quarter" idx="11"/>
          </p:nvPr>
        </p:nvSpPr>
        <p:spPr/>
        <p:txBody>
          <a:bodyPr/>
          <a:lstStyle/>
          <a:p>
            <a:r>
              <a:rPr lang="en-US" smtClean="0"/>
              <a:t>Database System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A09781-59AC-4B1B-AE37-9FBB0B1AEB28}" type="datetime1">
              <a:rPr lang="en-US" smtClean="0"/>
              <a:t>11/19/2019</a:t>
            </a:fld>
            <a:endParaRPr lang="en-US"/>
          </a:p>
        </p:txBody>
      </p:sp>
      <p:sp>
        <p:nvSpPr>
          <p:cNvPr id="5" name="Footer Placeholder 4"/>
          <p:cNvSpPr>
            <a:spLocks noGrp="1"/>
          </p:cNvSpPr>
          <p:nvPr>
            <p:ph type="ftr" sz="quarter" idx="11"/>
          </p:nvPr>
        </p:nvSpPr>
        <p:spPr/>
        <p:txBody>
          <a:bodyPr/>
          <a:lstStyle/>
          <a:p>
            <a:r>
              <a:rPr lang="en-US" smtClean="0"/>
              <a:t>Database System</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9F0A6E8-FCE6-4035-893C-D159E09ECEAF}" type="datetime1">
              <a:rPr lang="en-US" smtClean="0"/>
              <a:t>11/19/2019</a:t>
            </a:fld>
            <a:endParaRPr lang="en-US"/>
          </a:p>
        </p:txBody>
      </p:sp>
      <p:sp>
        <p:nvSpPr>
          <p:cNvPr id="6" name="Footer Placeholder 5"/>
          <p:cNvSpPr>
            <a:spLocks noGrp="1"/>
          </p:cNvSpPr>
          <p:nvPr>
            <p:ph type="ftr" sz="quarter" idx="11"/>
          </p:nvPr>
        </p:nvSpPr>
        <p:spPr/>
        <p:txBody>
          <a:bodyPr/>
          <a:lstStyle/>
          <a:p>
            <a:r>
              <a:rPr lang="en-US" smtClean="0"/>
              <a:t>Database System</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87D647E-3A3E-4991-8049-442B91C93C34}" type="datetime1">
              <a:rPr lang="en-US" smtClean="0"/>
              <a:t>11/19/2019</a:t>
            </a:fld>
            <a:endParaRPr lang="en-US"/>
          </a:p>
        </p:txBody>
      </p:sp>
      <p:sp>
        <p:nvSpPr>
          <p:cNvPr id="8" name="Footer Placeholder 7"/>
          <p:cNvSpPr>
            <a:spLocks noGrp="1"/>
          </p:cNvSpPr>
          <p:nvPr>
            <p:ph type="ftr" sz="quarter" idx="11"/>
          </p:nvPr>
        </p:nvSpPr>
        <p:spPr/>
        <p:txBody>
          <a:bodyPr/>
          <a:lstStyle/>
          <a:p>
            <a:r>
              <a:rPr lang="en-US" smtClean="0"/>
              <a:t>Database System</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95F57F-87F4-4FB8-BCE4-54A26C776F42}" type="datetime1">
              <a:rPr lang="en-US" smtClean="0"/>
              <a:t>11/19/2019</a:t>
            </a:fld>
            <a:endParaRPr lang="en-US"/>
          </a:p>
        </p:txBody>
      </p:sp>
      <p:sp>
        <p:nvSpPr>
          <p:cNvPr id="4" name="Footer Placeholder 3"/>
          <p:cNvSpPr>
            <a:spLocks noGrp="1"/>
          </p:cNvSpPr>
          <p:nvPr>
            <p:ph type="ftr" sz="quarter" idx="11"/>
          </p:nvPr>
        </p:nvSpPr>
        <p:spPr/>
        <p:txBody>
          <a:bodyPr/>
          <a:lstStyle/>
          <a:p>
            <a:r>
              <a:rPr lang="en-US" smtClean="0"/>
              <a:t>Database System</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3D424-BAE9-4BFB-BAE8-227FA38F2619}" type="datetime1">
              <a:rPr lang="en-US" smtClean="0"/>
              <a:t>11/19/2019</a:t>
            </a:fld>
            <a:endParaRPr lang="en-US"/>
          </a:p>
        </p:txBody>
      </p:sp>
      <p:sp>
        <p:nvSpPr>
          <p:cNvPr id="3" name="Footer Placeholder 2"/>
          <p:cNvSpPr>
            <a:spLocks noGrp="1"/>
          </p:cNvSpPr>
          <p:nvPr>
            <p:ph type="ftr" sz="quarter" idx="11"/>
          </p:nvPr>
        </p:nvSpPr>
        <p:spPr/>
        <p:txBody>
          <a:bodyPr/>
          <a:lstStyle/>
          <a:p>
            <a:r>
              <a:rPr lang="en-US" smtClean="0"/>
              <a:t>Database System</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E9F19A-48ED-4F77-942A-4A1F83A144FE}" type="datetime1">
              <a:rPr lang="en-US" smtClean="0"/>
              <a:t>11/19/2019</a:t>
            </a:fld>
            <a:endParaRPr lang="en-US"/>
          </a:p>
        </p:txBody>
      </p:sp>
      <p:sp>
        <p:nvSpPr>
          <p:cNvPr id="6" name="Footer Placeholder 5"/>
          <p:cNvSpPr>
            <a:spLocks noGrp="1"/>
          </p:cNvSpPr>
          <p:nvPr>
            <p:ph type="ftr" sz="quarter" idx="11"/>
          </p:nvPr>
        </p:nvSpPr>
        <p:spPr/>
        <p:txBody>
          <a:bodyPr/>
          <a:lstStyle/>
          <a:p>
            <a:r>
              <a:rPr lang="en-US" smtClean="0"/>
              <a:t>Database System</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C7E3BB-357B-4A59-9D40-A2530353AD7C}" type="datetime1">
              <a:rPr lang="en-US" smtClean="0"/>
              <a:t>11/19/2019</a:t>
            </a:fld>
            <a:endParaRPr lang="en-US"/>
          </a:p>
        </p:txBody>
      </p:sp>
      <p:sp>
        <p:nvSpPr>
          <p:cNvPr id="6" name="Footer Placeholder 5"/>
          <p:cNvSpPr>
            <a:spLocks noGrp="1"/>
          </p:cNvSpPr>
          <p:nvPr>
            <p:ph type="ftr" sz="quarter" idx="11"/>
          </p:nvPr>
        </p:nvSpPr>
        <p:spPr/>
        <p:txBody>
          <a:bodyPr/>
          <a:lstStyle/>
          <a:p>
            <a:r>
              <a:rPr lang="en-US" smtClean="0"/>
              <a:t>Database System</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2428E128-6B5E-4304-B9F6-2B85FB3BCB0D}" type="datetime1">
              <a:rPr lang="en-US" smtClean="0"/>
              <a:t>11/19/2019</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en-US" smtClean="0"/>
              <a:t>Database System</a:t>
            </a:r>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microsoft.com/office/2007/relationships/hdphoto" Target="../media/hdphoto2.wdp"/></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3900" y="1505129"/>
            <a:ext cx="7848600" cy="1927225"/>
          </a:xfrm>
        </p:spPr>
        <p:txBody>
          <a:bodyPr>
            <a:noAutofit/>
          </a:bodyPr>
          <a:lstStyle/>
          <a:p>
            <a:r>
              <a:rPr lang="en-US" sz="3600" b="1" dirty="0" smtClean="0"/>
              <a:t>Introduction to the Database</a:t>
            </a:r>
            <a:br>
              <a:rPr lang="en-US" sz="3600" b="1" dirty="0" smtClean="0"/>
            </a:br>
            <a:r>
              <a:rPr lang="en-US" sz="3600" b="1" dirty="0" smtClean="0"/>
              <a:t>2</a:t>
            </a:r>
            <a:r>
              <a:rPr lang="en-US" sz="3600" b="1" baseline="30000" dirty="0" smtClean="0"/>
              <a:t>nd</a:t>
            </a:r>
            <a:r>
              <a:rPr lang="en-US" sz="3600" b="1" dirty="0" smtClean="0"/>
              <a:t> stage</a:t>
            </a:r>
            <a:endParaRPr lang="en-US" sz="3600" b="1" dirty="0"/>
          </a:p>
        </p:txBody>
      </p:sp>
      <p:sp>
        <p:nvSpPr>
          <p:cNvPr id="3" name="Subtitle 2"/>
          <p:cNvSpPr>
            <a:spLocks noGrp="1"/>
          </p:cNvSpPr>
          <p:nvPr>
            <p:ph type="subTitle" idx="1"/>
          </p:nvPr>
        </p:nvSpPr>
        <p:spPr>
          <a:xfrm>
            <a:off x="876300" y="3886200"/>
            <a:ext cx="7010400" cy="2286000"/>
          </a:xfrm>
        </p:spPr>
        <p:txBody>
          <a:bodyPr>
            <a:normAutofit/>
          </a:bodyPr>
          <a:lstStyle/>
          <a:p>
            <a:endParaRPr lang="en-US" dirty="0" smtClean="0"/>
          </a:p>
          <a:p>
            <a:r>
              <a:rPr lang="en-US" dirty="0" smtClean="0"/>
              <a:t>Lecturer:</a:t>
            </a:r>
          </a:p>
          <a:p>
            <a:r>
              <a:rPr lang="en-US" dirty="0" err="1" smtClean="0"/>
              <a:t>Hanan</a:t>
            </a:r>
            <a:r>
              <a:rPr lang="en-US" dirty="0" smtClean="0"/>
              <a:t> </a:t>
            </a:r>
            <a:r>
              <a:rPr lang="en-US" dirty="0"/>
              <a:t>Kamal </a:t>
            </a:r>
            <a:endParaRPr lang="en-US" dirty="0" smtClean="0"/>
          </a:p>
          <a:p>
            <a:endParaRPr lang="en-US" dirty="0"/>
          </a:p>
          <a:p>
            <a:endParaRPr lang="en-US" dirty="0" smtClean="0"/>
          </a:p>
          <a:p>
            <a:endParaRPr lang="en-US" dirty="0"/>
          </a:p>
        </p:txBody>
      </p:sp>
      <p:sp>
        <p:nvSpPr>
          <p:cNvPr id="5" name="TextBox 4"/>
          <p:cNvSpPr txBox="1"/>
          <p:nvPr/>
        </p:nvSpPr>
        <p:spPr>
          <a:xfrm>
            <a:off x="381000" y="304800"/>
            <a:ext cx="8534400" cy="1200329"/>
          </a:xfrm>
          <a:prstGeom prst="rect">
            <a:avLst/>
          </a:prstGeom>
          <a:noFill/>
        </p:spPr>
        <p:txBody>
          <a:bodyPr wrap="square" rtlCol="0">
            <a:spAutoFit/>
          </a:bodyPr>
          <a:lstStyle/>
          <a:p>
            <a:r>
              <a:rPr lang="en-US" sz="2400" dirty="0" smtClean="0"/>
              <a:t>University of Salahaddin </a:t>
            </a:r>
          </a:p>
          <a:p>
            <a:r>
              <a:rPr lang="en-US" sz="2400" dirty="0" smtClean="0"/>
              <a:t>College of Engineering </a:t>
            </a:r>
          </a:p>
          <a:p>
            <a:r>
              <a:rPr lang="en-US" sz="2400" dirty="0" smtClean="0"/>
              <a:t>Software &amp; Informatics Engineering Department</a:t>
            </a:r>
          </a:p>
        </p:txBody>
      </p:sp>
      <p:pic>
        <p:nvPicPr>
          <p:cNvPr id="6" name="Picture 2" descr="C:\Users\Hanan\Desktop\ref\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29400" y="304800"/>
            <a:ext cx="2514600"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71202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 of DBMSs</a:t>
            </a:r>
            <a:endParaRPr lang="en-US" dirty="0"/>
          </a:p>
        </p:txBody>
      </p:sp>
      <p:sp>
        <p:nvSpPr>
          <p:cNvPr id="3" name="Content Placeholder 2"/>
          <p:cNvSpPr>
            <a:spLocks noGrp="1"/>
          </p:cNvSpPr>
          <p:nvPr>
            <p:ph idx="1"/>
          </p:nvPr>
        </p:nvSpPr>
        <p:spPr/>
        <p:txBody>
          <a:bodyPr/>
          <a:lstStyle/>
          <a:p>
            <a:r>
              <a:rPr lang="en-US" dirty="0"/>
              <a:t>Complexity</a:t>
            </a:r>
          </a:p>
          <a:p>
            <a:r>
              <a:rPr lang="en-US" dirty="0"/>
              <a:t>Size</a:t>
            </a:r>
          </a:p>
          <a:p>
            <a:r>
              <a:rPr lang="en-US" dirty="0"/>
              <a:t>Cost of DBMSs</a:t>
            </a:r>
          </a:p>
          <a:p>
            <a:r>
              <a:rPr lang="en-US" dirty="0"/>
              <a:t>Additional hardware costs</a:t>
            </a:r>
          </a:p>
          <a:p>
            <a:r>
              <a:rPr lang="en-US" dirty="0"/>
              <a:t>Cost of conversion</a:t>
            </a:r>
          </a:p>
          <a:p>
            <a:r>
              <a:rPr lang="en-US" dirty="0"/>
              <a:t>Performance</a:t>
            </a:r>
          </a:p>
          <a:p>
            <a:r>
              <a:rPr lang="en-US" dirty="0"/>
              <a:t>Higher impact of a </a:t>
            </a:r>
            <a:r>
              <a:rPr lang="en-US" dirty="0" smtClean="0"/>
              <a:t>failure</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34460842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dirty="0"/>
              <a:t>Characteristics of the Database Approach</a:t>
            </a:r>
          </a:p>
        </p:txBody>
      </p:sp>
      <p:sp>
        <p:nvSpPr>
          <p:cNvPr id="3" name="Content Placeholder 2"/>
          <p:cNvSpPr>
            <a:spLocks noGrp="1"/>
          </p:cNvSpPr>
          <p:nvPr>
            <p:ph idx="1"/>
          </p:nvPr>
        </p:nvSpPr>
        <p:spPr/>
        <p:txBody>
          <a:bodyPr>
            <a:normAutofit/>
          </a:bodyPr>
          <a:lstStyle/>
          <a:p>
            <a:pPr algn="just"/>
            <a:r>
              <a:rPr lang="en-US" dirty="0"/>
              <a:t>A number of characteristics distinguish the </a:t>
            </a:r>
            <a:r>
              <a:rPr lang="en-US" dirty="0" smtClean="0"/>
              <a:t>database </a:t>
            </a:r>
            <a:r>
              <a:rPr lang="en-US" dirty="0"/>
              <a:t>approach from the much </a:t>
            </a:r>
            <a:r>
              <a:rPr lang="en-US" dirty="0" smtClean="0"/>
              <a:t>older approach </a:t>
            </a:r>
            <a:r>
              <a:rPr lang="en-US" dirty="0"/>
              <a:t>of programming with files</a:t>
            </a:r>
            <a:r>
              <a:rPr lang="en-US" dirty="0" smtClean="0"/>
              <a:t>.</a:t>
            </a:r>
          </a:p>
          <a:p>
            <a:pPr algn="just"/>
            <a:r>
              <a:rPr lang="en-US" dirty="0"/>
              <a:t>The main characteristics of the database </a:t>
            </a:r>
            <a:r>
              <a:rPr lang="en-US" dirty="0" smtClean="0"/>
              <a:t>approach </a:t>
            </a:r>
            <a:r>
              <a:rPr lang="en-US" dirty="0"/>
              <a:t>versus the file-processing</a:t>
            </a:r>
            <a:r>
              <a:rPr lang="en-US" dirty="0" smtClean="0"/>
              <a:t>:</a:t>
            </a:r>
          </a:p>
          <a:p>
            <a:pPr lvl="1" algn="just"/>
            <a:r>
              <a:rPr lang="en-US" u="sng" dirty="0">
                <a:solidFill>
                  <a:srgbClr val="000000"/>
                </a:solidFill>
              </a:rPr>
              <a:t>Self-describing nature of a database system:</a:t>
            </a:r>
            <a:r>
              <a:rPr lang="en-US" dirty="0">
                <a:solidFill>
                  <a:srgbClr val="000000"/>
                </a:solidFill>
              </a:rPr>
              <a:t> A DBMS </a:t>
            </a:r>
            <a:r>
              <a:rPr lang="en-US" b="1" dirty="0">
                <a:solidFill>
                  <a:srgbClr val="000000"/>
                </a:solidFill>
              </a:rPr>
              <a:t>catalog</a:t>
            </a:r>
            <a:r>
              <a:rPr lang="en-US" dirty="0">
                <a:solidFill>
                  <a:srgbClr val="000000"/>
                </a:solidFill>
              </a:rPr>
              <a:t> stores the </a:t>
            </a:r>
            <a:r>
              <a:rPr lang="en-US" i="1" dirty="0">
                <a:solidFill>
                  <a:srgbClr val="000000"/>
                </a:solidFill>
              </a:rPr>
              <a:t>description</a:t>
            </a:r>
            <a:r>
              <a:rPr lang="en-US" dirty="0">
                <a:solidFill>
                  <a:srgbClr val="000000"/>
                </a:solidFill>
              </a:rPr>
              <a:t>  of the database. The description is called </a:t>
            </a:r>
            <a:r>
              <a:rPr lang="en-US" b="1" dirty="0">
                <a:solidFill>
                  <a:srgbClr val="000000"/>
                </a:solidFill>
              </a:rPr>
              <a:t>meta-data</a:t>
            </a:r>
            <a:r>
              <a:rPr lang="en-US" dirty="0">
                <a:solidFill>
                  <a:srgbClr val="000000"/>
                </a:solidFill>
              </a:rPr>
              <a:t>). This allows the DBMS software to work with different databases.</a:t>
            </a:r>
            <a:endParaRPr lang="en-US" dirty="0" smtClean="0"/>
          </a:p>
          <a:p>
            <a:pPr algn="just"/>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1436922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t>Characteristics of the Database </a:t>
            </a:r>
            <a:r>
              <a:rPr lang="en-US" dirty="0" smtClean="0"/>
              <a:t>Approach (cont.)</a:t>
            </a:r>
            <a:endParaRPr lang="en-US" dirty="0"/>
          </a:p>
        </p:txBody>
      </p:sp>
      <p:sp>
        <p:nvSpPr>
          <p:cNvPr id="3" name="Content Placeholder 2"/>
          <p:cNvSpPr>
            <a:spLocks noGrp="1"/>
          </p:cNvSpPr>
          <p:nvPr>
            <p:ph idx="1"/>
          </p:nvPr>
        </p:nvSpPr>
        <p:spPr/>
        <p:txBody>
          <a:bodyPr>
            <a:normAutofit/>
          </a:bodyPr>
          <a:lstStyle/>
          <a:p>
            <a:r>
              <a:rPr lang="en-US" u="sng" dirty="0" smtClean="0">
                <a:solidFill>
                  <a:srgbClr val="000000"/>
                </a:solidFill>
              </a:rPr>
              <a:t>Insulation </a:t>
            </a:r>
            <a:r>
              <a:rPr lang="en-US" u="sng" dirty="0">
                <a:solidFill>
                  <a:srgbClr val="000000"/>
                </a:solidFill>
              </a:rPr>
              <a:t>between programs and data:</a:t>
            </a:r>
            <a:r>
              <a:rPr lang="en-US" dirty="0">
                <a:solidFill>
                  <a:srgbClr val="000000"/>
                </a:solidFill>
              </a:rPr>
              <a:t> Called </a:t>
            </a:r>
            <a:r>
              <a:rPr lang="en-US" b="1" dirty="0">
                <a:solidFill>
                  <a:srgbClr val="000000"/>
                </a:solidFill>
              </a:rPr>
              <a:t>program-data independence</a:t>
            </a:r>
            <a:r>
              <a:rPr lang="en-US" dirty="0">
                <a:solidFill>
                  <a:srgbClr val="000000"/>
                </a:solidFill>
              </a:rPr>
              <a:t>. Allows changing data storage structures and operations without having to change the DBMS access programs</a:t>
            </a:r>
            <a:r>
              <a:rPr lang="en-US" dirty="0" smtClean="0">
                <a:solidFill>
                  <a:srgbClr val="000000"/>
                </a:solidFill>
              </a:rPr>
              <a:t>.</a:t>
            </a:r>
          </a:p>
          <a:p>
            <a:r>
              <a:rPr lang="en-US" u="sng" dirty="0">
                <a:solidFill>
                  <a:srgbClr val="000000"/>
                </a:solidFill>
              </a:rPr>
              <a:t>Support of multiple views of the data:</a:t>
            </a:r>
            <a:r>
              <a:rPr lang="en-US" dirty="0">
                <a:solidFill>
                  <a:srgbClr val="000000"/>
                </a:solidFill>
              </a:rPr>
              <a:t> Each user may see a      different view of the database, which describes </a:t>
            </a:r>
            <a:r>
              <a:rPr lang="en-US" i="1" dirty="0">
                <a:solidFill>
                  <a:srgbClr val="000000"/>
                </a:solidFill>
              </a:rPr>
              <a:t>only</a:t>
            </a:r>
            <a:r>
              <a:rPr lang="en-US" dirty="0">
                <a:solidFill>
                  <a:srgbClr val="000000"/>
                </a:solidFill>
              </a:rPr>
              <a:t>  the data of interest to that user.</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35309351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t>Characteristics of the Database Approach (cont.)</a:t>
            </a:r>
          </a:p>
        </p:txBody>
      </p:sp>
      <p:sp>
        <p:nvSpPr>
          <p:cNvPr id="3" name="Content Placeholder 2"/>
          <p:cNvSpPr>
            <a:spLocks noGrp="1"/>
          </p:cNvSpPr>
          <p:nvPr>
            <p:ph idx="1"/>
          </p:nvPr>
        </p:nvSpPr>
        <p:spPr/>
        <p:txBody>
          <a:bodyPr/>
          <a:lstStyle/>
          <a:p>
            <a:pPr algn="just"/>
            <a:r>
              <a:rPr lang="en-US" u="sng" dirty="0">
                <a:solidFill>
                  <a:srgbClr val="000000"/>
                </a:solidFill>
              </a:rPr>
              <a:t>Sharing of data and multiuser transaction processing : </a:t>
            </a:r>
            <a:r>
              <a:rPr lang="en-US" dirty="0">
                <a:solidFill>
                  <a:srgbClr val="000000"/>
                </a:solidFill>
              </a:rPr>
              <a:t>allowing a set of concurrent users to retrieve and to update the  database. Concurrency control within the DBMS guarantees that each </a:t>
            </a:r>
            <a:r>
              <a:rPr lang="en-US" b="1" dirty="0">
                <a:solidFill>
                  <a:srgbClr val="000000"/>
                </a:solidFill>
              </a:rPr>
              <a:t>transaction</a:t>
            </a:r>
            <a:r>
              <a:rPr lang="en-US" dirty="0">
                <a:solidFill>
                  <a:srgbClr val="000000"/>
                </a:solidFill>
              </a:rPr>
              <a:t> is correctly executed or completely aborted. OLTP (Online Transaction Processing) is a major part of database applications.</a:t>
            </a:r>
          </a:p>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39623156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dirty="0"/>
          </a:p>
          <a:p>
            <a:pPr marL="0" indent="0" algn="ctr">
              <a:buNone/>
            </a:pPr>
            <a:r>
              <a:rPr lang="en-US" dirty="0" smtClean="0"/>
              <a:t>Thanks for your attention</a:t>
            </a:r>
          </a:p>
          <a:p>
            <a:pPr marL="0" indent="0">
              <a:buNone/>
            </a:pPr>
            <a:endParaRPr lang="en-US" dirty="0"/>
          </a:p>
          <a:p>
            <a:pPr marL="0" indent="0" algn="ctr">
              <a:buNone/>
            </a:pPr>
            <a:r>
              <a:rPr lang="en-US" sz="4000" dirty="0" smtClean="0">
                <a:solidFill>
                  <a:srgbClr val="FF0000"/>
                </a:solidFill>
              </a:rPr>
              <a:t>Questions???</a:t>
            </a:r>
            <a:endParaRPr lang="en-US" dirty="0">
              <a:solidFill>
                <a:srgbClr val="FF0000"/>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2532867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smtClean="0"/>
              <a:t>Content</a:t>
            </a:r>
            <a:endParaRPr lang="en-US" dirty="0"/>
          </a:p>
        </p:txBody>
      </p:sp>
      <p:sp>
        <p:nvSpPr>
          <p:cNvPr id="3" name="Content Placeholder 2"/>
          <p:cNvSpPr>
            <a:spLocks noGrp="1"/>
          </p:cNvSpPr>
          <p:nvPr>
            <p:ph idx="1"/>
          </p:nvPr>
        </p:nvSpPr>
        <p:spPr/>
        <p:txBody>
          <a:bodyPr/>
          <a:lstStyle/>
          <a:p>
            <a:r>
              <a:rPr lang="en-US" dirty="0" smtClean="0"/>
              <a:t>Introduction</a:t>
            </a:r>
          </a:p>
          <a:p>
            <a:r>
              <a:rPr lang="en-US" dirty="0" smtClean="0"/>
              <a:t>Types of </a:t>
            </a:r>
            <a:r>
              <a:rPr lang="en-US" dirty="0"/>
              <a:t>Databases and applications </a:t>
            </a:r>
            <a:endParaRPr lang="en-US" dirty="0" smtClean="0"/>
          </a:p>
          <a:p>
            <a:r>
              <a:rPr lang="en-US" dirty="0" smtClean="0"/>
              <a:t>Example </a:t>
            </a:r>
            <a:r>
              <a:rPr lang="en-US" dirty="0"/>
              <a:t>of </a:t>
            </a:r>
            <a:r>
              <a:rPr lang="en-US" dirty="0" smtClean="0"/>
              <a:t>DB</a:t>
            </a:r>
          </a:p>
          <a:p>
            <a:r>
              <a:rPr lang="en-US" dirty="0"/>
              <a:t>Characteristics of the Database </a:t>
            </a:r>
            <a:r>
              <a:rPr lang="en-US" dirty="0" smtClean="0"/>
              <a:t>Approach</a:t>
            </a:r>
          </a:p>
          <a:p>
            <a:endParaRPr lang="en-US" dirty="0"/>
          </a:p>
          <a:p>
            <a:endParaRPr lang="en-US" dirty="0" smtClean="0"/>
          </a:p>
          <a:p>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3153447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dirty="0" smtClean="0"/>
              <a:t>A </a:t>
            </a:r>
            <a:r>
              <a:rPr lang="en-US" b="1" dirty="0" smtClean="0"/>
              <a:t>database (DB) </a:t>
            </a:r>
            <a:r>
              <a:rPr lang="en-US" dirty="0"/>
              <a:t>is a collection of related </a:t>
            </a:r>
            <a:r>
              <a:rPr lang="en-US" dirty="0" smtClean="0"/>
              <a:t>data.</a:t>
            </a:r>
          </a:p>
          <a:p>
            <a:r>
              <a:rPr lang="en-US" b="1" dirty="0" smtClean="0"/>
              <a:t>Data</a:t>
            </a:r>
            <a:r>
              <a:rPr lang="en-US" dirty="0" smtClean="0"/>
              <a:t> is </a:t>
            </a:r>
            <a:r>
              <a:rPr lang="en-US" dirty="0"/>
              <a:t>known facts that can </a:t>
            </a:r>
            <a:r>
              <a:rPr lang="en-US" dirty="0" smtClean="0"/>
              <a:t>be recorded </a:t>
            </a:r>
            <a:r>
              <a:rPr lang="en-US" dirty="0"/>
              <a:t>and that have implicit meaning</a:t>
            </a:r>
            <a:r>
              <a:rPr lang="en-US" dirty="0" smtClean="0"/>
              <a:t>.</a:t>
            </a:r>
          </a:p>
          <a:p>
            <a:pPr lvl="1"/>
            <a:r>
              <a:rPr lang="en-US" dirty="0" smtClean="0"/>
              <a:t>Examples:</a:t>
            </a:r>
          </a:p>
          <a:p>
            <a:pPr lvl="2"/>
            <a:r>
              <a:rPr lang="en-US" dirty="0" smtClean="0"/>
              <a:t>Name</a:t>
            </a:r>
          </a:p>
          <a:p>
            <a:pPr lvl="2"/>
            <a:r>
              <a:rPr lang="en-US" dirty="0" smtClean="0"/>
              <a:t>Telephone no.</a:t>
            </a:r>
          </a:p>
          <a:p>
            <a:pPr lvl="2"/>
            <a:r>
              <a:rPr lang="en-US" dirty="0" smtClean="0"/>
              <a:t>Address</a:t>
            </a:r>
          </a:p>
          <a:p>
            <a:r>
              <a:rPr lang="en-US" dirty="0"/>
              <a:t>A database can be of any </a:t>
            </a:r>
            <a:r>
              <a:rPr lang="en-US" b="1" dirty="0"/>
              <a:t>size and complexity</a:t>
            </a:r>
            <a:r>
              <a:rPr lang="en-US" dirty="0" smtClean="0"/>
              <a:t>.</a:t>
            </a:r>
          </a:p>
          <a:p>
            <a:r>
              <a:rPr lang="en-US" dirty="0"/>
              <a:t>A database may be generated and maintained </a:t>
            </a:r>
            <a:r>
              <a:rPr lang="en-US" b="1" dirty="0"/>
              <a:t>manually</a:t>
            </a:r>
            <a:r>
              <a:rPr lang="en-US" dirty="0"/>
              <a:t> or it may be </a:t>
            </a:r>
            <a:r>
              <a:rPr lang="en-US" b="1" dirty="0"/>
              <a:t>computerized</a:t>
            </a:r>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1803984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Introduction (cont.)</a:t>
            </a:r>
          </a:p>
        </p:txBody>
      </p:sp>
      <p:sp>
        <p:nvSpPr>
          <p:cNvPr id="3" name="Content Placeholder 2"/>
          <p:cNvSpPr>
            <a:spLocks noGrp="1"/>
          </p:cNvSpPr>
          <p:nvPr>
            <p:ph idx="1"/>
          </p:nvPr>
        </p:nvSpPr>
        <p:spPr/>
        <p:txBody>
          <a:bodyPr>
            <a:normAutofit lnSpcReduction="10000"/>
          </a:bodyPr>
          <a:lstStyle/>
          <a:p>
            <a:pPr>
              <a:lnSpc>
                <a:spcPct val="90000"/>
              </a:lnSpc>
            </a:pPr>
            <a:r>
              <a:rPr lang="en-US" sz="3000" b="1" dirty="0" smtClean="0"/>
              <a:t>Mini-world </a:t>
            </a:r>
            <a:r>
              <a:rPr lang="en-US" sz="3000" dirty="0" smtClean="0"/>
              <a:t>Some </a:t>
            </a:r>
            <a:r>
              <a:rPr lang="en-US" sz="3000" dirty="0"/>
              <a:t>part of the real world about which data is stored in a database. For example, student grades and transcripts at a university.</a:t>
            </a:r>
          </a:p>
          <a:p>
            <a:pPr>
              <a:lnSpc>
                <a:spcPct val="90000"/>
              </a:lnSpc>
            </a:pPr>
            <a:r>
              <a:rPr lang="en-US" sz="2800" b="1" dirty="0">
                <a:solidFill>
                  <a:srgbClr val="000000"/>
                </a:solidFill>
              </a:rPr>
              <a:t>Mini-world for the example</a:t>
            </a:r>
            <a:r>
              <a:rPr lang="en-US" sz="2800" dirty="0">
                <a:solidFill>
                  <a:srgbClr val="000000"/>
                </a:solidFill>
              </a:rPr>
              <a:t>: Part of a UNIVERSITY environment.</a:t>
            </a:r>
          </a:p>
          <a:p>
            <a:pPr>
              <a:lnSpc>
                <a:spcPct val="90000"/>
              </a:lnSpc>
            </a:pPr>
            <a:r>
              <a:rPr lang="en-US" sz="2800" b="1" dirty="0">
                <a:solidFill>
                  <a:srgbClr val="000000"/>
                </a:solidFill>
              </a:rPr>
              <a:t>Some mini-world </a:t>
            </a:r>
            <a:r>
              <a:rPr lang="en-US" sz="2800" b="1" i="1" dirty="0">
                <a:solidFill>
                  <a:srgbClr val="000000"/>
                </a:solidFill>
              </a:rPr>
              <a:t>entities</a:t>
            </a:r>
            <a:r>
              <a:rPr lang="en-US" sz="2800" dirty="0">
                <a:solidFill>
                  <a:srgbClr val="000000"/>
                </a:solidFill>
              </a:rPr>
              <a:t>:</a:t>
            </a:r>
          </a:p>
          <a:p>
            <a:pPr lvl="1">
              <a:lnSpc>
                <a:spcPct val="90000"/>
              </a:lnSpc>
            </a:pPr>
            <a:r>
              <a:rPr lang="en-US" sz="2400" dirty="0">
                <a:solidFill>
                  <a:srgbClr val="000000"/>
                </a:solidFill>
              </a:rPr>
              <a:t>STUDENTs</a:t>
            </a:r>
          </a:p>
          <a:p>
            <a:pPr lvl="1">
              <a:lnSpc>
                <a:spcPct val="90000"/>
              </a:lnSpc>
            </a:pPr>
            <a:r>
              <a:rPr lang="en-US" sz="2400" dirty="0">
                <a:solidFill>
                  <a:srgbClr val="000000"/>
                </a:solidFill>
              </a:rPr>
              <a:t>COURSEs</a:t>
            </a:r>
          </a:p>
          <a:p>
            <a:pPr lvl="1">
              <a:lnSpc>
                <a:spcPct val="90000"/>
              </a:lnSpc>
            </a:pPr>
            <a:r>
              <a:rPr lang="en-US" sz="2400" dirty="0">
                <a:solidFill>
                  <a:srgbClr val="000000"/>
                </a:solidFill>
              </a:rPr>
              <a:t>SECTIONs (of COURSEs)</a:t>
            </a:r>
          </a:p>
          <a:p>
            <a:pPr lvl="1">
              <a:lnSpc>
                <a:spcPct val="90000"/>
              </a:lnSpc>
            </a:pPr>
            <a:r>
              <a:rPr lang="en-US" sz="2400" dirty="0">
                <a:solidFill>
                  <a:srgbClr val="000000"/>
                </a:solidFill>
              </a:rPr>
              <a:t>(academic) DEPARTMENTs</a:t>
            </a:r>
          </a:p>
          <a:p>
            <a:pPr lvl="1">
              <a:lnSpc>
                <a:spcPct val="90000"/>
              </a:lnSpc>
            </a:pPr>
            <a:r>
              <a:rPr lang="en-US" sz="2400" dirty="0" smtClean="0">
                <a:solidFill>
                  <a:srgbClr val="000000"/>
                </a:solidFill>
              </a:rPr>
              <a:t>INSTRUCTORs (lecturers)</a:t>
            </a:r>
            <a:endParaRPr lang="en-US" sz="3000" b="1"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3082132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Introduction (cont.)</a:t>
            </a:r>
            <a:endParaRPr lang="en-US" dirty="0"/>
          </a:p>
        </p:txBody>
      </p:sp>
      <p:sp>
        <p:nvSpPr>
          <p:cNvPr id="3" name="Content Placeholder 2"/>
          <p:cNvSpPr>
            <a:spLocks noGrp="1"/>
          </p:cNvSpPr>
          <p:nvPr>
            <p:ph idx="1"/>
          </p:nvPr>
        </p:nvSpPr>
        <p:spPr/>
        <p:txBody>
          <a:bodyPr>
            <a:normAutofit/>
          </a:bodyPr>
          <a:lstStyle/>
          <a:p>
            <a:r>
              <a:rPr lang="en-US" dirty="0"/>
              <a:t>A </a:t>
            </a:r>
            <a:r>
              <a:rPr lang="en-US" b="1" dirty="0"/>
              <a:t>database management system (DBMS) </a:t>
            </a:r>
            <a:r>
              <a:rPr lang="en-US" dirty="0"/>
              <a:t>is a collection of programs that </a:t>
            </a:r>
            <a:r>
              <a:rPr lang="en-US" dirty="0" smtClean="0"/>
              <a:t>enables users </a:t>
            </a:r>
            <a:r>
              <a:rPr lang="en-US" dirty="0"/>
              <a:t>to create and maintain a database</a:t>
            </a:r>
            <a:r>
              <a:rPr lang="en-US" dirty="0" smtClean="0"/>
              <a:t>.</a:t>
            </a:r>
          </a:p>
          <a:p>
            <a:r>
              <a:rPr lang="en-US" dirty="0"/>
              <a:t>DBMS is a </a:t>
            </a:r>
            <a:r>
              <a:rPr lang="en-US" i="1" dirty="0"/>
              <a:t>general-purpose software </a:t>
            </a:r>
            <a:r>
              <a:rPr lang="en-US" i="1" dirty="0" smtClean="0"/>
              <a:t>system </a:t>
            </a:r>
            <a:r>
              <a:rPr lang="en-US" dirty="0" smtClean="0"/>
              <a:t>that facilitates:</a:t>
            </a:r>
          </a:p>
          <a:p>
            <a:pPr lvl="1"/>
            <a:r>
              <a:rPr lang="en-US" i="1" dirty="0" smtClean="0"/>
              <a:t>Defining,  constructing,  manipulating, and Sharing</a:t>
            </a:r>
          </a:p>
          <a:p>
            <a:pPr lvl="1"/>
            <a:r>
              <a:rPr lang="en-US" dirty="0"/>
              <a:t>Other important functions </a:t>
            </a:r>
            <a:r>
              <a:rPr lang="en-US" dirty="0" smtClean="0"/>
              <a:t>include </a:t>
            </a:r>
            <a:r>
              <a:rPr lang="en-US" i="1" dirty="0" smtClean="0"/>
              <a:t>protecting,</a:t>
            </a:r>
            <a:r>
              <a:rPr lang="en-US" dirty="0"/>
              <a:t> and </a:t>
            </a:r>
            <a:r>
              <a:rPr lang="en-US" i="1" dirty="0" smtClean="0"/>
              <a:t>maintaining </a:t>
            </a:r>
            <a:r>
              <a:rPr lang="en-US" dirty="0" smtClean="0"/>
              <a:t>DB </a:t>
            </a:r>
            <a:r>
              <a:rPr lang="en-US" dirty="0"/>
              <a:t>over a long period of time</a:t>
            </a:r>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908723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Introduction(cont.)</a:t>
            </a:r>
            <a:endParaRPr lang="en-US" dirty="0"/>
          </a:p>
        </p:txBody>
      </p:sp>
      <p:sp>
        <p:nvSpPr>
          <p:cNvPr id="3" name="Content Placeholder 2"/>
          <p:cNvSpPr>
            <a:spLocks noGrp="1"/>
          </p:cNvSpPr>
          <p:nvPr>
            <p:ph idx="1"/>
          </p:nvPr>
        </p:nvSpPr>
        <p:spPr>
          <a:xfrm>
            <a:off x="457200" y="1600200"/>
            <a:ext cx="4114800" cy="4525963"/>
          </a:xfrm>
        </p:spPr>
        <p:txBody>
          <a:bodyPr/>
          <a:lstStyle/>
          <a:p>
            <a:r>
              <a:rPr lang="en-US" dirty="0"/>
              <a:t>database and DBMS </a:t>
            </a:r>
            <a:r>
              <a:rPr lang="en-US" dirty="0" smtClean="0"/>
              <a:t>software together is call a </a:t>
            </a:r>
            <a:r>
              <a:rPr lang="en-US" b="1" dirty="0"/>
              <a:t>database system</a:t>
            </a:r>
            <a:r>
              <a:rPr lang="en-US" dirty="0"/>
              <a:t>.</a:t>
            </a:r>
          </a:p>
        </p:txBody>
      </p:sp>
      <p:sp>
        <p:nvSpPr>
          <p:cNvPr id="6" name="Slide Number Placeholder 5"/>
          <p:cNvSpPr>
            <a:spLocks noGrp="1"/>
          </p:cNvSpPr>
          <p:nvPr>
            <p:ph type="sldNum" sz="quarter" idx="12"/>
          </p:nvPr>
        </p:nvSpPr>
        <p:spPr/>
        <p:txBody>
          <a:bodyPr/>
          <a:lstStyle/>
          <a:p>
            <a:fld id="{B6F15528-21DE-4FAA-801E-634DDDAF4B2B}" type="slidenum">
              <a:rPr lang="en-US" smtClean="0"/>
              <a:pPr/>
              <a:t>6</a:t>
            </a:fld>
            <a:endParaRPr lang="en-US"/>
          </a:p>
        </p:txBody>
      </p:sp>
      <p:pic>
        <p:nvPicPr>
          <p:cNvPr id="1026" name="Picture 2"/>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4724401" y="990600"/>
            <a:ext cx="3876675" cy="509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4739642" y="5981938"/>
            <a:ext cx="3876674" cy="369332"/>
          </a:xfrm>
          <a:prstGeom prst="rect">
            <a:avLst/>
          </a:prstGeom>
          <a:noFill/>
        </p:spPr>
        <p:txBody>
          <a:bodyPr wrap="square" rtlCol="0">
            <a:spAutoFit/>
          </a:bodyPr>
          <a:lstStyle/>
          <a:p>
            <a:pPr algn="ctr"/>
            <a:r>
              <a:rPr lang="en-US" dirty="0" smtClean="0"/>
              <a:t>Fig. database system</a:t>
            </a:r>
            <a:endParaRPr lang="en-US" dirty="0"/>
          </a:p>
        </p:txBody>
      </p:sp>
    </p:spTree>
    <p:extLst>
      <p:ext uri="{BB962C8B-B14F-4D97-AF65-F5344CB8AC3E}">
        <p14:creationId xmlns:p14="http://schemas.microsoft.com/office/powerpoint/2010/main" val="1473245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a:t>Types of </a:t>
            </a:r>
            <a:r>
              <a:rPr lang="en-US" dirty="0" smtClean="0"/>
              <a:t>Databases and applications</a:t>
            </a:r>
            <a:endParaRPr lang="en-US" dirty="0"/>
          </a:p>
        </p:txBody>
      </p:sp>
      <p:sp>
        <p:nvSpPr>
          <p:cNvPr id="3" name="Content Placeholder 2"/>
          <p:cNvSpPr>
            <a:spLocks noGrp="1"/>
          </p:cNvSpPr>
          <p:nvPr>
            <p:ph idx="1"/>
          </p:nvPr>
        </p:nvSpPr>
        <p:spPr/>
        <p:txBody>
          <a:bodyPr>
            <a:normAutofit/>
          </a:bodyPr>
          <a:lstStyle/>
          <a:p>
            <a:r>
              <a:rPr lang="en-US" dirty="0">
                <a:solidFill>
                  <a:srgbClr val="000000"/>
                </a:solidFill>
              </a:rPr>
              <a:t>Numeric and Textual </a:t>
            </a:r>
            <a:r>
              <a:rPr lang="en-US" dirty="0" smtClean="0">
                <a:solidFill>
                  <a:srgbClr val="000000"/>
                </a:solidFill>
              </a:rPr>
              <a:t>Databases (temporal DB)</a:t>
            </a:r>
          </a:p>
          <a:p>
            <a:pPr lvl="1"/>
            <a:r>
              <a:rPr lang="en-US" dirty="0" smtClean="0">
                <a:solidFill>
                  <a:srgbClr val="000000"/>
                </a:solidFill>
              </a:rPr>
              <a:t>Hotel , airline, train,…</a:t>
            </a:r>
            <a:endParaRPr lang="en-US" dirty="0">
              <a:solidFill>
                <a:srgbClr val="000000"/>
              </a:solidFill>
            </a:endParaRPr>
          </a:p>
          <a:p>
            <a:r>
              <a:rPr lang="en-US" dirty="0">
                <a:solidFill>
                  <a:srgbClr val="000000"/>
                </a:solidFill>
              </a:rPr>
              <a:t>Multimedia </a:t>
            </a:r>
            <a:r>
              <a:rPr lang="en-US" dirty="0" smtClean="0">
                <a:solidFill>
                  <a:srgbClr val="000000"/>
                </a:solidFill>
              </a:rPr>
              <a:t>Databases</a:t>
            </a:r>
          </a:p>
          <a:p>
            <a:pPr lvl="1"/>
            <a:r>
              <a:rPr lang="en-US" dirty="0" smtClean="0">
                <a:solidFill>
                  <a:srgbClr val="000000"/>
                </a:solidFill>
              </a:rPr>
              <a:t>DB for multimedia information such as  movie, </a:t>
            </a:r>
            <a:r>
              <a:rPr lang="en-US" dirty="0" err="1" smtClean="0">
                <a:solidFill>
                  <a:srgbClr val="000000"/>
                </a:solidFill>
              </a:rPr>
              <a:t>vedio</a:t>
            </a:r>
            <a:r>
              <a:rPr lang="en-US" dirty="0" smtClean="0">
                <a:solidFill>
                  <a:srgbClr val="000000"/>
                </a:solidFill>
              </a:rPr>
              <a:t> clips…</a:t>
            </a:r>
            <a:endParaRPr lang="en-US" dirty="0">
              <a:solidFill>
                <a:srgbClr val="000000"/>
              </a:solidFill>
            </a:endParaRPr>
          </a:p>
          <a:p>
            <a:r>
              <a:rPr lang="en-US" dirty="0" smtClean="0">
                <a:solidFill>
                  <a:srgbClr val="000000"/>
                </a:solidFill>
              </a:rPr>
              <a:t>  (spatial SB)</a:t>
            </a:r>
          </a:p>
          <a:p>
            <a:pPr lvl="1"/>
            <a:r>
              <a:rPr lang="en-US" dirty="0">
                <a:solidFill>
                  <a:srgbClr val="000000"/>
                </a:solidFill>
              </a:rPr>
              <a:t>Geographic Information Systems (GIS) Data Warehouses</a:t>
            </a:r>
          </a:p>
          <a:p>
            <a:r>
              <a:rPr lang="en-US" dirty="0">
                <a:solidFill>
                  <a:srgbClr val="000000"/>
                </a:solidFill>
              </a:rPr>
              <a:t>Real-time and Active </a:t>
            </a:r>
            <a:r>
              <a:rPr lang="en-US" dirty="0" smtClean="0">
                <a:solidFill>
                  <a:srgbClr val="000000"/>
                </a:solidFill>
              </a:rPr>
              <a:t>Databases</a:t>
            </a:r>
          </a:p>
          <a:p>
            <a:pPr lvl="1"/>
            <a:r>
              <a:rPr lang="en-US" dirty="0" smtClean="0">
                <a:solidFill>
                  <a:srgbClr val="000000"/>
                </a:solidFill>
              </a:rPr>
              <a:t>Event – conditions - action </a:t>
            </a:r>
          </a:p>
          <a:p>
            <a:r>
              <a:rPr lang="en-US" dirty="0" smtClean="0">
                <a:solidFill>
                  <a:srgbClr val="000000"/>
                </a:solidFill>
              </a:rPr>
              <a:t>Deductive DB </a:t>
            </a:r>
          </a:p>
          <a:p>
            <a:pPr lvl="1"/>
            <a:r>
              <a:rPr lang="en-US" dirty="0" smtClean="0">
                <a:solidFill>
                  <a:srgbClr val="000000"/>
                </a:solidFill>
              </a:rPr>
              <a:t>Knowledge based systems</a:t>
            </a:r>
            <a:endParaRPr lang="en-US" dirty="0">
              <a:solidFill>
                <a:srgbClr val="000000"/>
              </a:solidFill>
            </a:endParaRPr>
          </a:p>
          <a:p>
            <a:pPr>
              <a:buFont typeface="Wingdings" pitchFamily="2" charset="2"/>
              <a:buNone/>
            </a:pPr>
            <a:r>
              <a:rPr lang="en-US" b="1" i="1" dirty="0">
                <a:solidFill>
                  <a:srgbClr val="000000"/>
                </a:solidFill>
              </a:rPr>
              <a:t>	</a:t>
            </a:r>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4248747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Example of DB</a:t>
            </a:r>
            <a:endParaRPr lang="en-US" dirty="0"/>
          </a:p>
        </p:txBody>
      </p:sp>
      <p:sp>
        <p:nvSpPr>
          <p:cNvPr id="5" name="Content Placeholder 4"/>
          <p:cNvSpPr>
            <a:spLocks noGrp="1"/>
          </p:cNvSpPr>
          <p:nvPr>
            <p:ph idx="1"/>
          </p:nvPr>
        </p:nvSpPr>
        <p:spPr>
          <a:xfrm>
            <a:off x="533400" y="1676403"/>
            <a:ext cx="3276600" cy="685799"/>
          </a:xfrm>
        </p:spPr>
        <p:txBody>
          <a:bodyPr/>
          <a:lstStyle/>
          <a:p>
            <a:r>
              <a:rPr lang="en-US" dirty="0" smtClean="0"/>
              <a:t>entity</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pic>
        <p:nvPicPr>
          <p:cNvPr id="1026" name="Picture 2"/>
          <p:cNvPicPr>
            <a:picLocks noChangeAspect="1" noChangeArrowheads="1"/>
          </p:cNvPicPr>
          <p:nvPr/>
        </p:nvPicPr>
        <p:blipFill rotWithShape="1">
          <a:blip r:embed="rId3">
            <a:extLst>
              <a:ext uri="{BEBA8EAE-BF5A-486C-A8C5-ECC9F3942E4B}">
                <a14:imgProps xmlns:a14="http://schemas.microsoft.com/office/drawing/2010/main">
                  <a14:imgLayer r:embed="rId4">
                    <a14:imgEffect>
                      <a14:sharpenSoften amount="25000"/>
                    </a14:imgEffect>
                  </a14:imgLayer>
                </a14:imgProps>
              </a:ext>
              <a:ext uri="{28A0092B-C50C-407E-A947-70E740481C1C}">
                <a14:useLocalDpi xmlns:a14="http://schemas.microsoft.com/office/drawing/2010/main" val="0"/>
              </a:ext>
            </a:extLst>
          </a:blip>
          <a:srcRect b="40238"/>
          <a:stretch/>
        </p:blipFill>
        <p:spPr bwMode="auto">
          <a:xfrm>
            <a:off x="3886200" y="304800"/>
            <a:ext cx="5181600" cy="601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Content Placeholder 4"/>
          <p:cNvSpPr txBox="1">
            <a:spLocks/>
          </p:cNvSpPr>
          <p:nvPr/>
        </p:nvSpPr>
        <p:spPr>
          <a:xfrm>
            <a:off x="502920" y="2392682"/>
            <a:ext cx="3276600" cy="6857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attribute</a:t>
            </a:r>
            <a:endParaRPr lang="en-US" dirty="0"/>
          </a:p>
        </p:txBody>
      </p:sp>
      <p:sp>
        <p:nvSpPr>
          <p:cNvPr id="8" name="Content Placeholder 4"/>
          <p:cNvSpPr txBox="1">
            <a:spLocks/>
          </p:cNvSpPr>
          <p:nvPr/>
        </p:nvSpPr>
        <p:spPr>
          <a:xfrm>
            <a:off x="502920" y="3078480"/>
            <a:ext cx="3276600" cy="6857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tuple</a:t>
            </a:r>
            <a:endParaRPr lang="en-US" dirty="0"/>
          </a:p>
        </p:txBody>
      </p:sp>
    </p:spTree>
    <p:extLst>
      <p:ext uri="{BB962C8B-B14F-4D97-AF65-F5344CB8AC3E}">
        <p14:creationId xmlns:p14="http://schemas.microsoft.com/office/powerpoint/2010/main" val="1394653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 </a:t>
            </a:r>
            <a:r>
              <a:rPr lang="en-US" dirty="0"/>
              <a:t>of </a:t>
            </a:r>
            <a:r>
              <a:rPr lang="en-US" dirty="0" smtClean="0"/>
              <a:t>DBMSs</a:t>
            </a:r>
            <a:endParaRPr lang="en-US" dirty="0"/>
          </a:p>
        </p:txBody>
      </p:sp>
      <p:sp>
        <p:nvSpPr>
          <p:cNvPr id="3" name="Content Placeholder 2"/>
          <p:cNvSpPr>
            <a:spLocks noGrp="1"/>
          </p:cNvSpPr>
          <p:nvPr>
            <p:ph idx="1"/>
          </p:nvPr>
        </p:nvSpPr>
        <p:spPr/>
        <p:txBody>
          <a:bodyPr>
            <a:normAutofit fontScale="92500" lnSpcReduction="20000"/>
          </a:bodyPr>
          <a:lstStyle/>
          <a:p>
            <a:r>
              <a:rPr lang="en-US" dirty="0"/>
              <a:t>Control of data redundancy</a:t>
            </a:r>
          </a:p>
          <a:p>
            <a:r>
              <a:rPr lang="en-US" dirty="0"/>
              <a:t>Data consistency</a:t>
            </a:r>
          </a:p>
          <a:p>
            <a:r>
              <a:rPr lang="en-US" dirty="0"/>
              <a:t>More information from the same amount of data</a:t>
            </a:r>
          </a:p>
          <a:p>
            <a:r>
              <a:rPr lang="en-US" dirty="0"/>
              <a:t>Sharing of data</a:t>
            </a:r>
          </a:p>
          <a:p>
            <a:r>
              <a:rPr lang="en-US" dirty="0"/>
              <a:t>Improved data integrity</a:t>
            </a:r>
          </a:p>
          <a:p>
            <a:r>
              <a:rPr lang="en-US" dirty="0"/>
              <a:t>Improved security</a:t>
            </a:r>
          </a:p>
          <a:p>
            <a:r>
              <a:rPr lang="en-US" dirty="0"/>
              <a:t>Enforcement of standards</a:t>
            </a:r>
          </a:p>
          <a:p>
            <a:r>
              <a:rPr lang="en-US" dirty="0"/>
              <a:t>Economy of scale</a:t>
            </a:r>
          </a:p>
          <a:p>
            <a:r>
              <a:rPr lang="en-US" dirty="0"/>
              <a:t>Balance of conflicting requirements</a:t>
            </a:r>
          </a:p>
          <a:p>
            <a:r>
              <a:rPr lang="en-US" dirty="0"/>
              <a:t>Improved data accessibility and responsiveness</a:t>
            </a:r>
          </a:p>
          <a:p>
            <a:r>
              <a:rPr lang="en-US" dirty="0"/>
              <a:t>Increased productivity </a:t>
            </a:r>
          </a:p>
          <a:p>
            <a:r>
              <a:rPr lang="en-US" dirty="0"/>
              <a:t>Improved maintenance through data independence</a:t>
            </a:r>
          </a:p>
          <a:p>
            <a:r>
              <a:rPr lang="en-US" dirty="0"/>
              <a:t>Increased  concurrency</a:t>
            </a:r>
          </a:p>
          <a:p>
            <a:r>
              <a:rPr lang="en-US" dirty="0"/>
              <a:t>Improved backup and recovery services</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415843744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2187</TotalTime>
  <Words>1207</Words>
  <Application>Microsoft Office PowerPoint</Application>
  <PresentationFormat>On-screen Show (4:3)</PresentationFormat>
  <Paragraphs>181</Paragraphs>
  <Slides>14</Slides>
  <Notes>9</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Clarity</vt:lpstr>
      <vt:lpstr>Introduction to the Database 2nd stage</vt:lpstr>
      <vt:lpstr>Content</vt:lpstr>
      <vt:lpstr>Introduction</vt:lpstr>
      <vt:lpstr>Introduction (cont.)</vt:lpstr>
      <vt:lpstr>Introduction (cont.)</vt:lpstr>
      <vt:lpstr>Introduction(cont.)</vt:lpstr>
      <vt:lpstr>Types of Databases and applications</vt:lpstr>
      <vt:lpstr>Example of DB</vt:lpstr>
      <vt:lpstr>Advantage of DBMSs</vt:lpstr>
      <vt:lpstr>Disadvantage of DBMSs</vt:lpstr>
      <vt:lpstr>Characteristics of the Database Approach</vt:lpstr>
      <vt:lpstr>Characteristics of the Database Approach (cont.)</vt:lpstr>
      <vt:lpstr>Characteristics of the Database Approach (cont.)</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DB Management</dc:title>
  <dc:creator>Hanan</dc:creator>
  <cp:lastModifiedBy>Hanan</cp:lastModifiedBy>
  <cp:revision>37</cp:revision>
  <cp:lastPrinted>2016-11-06T20:33:37Z</cp:lastPrinted>
  <dcterms:created xsi:type="dcterms:W3CDTF">2006-08-16T00:00:00Z</dcterms:created>
  <dcterms:modified xsi:type="dcterms:W3CDTF">2019-11-20T04:30:57Z</dcterms:modified>
</cp:coreProperties>
</file>