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9"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7" autoAdjust="0"/>
    <p:restoredTop sz="94660"/>
  </p:normalViewPr>
  <p:slideViewPr>
    <p:cSldViewPr snapToGrid="0">
      <p:cViewPr varScale="1">
        <p:scale>
          <a:sx n="63" d="100"/>
          <a:sy n="63" d="100"/>
        </p:scale>
        <p:origin x="732" y="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0204F6-5022-1444-9804-C280F2E4858A}" type="datetimeFigureOut">
              <a:rPr lang="en-US" smtClean="0"/>
              <a:t>3/18/2021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31F0FA-37E5-D141-BAE8-59AE9C8C75BA}" type="slidenum">
              <a:rPr lang="en-US" smtClean="0"/>
              <a:t>‹#›</a:t>
            </a:fld>
            <a:endParaRPr lang="en-US"/>
          </a:p>
        </p:txBody>
      </p:sp>
    </p:spTree>
    <p:extLst>
      <p:ext uri="{BB962C8B-B14F-4D97-AF65-F5344CB8AC3E}">
        <p14:creationId xmlns:p14="http://schemas.microsoft.com/office/powerpoint/2010/main" val="28756773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943E8-C82C-4286-BEA1-C6D0443B63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EF7D13-392C-4F78-9D00-B930054576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47BD16-072B-4934-8A03-4CC4155770B1}"/>
              </a:ext>
            </a:extLst>
          </p:cNvPr>
          <p:cNvSpPr>
            <a:spLocks noGrp="1"/>
          </p:cNvSpPr>
          <p:nvPr>
            <p:ph type="dt" sz="half" idx="10"/>
          </p:nvPr>
        </p:nvSpPr>
        <p:spPr/>
        <p:txBody>
          <a:bodyPr/>
          <a:lstStyle/>
          <a:p>
            <a:fld id="{F0B78998-2B73-45E4-9825-584AC9962F6D}" type="datetimeFigureOut">
              <a:rPr lang="en-US" smtClean="0"/>
              <a:t>3/18/2021</a:t>
            </a:fld>
            <a:endParaRPr lang="en-US"/>
          </a:p>
        </p:txBody>
      </p:sp>
      <p:sp>
        <p:nvSpPr>
          <p:cNvPr id="5" name="Footer Placeholder 4">
            <a:extLst>
              <a:ext uri="{FF2B5EF4-FFF2-40B4-BE49-F238E27FC236}">
                <a16:creationId xmlns:a16="http://schemas.microsoft.com/office/drawing/2014/main" id="{2FBAE4A8-E1FC-4FD6-9C17-B5FDBDADD4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02DCD1-0B85-4D4F-8E7C-B18309791BBD}"/>
              </a:ext>
            </a:extLst>
          </p:cNvPr>
          <p:cNvSpPr>
            <a:spLocks noGrp="1"/>
          </p:cNvSpPr>
          <p:nvPr>
            <p:ph type="sldNum" sz="quarter" idx="12"/>
          </p:nvPr>
        </p:nvSpPr>
        <p:spPr/>
        <p:txBody>
          <a:bodyPr/>
          <a:lstStyle/>
          <a:p>
            <a:fld id="{757AD862-1267-41F9-B62D-973206522C0C}" type="slidenum">
              <a:rPr lang="en-US" smtClean="0"/>
              <a:t>‹#›</a:t>
            </a:fld>
            <a:endParaRPr lang="en-US"/>
          </a:p>
        </p:txBody>
      </p:sp>
    </p:spTree>
    <p:extLst>
      <p:ext uri="{BB962C8B-B14F-4D97-AF65-F5344CB8AC3E}">
        <p14:creationId xmlns:p14="http://schemas.microsoft.com/office/powerpoint/2010/main" val="2790720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06857-6AC7-4B47-883A-A51E76F7BD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E8970E-45A0-4F87-99DD-18AC38D914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64EA18-77F9-4BCE-B493-17B73D9EAC6F}"/>
              </a:ext>
            </a:extLst>
          </p:cNvPr>
          <p:cNvSpPr>
            <a:spLocks noGrp="1"/>
          </p:cNvSpPr>
          <p:nvPr>
            <p:ph type="dt" sz="half" idx="10"/>
          </p:nvPr>
        </p:nvSpPr>
        <p:spPr/>
        <p:txBody>
          <a:bodyPr/>
          <a:lstStyle/>
          <a:p>
            <a:fld id="{F0B78998-2B73-45E4-9825-584AC9962F6D}" type="datetimeFigureOut">
              <a:rPr lang="en-US" smtClean="0"/>
              <a:t>3/18/2021</a:t>
            </a:fld>
            <a:endParaRPr lang="en-US"/>
          </a:p>
        </p:txBody>
      </p:sp>
      <p:sp>
        <p:nvSpPr>
          <p:cNvPr id="5" name="Footer Placeholder 4">
            <a:extLst>
              <a:ext uri="{FF2B5EF4-FFF2-40B4-BE49-F238E27FC236}">
                <a16:creationId xmlns:a16="http://schemas.microsoft.com/office/drawing/2014/main" id="{DADAA95B-651E-4DBE-83C5-C908BF4DE8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A398A-580B-4E14-89E3-26FF695B0D6C}"/>
              </a:ext>
            </a:extLst>
          </p:cNvPr>
          <p:cNvSpPr>
            <a:spLocks noGrp="1"/>
          </p:cNvSpPr>
          <p:nvPr>
            <p:ph type="sldNum" sz="quarter" idx="12"/>
          </p:nvPr>
        </p:nvSpPr>
        <p:spPr/>
        <p:txBody>
          <a:bodyPr/>
          <a:lstStyle/>
          <a:p>
            <a:fld id="{757AD862-1267-41F9-B62D-973206522C0C}" type="slidenum">
              <a:rPr lang="en-US" smtClean="0"/>
              <a:t>‹#›</a:t>
            </a:fld>
            <a:endParaRPr lang="en-US"/>
          </a:p>
        </p:txBody>
      </p:sp>
    </p:spTree>
    <p:extLst>
      <p:ext uri="{BB962C8B-B14F-4D97-AF65-F5344CB8AC3E}">
        <p14:creationId xmlns:p14="http://schemas.microsoft.com/office/powerpoint/2010/main" val="348595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9084D1-5976-4720-A5C9-9B82A45CAD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0C707C-A821-468E-B54E-A398844A72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60AD15-8C36-418D-B3D0-80609EEAC606}"/>
              </a:ext>
            </a:extLst>
          </p:cNvPr>
          <p:cNvSpPr>
            <a:spLocks noGrp="1"/>
          </p:cNvSpPr>
          <p:nvPr>
            <p:ph type="dt" sz="half" idx="10"/>
          </p:nvPr>
        </p:nvSpPr>
        <p:spPr/>
        <p:txBody>
          <a:bodyPr/>
          <a:lstStyle/>
          <a:p>
            <a:fld id="{F0B78998-2B73-45E4-9825-584AC9962F6D}" type="datetimeFigureOut">
              <a:rPr lang="en-US" smtClean="0"/>
              <a:t>3/18/2021</a:t>
            </a:fld>
            <a:endParaRPr lang="en-US"/>
          </a:p>
        </p:txBody>
      </p:sp>
      <p:sp>
        <p:nvSpPr>
          <p:cNvPr id="5" name="Footer Placeholder 4">
            <a:extLst>
              <a:ext uri="{FF2B5EF4-FFF2-40B4-BE49-F238E27FC236}">
                <a16:creationId xmlns:a16="http://schemas.microsoft.com/office/drawing/2014/main" id="{CD2B757B-58E8-477D-ACC0-02ED069A04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D12BFF-E06A-4E27-8FC9-C6E0897E6B90}"/>
              </a:ext>
            </a:extLst>
          </p:cNvPr>
          <p:cNvSpPr>
            <a:spLocks noGrp="1"/>
          </p:cNvSpPr>
          <p:nvPr>
            <p:ph type="sldNum" sz="quarter" idx="12"/>
          </p:nvPr>
        </p:nvSpPr>
        <p:spPr/>
        <p:txBody>
          <a:bodyPr/>
          <a:lstStyle/>
          <a:p>
            <a:fld id="{757AD862-1267-41F9-B62D-973206522C0C}" type="slidenum">
              <a:rPr lang="en-US" smtClean="0"/>
              <a:t>‹#›</a:t>
            </a:fld>
            <a:endParaRPr lang="en-US"/>
          </a:p>
        </p:txBody>
      </p:sp>
    </p:spTree>
    <p:extLst>
      <p:ext uri="{BB962C8B-B14F-4D97-AF65-F5344CB8AC3E}">
        <p14:creationId xmlns:p14="http://schemas.microsoft.com/office/powerpoint/2010/main" val="1164411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0142A-31B3-4605-A691-F9947B351E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D74863-9282-4496-8A11-C87C08A40A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B3F074-D83F-4929-9AA2-A68C196B8B64}"/>
              </a:ext>
            </a:extLst>
          </p:cNvPr>
          <p:cNvSpPr>
            <a:spLocks noGrp="1"/>
          </p:cNvSpPr>
          <p:nvPr>
            <p:ph type="dt" sz="half" idx="10"/>
          </p:nvPr>
        </p:nvSpPr>
        <p:spPr/>
        <p:txBody>
          <a:bodyPr/>
          <a:lstStyle/>
          <a:p>
            <a:fld id="{F0B78998-2B73-45E4-9825-584AC9962F6D}" type="datetimeFigureOut">
              <a:rPr lang="en-US" smtClean="0"/>
              <a:t>3/18/2021</a:t>
            </a:fld>
            <a:endParaRPr lang="en-US"/>
          </a:p>
        </p:txBody>
      </p:sp>
      <p:sp>
        <p:nvSpPr>
          <p:cNvPr id="5" name="Footer Placeholder 4">
            <a:extLst>
              <a:ext uri="{FF2B5EF4-FFF2-40B4-BE49-F238E27FC236}">
                <a16:creationId xmlns:a16="http://schemas.microsoft.com/office/drawing/2014/main" id="{11969187-E49A-4F3C-B9A9-EBD35A3835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A4AAB-364D-44A9-933D-07AFBB2C8EC4}"/>
              </a:ext>
            </a:extLst>
          </p:cNvPr>
          <p:cNvSpPr>
            <a:spLocks noGrp="1"/>
          </p:cNvSpPr>
          <p:nvPr>
            <p:ph type="sldNum" sz="quarter" idx="12"/>
          </p:nvPr>
        </p:nvSpPr>
        <p:spPr/>
        <p:txBody>
          <a:bodyPr/>
          <a:lstStyle/>
          <a:p>
            <a:fld id="{757AD862-1267-41F9-B62D-973206522C0C}" type="slidenum">
              <a:rPr lang="en-US" smtClean="0"/>
              <a:t>‹#›</a:t>
            </a:fld>
            <a:endParaRPr lang="en-US"/>
          </a:p>
        </p:txBody>
      </p:sp>
    </p:spTree>
    <p:extLst>
      <p:ext uri="{BB962C8B-B14F-4D97-AF65-F5344CB8AC3E}">
        <p14:creationId xmlns:p14="http://schemas.microsoft.com/office/powerpoint/2010/main" val="1244735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15931-B749-4A24-9D75-99EBE0B548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1201CB-41F2-4AE0-9819-A20EE32F1F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CB6CA2-5BE1-4983-959E-372EDB5D297D}"/>
              </a:ext>
            </a:extLst>
          </p:cNvPr>
          <p:cNvSpPr>
            <a:spLocks noGrp="1"/>
          </p:cNvSpPr>
          <p:nvPr>
            <p:ph type="dt" sz="half" idx="10"/>
          </p:nvPr>
        </p:nvSpPr>
        <p:spPr/>
        <p:txBody>
          <a:bodyPr/>
          <a:lstStyle/>
          <a:p>
            <a:fld id="{F0B78998-2B73-45E4-9825-584AC9962F6D}" type="datetimeFigureOut">
              <a:rPr lang="en-US" smtClean="0"/>
              <a:t>3/18/2021</a:t>
            </a:fld>
            <a:endParaRPr lang="en-US"/>
          </a:p>
        </p:txBody>
      </p:sp>
      <p:sp>
        <p:nvSpPr>
          <p:cNvPr id="5" name="Footer Placeholder 4">
            <a:extLst>
              <a:ext uri="{FF2B5EF4-FFF2-40B4-BE49-F238E27FC236}">
                <a16:creationId xmlns:a16="http://schemas.microsoft.com/office/drawing/2014/main" id="{649BBA4A-A96E-473B-83FF-3FDDD11F8C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0922CD-A48B-485B-9ED4-2E934E4CBF6D}"/>
              </a:ext>
            </a:extLst>
          </p:cNvPr>
          <p:cNvSpPr>
            <a:spLocks noGrp="1"/>
          </p:cNvSpPr>
          <p:nvPr>
            <p:ph type="sldNum" sz="quarter" idx="12"/>
          </p:nvPr>
        </p:nvSpPr>
        <p:spPr/>
        <p:txBody>
          <a:bodyPr/>
          <a:lstStyle/>
          <a:p>
            <a:fld id="{757AD862-1267-41F9-B62D-973206522C0C}" type="slidenum">
              <a:rPr lang="en-US" smtClean="0"/>
              <a:t>‹#›</a:t>
            </a:fld>
            <a:endParaRPr lang="en-US"/>
          </a:p>
        </p:txBody>
      </p:sp>
    </p:spTree>
    <p:extLst>
      <p:ext uri="{BB962C8B-B14F-4D97-AF65-F5344CB8AC3E}">
        <p14:creationId xmlns:p14="http://schemas.microsoft.com/office/powerpoint/2010/main" val="2997624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DD51B-0E08-4C0B-AE9C-75EB3394AC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62FA92-367B-4E11-B9F9-3CF5F4A1CE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A00D2F-1823-4295-8920-59A742D246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64AB38-487A-4BD0-8BF8-D0EA357DCD98}"/>
              </a:ext>
            </a:extLst>
          </p:cNvPr>
          <p:cNvSpPr>
            <a:spLocks noGrp="1"/>
          </p:cNvSpPr>
          <p:nvPr>
            <p:ph type="dt" sz="half" idx="10"/>
          </p:nvPr>
        </p:nvSpPr>
        <p:spPr/>
        <p:txBody>
          <a:bodyPr/>
          <a:lstStyle/>
          <a:p>
            <a:fld id="{F0B78998-2B73-45E4-9825-584AC9962F6D}" type="datetimeFigureOut">
              <a:rPr lang="en-US" smtClean="0"/>
              <a:t>3/18/2021</a:t>
            </a:fld>
            <a:endParaRPr lang="en-US"/>
          </a:p>
        </p:txBody>
      </p:sp>
      <p:sp>
        <p:nvSpPr>
          <p:cNvPr id="6" name="Footer Placeholder 5">
            <a:extLst>
              <a:ext uri="{FF2B5EF4-FFF2-40B4-BE49-F238E27FC236}">
                <a16:creationId xmlns:a16="http://schemas.microsoft.com/office/drawing/2014/main" id="{E1C566E7-C674-4091-AA38-C6C2D4C712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FDE1F8-6466-4E74-B23C-D7CFD9AF96C7}"/>
              </a:ext>
            </a:extLst>
          </p:cNvPr>
          <p:cNvSpPr>
            <a:spLocks noGrp="1"/>
          </p:cNvSpPr>
          <p:nvPr>
            <p:ph type="sldNum" sz="quarter" idx="12"/>
          </p:nvPr>
        </p:nvSpPr>
        <p:spPr/>
        <p:txBody>
          <a:bodyPr/>
          <a:lstStyle/>
          <a:p>
            <a:fld id="{757AD862-1267-41F9-B62D-973206522C0C}" type="slidenum">
              <a:rPr lang="en-US" smtClean="0"/>
              <a:t>‹#›</a:t>
            </a:fld>
            <a:endParaRPr lang="en-US"/>
          </a:p>
        </p:txBody>
      </p:sp>
    </p:spTree>
    <p:extLst>
      <p:ext uri="{BB962C8B-B14F-4D97-AF65-F5344CB8AC3E}">
        <p14:creationId xmlns:p14="http://schemas.microsoft.com/office/powerpoint/2010/main" val="3406380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B0CAD-1169-4932-BEFD-F818DA80BE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D7BBF9-BE30-4AD6-8158-9B68CF2C23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94996B-43AF-4F8E-B259-C66DDB7918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794514-5AEC-4D7E-BB73-4B27DCD40A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E80E25-F110-40D4-9920-932865E374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2DBA44-269F-4F71-A368-2A2DBB06DAF6}"/>
              </a:ext>
            </a:extLst>
          </p:cNvPr>
          <p:cNvSpPr>
            <a:spLocks noGrp="1"/>
          </p:cNvSpPr>
          <p:nvPr>
            <p:ph type="dt" sz="half" idx="10"/>
          </p:nvPr>
        </p:nvSpPr>
        <p:spPr/>
        <p:txBody>
          <a:bodyPr/>
          <a:lstStyle/>
          <a:p>
            <a:fld id="{F0B78998-2B73-45E4-9825-584AC9962F6D}" type="datetimeFigureOut">
              <a:rPr lang="en-US" smtClean="0"/>
              <a:t>3/18/2021</a:t>
            </a:fld>
            <a:endParaRPr lang="en-US"/>
          </a:p>
        </p:txBody>
      </p:sp>
      <p:sp>
        <p:nvSpPr>
          <p:cNvPr id="8" name="Footer Placeholder 7">
            <a:extLst>
              <a:ext uri="{FF2B5EF4-FFF2-40B4-BE49-F238E27FC236}">
                <a16:creationId xmlns:a16="http://schemas.microsoft.com/office/drawing/2014/main" id="{AFACFC99-161D-4D33-A95F-429D6F433E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8EED85-F47F-4879-A902-5DA41F3C865E}"/>
              </a:ext>
            </a:extLst>
          </p:cNvPr>
          <p:cNvSpPr>
            <a:spLocks noGrp="1"/>
          </p:cNvSpPr>
          <p:nvPr>
            <p:ph type="sldNum" sz="quarter" idx="12"/>
          </p:nvPr>
        </p:nvSpPr>
        <p:spPr/>
        <p:txBody>
          <a:bodyPr/>
          <a:lstStyle/>
          <a:p>
            <a:fld id="{757AD862-1267-41F9-B62D-973206522C0C}" type="slidenum">
              <a:rPr lang="en-US" smtClean="0"/>
              <a:t>‹#›</a:t>
            </a:fld>
            <a:endParaRPr lang="en-US"/>
          </a:p>
        </p:txBody>
      </p:sp>
    </p:spTree>
    <p:extLst>
      <p:ext uri="{BB962C8B-B14F-4D97-AF65-F5344CB8AC3E}">
        <p14:creationId xmlns:p14="http://schemas.microsoft.com/office/powerpoint/2010/main" val="1137590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84CB-A53A-419E-8195-34C84F3033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16A6F4-BA47-42FA-98E5-7A399944C8AE}"/>
              </a:ext>
            </a:extLst>
          </p:cNvPr>
          <p:cNvSpPr>
            <a:spLocks noGrp="1"/>
          </p:cNvSpPr>
          <p:nvPr>
            <p:ph type="dt" sz="half" idx="10"/>
          </p:nvPr>
        </p:nvSpPr>
        <p:spPr/>
        <p:txBody>
          <a:bodyPr/>
          <a:lstStyle/>
          <a:p>
            <a:fld id="{F0B78998-2B73-45E4-9825-584AC9962F6D}" type="datetimeFigureOut">
              <a:rPr lang="en-US" smtClean="0"/>
              <a:t>3/18/2021</a:t>
            </a:fld>
            <a:endParaRPr lang="en-US"/>
          </a:p>
        </p:txBody>
      </p:sp>
      <p:sp>
        <p:nvSpPr>
          <p:cNvPr id="4" name="Footer Placeholder 3">
            <a:extLst>
              <a:ext uri="{FF2B5EF4-FFF2-40B4-BE49-F238E27FC236}">
                <a16:creationId xmlns:a16="http://schemas.microsoft.com/office/drawing/2014/main" id="{EAE118BC-9CED-4CC5-8D69-9BC5CA1D57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0F8F14-919D-44F6-952B-2CBCE53F380A}"/>
              </a:ext>
            </a:extLst>
          </p:cNvPr>
          <p:cNvSpPr>
            <a:spLocks noGrp="1"/>
          </p:cNvSpPr>
          <p:nvPr>
            <p:ph type="sldNum" sz="quarter" idx="12"/>
          </p:nvPr>
        </p:nvSpPr>
        <p:spPr/>
        <p:txBody>
          <a:bodyPr/>
          <a:lstStyle/>
          <a:p>
            <a:fld id="{757AD862-1267-41F9-B62D-973206522C0C}" type="slidenum">
              <a:rPr lang="en-US" smtClean="0"/>
              <a:t>‹#›</a:t>
            </a:fld>
            <a:endParaRPr lang="en-US"/>
          </a:p>
        </p:txBody>
      </p:sp>
    </p:spTree>
    <p:extLst>
      <p:ext uri="{BB962C8B-B14F-4D97-AF65-F5344CB8AC3E}">
        <p14:creationId xmlns:p14="http://schemas.microsoft.com/office/powerpoint/2010/main" val="145729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1A25-FBC1-4AD0-B21C-28BFBAA56520}"/>
              </a:ext>
            </a:extLst>
          </p:cNvPr>
          <p:cNvSpPr>
            <a:spLocks noGrp="1"/>
          </p:cNvSpPr>
          <p:nvPr>
            <p:ph type="dt" sz="half" idx="10"/>
          </p:nvPr>
        </p:nvSpPr>
        <p:spPr/>
        <p:txBody>
          <a:bodyPr/>
          <a:lstStyle/>
          <a:p>
            <a:fld id="{F0B78998-2B73-45E4-9825-584AC9962F6D}" type="datetimeFigureOut">
              <a:rPr lang="en-US" smtClean="0"/>
              <a:t>3/18/2021</a:t>
            </a:fld>
            <a:endParaRPr lang="en-US"/>
          </a:p>
        </p:txBody>
      </p:sp>
      <p:sp>
        <p:nvSpPr>
          <p:cNvPr id="3" name="Footer Placeholder 2">
            <a:extLst>
              <a:ext uri="{FF2B5EF4-FFF2-40B4-BE49-F238E27FC236}">
                <a16:creationId xmlns:a16="http://schemas.microsoft.com/office/drawing/2014/main" id="{02D445AB-B2C1-457F-A089-B81D7B476D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120043-F473-477E-9B97-E1A6A7EAF59E}"/>
              </a:ext>
            </a:extLst>
          </p:cNvPr>
          <p:cNvSpPr>
            <a:spLocks noGrp="1"/>
          </p:cNvSpPr>
          <p:nvPr>
            <p:ph type="sldNum" sz="quarter" idx="12"/>
          </p:nvPr>
        </p:nvSpPr>
        <p:spPr/>
        <p:txBody>
          <a:bodyPr/>
          <a:lstStyle/>
          <a:p>
            <a:fld id="{757AD862-1267-41F9-B62D-973206522C0C}" type="slidenum">
              <a:rPr lang="en-US" smtClean="0"/>
              <a:t>‹#›</a:t>
            </a:fld>
            <a:endParaRPr lang="en-US"/>
          </a:p>
        </p:txBody>
      </p:sp>
    </p:spTree>
    <p:extLst>
      <p:ext uri="{BB962C8B-B14F-4D97-AF65-F5344CB8AC3E}">
        <p14:creationId xmlns:p14="http://schemas.microsoft.com/office/powerpoint/2010/main" val="3958008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54BDF-0AB2-45AB-A799-461DA649B8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27D10A-8628-42E9-B3D0-D6CE6368C8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48BB8F-E253-4292-A9F1-0EAA4802BD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004AC2-9C76-4271-80F8-D1DBB1E971BE}"/>
              </a:ext>
            </a:extLst>
          </p:cNvPr>
          <p:cNvSpPr>
            <a:spLocks noGrp="1"/>
          </p:cNvSpPr>
          <p:nvPr>
            <p:ph type="dt" sz="half" idx="10"/>
          </p:nvPr>
        </p:nvSpPr>
        <p:spPr/>
        <p:txBody>
          <a:bodyPr/>
          <a:lstStyle/>
          <a:p>
            <a:fld id="{F0B78998-2B73-45E4-9825-584AC9962F6D}" type="datetimeFigureOut">
              <a:rPr lang="en-US" smtClean="0"/>
              <a:t>3/18/2021</a:t>
            </a:fld>
            <a:endParaRPr lang="en-US"/>
          </a:p>
        </p:txBody>
      </p:sp>
      <p:sp>
        <p:nvSpPr>
          <p:cNvPr id="6" name="Footer Placeholder 5">
            <a:extLst>
              <a:ext uri="{FF2B5EF4-FFF2-40B4-BE49-F238E27FC236}">
                <a16:creationId xmlns:a16="http://schemas.microsoft.com/office/drawing/2014/main" id="{36075992-2321-4BFA-9AD5-7A35384024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3F1860-7DC0-425A-BEAE-50B45C9C09C7}"/>
              </a:ext>
            </a:extLst>
          </p:cNvPr>
          <p:cNvSpPr>
            <a:spLocks noGrp="1"/>
          </p:cNvSpPr>
          <p:nvPr>
            <p:ph type="sldNum" sz="quarter" idx="12"/>
          </p:nvPr>
        </p:nvSpPr>
        <p:spPr/>
        <p:txBody>
          <a:bodyPr/>
          <a:lstStyle/>
          <a:p>
            <a:fld id="{757AD862-1267-41F9-B62D-973206522C0C}" type="slidenum">
              <a:rPr lang="en-US" smtClean="0"/>
              <a:t>‹#›</a:t>
            </a:fld>
            <a:endParaRPr lang="en-US"/>
          </a:p>
        </p:txBody>
      </p:sp>
    </p:spTree>
    <p:extLst>
      <p:ext uri="{BB962C8B-B14F-4D97-AF65-F5344CB8AC3E}">
        <p14:creationId xmlns:p14="http://schemas.microsoft.com/office/powerpoint/2010/main" val="3253494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72CD3-938E-4CA6-B7CC-952B697D2A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69464C5-4CEC-4B60-AFD1-CB070D0A72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1D8373-C74F-4E3B-BF99-236AF7563F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BD7F87-3111-40A8-A796-0F817DE325F5}"/>
              </a:ext>
            </a:extLst>
          </p:cNvPr>
          <p:cNvSpPr>
            <a:spLocks noGrp="1"/>
          </p:cNvSpPr>
          <p:nvPr>
            <p:ph type="dt" sz="half" idx="10"/>
          </p:nvPr>
        </p:nvSpPr>
        <p:spPr/>
        <p:txBody>
          <a:bodyPr/>
          <a:lstStyle/>
          <a:p>
            <a:fld id="{F0B78998-2B73-45E4-9825-584AC9962F6D}" type="datetimeFigureOut">
              <a:rPr lang="en-US" smtClean="0"/>
              <a:t>3/18/2021</a:t>
            </a:fld>
            <a:endParaRPr lang="en-US"/>
          </a:p>
        </p:txBody>
      </p:sp>
      <p:sp>
        <p:nvSpPr>
          <p:cNvPr id="6" name="Footer Placeholder 5">
            <a:extLst>
              <a:ext uri="{FF2B5EF4-FFF2-40B4-BE49-F238E27FC236}">
                <a16:creationId xmlns:a16="http://schemas.microsoft.com/office/drawing/2014/main" id="{4CD802A9-12AB-4C16-AA09-C5B242D47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0AED26-DF95-4504-9BA5-CB9F4DBBEDFB}"/>
              </a:ext>
            </a:extLst>
          </p:cNvPr>
          <p:cNvSpPr>
            <a:spLocks noGrp="1"/>
          </p:cNvSpPr>
          <p:nvPr>
            <p:ph type="sldNum" sz="quarter" idx="12"/>
          </p:nvPr>
        </p:nvSpPr>
        <p:spPr/>
        <p:txBody>
          <a:bodyPr/>
          <a:lstStyle/>
          <a:p>
            <a:fld id="{757AD862-1267-41F9-B62D-973206522C0C}" type="slidenum">
              <a:rPr lang="en-US" smtClean="0"/>
              <a:t>‹#›</a:t>
            </a:fld>
            <a:endParaRPr lang="en-US"/>
          </a:p>
        </p:txBody>
      </p:sp>
    </p:spTree>
    <p:extLst>
      <p:ext uri="{BB962C8B-B14F-4D97-AF65-F5344CB8AC3E}">
        <p14:creationId xmlns:p14="http://schemas.microsoft.com/office/powerpoint/2010/main" val="2224081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3A9A3D-10AE-4D65-A16F-0E6DF83EB4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B70764-6B80-4C76-8B0B-0069BA532E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9CDCC-A31C-4932-A3F6-8409AF38D9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B78998-2B73-45E4-9825-584AC9962F6D}" type="datetimeFigureOut">
              <a:rPr lang="en-US" smtClean="0"/>
              <a:t>3/18/2021</a:t>
            </a:fld>
            <a:endParaRPr lang="en-US"/>
          </a:p>
        </p:txBody>
      </p:sp>
      <p:sp>
        <p:nvSpPr>
          <p:cNvPr id="5" name="Footer Placeholder 4">
            <a:extLst>
              <a:ext uri="{FF2B5EF4-FFF2-40B4-BE49-F238E27FC236}">
                <a16:creationId xmlns:a16="http://schemas.microsoft.com/office/drawing/2014/main" id="{EF3F0838-9003-49DF-9F5B-0816156EB9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6FA66F-85B4-444D-B5F8-3DD41BEFB3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7AD862-1267-41F9-B62D-973206522C0C}" type="slidenum">
              <a:rPr lang="en-US" smtClean="0"/>
              <a:t>‹#›</a:t>
            </a:fld>
            <a:endParaRPr lang="en-US"/>
          </a:p>
        </p:txBody>
      </p:sp>
    </p:spTree>
    <p:extLst>
      <p:ext uri="{BB962C8B-B14F-4D97-AF65-F5344CB8AC3E}">
        <p14:creationId xmlns:p14="http://schemas.microsoft.com/office/powerpoint/2010/main" val="3617688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7F74E-7459-49F7-9180-77CDEFAB1E67}"/>
              </a:ext>
            </a:extLst>
          </p:cNvPr>
          <p:cNvSpPr>
            <a:spLocks noGrp="1"/>
          </p:cNvSpPr>
          <p:nvPr>
            <p:ph type="ctrTitle"/>
          </p:nvPr>
        </p:nvSpPr>
        <p:spPr>
          <a:xfrm>
            <a:off x="1524000" y="0"/>
            <a:ext cx="9144000" cy="954631"/>
          </a:xfrm>
        </p:spPr>
        <p:txBody>
          <a:bodyPr/>
          <a:lstStyle/>
          <a:p>
            <a:r>
              <a:rPr lang="en-US" b="1" dirty="0">
                <a:solidFill>
                  <a:srgbClr val="660033"/>
                </a:solidFill>
                <a:latin typeface="Times New Roman" panose="02020603050405020304" pitchFamily="18" charset="0"/>
                <a:ea typeface="Calibri" panose="020F0502020204030204" pitchFamily="34" charset="0"/>
                <a:cs typeface="Times New Roman" panose="02020603050405020304" pitchFamily="18" charset="0"/>
              </a:rPr>
              <a:t>Black Piedra</a:t>
            </a:r>
            <a:r>
              <a:rPr lang="en-US" dirty="0">
                <a:solidFill>
                  <a:srgbClr val="231F20"/>
                </a:solidFill>
                <a:latin typeface="Times New Roman" panose="02020603050405020304" pitchFamily="18" charset="0"/>
                <a:ea typeface="Calibri" panose="020F0502020204030204" pitchFamily="34" charset="0"/>
                <a:cs typeface="Times New Roman" panose="02020603050405020304" pitchFamily="18" charset="0"/>
              </a:rPr>
              <a:t>. </a:t>
            </a:r>
            <a:endParaRPr lang="en-US" dirty="0"/>
          </a:p>
        </p:txBody>
      </p:sp>
      <p:sp>
        <p:nvSpPr>
          <p:cNvPr id="3" name="Subtitle 2">
            <a:extLst>
              <a:ext uri="{FF2B5EF4-FFF2-40B4-BE49-F238E27FC236}">
                <a16:creationId xmlns:a16="http://schemas.microsoft.com/office/drawing/2014/main" id="{F4D3153D-2764-41A7-B9E3-876DDA6DC5E0}"/>
              </a:ext>
            </a:extLst>
          </p:cNvPr>
          <p:cNvSpPr>
            <a:spLocks noGrp="1"/>
          </p:cNvSpPr>
          <p:nvPr>
            <p:ph type="subTitle" idx="1"/>
          </p:nvPr>
        </p:nvSpPr>
        <p:spPr>
          <a:xfrm>
            <a:off x="222069" y="1476103"/>
            <a:ext cx="11451771" cy="5127171"/>
          </a:xfrm>
        </p:spPr>
        <p:txBody>
          <a:bodyPr>
            <a:normAutofit/>
          </a:bodyPr>
          <a:lstStyle/>
          <a:p>
            <a:pPr algn="just">
              <a:lnSpc>
                <a:spcPct val="150000"/>
              </a:lnSpc>
            </a:pPr>
            <a:r>
              <a:rPr lang="en-US" sz="32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Piedra is the Spanish word for stone. In black piedra, superficial infection of hair shafts by </a:t>
            </a:r>
            <a:r>
              <a:rPr lang="en-US" sz="3200" i="1" dirty="0" err="1">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Piedraia</a:t>
            </a:r>
            <a:r>
              <a:rPr lang="en-US" sz="3200" i="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hortae</a:t>
            </a:r>
            <a:r>
              <a:rPr lang="en-US" sz="3200" i="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results in asymptomatic, stone-like concretions on scalp and facial hair. The nodule is the ascomycete fruiting body of the fungus, know as an </a:t>
            </a:r>
            <a:r>
              <a:rPr lang="en-US" sz="3200" dirty="0" err="1">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ascostroma</a:t>
            </a:r>
            <a:r>
              <a:rPr lang="en-US" sz="32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Alopecia does not occur but hairs may break at the site of infection.</a:t>
            </a:r>
            <a:endParaRPr lang="en-US" sz="3200" dirty="0">
              <a:effectLst/>
              <a:latin typeface="Times New Roman" panose="02020603050405020304" pitchFamily="18" charset="0"/>
              <a:ea typeface="Times New Roman" panose="02020603050405020304" pitchFamily="18" charset="0"/>
            </a:endParaRPr>
          </a:p>
          <a:p>
            <a:pPr algn="just">
              <a:lnSpc>
                <a:spcPct val="150000"/>
              </a:lnSpc>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92041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F8A3C-FA70-45AB-BAB4-1D82747B4972}"/>
              </a:ext>
            </a:extLst>
          </p:cNvPr>
          <p:cNvSpPr>
            <a:spLocks noGrp="1"/>
          </p:cNvSpPr>
          <p:nvPr>
            <p:ph type="title"/>
          </p:nvPr>
        </p:nvSpPr>
        <p:spPr>
          <a:xfrm>
            <a:off x="3950984" y="5532438"/>
            <a:ext cx="7387137" cy="504328"/>
          </a:xfrm>
        </p:spPr>
        <p:txBody>
          <a:bodyPr>
            <a:noAutofit/>
          </a:bodyPr>
          <a:lstStyle/>
          <a:p>
            <a:r>
              <a:rPr lang="en-US" sz="2800" b="1" i="1" dirty="0" err="1">
                <a:solidFill>
                  <a:srgbClr val="231F20"/>
                </a:solidFill>
                <a:latin typeface="Times New Roman" panose="02020603050405020304" pitchFamily="18" charset="0"/>
                <a:ea typeface="Calibri" panose="020F0502020204030204" pitchFamily="34" charset="0"/>
                <a:cs typeface="Times New Roman" panose="02020603050405020304" pitchFamily="18" charset="0"/>
              </a:rPr>
              <a:t>Hortaea</a:t>
            </a:r>
            <a:r>
              <a:rPr lang="en-US" sz="2800" b="1" i="1" dirty="0">
                <a:solidFill>
                  <a:srgbClr val="231F2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231F20"/>
                </a:solidFill>
                <a:latin typeface="Times New Roman" panose="02020603050405020304" pitchFamily="18" charset="0"/>
                <a:ea typeface="Calibri" panose="020F0502020204030204" pitchFamily="34" charset="0"/>
                <a:cs typeface="Times New Roman" panose="02020603050405020304" pitchFamily="18" charset="0"/>
              </a:rPr>
              <a:t>werneckii</a:t>
            </a:r>
            <a:r>
              <a:rPr lang="en-US" sz="2800" b="1" i="1" dirty="0">
                <a:solidFill>
                  <a:srgbClr val="231F2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a:t>Colony           yeast cell</a:t>
            </a:r>
          </a:p>
        </p:txBody>
      </p:sp>
      <p:pic>
        <p:nvPicPr>
          <p:cNvPr id="3075" name="Picture 10" descr="Tinea nigra - wikidoc">
            <a:extLst>
              <a:ext uri="{FF2B5EF4-FFF2-40B4-BE49-F238E27FC236}">
                <a16:creationId xmlns:a16="http://schemas.microsoft.com/office/drawing/2014/main" id="{62261086-B5EB-4E70-9AD8-B107DEDC47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190" y="1414038"/>
            <a:ext cx="4466614" cy="4029919"/>
          </a:xfrm>
          <a:prstGeom prst="rect">
            <a:avLst/>
          </a:prstGeom>
          <a:noFill/>
          <a:extLst>
            <a:ext uri="{909E8E84-426E-40dd-AFC4-6F175D3DCCD1}">
              <a14:hiddenFill xmlns="" xmlns:a14="http://schemas.microsoft.com/office/drawing/2010/main">
                <a:solidFill>
                  <a:srgbClr val="FFFFFF"/>
                </a:solidFill>
              </a14:hiddenFill>
            </a:ext>
          </a:extLst>
        </p:spPr>
      </p:pic>
      <p:pic>
        <p:nvPicPr>
          <p:cNvPr id="3074" name="Picture 11">
            <a:extLst>
              <a:ext uri="{FF2B5EF4-FFF2-40B4-BE49-F238E27FC236}">
                <a16:creationId xmlns:a16="http://schemas.microsoft.com/office/drawing/2014/main" id="{928BE87E-3CBA-4D92-9F97-FEF48C5B88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2121" b="8353"/>
          <a:stretch>
            <a:fillRect/>
          </a:stretch>
        </p:blipFill>
        <p:spPr bwMode="auto">
          <a:xfrm>
            <a:off x="3832861" y="1414038"/>
            <a:ext cx="4223803" cy="4029923"/>
          </a:xfrm>
          <a:prstGeom prst="rect">
            <a:avLst/>
          </a:prstGeom>
          <a:noFill/>
          <a:extLst>
            <a:ext uri="{909E8E84-426E-40dd-AFC4-6F175D3DCCD1}">
              <a14:hiddenFill xmlns="" xmlns:a14="http://schemas.microsoft.com/office/drawing/2010/main">
                <a:solidFill>
                  <a:srgbClr val="FFFFFF"/>
                </a:solidFill>
              </a14:hiddenFill>
            </a:ext>
          </a:extLst>
        </p:spPr>
      </p:pic>
      <p:pic>
        <p:nvPicPr>
          <p:cNvPr id="3073" name="Picture 12" descr="Fun With Microbiology (What's Buggin' You?): Hortaea werneckii">
            <a:extLst>
              <a:ext uri="{FF2B5EF4-FFF2-40B4-BE49-F238E27FC236}">
                <a16:creationId xmlns:a16="http://schemas.microsoft.com/office/drawing/2014/main" id="{3B240217-BA2A-41AB-9CE1-6B94702D8D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0110" y="1414038"/>
            <a:ext cx="4101890" cy="3941235"/>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5">
            <a:extLst>
              <a:ext uri="{FF2B5EF4-FFF2-40B4-BE49-F238E27FC236}">
                <a16:creationId xmlns:a16="http://schemas.microsoft.com/office/drawing/2014/main" id="{D9D54C88-756C-41F7-B95D-B63C37D775E3}"/>
              </a:ext>
            </a:extLst>
          </p:cNvPr>
          <p:cNvSpPr>
            <a:spLocks noChangeArrowheads="1"/>
          </p:cNvSpPr>
          <p:nvPr/>
        </p:nvSpPr>
        <p:spPr bwMode="auto">
          <a:xfrm>
            <a:off x="0" y="2305050"/>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a:extLst>
              <a:ext uri="{FF2B5EF4-FFF2-40B4-BE49-F238E27FC236}">
                <a16:creationId xmlns:a16="http://schemas.microsoft.com/office/drawing/2014/main" id="{15980274-BD1D-4BD6-B964-60CE9253FD79}"/>
              </a:ext>
            </a:extLst>
          </p:cNvPr>
          <p:cNvSpPr>
            <a:spLocks noChangeArrowheads="1"/>
          </p:cNvSpPr>
          <p:nvPr/>
        </p:nvSpPr>
        <p:spPr bwMode="auto">
          <a:xfrm>
            <a:off x="0" y="4152900"/>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7">
            <a:extLst>
              <a:ext uri="{FF2B5EF4-FFF2-40B4-BE49-F238E27FC236}">
                <a16:creationId xmlns:a16="http://schemas.microsoft.com/office/drawing/2014/main" id="{179E8BBE-D015-44BD-8220-93F45A66013E}"/>
              </a:ext>
            </a:extLst>
          </p:cNvPr>
          <p:cNvSpPr>
            <a:spLocks noChangeArrowheads="1"/>
          </p:cNvSpPr>
          <p:nvPr/>
        </p:nvSpPr>
        <p:spPr bwMode="auto">
          <a:xfrm>
            <a:off x="0" y="5988050"/>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FC32E0AB-CE6E-4EF2-BE27-13FE48E3C98A}"/>
              </a:ext>
            </a:extLst>
          </p:cNvPr>
          <p:cNvSpPr txBox="1">
            <a:spLocks/>
          </p:cNvSpPr>
          <p:nvPr/>
        </p:nvSpPr>
        <p:spPr>
          <a:xfrm>
            <a:off x="791165" y="5539494"/>
            <a:ext cx="1780111" cy="403191"/>
          </a:xfrm>
          <a:prstGeom prst="rect">
            <a:avLst/>
          </a:prstGeom>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err="1">
                <a:latin typeface="Times New Roman" panose="02020603050405020304" pitchFamily="18" charset="0"/>
                <a:ea typeface="Calibri" panose="020F0502020204030204" pitchFamily="34" charset="0"/>
                <a:cs typeface="Times New Roman" panose="02020603050405020304" pitchFamily="18" charset="0"/>
              </a:rPr>
              <a:t>Tinea</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b="1" dirty="0" err="1">
                <a:latin typeface="Times New Roman" panose="02020603050405020304" pitchFamily="18" charset="0"/>
                <a:ea typeface="Calibri" panose="020F0502020204030204" pitchFamily="34" charset="0"/>
                <a:cs typeface="Times New Roman" panose="02020603050405020304" pitchFamily="18" charset="0"/>
              </a:rPr>
              <a:t>Nigra</a:t>
            </a:r>
            <a:endParaRPr lang="en-US" dirty="0"/>
          </a:p>
        </p:txBody>
      </p:sp>
    </p:spTree>
    <p:extLst>
      <p:ext uri="{BB962C8B-B14F-4D97-AF65-F5344CB8AC3E}">
        <p14:creationId xmlns:p14="http://schemas.microsoft.com/office/powerpoint/2010/main" val="3217127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D5F5A-5968-4899-BB36-2C15C99C172F}"/>
              </a:ext>
            </a:extLst>
          </p:cNvPr>
          <p:cNvSpPr>
            <a:spLocks noGrp="1"/>
          </p:cNvSpPr>
          <p:nvPr>
            <p:ph type="title"/>
          </p:nvPr>
        </p:nvSpPr>
        <p:spPr>
          <a:xfrm>
            <a:off x="838200" y="365125"/>
            <a:ext cx="10515600" cy="675005"/>
          </a:xfrm>
        </p:spPr>
        <p:txBody>
          <a:bodyPr>
            <a:normAutofit fontScale="90000"/>
          </a:bodyPr>
          <a:lstStyle/>
          <a:p>
            <a:pPr algn="ctr"/>
            <a:r>
              <a:rPr lang="en-US" b="1"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Treatment:</a:t>
            </a:r>
            <a:endParaRPr lang="en-US" dirty="0"/>
          </a:p>
        </p:txBody>
      </p:sp>
      <p:sp>
        <p:nvSpPr>
          <p:cNvPr id="3" name="Content Placeholder 2">
            <a:extLst>
              <a:ext uri="{FF2B5EF4-FFF2-40B4-BE49-F238E27FC236}">
                <a16:creationId xmlns:a16="http://schemas.microsoft.com/office/drawing/2014/main" id="{72766CF7-5373-42F8-811B-031B0076B781}"/>
              </a:ext>
            </a:extLst>
          </p:cNvPr>
          <p:cNvSpPr>
            <a:spLocks noGrp="1"/>
          </p:cNvSpPr>
          <p:nvPr>
            <p:ph idx="1"/>
          </p:nvPr>
        </p:nvSpPr>
        <p:spPr>
          <a:xfrm>
            <a:off x="182880" y="1291590"/>
            <a:ext cx="11170920" cy="4885373"/>
          </a:xfrm>
        </p:spPr>
        <p:txBody>
          <a:bodyPr/>
          <a:lstStyle/>
          <a:p>
            <a:pPr algn="just">
              <a:lnSpc>
                <a:spcPct val="150000"/>
              </a:lnSpc>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 topical approach is successful in treating tinea nigra. Topical terbinafine (TRB) (Lamisil®), 4% and aspirin, are all effective. Curative treatments with azoles include topical KTC twice daily for 2 weeks, or oral ITC, 200 mg/day for 3 weeks. Tinea nigra does not tend to recur.</a:t>
            </a:r>
            <a:endParaRPr lang="en-US" sz="32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357386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FE03A-BF1F-4C88-9DA5-D86D1EC28F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1C1DA7-3CAB-4AAE-A670-5A546A5235A5}"/>
              </a:ext>
            </a:extLst>
          </p:cNvPr>
          <p:cNvSpPr>
            <a:spLocks noGrp="1"/>
          </p:cNvSpPr>
          <p:nvPr>
            <p:ph idx="1"/>
          </p:nvPr>
        </p:nvSpPr>
        <p:spPr/>
        <p:txBody>
          <a:bodyPr/>
          <a:lstStyle/>
          <a:p>
            <a:endParaRPr lang="en-US" dirty="0"/>
          </a:p>
        </p:txBody>
      </p:sp>
      <p:sp>
        <p:nvSpPr>
          <p:cNvPr id="4" name="Rectangle 4">
            <a:extLst>
              <a:ext uri="{FF2B5EF4-FFF2-40B4-BE49-F238E27FC236}">
                <a16:creationId xmlns:a16="http://schemas.microsoft.com/office/drawing/2014/main" id="{0B7CAE13-7F5F-4AF0-91C7-8EE08E3DBDE8}"/>
              </a:ext>
            </a:extLst>
          </p:cNvPr>
          <p:cNvSpPr>
            <a:spLocks noChangeArrowheads="1"/>
          </p:cNvSpPr>
          <p:nvPr/>
        </p:nvSpPr>
        <p:spPr bwMode="auto">
          <a:xfrm>
            <a:off x="0" y="0"/>
            <a:ext cx="25080686"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5">
            <a:extLst>
              <a:ext uri="{FF2B5EF4-FFF2-40B4-BE49-F238E27FC236}">
                <a16:creationId xmlns:a16="http://schemas.microsoft.com/office/drawing/2014/main" id="{49508EA8-68BD-478F-BC13-1486936064F4}"/>
              </a:ext>
            </a:extLst>
          </p:cNvPr>
          <p:cNvSpPr>
            <a:spLocks noChangeArrowheads="1"/>
          </p:cNvSpPr>
          <p:nvPr/>
        </p:nvSpPr>
        <p:spPr bwMode="auto">
          <a:xfrm>
            <a:off x="0" y="6635750"/>
            <a:ext cx="25080686"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5" name="Picture 15" descr="Piedraia hortae - Alchetron, The Free Social Encyclopedia">
            <a:extLst>
              <a:ext uri="{FF2B5EF4-FFF2-40B4-BE49-F238E27FC236}">
                <a16:creationId xmlns:a16="http://schemas.microsoft.com/office/drawing/2014/main" id="{0BE25509-6AE1-45F2-9489-143DA535B4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743" t="5840" r="39510" b="19000"/>
          <a:stretch>
            <a:fillRect/>
          </a:stretch>
        </p:blipFill>
        <p:spPr bwMode="auto">
          <a:xfrm>
            <a:off x="7168494" y="-420015"/>
            <a:ext cx="5023506" cy="7278015"/>
          </a:xfrm>
          <a:prstGeom prst="rect">
            <a:avLst/>
          </a:prstGeom>
          <a:noFill/>
          <a:extLst>
            <a:ext uri="{909E8E84-426E-40dd-AFC4-6F175D3DCCD1}">
              <a14:hiddenFill xmlns="" xmlns:a14="http://schemas.microsoft.com/office/drawing/2010/main">
                <a:solidFill>
                  <a:srgbClr val="FFFFFF"/>
                </a:solidFill>
              </a14:hiddenFill>
            </a:ext>
          </a:extLst>
        </p:spPr>
      </p:pic>
      <p:pic>
        <p:nvPicPr>
          <p:cNvPr id="1026" name="Picture 4" descr="Piedra">
            <a:extLst>
              <a:ext uri="{FF2B5EF4-FFF2-40B4-BE49-F238E27FC236}">
                <a16:creationId xmlns:a16="http://schemas.microsoft.com/office/drawing/2014/main" id="{A2408AE0-2B1F-4126-A262-606454468B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1737" t="3996" r="9843" b="11852"/>
          <a:stretch>
            <a:fillRect/>
          </a:stretch>
        </p:blipFill>
        <p:spPr bwMode="auto">
          <a:xfrm>
            <a:off x="5991369" y="3579853"/>
            <a:ext cx="6096000" cy="3218187"/>
          </a:xfrm>
          <a:prstGeom prst="rect">
            <a:avLst/>
          </a:prstGeom>
          <a:noFill/>
          <a:extLst>
            <a:ext uri="{909E8E84-426E-40dd-AFC4-6F175D3DCCD1}">
              <a14:hiddenFill xmlns="" xmlns:a14="http://schemas.microsoft.com/office/drawing/2010/main">
                <a:solidFill>
                  <a:srgbClr val="FFFFFF"/>
                </a:solidFill>
              </a14:hiddenFill>
            </a:ext>
          </a:extLst>
        </p:spPr>
      </p:pic>
      <p:pic>
        <p:nvPicPr>
          <p:cNvPr id="1027" name="Picture 3" descr="Piedraia hortae - Wikipedia">
            <a:extLst>
              <a:ext uri="{FF2B5EF4-FFF2-40B4-BE49-F238E27FC236}">
                <a16:creationId xmlns:a16="http://schemas.microsoft.com/office/drawing/2014/main" id="{4723EB79-8329-473C-9484-553A704D4C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7168494" cy="679803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66117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6DFFD-B452-45EC-9129-FCFC42B79E42}"/>
              </a:ext>
            </a:extLst>
          </p:cNvPr>
          <p:cNvSpPr>
            <a:spLocks noGrp="1"/>
          </p:cNvSpPr>
          <p:nvPr>
            <p:ph type="title"/>
          </p:nvPr>
        </p:nvSpPr>
        <p:spPr/>
        <p:txBody>
          <a:bodyPr/>
          <a:lstStyle/>
          <a:p>
            <a:r>
              <a:rPr lang="en-US" b="1"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Lab Diagnosis</a:t>
            </a:r>
            <a:r>
              <a:rPr lang="x-none" b="1" dirty="0">
                <a:solidFill>
                  <a:srgbClr val="0033CC"/>
                </a:solidFill>
                <a:latin typeface="Times New Roman" panose="02020603050405020304" pitchFamily="18" charset="0"/>
                <a:ea typeface="Calibri" panose="020F0502020204030204" pitchFamily="34" charset="0"/>
              </a:rPr>
              <a:t>:</a:t>
            </a:r>
            <a:br>
              <a:rPr lang="en-US" dirty="0">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B630EEB-B506-4A73-B05B-B1FCDF270E07}"/>
              </a:ext>
            </a:extLst>
          </p:cNvPr>
          <p:cNvSpPr>
            <a:spLocks noGrp="1"/>
          </p:cNvSpPr>
          <p:nvPr>
            <p:ph idx="1"/>
          </p:nvPr>
        </p:nvSpPr>
        <p:spPr/>
        <p:txBody>
          <a:bodyPr/>
          <a:lstStyle/>
          <a:p>
            <a:pPr algn="just">
              <a:lnSpc>
                <a:spcPct val="150000"/>
              </a:lnSpc>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can be made by submerging hair in a solution of 25% KOH or NaOH with 5% glycerol and heating. </a:t>
            </a:r>
            <a:endParaRPr lang="en-US" sz="3200" dirty="0">
              <a:effectLst/>
              <a:latin typeface="Times New Roman" panose="02020603050405020304" pitchFamily="18" charset="0"/>
              <a:ea typeface="Times New Roman" panose="02020603050405020304" pitchFamily="18" charset="0"/>
            </a:endParaRPr>
          </a:p>
          <a:p>
            <a:pPr algn="just">
              <a:lnSpc>
                <a:spcPct val="150000"/>
              </a:lnSpc>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Microscopic examination will reveal compact masses of dark, septate hyphae and round to oval </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asci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containing 2-8 hyaline, aseptate banana-shaped </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ascospores.</a:t>
            </a:r>
            <a:endParaRPr lang="en-US" sz="32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613212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EFFC0-E3A1-43B2-9A8F-FAE237410BDD}"/>
              </a:ext>
            </a:extLst>
          </p:cNvPr>
          <p:cNvSpPr>
            <a:spLocks noGrp="1"/>
          </p:cNvSpPr>
          <p:nvPr>
            <p:ph type="title"/>
          </p:nvPr>
        </p:nvSpPr>
        <p:spPr>
          <a:xfrm>
            <a:off x="712470" y="113665"/>
            <a:ext cx="10515600" cy="668545"/>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White Piedra: </a:t>
            </a:r>
            <a:endParaRPr lang="en-US" dirty="0"/>
          </a:p>
        </p:txBody>
      </p:sp>
      <p:sp>
        <p:nvSpPr>
          <p:cNvPr id="3" name="Content Placeholder 2">
            <a:extLst>
              <a:ext uri="{FF2B5EF4-FFF2-40B4-BE49-F238E27FC236}">
                <a16:creationId xmlns:a16="http://schemas.microsoft.com/office/drawing/2014/main" id="{2D20824E-F899-4E53-A95E-A452E0BCFFCF}"/>
              </a:ext>
            </a:extLst>
          </p:cNvPr>
          <p:cNvSpPr>
            <a:spLocks noGrp="1"/>
          </p:cNvSpPr>
          <p:nvPr>
            <p:ph idx="1"/>
          </p:nvPr>
        </p:nvSpPr>
        <p:spPr>
          <a:xfrm>
            <a:off x="308610" y="782209"/>
            <a:ext cx="11429503" cy="5962125"/>
          </a:xfrm>
        </p:spPr>
        <p:txBody>
          <a:bodyPr>
            <a:normAutofit fontScale="62500" lnSpcReduction="20000"/>
          </a:bodyPr>
          <a:lstStyle/>
          <a:p>
            <a:pPr algn="just">
              <a:lnSpc>
                <a:spcPct val="150000"/>
              </a:lnSpc>
            </a:pPr>
            <a:r>
              <a:rPr lang="en-US" sz="4600" dirty="0">
                <a:latin typeface="Times New Roman" panose="02020603050405020304" pitchFamily="18" charset="0"/>
                <a:cs typeface="Times New Roman" panose="02020603050405020304" pitchFamily="18" charset="0"/>
              </a:rPr>
              <a:t>This is a superficial infection of hair of the beard and moustache, occasionally of the axillary or groin hair, caused by basidiomycetous white yeasts of the genus </a:t>
            </a:r>
            <a:r>
              <a:rPr lang="en-US" sz="4600" dirty="0" err="1">
                <a:latin typeface="Times New Roman" panose="02020603050405020304" pitchFamily="18" charset="0"/>
                <a:cs typeface="Times New Roman" panose="02020603050405020304" pitchFamily="18" charset="0"/>
              </a:rPr>
              <a:t>Trichosporon</a:t>
            </a:r>
            <a:r>
              <a:rPr lang="en-US" sz="4600" dirty="0">
                <a:latin typeface="Times New Roman" panose="02020603050405020304" pitchFamily="18" charset="0"/>
                <a:cs typeface="Times New Roman" panose="02020603050405020304" pitchFamily="18" charset="0"/>
              </a:rPr>
              <a:t> species including T. </a:t>
            </a:r>
            <a:r>
              <a:rPr lang="en-US" sz="4600" dirty="0" err="1">
                <a:latin typeface="Times New Roman" panose="02020603050405020304" pitchFamily="18" charset="0"/>
                <a:cs typeface="Times New Roman" panose="02020603050405020304" pitchFamily="18" charset="0"/>
              </a:rPr>
              <a:t>ovoides</a:t>
            </a:r>
            <a:r>
              <a:rPr lang="en-US" sz="4600" dirty="0">
                <a:latin typeface="Times New Roman" panose="02020603050405020304" pitchFamily="18" charset="0"/>
                <a:cs typeface="Times New Roman" panose="02020603050405020304" pitchFamily="18" charset="0"/>
              </a:rPr>
              <a:t>. The mycosis is characterized by white to light brown nodules on hair shafts. Nodules are soft and are not firmly adherent to the hair. Usually there is only one concretion per shaft. Concretions in this disease are white to tan and are found on facial, axillary, and pubic hair. </a:t>
            </a:r>
          </a:p>
          <a:p>
            <a:pPr algn="just">
              <a:lnSpc>
                <a:spcPct val="150000"/>
              </a:lnSpc>
            </a:pPr>
            <a:r>
              <a:rPr lang="en-US" sz="4600" dirty="0">
                <a:latin typeface="Times New Roman" panose="02020603050405020304" pitchFamily="18" charset="0"/>
                <a:cs typeface="Times New Roman" panose="02020603050405020304" pitchFamily="18" charset="0"/>
              </a:rPr>
              <a:t>White piedra occurs worldwide and is most prevalent in temperate and semitropical climates</a:t>
            </a:r>
          </a:p>
        </p:txBody>
      </p:sp>
    </p:spTree>
    <p:extLst>
      <p:ext uri="{BB962C8B-B14F-4D97-AF65-F5344CB8AC3E}">
        <p14:creationId xmlns:p14="http://schemas.microsoft.com/office/powerpoint/2010/main" val="3718006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C8A93-1DD2-4156-8B72-F819B65FB596}"/>
              </a:ext>
            </a:extLst>
          </p:cNvPr>
          <p:cNvSpPr>
            <a:spLocks noGrp="1"/>
          </p:cNvSpPr>
          <p:nvPr>
            <p:ph type="title"/>
          </p:nvPr>
        </p:nvSpPr>
        <p:spPr>
          <a:xfrm>
            <a:off x="838200" y="63182"/>
            <a:ext cx="10515600" cy="485615"/>
          </a:xfrm>
        </p:spPr>
        <p:txBody>
          <a:bodyPr>
            <a:normAutofit fontScale="90000"/>
          </a:bodyPr>
          <a:lstStyle/>
          <a:p>
            <a:pPr algn="ctr"/>
            <a:r>
              <a:rPr lang="en-US" b="1"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Lab Diagnosis</a:t>
            </a:r>
            <a:endParaRPr lang="en-US" dirty="0"/>
          </a:p>
        </p:txBody>
      </p:sp>
      <p:sp>
        <p:nvSpPr>
          <p:cNvPr id="3" name="Content Placeholder 2">
            <a:extLst>
              <a:ext uri="{FF2B5EF4-FFF2-40B4-BE49-F238E27FC236}">
                <a16:creationId xmlns:a16="http://schemas.microsoft.com/office/drawing/2014/main" id="{597320BD-2C2E-42F0-9E31-3446FCCB0DB0}"/>
              </a:ext>
            </a:extLst>
          </p:cNvPr>
          <p:cNvSpPr>
            <a:spLocks noGrp="1"/>
          </p:cNvSpPr>
          <p:nvPr>
            <p:ph idx="1"/>
          </p:nvPr>
        </p:nvSpPr>
        <p:spPr>
          <a:xfrm>
            <a:off x="-1" y="611516"/>
            <a:ext cx="12072451" cy="6115165"/>
          </a:xfrm>
        </p:spPr>
        <p:txBody>
          <a:bodyPr>
            <a:noAutofit/>
          </a:bodyPr>
          <a:lstStyle/>
          <a:p>
            <a:pPr marL="342900" lvl="0" indent="-342900" algn="jus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KOH squash preps for the presence of relatively soft, white to tan nodules, 0.5 mm in diameter, can easily be detached from the hair shaft because they affect only the outer lipid layers. </a:t>
            </a:r>
          </a:p>
          <a:p>
            <a:pPr marL="342900" lvl="0" indent="-342900" algn="just">
              <a:buFont typeface="Symbol" panose="05050102010706020507" pitchFamily="18" charset="2"/>
              <a:buChar char=""/>
            </a:pPr>
            <a:endParaRPr lang="en-US" sz="1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Within the crushed nodule, hyaline, septate hyphae that segment into oval or rectangular, encapsulated arthroconidia, are seen, often along with budding yeast</a:t>
            </a:r>
            <a:endParaRPr lang="en-US" dirty="0">
              <a:effectLst/>
              <a:latin typeface="Times New Roman" panose="02020603050405020304" pitchFamily="18" charset="0"/>
              <a:ea typeface="Times New Roman" panose="02020603050405020304" pitchFamily="18" charset="0"/>
            </a:endParaRPr>
          </a:p>
          <a:p>
            <a:pPr marL="270510" indent="-270510" algn="just"/>
            <a:endParaRPr lang="en-US" sz="10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Histopathology Diagnosis of systemic disease is made primarily by biopsy study, </a:t>
            </a:r>
            <a:endParaRPr lang="en-US" dirty="0">
              <a:effectLst/>
              <a:latin typeface="Times New Roman" panose="02020603050405020304" pitchFamily="18" charset="0"/>
              <a:ea typeface="Times New Roman" panose="02020603050405020304" pitchFamily="18" charset="0"/>
            </a:endParaRPr>
          </a:p>
          <a:p>
            <a:pPr marL="270510" indent="-270510" algn="just"/>
            <a:endParaRPr lang="en-US" sz="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Culture </a:t>
            </a:r>
            <a:r>
              <a:rPr lang="en-US" i="1" dirty="0" err="1">
                <a:effectLst/>
                <a:latin typeface="Times New Roman" panose="02020603050405020304" pitchFamily="18" charset="0"/>
                <a:ea typeface="Calibri" panose="020F0502020204030204" pitchFamily="34" charset="0"/>
                <a:cs typeface="Times New Roman" panose="02020603050405020304" pitchFamily="18" charset="0"/>
              </a:rPr>
              <a:t>Trichosporon</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effectLst/>
                <a:latin typeface="Times New Roman" panose="02020603050405020304" pitchFamily="18" charset="0"/>
                <a:ea typeface="Calibri" panose="020F0502020204030204" pitchFamily="34" charset="0"/>
                <a:cs typeface="Times New Roman" panose="02020603050405020304" pitchFamily="18" charset="0"/>
              </a:rPr>
              <a:t>species grow rapidly on SDA at 25</a:t>
            </a:r>
            <a:r>
              <a:rPr lang="en-US" dirty="0">
                <a:effectLst/>
                <a:latin typeface="Times New Roman" panose="02020603050405020304" pitchFamily="18" charset="0"/>
                <a:ea typeface="MTSY"/>
                <a:cs typeface="Times New Roman" panose="02020603050405020304" pitchFamily="18" charset="0"/>
              </a:rPr>
              <a:t>◦</a:t>
            </a:r>
            <a:r>
              <a:rPr lang="en-US" dirty="0">
                <a:effectLst/>
                <a:latin typeface="Times New Roman" panose="02020603050405020304" pitchFamily="18" charset="0"/>
                <a:ea typeface="Calibri" panose="020F0502020204030204" pitchFamily="34" charset="0"/>
                <a:cs typeface="Times New Roman" panose="02020603050405020304" pitchFamily="18" charset="0"/>
              </a:rPr>
              <a:t>C (without cycloheximide). Initially, the colony is cream colored, of buttery texture, becoming membranous, wrinkled, with radial ridges and folded with age. When mature, within</a:t>
            </a:r>
          </a:p>
          <a:p>
            <a:pPr marL="342900" lvl="0" indent="-342900" algn="just">
              <a:buFont typeface="Symbol" panose="05050102010706020507" pitchFamily="18" charset="2"/>
              <a:buChar char=""/>
            </a:pPr>
            <a:endParaRPr lang="en-US" sz="11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2–3 weeks, the colony becomes elevated, yellowish-gray, and consists of arthroconidia and budding cells.</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18151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789FD7-2235-4DD2-95A4-9E43316123FD}"/>
              </a:ext>
            </a:extLst>
          </p:cNvPr>
          <p:cNvSpPr>
            <a:spLocks noGrp="1"/>
          </p:cNvSpPr>
          <p:nvPr>
            <p:ph idx="1"/>
          </p:nvPr>
        </p:nvSpPr>
        <p:spPr>
          <a:xfrm>
            <a:off x="262890" y="401637"/>
            <a:ext cx="11090910" cy="5775326"/>
          </a:xfrm>
        </p:spPr>
        <p:txBody>
          <a:bodyPr/>
          <a:lstStyle/>
          <a:p>
            <a:endParaRPr lang="en-US" dirty="0"/>
          </a:p>
        </p:txBody>
      </p:sp>
      <p:pic>
        <p:nvPicPr>
          <p:cNvPr id="2051" name="Picture 9" descr="White Piedra - Infestation - Pediculosis Capitis ( Head Lice)">
            <a:extLst>
              <a:ext uri="{FF2B5EF4-FFF2-40B4-BE49-F238E27FC236}">
                <a16:creationId xmlns:a16="http://schemas.microsoft.com/office/drawing/2014/main" id="{449B6460-3344-4BFF-B26A-C35722013E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4859"/>
          <a:stretch>
            <a:fillRect/>
          </a:stretch>
        </p:blipFill>
        <p:spPr bwMode="auto">
          <a:xfrm>
            <a:off x="0" y="1207510"/>
            <a:ext cx="3714750" cy="3846990"/>
          </a:xfrm>
          <a:prstGeom prst="rect">
            <a:avLst/>
          </a:prstGeom>
          <a:noFill/>
          <a:extLst>
            <a:ext uri="{909E8E84-426E-40dd-AFC4-6F175D3DCCD1}">
              <a14:hiddenFill xmlns="" xmlns:a14="http://schemas.microsoft.com/office/drawing/2010/main">
                <a:solidFill>
                  <a:srgbClr val="FFFFFF"/>
                </a:solidFill>
              </a14:hiddenFill>
            </a:ext>
          </a:extLst>
        </p:spPr>
      </p:pic>
      <p:pic>
        <p:nvPicPr>
          <p:cNvPr id="2050" name="Picture 14" descr="Molecular Identification and Susceptibility of Trichosporon Species  Isolated from Clinical Specimens in Qatar: Isolation of Trichosporon  dohaense Taj-Aldeen, Meis &amp; Boekhout sp. nov. | Journal of Clinical  Microbiology">
            <a:extLst>
              <a:ext uri="{FF2B5EF4-FFF2-40B4-BE49-F238E27FC236}">
                <a16:creationId xmlns:a16="http://schemas.microsoft.com/office/drawing/2014/main" id="{CD153DEF-6219-4535-8386-0755AA3AD5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761" y="1121684"/>
            <a:ext cx="4343986" cy="408694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2049" name="Picture 13" descr="ILSL - Internacional Journal of Leprosy and other Mycobacterial Diseases-  CORRESPONDENCE- &lt;i&gt;Trichosporon beigelii&lt;/i&gt; infection in Hansen's disease">
            <a:extLst>
              <a:ext uri="{FF2B5EF4-FFF2-40B4-BE49-F238E27FC236}">
                <a16:creationId xmlns:a16="http://schemas.microsoft.com/office/drawing/2014/main" id="{81E76166-B8D8-419E-938E-41DC0684E4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18758" y="1139505"/>
            <a:ext cx="4081683" cy="4069124"/>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4">
            <a:extLst>
              <a:ext uri="{FF2B5EF4-FFF2-40B4-BE49-F238E27FC236}">
                <a16:creationId xmlns:a16="http://schemas.microsoft.com/office/drawing/2014/main" id="{6FC4D666-B97B-4D42-9C01-B4A637A88B2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
            <a:extLst>
              <a:ext uri="{FF2B5EF4-FFF2-40B4-BE49-F238E27FC236}">
                <a16:creationId xmlns:a16="http://schemas.microsoft.com/office/drawing/2014/main" id="{FBCA671D-9A84-467E-8E96-8BF74C12F2FA}"/>
              </a:ext>
            </a:extLst>
          </p:cNvPr>
          <p:cNvSpPr>
            <a:spLocks noChangeArrowheads="1"/>
          </p:cNvSpPr>
          <p:nvPr/>
        </p:nvSpPr>
        <p:spPr bwMode="auto">
          <a:xfrm>
            <a:off x="0" y="6565900"/>
            <a:ext cx="12192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white nodules on hair shafts              </a:t>
            </a:r>
            <a:r>
              <a:rPr kumimoji="0" lang="en-US" altLang="en-US" sz="1200" b="1" i="1"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Trichosporon</a:t>
            </a:r>
            <a:r>
              <a:rPr kumimoji="0" lang="en-US" altLang="en-US" sz="1200" b="1"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yeast cell                          Culture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88399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3E5AA-2F10-4905-89EB-FA093825B390}"/>
              </a:ext>
            </a:extLst>
          </p:cNvPr>
          <p:cNvSpPr>
            <a:spLocks noGrp="1"/>
          </p:cNvSpPr>
          <p:nvPr>
            <p:ph type="title"/>
          </p:nvPr>
        </p:nvSpPr>
        <p:spPr>
          <a:xfrm>
            <a:off x="838200" y="365125"/>
            <a:ext cx="10515600" cy="640715"/>
          </a:xfrm>
        </p:spPr>
        <p:txBody>
          <a:bodyPr>
            <a:normAutofit fontScale="90000"/>
          </a:bodyPr>
          <a:lstStyle/>
          <a:p>
            <a:pPr algn="ctr"/>
            <a:r>
              <a:rPr lang="en-US" b="1"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Treatment:</a:t>
            </a:r>
            <a:endParaRPr lang="en-US" dirty="0"/>
          </a:p>
        </p:txBody>
      </p:sp>
      <p:sp>
        <p:nvSpPr>
          <p:cNvPr id="3" name="Content Placeholder 2">
            <a:extLst>
              <a:ext uri="{FF2B5EF4-FFF2-40B4-BE49-F238E27FC236}">
                <a16:creationId xmlns:a16="http://schemas.microsoft.com/office/drawing/2014/main" id="{4D1A6083-928A-4C93-8813-97357EC7534E}"/>
              </a:ext>
            </a:extLst>
          </p:cNvPr>
          <p:cNvSpPr>
            <a:spLocks noGrp="1"/>
          </p:cNvSpPr>
          <p:nvPr>
            <p:ph idx="1"/>
          </p:nvPr>
        </p:nvSpPr>
        <p:spPr>
          <a:xfrm>
            <a:off x="266700" y="1253330"/>
            <a:ext cx="11540490" cy="5433219"/>
          </a:xfrm>
        </p:spPr>
        <p:txBody>
          <a:bodyPr/>
          <a:lstStyle/>
          <a:p>
            <a:pPr algn="just">
              <a:lnSpc>
                <a:spcPct val="150000"/>
              </a:lnSpc>
            </a:pPr>
            <a:r>
              <a:rPr lang="en-US" sz="3200" dirty="0">
                <a:solidFill>
                  <a:srgbClr val="2A2A2A"/>
                </a:solidFill>
                <a:effectLst/>
                <a:latin typeface="Times New Roman" panose="02020603050405020304" pitchFamily="18" charset="0"/>
                <a:ea typeface="Times New Roman" panose="02020603050405020304" pitchFamily="18" charset="0"/>
                <a:cs typeface="Times New Roman" panose="02020603050405020304" pitchFamily="18" charset="0"/>
              </a:rPr>
              <a:t>Treatment of white piedra can be a therapeutic challenge, as scalp and hair infection may sometimes be successfully treated with a combination of oral azole antifungals and shampoos without shaving the scalp. Therapy with oral itraconazole for the treatment of uncomplicated white piedra affecting the scalp hair may be a good choice if topical remedies fail.</a:t>
            </a:r>
            <a:r>
              <a:rPr lang="en-US" sz="3200" baseline="30000" dirty="0">
                <a:effectLst/>
                <a:latin typeface="Times New Roman" panose="02020603050405020304" pitchFamily="18" charset="0"/>
                <a:ea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744261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2E0AB-CE6E-4EF2-BE27-13FE48E3C98A}"/>
              </a:ext>
            </a:extLst>
          </p:cNvPr>
          <p:cNvSpPr>
            <a:spLocks noGrp="1"/>
          </p:cNvSpPr>
          <p:nvPr>
            <p:ph type="title"/>
          </p:nvPr>
        </p:nvSpPr>
        <p:spPr>
          <a:xfrm>
            <a:off x="838200" y="365125"/>
            <a:ext cx="10515600" cy="560705"/>
          </a:xfrm>
        </p:spPr>
        <p:txBody>
          <a:bodyPr>
            <a:normAutofit fontScale="90000"/>
          </a:bodyPr>
          <a:lstStyle/>
          <a:p>
            <a:pPr algn="ctr"/>
            <a:r>
              <a:rPr lang="en-US" b="1" dirty="0">
                <a:solidFill>
                  <a:srgbClr val="660033"/>
                </a:solidFill>
                <a:latin typeface="Times New Roman" panose="02020603050405020304" pitchFamily="18" charset="0"/>
                <a:ea typeface="Calibri" panose="020F0502020204030204" pitchFamily="34" charset="0"/>
                <a:cs typeface="Times New Roman" panose="02020603050405020304" pitchFamily="18" charset="0"/>
              </a:rPr>
              <a:t>Tinea Nigra</a:t>
            </a:r>
            <a:endParaRPr lang="en-US" dirty="0"/>
          </a:p>
        </p:txBody>
      </p:sp>
      <p:sp>
        <p:nvSpPr>
          <p:cNvPr id="3" name="Content Placeholder 2">
            <a:extLst>
              <a:ext uri="{FF2B5EF4-FFF2-40B4-BE49-F238E27FC236}">
                <a16:creationId xmlns:a16="http://schemas.microsoft.com/office/drawing/2014/main" id="{AC95C949-1460-4297-A19C-A7F6E82E0823}"/>
              </a:ext>
            </a:extLst>
          </p:cNvPr>
          <p:cNvSpPr>
            <a:spLocks noGrp="1"/>
          </p:cNvSpPr>
          <p:nvPr>
            <p:ph idx="1"/>
          </p:nvPr>
        </p:nvSpPr>
        <p:spPr>
          <a:xfrm>
            <a:off x="129540" y="1094104"/>
            <a:ext cx="11837670" cy="5489575"/>
          </a:xfrm>
        </p:spPr>
        <p:txBody>
          <a:bodyPr/>
          <a:lstStyle/>
          <a:p>
            <a:pPr algn="just">
              <a:lnSpc>
                <a:spcPct val="150000"/>
              </a:lnSpc>
            </a:pPr>
            <a:r>
              <a:rPr lang="en-US" sz="32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caused by </a:t>
            </a:r>
            <a:r>
              <a:rPr lang="en-US" sz="3200" i="1" dirty="0" err="1">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Hortaea</a:t>
            </a:r>
            <a:r>
              <a:rPr lang="en-US" sz="3200" i="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werneckii</a:t>
            </a:r>
            <a:r>
              <a:rPr lang="en-US" sz="3200" i="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synonyms are</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Exophiala</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werneckii</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and </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Cladosporium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werneckii</a:t>
            </a:r>
            <a:r>
              <a:rPr lang="en-US" sz="32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Tinea nigra </a:t>
            </a:r>
            <a:r>
              <a:rPr lang="en-US" sz="32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is</a:t>
            </a:r>
            <a:r>
              <a:rPr lang="en-US" sz="3200" i="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characterized by asymptomatic, </a:t>
            </a:r>
            <a:r>
              <a:rPr lang="en-US" sz="3200" dirty="0" err="1">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nonscaly</a:t>
            </a:r>
            <a:r>
              <a:rPr lang="en-US" sz="32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coin-sized,</a:t>
            </a:r>
            <a:r>
              <a:rPr lang="en-US" sz="3200" i="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brown to gray patches on the palms and soles of young</a:t>
            </a:r>
            <a:r>
              <a:rPr lang="en-US" sz="3200" i="1"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adults,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common in tropical regions. </a:t>
            </a:r>
            <a:endParaRPr lang="en-US" sz="32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348611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BB418-AD32-459C-BFFC-DDF7EE5D0B35}"/>
              </a:ext>
            </a:extLst>
          </p:cNvPr>
          <p:cNvSpPr>
            <a:spLocks noGrp="1"/>
          </p:cNvSpPr>
          <p:nvPr>
            <p:ph type="title"/>
          </p:nvPr>
        </p:nvSpPr>
        <p:spPr>
          <a:xfrm>
            <a:off x="822521" y="0"/>
            <a:ext cx="10515600" cy="606425"/>
          </a:xfrm>
        </p:spPr>
        <p:txBody>
          <a:bodyPr>
            <a:normAutofit fontScale="90000"/>
          </a:bodyPr>
          <a:lstStyle/>
          <a:p>
            <a:pPr algn="ctr"/>
            <a:r>
              <a:rPr lang="en-US" b="1"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Lab </a:t>
            </a:r>
            <a:r>
              <a:rPr lang="en-US" b="1" dirty="0" err="1">
                <a:solidFill>
                  <a:srgbClr val="0033CC"/>
                </a:solidFill>
                <a:latin typeface="Times New Roman" panose="02020603050405020304" pitchFamily="18" charset="0"/>
                <a:ea typeface="Calibri" panose="020F0502020204030204" pitchFamily="34" charset="0"/>
                <a:cs typeface="Times New Roman" panose="02020603050405020304" pitchFamily="18" charset="0"/>
              </a:rPr>
              <a:t>Diagnsis</a:t>
            </a:r>
            <a:r>
              <a:rPr lang="en-US" b="1"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B4433311-D84C-45BF-B967-0C33C66306D3}"/>
              </a:ext>
            </a:extLst>
          </p:cNvPr>
          <p:cNvSpPr>
            <a:spLocks noGrp="1"/>
          </p:cNvSpPr>
          <p:nvPr>
            <p:ph idx="1"/>
          </p:nvPr>
        </p:nvSpPr>
        <p:spPr>
          <a:xfrm>
            <a:off x="0" y="674236"/>
            <a:ext cx="12058650" cy="6012949"/>
          </a:xfrm>
        </p:spPr>
        <p:txBody>
          <a:bodyPr>
            <a:normAutofit fontScale="85000" lnSpcReduction="20000"/>
          </a:bodyPr>
          <a:lstStyle/>
          <a:p>
            <a:pPr algn="just">
              <a:lnSpc>
                <a:spcPct val="150000"/>
              </a:lnSpc>
            </a:pPr>
            <a:r>
              <a:rPr lang="en-US" sz="3100" b="1" dirty="0">
                <a:effectLst/>
                <a:latin typeface="Times New Roman" panose="02020603050405020304" pitchFamily="18" charset="0"/>
                <a:ea typeface="Calibri" panose="020F0502020204030204" pitchFamily="34" charset="0"/>
                <a:cs typeface="Times New Roman" panose="02020603050405020304" pitchFamily="18" charset="0"/>
              </a:rPr>
              <a:t>Direct Examination</a:t>
            </a: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 KOH prep of skin scrapings studied in the microscope reveal one- to two-celled light brown yeasts and masses of thick, septate, frequently branched hyphae with dark pigment in their walls.</a:t>
            </a:r>
            <a:endParaRPr lang="en-US" sz="3100" dirty="0">
              <a:effectLst/>
              <a:latin typeface="Times New Roman" panose="02020603050405020304" pitchFamily="18" charset="0"/>
              <a:ea typeface="Times New Roman" panose="02020603050405020304" pitchFamily="18" charset="0"/>
            </a:endParaRPr>
          </a:p>
          <a:p>
            <a:pPr algn="just">
              <a:lnSpc>
                <a:spcPct val="150000"/>
              </a:lnSpc>
            </a:pPr>
            <a:r>
              <a:rPr lang="en-US" sz="3100" b="1" dirty="0">
                <a:effectLst/>
                <a:latin typeface="Times New Roman" panose="02020603050405020304" pitchFamily="18" charset="0"/>
                <a:ea typeface="Calibri" panose="020F0502020204030204" pitchFamily="34" charset="0"/>
                <a:cs typeface="Times New Roman" panose="02020603050405020304" pitchFamily="18" charset="0"/>
              </a:rPr>
              <a:t>Histopathology</a:t>
            </a: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 A biopsy specimen can be obtained by carefully scraping off the stratum corneum show hyperkeratosis and mild acanthosis. PAS stain reveals red-stained septate hyphae in the stratum corneum.</a:t>
            </a:r>
            <a:endParaRPr lang="en-US" sz="3100" dirty="0">
              <a:effectLst/>
              <a:latin typeface="Times New Roman" panose="02020603050405020304" pitchFamily="18" charset="0"/>
              <a:ea typeface="Times New Roman" panose="02020603050405020304" pitchFamily="18" charset="0"/>
            </a:endParaRPr>
          </a:p>
          <a:p>
            <a:pPr algn="just">
              <a:lnSpc>
                <a:spcPct val="150000"/>
              </a:lnSpc>
            </a:pPr>
            <a:r>
              <a:rPr lang="en-US" sz="3100" b="1" dirty="0">
                <a:effectLst/>
                <a:latin typeface="Times New Roman" panose="02020603050405020304" pitchFamily="18" charset="0"/>
                <a:ea typeface="Calibri" panose="020F0502020204030204" pitchFamily="34" charset="0"/>
                <a:cs typeface="Times New Roman" panose="02020603050405020304" pitchFamily="18" charset="0"/>
              </a:rPr>
              <a:t>Culture</a:t>
            </a: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 Scrapings planted on SDA with and without antibiotics at 25</a:t>
            </a:r>
            <a:r>
              <a:rPr lang="en-US" sz="3100" dirty="0">
                <a:effectLst/>
                <a:latin typeface="Times New Roman" panose="02020603050405020304" pitchFamily="18" charset="0"/>
                <a:ea typeface="MTSY"/>
                <a:cs typeface="Times New Roman" panose="02020603050405020304" pitchFamily="18" charset="0"/>
              </a:rPr>
              <a:t>◦</a:t>
            </a: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C yields growth in about 1-week velvety gray-black aerial hyphae form.</a:t>
            </a:r>
            <a:endParaRPr lang="en-US" sz="3100" dirty="0">
              <a:effectLst/>
              <a:latin typeface="Times New Roman" panose="02020603050405020304" pitchFamily="18" charset="0"/>
              <a:ea typeface="Times New Roman" panose="02020603050405020304" pitchFamily="18" charset="0"/>
            </a:endParaRPr>
          </a:p>
          <a:p>
            <a:pPr algn="just">
              <a:lnSpc>
                <a:spcPct val="150000"/>
              </a:lnSpc>
            </a:pP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Microscopic Morphology: Both pseudo and true hyphae develop and olive colored 1–2-celled yeast forms. They then bud or form clumps of chlamydospores.</a:t>
            </a:r>
            <a:endParaRPr lang="en-US" sz="3100" dirty="0">
              <a:effectLst/>
              <a:latin typeface="Times New Roman" panose="02020603050405020304" pitchFamily="18" charset="0"/>
              <a:ea typeface="Times New Roman" panose="02020603050405020304" pitchFamily="18" charset="0"/>
            </a:endParaRPr>
          </a:p>
          <a:p>
            <a:pPr algn="just"/>
            <a:r>
              <a:rPr lang="en-US" sz="1800" dirty="0">
                <a:solidFill>
                  <a:srgbClr val="231F2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728168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609</TotalTime>
  <Words>670</Words>
  <Application>Microsoft Office PowerPoint</Application>
  <PresentationFormat>Widescreen</PresentationFormat>
  <Paragraphs>34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Symbol</vt:lpstr>
      <vt:lpstr>Times New Roman</vt:lpstr>
      <vt:lpstr>Office Theme</vt:lpstr>
      <vt:lpstr>Black Piedra. </vt:lpstr>
      <vt:lpstr>PowerPoint Presentation</vt:lpstr>
      <vt:lpstr>Lab Diagnosis: </vt:lpstr>
      <vt:lpstr>White Piedra: </vt:lpstr>
      <vt:lpstr>Lab Diagnosis</vt:lpstr>
      <vt:lpstr>PowerPoint Presentation</vt:lpstr>
      <vt:lpstr>Treatment:</vt:lpstr>
      <vt:lpstr>Tinea Nigra</vt:lpstr>
      <vt:lpstr>Lab Diagnsis:</vt:lpstr>
      <vt:lpstr>Hortaea werneckii  Colony           yeast cell</vt:lpstr>
      <vt:lpstr>Treatment: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planet fungi</dc:creator>
  <cp:lastModifiedBy>planet fungi</cp:lastModifiedBy>
  <cp:revision>13</cp:revision>
  <dcterms:created xsi:type="dcterms:W3CDTF">2020-12-03T11:27:50Z</dcterms:created>
  <dcterms:modified xsi:type="dcterms:W3CDTF">2021-03-18T07:17:38Z</dcterms:modified>
</cp:coreProperties>
</file>