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76" r:id="rId3"/>
    <p:sldId id="280" r:id="rId4"/>
    <p:sldId id="262" r:id="rId5"/>
    <p:sldId id="281" r:id="rId6"/>
    <p:sldId id="282" r:id="rId7"/>
    <p:sldId id="277" r:id="rId8"/>
    <p:sldId id="257" r:id="rId9"/>
    <p:sldId id="283" r:id="rId10"/>
    <p:sldId id="278" r:id="rId11"/>
    <p:sldId id="284" r:id="rId12"/>
    <p:sldId id="268" r:id="rId13"/>
    <p:sldId id="279" r:id="rId14"/>
    <p:sldId id="286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6EFCC-7BAD-4072-B5C2-C2902C14331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4E51E-9C07-419B-AB0E-1DEB3171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0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7BC-D0D2-43C4-B713-AD3A74788E9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BCEE-ACEE-49E5-956D-567B1C6F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7BC-D0D2-43C4-B713-AD3A74788E9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BCEE-ACEE-49E5-956D-567B1C6F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7BC-D0D2-43C4-B713-AD3A74788E9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BCEE-ACEE-49E5-956D-567B1C6F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8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7BC-D0D2-43C4-B713-AD3A74788E9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BCEE-ACEE-49E5-956D-567B1C6F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8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7BC-D0D2-43C4-B713-AD3A74788E9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BCEE-ACEE-49E5-956D-567B1C6F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9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7BC-D0D2-43C4-B713-AD3A74788E9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BCEE-ACEE-49E5-956D-567B1C6F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0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7BC-D0D2-43C4-B713-AD3A74788E9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BCEE-ACEE-49E5-956D-567B1C6F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5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7BC-D0D2-43C4-B713-AD3A74788E9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BCEE-ACEE-49E5-956D-567B1C6F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7BC-D0D2-43C4-B713-AD3A74788E9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BCEE-ACEE-49E5-956D-567B1C6F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2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7BC-D0D2-43C4-B713-AD3A74788E9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BCEE-ACEE-49E5-956D-567B1C6F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7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7BC-D0D2-43C4-B713-AD3A74788E9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BCEE-ACEE-49E5-956D-567B1C6F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D37BC-D0D2-43C4-B713-AD3A74788E9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DBCEE-ACEE-49E5-956D-567B1C6F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9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en-US" sz="3600" b="1" dirty="0">
                <a:solidFill>
                  <a:srgbClr val="C00000"/>
                </a:solidFill>
              </a:rPr>
              <a:t>Superficial Mycoses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</a:p>
          <a:p>
            <a:pPr marL="457200" indent="-457200" algn="just">
              <a:buAutoNum type="arabicPeriod"/>
            </a:pPr>
            <a:endParaRPr lang="en-US" sz="3600" dirty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rgbClr val="0000CC"/>
                </a:solidFill>
              </a:rPr>
              <a:t>a. Black piedra: </a:t>
            </a:r>
            <a:r>
              <a:rPr lang="en-US" b="1" i="1" dirty="0" err="1"/>
              <a:t>Piedraia</a:t>
            </a:r>
            <a:r>
              <a:rPr lang="en-US" b="1" i="1" dirty="0"/>
              <a:t> </a:t>
            </a:r>
            <a:r>
              <a:rPr lang="en-US" b="1" i="1" dirty="0" err="1"/>
              <a:t>hortae</a:t>
            </a:r>
            <a:endParaRPr lang="en-US" dirty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rgbClr val="0000CC"/>
                </a:solidFill>
              </a:rPr>
              <a:t>b. White piedra: </a:t>
            </a:r>
            <a:r>
              <a:rPr lang="en-US" i="1" dirty="0" err="1"/>
              <a:t>Trichosporon</a:t>
            </a:r>
            <a:r>
              <a:rPr lang="en-US" dirty="0"/>
              <a:t> </a:t>
            </a:r>
            <a:r>
              <a:rPr lang="en-US" dirty="0" err="1"/>
              <a:t>sp</a:t>
            </a:r>
            <a:r>
              <a:rPr lang="en-US" dirty="0"/>
              <a:t>: 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rgbClr val="0000CC"/>
                </a:solidFill>
              </a:rPr>
              <a:t>C</a:t>
            </a:r>
            <a:r>
              <a:rPr lang="en-US" b="1" dirty="0"/>
              <a:t>. </a:t>
            </a:r>
            <a:r>
              <a:rPr lang="en-US" b="1" dirty="0">
                <a:solidFill>
                  <a:srgbClr val="0000CC"/>
                </a:solidFill>
              </a:rPr>
              <a:t>Tinea nigra: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i="1" dirty="0" err="1"/>
              <a:t>Hortaea</a:t>
            </a:r>
            <a:r>
              <a:rPr lang="en-US" i="1" dirty="0"/>
              <a:t> </a:t>
            </a:r>
            <a:r>
              <a:rPr lang="en-US" i="1" dirty="0" err="1"/>
              <a:t>werneckii</a:t>
            </a:r>
            <a:endParaRPr lang="en-US" dirty="0">
              <a:solidFill>
                <a:srgbClr val="0000CC"/>
              </a:solidFill>
            </a:endParaRP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0407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8058-40E2-4D37-AE96-43592820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7553"/>
            <a:ext cx="8229600" cy="72684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Tinea nigra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20AEE-8EC3-4C42-80A7-91E0F36A9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4864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Tinea nigra, caused by a distinct dematiaceous filamentous fungus, </a:t>
            </a:r>
            <a:r>
              <a:rPr lang="en-US" i="1" dirty="0" err="1"/>
              <a:t>Hortaea</a:t>
            </a:r>
            <a:r>
              <a:rPr lang="en-US" i="1" dirty="0"/>
              <a:t> </a:t>
            </a:r>
            <a:r>
              <a:rPr lang="en-US" i="1" dirty="0" err="1"/>
              <a:t>werneckii</a:t>
            </a:r>
            <a:r>
              <a:rPr lang="en-US" dirty="0"/>
              <a:t>, </a:t>
            </a:r>
          </a:p>
          <a:p>
            <a:pPr algn="just"/>
            <a:endParaRPr lang="en-US" sz="1800" dirty="0"/>
          </a:p>
          <a:p>
            <a:pPr algn="just"/>
            <a:r>
              <a:rPr lang="en-US" dirty="0"/>
              <a:t>It is due to </a:t>
            </a:r>
            <a:r>
              <a:rPr lang="en-US" b="1" i="1" dirty="0" err="1"/>
              <a:t>Hortaea</a:t>
            </a:r>
            <a:r>
              <a:rPr lang="en-US" b="1" i="1" dirty="0"/>
              <a:t> </a:t>
            </a:r>
            <a:r>
              <a:rPr lang="en-US" b="1" i="1" dirty="0" err="1"/>
              <a:t>werneckii</a:t>
            </a:r>
            <a:r>
              <a:rPr lang="en-US" b="1" i="1"/>
              <a:t>.</a:t>
            </a:r>
            <a:endParaRPr lang="en-US" b="1" dirty="0"/>
          </a:p>
          <a:p>
            <a:pPr algn="just"/>
            <a:endParaRPr lang="en-US" sz="1800" b="1" dirty="0"/>
          </a:p>
          <a:p>
            <a:pPr algn="just"/>
            <a:r>
              <a:rPr lang="en-US" dirty="0"/>
              <a:t>Tinea nigra most typically presents as a brown to black silver nitrate-like stain on the palm of the hand or sole of the foot. Affects the corneum layer, especially in children, producing an asymptomatic brownish macula.</a:t>
            </a:r>
          </a:p>
          <a:p>
            <a:pPr algn="just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3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02C2D-E669-4EB7-A8D6-5DA3221A0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09600"/>
            <a:ext cx="8534400" cy="5516563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Management:</a:t>
            </a:r>
          </a:p>
          <a:p>
            <a:pPr algn="just"/>
            <a:endParaRPr lang="en-US" sz="1800" b="1" dirty="0">
              <a:solidFill>
                <a:srgbClr val="C00000"/>
              </a:solidFill>
            </a:endParaRPr>
          </a:p>
          <a:p>
            <a:pPr algn="just"/>
            <a:r>
              <a:rPr lang="en-US" dirty="0"/>
              <a:t>The usual treatment is to shave or cut the hairs short, but this is often not considered acceptable, particularly by women. </a:t>
            </a:r>
          </a:p>
          <a:p>
            <a:pPr algn="just"/>
            <a:endParaRPr lang="en-US" sz="1800" dirty="0"/>
          </a:p>
          <a:p>
            <a:pPr algn="just"/>
            <a:r>
              <a:rPr lang="en-US" i="1" dirty="0"/>
              <a:t>In-vitro</a:t>
            </a:r>
            <a:r>
              <a:rPr lang="en-US" dirty="0"/>
              <a:t> susceptibility tests have shown that </a:t>
            </a:r>
            <a:r>
              <a:rPr lang="en-US" i="1" dirty="0"/>
              <a:t>Piedra </a:t>
            </a:r>
            <a:r>
              <a:rPr lang="en-US" i="1" dirty="0" err="1"/>
              <a:t>hortae</a:t>
            </a:r>
            <a:r>
              <a:rPr lang="en-US" i="1" dirty="0"/>
              <a:t> </a:t>
            </a:r>
            <a:r>
              <a:rPr lang="en-US" dirty="0"/>
              <a:t>is sensitive to terbinafine and it has been successfully used, at a dose of 250 mg a day for 6 weeks.</a:t>
            </a:r>
          </a:p>
        </p:txBody>
      </p:sp>
    </p:spTree>
    <p:extLst>
      <p:ext uri="{BB962C8B-B14F-4D97-AF65-F5344CB8AC3E}">
        <p14:creationId xmlns:p14="http://schemas.microsoft.com/office/powerpoint/2010/main" val="2863996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9993"/>
            <a:ext cx="3581400" cy="386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Tinea nigra new 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5888" y="498331"/>
            <a:ext cx="27336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inea nig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46418"/>
            <a:ext cx="3200400" cy="238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018" y="5252496"/>
            <a:ext cx="4431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Tinea</a:t>
            </a:r>
            <a:r>
              <a:rPr lang="en-US" b="1" dirty="0"/>
              <a:t> </a:t>
            </a:r>
            <a:r>
              <a:rPr lang="en-US" b="1" dirty="0" err="1"/>
              <a:t>nigra</a:t>
            </a:r>
            <a:r>
              <a:rPr lang="en-US" b="1" dirty="0"/>
              <a:t> (</a:t>
            </a:r>
            <a:r>
              <a:rPr lang="en-US" b="1" i="1" dirty="0" err="1"/>
              <a:t>Phaeoannellomyces</a:t>
            </a:r>
            <a:r>
              <a:rPr lang="en-US" b="1" i="1" dirty="0"/>
              <a:t> </a:t>
            </a:r>
            <a:r>
              <a:rPr lang="en-US" b="1" i="1" dirty="0" err="1"/>
              <a:t>werneckii</a:t>
            </a:r>
            <a:r>
              <a:rPr lang="en-US" b="1" dirty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8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52A788-ED6C-48F9-B01B-1B432CBF2A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6" r="13150" b="-1"/>
          <a:stretch/>
        </p:blipFill>
        <p:spPr bwMode="auto">
          <a:xfrm>
            <a:off x="20" y="1282"/>
            <a:ext cx="9143980" cy="525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4F8C0D-7D1B-4B5F-86D9-E42AE7591D45}"/>
              </a:ext>
            </a:extLst>
          </p:cNvPr>
          <p:cNvSpPr/>
          <p:nvPr/>
        </p:nvSpPr>
        <p:spPr>
          <a:xfrm>
            <a:off x="0" y="5257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(A)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Direct mycological examination of a sample collected through skin lesion scraping, clarified with KOH 10%, illustrating dematiaceous septate hyphae. </a:t>
            </a:r>
          </a:p>
          <a:p>
            <a:pPr algn="just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(B)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Culture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Mycosel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medium dematiaceous colony with a waxy appearance. </a:t>
            </a:r>
          </a:p>
          <a:p>
            <a:pPr algn="just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(C)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dematiaceous yeasts with binary fission, typical of 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</a:rPr>
              <a:t>Hortaea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</a:rPr>
              <a:t>werneckii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71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87354-C019-46FB-A20F-EEA4031E8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553200"/>
          </a:xfrm>
        </p:spPr>
        <p:txBody>
          <a:bodyPr>
            <a:normAutofit fontScale="85000" lnSpcReduction="10000"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Diagnosis:</a:t>
            </a:r>
            <a:endParaRPr lang="en-US" altLang="en-US" sz="800" dirty="0">
              <a:solidFill>
                <a:srgbClr val="C00000"/>
              </a:solidFill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b="1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Material:                  . </a:t>
            </a:r>
            <a:br>
              <a:rPr lang="en-US" altLang="en-US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scrapings.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/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Direct Microscopy:                       .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scrapings should be examined using 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KOH 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Parker ink or calcofluor white mounts.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700" dirty="0"/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Culture:                               .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specimens should be inoculated onto primary isolation media, like 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SDA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Sabouraud’s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dextrose agar. 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Serology: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required for diagnosis</a:t>
            </a:r>
            <a:endParaRPr lang="en-US" altLang="en-US" sz="6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11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E43C-3519-4C6A-A642-38CF23CF1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09600"/>
            <a:ext cx="8610600" cy="5516563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Management:</a:t>
            </a:r>
          </a:p>
          <a:p>
            <a:pPr marL="0" indent="0" algn="just">
              <a:buNone/>
            </a:pPr>
            <a:br>
              <a:rPr lang="en-US" sz="2000" b="1" dirty="0"/>
            </a:br>
            <a:r>
              <a:rPr lang="en-US" dirty="0"/>
              <a:t>Usually, topical treatment with Whitfield's ointment (benzoic acid compound) or an imidazole agent twice a day for 3-4 weeks is effective.</a:t>
            </a:r>
          </a:p>
        </p:txBody>
      </p:sp>
    </p:spTree>
    <p:extLst>
      <p:ext uri="{BB962C8B-B14F-4D97-AF65-F5344CB8AC3E}">
        <p14:creationId xmlns:p14="http://schemas.microsoft.com/office/powerpoint/2010/main" val="117300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87D6-F0A3-436B-A85E-8C8F6FB4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7552"/>
            <a:ext cx="8229600" cy="95544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White piedra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858E9-A02F-471C-99BD-B13DB1AC3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638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White piedra is a dermatosis caused by the yeasts of the </a:t>
            </a:r>
            <a:r>
              <a:rPr lang="en-US" i="1" dirty="0" err="1"/>
              <a:t>Trichosporon</a:t>
            </a:r>
            <a:r>
              <a:rPr lang="en-US" dirty="0"/>
              <a:t> </a:t>
            </a:r>
            <a:r>
              <a:rPr lang="en-US" dirty="0" err="1"/>
              <a:t>sp</a:t>
            </a:r>
            <a:r>
              <a:rPr lang="en-US" dirty="0"/>
              <a:t>: </a:t>
            </a:r>
          </a:p>
          <a:p>
            <a:pPr algn="just"/>
            <a:r>
              <a:rPr lang="en-US" dirty="0"/>
              <a:t>It is caused by </a:t>
            </a:r>
            <a:r>
              <a:rPr lang="en-US" b="1" i="1" dirty="0" err="1"/>
              <a:t>Trichosporon</a:t>
            </a:r>
            <a:r>
              <a:rPr lang="en-US" b="1" i="1" dirty="0"/>
              <a:t> </a:t>
            </a:r>
            <a:r>
              <a:rPr lang="en-US" b="1" i="1" dirty="0" err="1"/>
              <a:t>beigelii</a:t>
            </a:r>
            <a:endParaRPr lang="en-US" b="1" i="1" dirty="0"/>
          </a:p>
          <a:p>
            <a:pPr algn="just"/>
            <a:endParaRPr lang="en-US" sz="1600" dirty="0"/>
          </a:p>
          <a:p>
            <a:pPr algn="just"/>
            <a:r>
              <a:rPr lang="en-US" i="1" dirty="0"/>
              <a:t>T. </a:t>
            </a:r>
            <a:r>
              <a:rPr lang="en-US" i="1" dirty="0" err="1"/>
              <a:t>asahii</a:t>
            </a:r>
            <a:r>
              <a:rPr lang="en-US" i="1" dirty="0"/>
              <a:t>, T. </a:t>
            </a:r>
            <a:r>
              <a:rPr lang="en-US" i="1" dirty="0" err="1"/>
              <a:t>ovoides</a:t>
            </a:r>
            <a:r>
              <a:rPr lang="en-US" i="1" dirty="0"/>
              <a:t>, T. </a:t>
            </a:r>
            <a:r>
              <a:rPr lang="en-US" i="1" dirty="0" err="1"/>
              <a:t>inkin</a:t>
            </a:r>
            <a:r>
              <a:rPr lang="en-US" i="1" dirty="0"/>
              <a:t>, T. </a:t>
            </a:r>
            <a:r>
              <a:rPr lang="en-US" i="1" dirty="0" err="1"/>
              <a:t>mucoides</a:t>
            </a:r>
            <a:r>
              <a:rPr lang="en-US" i="1" dirty="0"/>
              <a:t>, T. </a:t>
            </a:r>
            <a:r>
              <a:rPr lang="en-US" i="1" dirty="0" err="1"/>
              <a:t>asteroides</a:t>
            </a:r>
            <a:r>
              <a:rPr lang="en-US" dirty="0"/>
              <a:t> and </a:t>
            </a:r>
            <a:r>
              <a:rPr lang="en-US" i="1" dirty="0"/>
              <a:t>T. </a:t>
            </a:r>
            <a:r>
              <a:rPr lang="en-US" i="1" dirty="0" err="1"/>
              <a:t>cutaneum</a:t>
            </a:r>
            <a:r>
              <a:rPr lang="en-US" dirty="0"/>
              <a:t> </a:t>
            </a:r>
            <a:r>
              <a:rPr lang="en-US" dirty="0" err="1"/>
              <a:t>genuses</a:t>
            </a:r>
            <a:r>
              <a:rPr lang="en-US" dirty="0"/>
              <a:t>; </a:t>
            </a:r>
          </a:p>
          <a:p>
            <a:pPr algn="just"/>
            <a:endParaRPr lang="en-US" sz="1800" dirty="0"/>
          </a:p>
          <a:p>
            <a:pPr algn="just"/>
            <a:r>
              <a:rPr lang="en-US" dirty="0"/>
              <a:t>it is clinically characterized by soft, whitish nodules attached to the hair cuticle, varying in color from white to light brown.</a:t>
            </a:r>
            <a:r>
              <a:rPr lang="en-US" baseline="30000" dirty="0"/>
              <a:t> </a:t>
            </a:r>
          </a:p>
          <a:p>
            <a:pPr algn="just"/>
            <a:r>
              <a:rPr lang="en-US" dirty="0"/>
              <a:t>Essentially no pathological changes are elicited. </a:t>
            </a:r>
          </a:p>
          <a:p>
            <a:pPr algn="just"/>
            <a:endParaRPr lang="en-US" sz="1700" dirty="0"/>
          </a:p>
          <a:p>
            <a:pPr algn="just"/>
            <a:r>
              <a:rPr lang="en-US" dirty="0"/>
              <a:t>found worldwide, but is most common in tropical or subtropical regions.</a:t>
            </a:r>
          </a:p>
        </p:txBody>
      </p:sp>
    </p:spTree>
    <p:extLst>
      <p:ext uri="{BB962C8B-B14F-4D97-AF65-F5344CB8AC3E}">
        <p14:creationId xmlns:p14="http://schemas.microsoft.com/office/powerpoint/2010/main" val="281187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7714-FEEB-4E29-ABD6-C649F9EB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33D9E4D-BDA9-4FCF-891C-0282A35F3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1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93BC1C-3A3F-4EE0-833B-F0C009F5C467}"/>
              </a:ext>
            </a:extLst>
          </p:cNvPr>
          <p:cNvSpPr/>
          <p:nvPr/>
        </p:nvSpPr>
        <p:spPr>
          <a:xfrm>
            <a:off x="0" y="5115092"/>
            <a:ext cx="9296400" cy="170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(A1)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Light microscopy (x40): light color nodule attached to the pillar shaft. 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(A2)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Light microscopy (x100) yeasts the make up the structure on the edge of the nodule. 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(B)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Culture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Mycosel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medium: yeast-like colony, with filamentous appearance. 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(C)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yeasts with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blasto-arthrospores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typical of 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</a:rPr>
              <a:t>Trichosporon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sp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1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381000"/>
            <a:ext cx="533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35182"/>
            <a:ext cx="3429000" cy="333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4572000"/>
            <a:ext cx="373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White </a:t>
            </a:r>
            <a:r>
              <a:rPr lang="en-US" b="1" dirty="0" err="1"/>
              <a:t>piedra</a:t>
            </a:r>
            <a:r>
              <a:rPr lang="en-US" b="1" dirty="0"/>
              <a:t> (</a:t>
            </a:r>
            <a:r>
              <a:rPr lang="en-US" b="1" i="1" dirty="0" err="1"/>
              <a:t>Trichosporon</a:t>
            </a:r>
            <a:r>
              <a:rPr lang="en-US" b="1" i="1" dirty="0"/>
              <a:t> </a:t>
            </a:r>
            <a:r>
              <a:rPr lang="en-US" b="1" i="1" dirty="0" err="1"/>
              <a:t>beigelii</a:t>
            </a:r>
            <a:r>
              <a:rPr lang="en-US" b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DFBFC-18A7-4B93-861A-E0D7A4AF7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781800"/>
          </a:xfrm>
        </p:spPr>
        <p:txBody>
          <a:bodyPr>
            <a:normAutofit fontScale="85000" lnSpcReduction="10000"/>
          </a:bodyPr>
          <a:lstStyle/>
          <a:p>
            <a:r>
              <a:rPr lang="en-US" sz="3800" b="1" dirty="0">
                <a:solidFill>
                  <a:srgbClr val="C00000"/>
                </a:solidFill>
              </a:rPr>
              <a:t>Laboratory Diagnosis:</a:t>
            </a:r>
            <a:endParaRPr lang="en-US" sz="3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/>
              <a:t>1. Clinical Material: </a:t>
            </a:r>
            <a:br>
              <a:rPr lang="en-US" b="1" dirty="0"/>
            </a:br>
            <a:r>
              <a:rPr lang="en-US" dirty="0"/>
              <a:t>Epilated hairs with white soft nodules present on the shaft.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 algn="just">
              <a:buNone/>
            </a:pPr>
            <a:r>
              <a:rPr lang="en-US" b="1" dirty="0"/>
              <a:t>2. Direct Microscopy:</a:t>
            </a:r>
            <a:r>
              <a:rPr lang="en-US" dirty="0"/>
              <a:t>                             </a:t>
            </a:r>
            <a:r>
              <a:rPr lang="en-US" dirty="0">
                <a:solidFill>
                  <a:schemeClr val="bg1"/>
                </a:solidFill>
              </a:rPr>
              <a:t>.</a:t>
            </a:r>
            <a:br>
              <a:rPr lang="en-US" dirty="0"/>
            </a:br>
            <a:r>
              <a:rPr lang="en-US" dirty="0"/>
              <a:t>Hairs should be examined using 10% KOH and Parker ink or calcofluor white mounts. Look for irregular, soft, white or light brown nodules, 1.0-1.5 mm in length, firmly adhering to the hairs.</a:t>
            </a:r>
          </a:p>
          <a:p>
            <a:pPr marL="0" indent="0" algn="just">
              <a:buNone/>
            </a:pPr>
            <a:endParaRPr lang="en-US" sz="1500" dirty="0"/>
          </a:p>
          <a:p>
            <a:pPr marL="0" indent="0" algn="just">
              <a:buNone/>
            </a:pPr>
            <a:r>
              <a:rPr lang="en-US" b="1" dirty="0"/>
              <a:t>3. Culture:                               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Hair fragments should be implanted onto SDA </a:t>
            </a:r>
            <a:r>
              <a:rPr lang="en-US" dirty="0" err="1"/>
              <a:t>Sabouraud's</a:t>
            </a:r>
            <a:r>
              <a:rPr lang="en-US" dirty="0"/>
              <a:t> dextrose agar. Colonies of </a:t>
            </a:r>
            <a:r>
              <a:rPr lang="en-US" i="1" dirty="0" err="1"/>
              <a:t>Trichosporon</a:t>
            </a:r>
            <a:r>
              <a:rPr lang="en-US" dirty="0"/>
              <a:t> spp. are white or yellowish to deep cream colored, smooth, wrinkled, velvety, dull colonies </a:t>
            </a:r>
          </a:p>
          <a:p>
            <a:pPr marL="0" indent="0" algn="just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/>
              <a:t>4. Serology: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Not required for diagnosis.</a:t>
            </a:r>
          </a:p>
          <a:p>
            <a:pPr marL="0" indent="0">
              <a:buNone/>
            </a:pPr>
            <a:endParaRPr lang="en-US" sz="1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1A76-A449-47B8-97CA-D36C914F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945BB-1D10-49B0-8914-910D9EF1D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4400" b="1" dirty="0">
                <a:solidFill>
                  <a:srgbClr val="C00000"/>
                </a:solidFill>
              </a:rPr>
              <a:t>Management:</a:t>
            </a:r>
          </a:p>
          <a:p>
            <a:pPr algn="just"/>
            <a:r>
              <a:rPr lang="en-US" dirty="0"/>
              <a:t>Shaving the hairs is the simplest method of treatment. </a:t>
            </a:r>
          </a:p>
          <a:p>
            <a:pPr algn="just"/>
            <a:endParaRPr lang="en-US" sz="2000" dirty="0"/>
          </a:p>
          <a:p>
            <a:pPr algn="just"/>
            <a:r>
              <a:rPr lang="en-US" dirty="0"/>
              <a:t>Topical application of an imidazole agent may be used to prevent reinfection.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0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ADF9-CEEC-46E9-B4B3-D7C0EE37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Black piedra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819CD-1E5C-4E16-99AC-22BAB77A0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1"/>
            <a:ext cx="8458200" cy="55625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is a superficial mycosis </a:t>
            </a:r>
          </a:p>
          <a:p>
            <a:pPr algn="just"/>
            <a:endParaRPr lang="en-US" sz="1600" dirty="0"/>
          </a:p>
          <a:p>
            <a:pPr algn="just"/>
            <a:r>
              <a:rPr lang="en-US" dirty="0"/>
              <a:t>caused by the dematiaceous filamentous fungus </a:t>
            </a:r>
            <a:r>
              <a:rPr lang="en-US" b="1" i="1" dirty="0" err="1"/>
              <a:t>Piedraia</a:t>
            </a:r>
            <a:r>
              <a:rPr lang="en-US" b="1" i="1" dirty="0"/>
              <a:t> </a:t>
            </a:r>
            <a:r>
              <a:rPr lang="en-US" b="1" i="1" dirty="0" err="1"/>
              <a:t>hortae</a:t>
            </a:r>
            <a:r>
              <a:rPr lang="en-US" dirty="0"/>
              <a:t> </a:t>
            </a:r>
          </a:p>
          <a:p>
            <a:pPr algn="just"/>
            <a:endParaRPr lang="en-US" sz="2000" dirty="0"/>
          </a:p>
          <a:p>
            <a:pPr algn="just"/>
            <a:r>
              <a:rPr lang="en-US" dirty="0"/>
              <a:t>Consists of black-colored, firm, irregular nodules involving the hair shaft.</a:t>
            </a:r>
          </a:p>
          <a:p>
            <a:pPr algn="just"/>
            <a:r>
              <a:rPr lang="en-US" dirty="0"/>
              <a:t>In black piedra, DME reveals dark nodules attached to the shaft, containing several ascus, with two to eight fusiform, curved ascospores. The culture is dark, and its growth is slow</a:t>
            </a:r>
          </a:p>
        </p:txBody>
      </p:sp>
    </p:spTree>
    <p:extLst>
      <p:ext uri="{BB962C8B-B14F-4D97-AF65-F5344CB8AC3E}">
        <p14:creationId xmlns:p14="http://schemas.microsoft.com/office/powerpoint/2010/main" val="92882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- الفطريات السطحية Superficial Mycoses - ppt video online downloa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782"/>
            <a:ext cx="5653617" cy="64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143000"/>
            <a:ext cx="44481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181600"/>
            <a:ext cx="3155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Black </a:t>
            </a:r>
            <a:r>
              <a:rPr lang="en-US" b="1" dirty="0" err="1"/>
              <a:t>piedra</a:t>
            </a:r>
            <a:r>
              <a:rPr lang="en-US" b="1" dirty="0"/>
              <a:t> (</a:t>
            </a:r>
            <a:r>
              <a:rPr lang="en-US" b="1" i="1" dirty="0" err="1"/>
              <a:t>Piedraia</a:t>
            </a:r>
            <a:r>
              <a:rPr lang="en-US" b="1" i="1" dirty="0"/>
              <a:t> </a:t>
            </a:r>
            <a:r>
              <a:rPr lang="en-US" b="1" i="1" dirty="0" err="1"/>
              <a:t>hortae</a:t>
            </a:r>
            <a:r>
              <a:rPr lang="en-US" b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8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753D-C2A6-44C2-A1BE-8B730407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Laboratory Diagnosis: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217A0-2BDE-4212-A21F-8710F5E9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85800"/>
            <a:ext cx="87630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1. Clinical Material: </a:t>
            </a:r>
            <a:br>
              <a:rPr lang="en-US" b="1" dirty="0"/>
            </a:br>
            <a:r>
              <a:rPr lang="en-US" dirty="0"/>
              <a:t>Epilated hairs with hard black nodules present on the shaft.</a:t>
            </a:r>
          </a:p>
          <a:p>
            <a:endParaRPr lang="en-US" sz="1400" dirty="0"/>
          </a:p>
          <a:p>
            <a:pPr algn="just"/>
            <a:r>
              <a:rPr lang="en-US" b="1" dirty="0"/>
              <a:t>2. Direct Microscopy:                         .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Hairs should be examined using </a:t>
            </a:r>
            <a:r>
              <a:rPr lang="en-US" b="1" dirty="0">
                <a:solidFill>
                  <a:srgbClr val="C00000"/>
                </a:solidFill>
              </a:rPr>
              <a:t>10% KOH </a:t>
            </a:r>
            <a:r>
              <a:rPr lang="en-US" dirty="0"/>
              <a:t>and Parker ink or calcofluor white. Look for darkly pigmented nodules that may partially or completely surround the hair shaft. Nodules are made up of a mass of pigmented with a stroma-like center containing asci.</a:t>
            </a:r>
          </a:p>
          <a:p>
            <a:endParaRPr lang="en-US" sz="1600" dirty="0"/>
          </a:p>
          <a:p>
            <a:pPr algn="just"/>
            <a:r>
              <a:rPr lang="en-US" b="1" dirty="0"/>
              <a:t>3. Culture:</a:t>
            </a:r>
            <a:r>
              <a:rPr lang="en-US" dirty="0"/>
              <a:t>                 .</a:t>
            </a:r>
            <a:br>
              <a:rPr lang="en-US" dirty="0"/>
            </a:br>
            <a:r>
              <a:rPr lang="en-US" dirty="0"/>
              <a:t>Hair fragments should be implanted onto primary isolation media, like </a:t>
            </a:r>
            <a:r>
              <a:rPr lang="en-US" b="1" dirty="0">
                <a:solidFill>
                  <a:srgbClr val="C00000"/>
                </a:solidFill>
              </a:rPr>
              <a:t>SDA</a:t>
            </a:r>
            <a:r>
              <a:rPr lang="en-US" dirty="0"/>
              <a:t> </a:t>
            </a:r>
            <a:r>
              <a:rPr lang="en-US" dirty="0" err="1"/>
              <a:t>Sabouraud's</a:t>
            </a:r>
            <a:r>
              <a:rPr lang="en-US" dirty="0"/>
              <a:t> dextrose agar. </a:t>
            </a:r>
          </a:p>
          <a:p>
            <a:pPr algn="just"/>
            <a:r>
              <a:rPr lang="en-US" dirty="0"/>
              <a:t>Colonies of </a:t>
            </a:r>
            <a:r>
              <a:rPr lang="en-US" i="1" dirty="0"/>
              <a:t>Piedra </a:t>
            </a:r>
            <a:r>
              <a:rPr lang="en-US" i="1" dirty="0" err="1"/>
              <a:t>hortae</a:t>
            </a:r>
            <a:r>
              <a:rPr lang="en-US" dirty="0"/>
              <a:t> are dark, brown-black and take about 2-3 weeks to appear.</a:t>
            </a:r>
          </a:p>
          <a:p>
            <a:endParaRPr lang="en-US" sz="1600" dirty="0"/>
          </a:p>
          <a:p>
            <a:r>
              <a:rPr lang="en-US" b="1" dirty="0"/>
              <a:t>4. Serology: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Not required for diagnosis.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30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786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</vt:lpstr>
      <vt:lpstr>Calibri</vt:lpstr>
      <vt:lpstr>Wingdings</vt:lpstr>
      <vt:lpstr>Office Theme</vt:lpstr>
      <vt:lpstr>PowerPoint Presentation</vt:lpstr>
      <vt:lpstr>White piedra</vt:lpstr>
      <vt:lpstr>PowerPoint Presentation</vt:lpstr>
      <vt:lpstr>PowerPoint Presentation</vt:lpstr>
      <vt:lpstr>PowerPoint Presentation</vt:lpstr>
      <vt:lpstr>PowerPoint Presentation</vt:lpstr>
      <vt:lpstr>Black piedra</vt:lpstr>
      <vt:lpstr>PowerPoint Presentation</vt:lpstr>
      <vt:lpstr>Laboratory Diagnosis:</vt:lpstr>
      <vt:lpstr>Tinea nigra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planet fungi</dc:creator>
  <cp:lastModifiedBy>planet fungi</cp:lastModifiedBy>
  <cp:revision>8</cp:revision>
  <dcterms:created xsi:type="dcterms:W3CDTF">2021-03-02T06:47:05Z</dcterms:created>
  <dcterms:modified xsi:type="dcterms:W3CDTF">2021-03-02T07:56:50Z</dcterms:modified>
</cp:coreProperties>
</file>