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3F5E-E833-4C98-A769-7C18750EA865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7A1A0-73B9-4854-ADD5-D03358B90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1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CCA4A-BAEA-47CD-8B13-5E63A64A31E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6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aim of a system is to produce an output which is useful for its user.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Inputs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information that enters into the system for processing.</a:t>
            </a:r>
          </a:p>
          <a:p>
            <a:pPr marL="228600" indent="-228600">
              <a:buAutoNum type="arabicPeriod"/>
            </a:pP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outcome of processing.</a:t>
            </a:r>
          </a:p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processor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element of a system which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responsible for processing inputs </a:t>
            </a:r>
          </a:p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element guides the system.</a:t>
            </a:r>
          </a:p>
          <a:p>
            <a:pPr marL="228600" indent="-228600"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EX: The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computer System is controlled by the Operating System and software. In order to keep system in balance, what and how much input is needed for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system</a:t>
            </a:r>
          </a:p>
          <a:p>
            <a:pPr marL="228600" indent="-228600">
              <a:buNone/>
            </a:pP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vendors and competitors of organization’s environment may provide constraints that affect on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business.</a:t>
            </a:r>
          </a:p>
          <a:p>
            <a:r>
              <a:rPr lang="en-GB" dirty="0" smtClean="0"/>
              <a:t>6.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Boundaries are the </a:t>
            </a:r>
            <a:r>
              <a:rPr lang="en-GB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limits of components, processes, and interrelationship when it interfaces with another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CCA4A-BAEA-47CD-8B13-5E63A64A31E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4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(How?) by thoroughly understanding problems with current systems and deciding how to solve these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7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How?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or she is someone who sees problems as challenges and enjoys solving them by applying different techniques and tools when necessary and based on his or her past experience.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programs must guarantee response within specified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constraints, often referred to as "deadlines"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vary from structured to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unstructured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They can be differentiated in that structured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have a well defined methodology for finding a solution and have the data to reach 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They are usually straight forward and made on a regular basis.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1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3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87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5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02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5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E910-F1C0-429D-A24A-AE70EAE834E0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FCB9-52DB-4CD4-9ED3-427B940DF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7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282" y="-714404"/>
            <a:ext cx="8572560" cy="2286016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GB" sz="4000" dirty="0"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8282" y="1785926"/>
            <a:ext cx="8715436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Lecturer: Hero Muhamad Sulaiman</a:t>
            </a:r>
          </a:p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MSc in Advanced Computer Science</a:t>
            </a:r>
          </a:p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Computer Science Department</a:t>
            </a:r>
          </a:p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College of Science</a:t>
            </a:r>
          </a:p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Salahaddin University/Hawler</a:t>
            </a:r>
          </a:p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E-Mail: hero.sulaiman@su.edu.krd</a:t>
            </a:r>
          </a:p>
          <a:p>
            <a:pPr lvl="0" algn="l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January 2023                                    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GB" b="1" dirty="0">
              <a:ln w="17780" cmpd="sng">
                <a:noFill/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GB" b="1" dirty="0">
              <a:ln w="17780" cmpd="sng">
                <a:noFill/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GB" b="1" dirty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lvl="0" algn="l"/>
            <a:r>
              <a:rPr lang="en-GB" b="1" dirty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3600" b="1" dirty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baseline="30000" dirty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600" b="1" dirty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n w="17780" cmpd="sng">
                  <a:noFill/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Year (CS &amp; IT)</a:t>
            </a:r>
            <a:endParaRPr lang="en-US" sz="3600" b="1" dirty="0">
              <a:ln w="17780" cmpd="sng">
                <a:noFill/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ero\Desktop\My Lecture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9930" y="1857364"/>
            <a:ext cx="3333788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5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707966"/>
            <a:ext cx="8229600" cy="4507117"/>
          </a:xfrm>
        </p:spPr>
        <p:txBody>
          <a:bodyPr>
            <a:noAutofit/>
          </a:bodyPr>
          <a:lstStyle/>
          <a:p>
            <a:pPr marL="624078" indent="-514350" algn="just">
              <a:buFont typeface="Wingdings" pitchFamily="2" charset="2"/>
              <a:buChar char="Ø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Information System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Set of people, processes, applications and data working together to enable the day-to-day business and support  the problem solving and decision making needs for users and management.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Ø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Information Technology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Combination of hardware, telecommunication and software that enable the creation and operation of an information system.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and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28737"/>
            <a:ext cx="8229600" cy="4578555"/>
          </a:xfrm>
        </p:spPr>
        <p:txBody>
          <a:bodyPr>
            <a:normAutofit/>
          </a:bodyPr>
          <a:lstStyle/>
          <a:p>
            <a:pPr>
              <a:buSzPct val="120000"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 Systems Analysis</a:t>
            </a: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system analyst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 Information System:-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Transactional Processing System (TPS)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Management Information System (MIS)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Decision Support System (DSS)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Executive Support System (ESS)</a:t>
            </a:r>
          </a:p>
          <a:p>
            <a:pPr>
              <a:buFont typeface="Wingdings" pitchFamily="2" charset="2"/>
              <a:buChar char="Ø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25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7"/>
            <a:ext cx="8715436" cy="4578555"/>
          </a:xfrm>
        </p:spPr>
        <p:txBody>
          <a:bodyPr>
            <a:no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Tries to understand human needs to analyze, process, transform, store data and output information in the context of a particular organization.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Try to build or improve information systems.?How?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SA &amp; D include users in every step of building systems which lead the users to have an idea about the new system when it is installed.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74638"/>
            <a:ext cx="8786874" cy="1082660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System Analysis and design is important?</a:t>
            </a:r>
          </a:p>
        </p:txBody>
      </p:sp>
    </p:spTree>
    <p:extLst>
      <p:ext uri="{BB962C8B-B14F-4D97-AF65-F5344CB8AC3E}">
        <p14:creationId xmlns:p14="http://schemas.microsoft.com/office/powerpoint/2010/main" val="2731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714489"/>
            <a:ext cx="8715436" cy="4292803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helps saving costs of system building because every step is well thought-out.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Lead to a better understanding of the organizational environment such as political and cultural feature. </a:t>
            </a: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417514"/>
            <a:ext cx="8786874" cy="79690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System Analysis and design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1212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7"/>
            <a:ext cx="8643998" cy="4578555"/>
          </a:xfrm>
        </p:spPr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system analyst has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many roles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inside companies or organizations. Such as :-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successful system analyst is a good problem solver. How?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system analyst must also be a good communicator.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system analyst must have enough programming experience and knowledge of technology. </a:t>
            </a:r>
          </a:p>
          <a:p>
            <a:pPr marL="624078" indent="-514350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142852"/>
            <a:ext cx="878687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are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Qualities of the System Analyst</a:t>
            </a:r>
            <a:r>
              <a:rPr lang="en-GB" sz="4900" dirty="0">
                <a:solidFill>
                  <a:srgbClr val="C00000"/>
                </a:solidFill>
              </a:rPr>
              <a:t/>
            </a:r>
            <a:br>
              <a:rPr lang="en-GB" sz="4900" dirty="0">
                <a:solidFill>
                  <a:srgbClr val="C00000"/>
                </a:solidFill>
              </a:rPr>
            </a:br>
            <a:endParaRPr lang="en-GB" sz="4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4786347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System analyst is someone who is motivated and passionate about his or her job.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System analysts must be professional and possess strong work ethics to be able to form robust relationship with their clients. 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Understand both human and computer system well to be able to work with them for producing useful and usable information systems.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357166"/>
            <a:ext cx="892971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are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Qualities of the System Analyst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071547"/>
            <a:ext cx="8715436" cy="478634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System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Business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Requirement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Infrastructure analyst</a:t>
            </a:r>
          </a:p>
          <a:p>
            <a:pPr marL="624078" indent="-514350">
              <a:buNone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9720" y="274638"/>
            <a:ext cx="857256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System Analyst</a:t>
            </a:r>
          </a:p>
        </p:txBody>
      </p:sp>
    </p:spTree>
    <p:extLst>
      <p:ext uri="{BB962C8B-B14F-4D97-AF65-F5344CB8AC3E}">
        <p14:creationId xmlns:p14="http://schemas.microsoft.com/office/powerpoint/2010/main" val="17431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71547"/>
            <a:ext cx="8858312" cy="493574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IS has been developed for different purposes, it depends on the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businesses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in a company or organization.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There are </a:t>
            </a: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four types of IS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Transactional Processing Systems (TPSs)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Management Information Systems (MISs)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Decision Support Systems (DSSs)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Executive Support Systems (ESSs)</a:t>
            </a:r>
          </a:p>
          <a:p>
            <a:pPr lvl="1"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850392" lvl="1" indent="-457200" algn="just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397814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274638"/>
            <a:ext cx="8715436" cy="7969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9720" y="1142984"/>
            <a:ext cx="857256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 (TPS):-</a:t>
            </a:r>
          </a:p>
          <a:p>
            <a:pPr>
              <a:buNone/>
            </a:pP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Transaction can be any activity inside a company or organization.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Perform the everyday transactions of an organization.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Capture, process, collect, edit and store large amount of  data about business transactions.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GB" sz="3200" u="sng" dirty="0">
                <a:latin typeface="Times New Roman" pitchFamily="18" charset="0"/>
                <a:cs typeface="Times New Roman" pitchFamily="18" charset="0"/>
              </a:rPr>
              <a:t>operational system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3200" u="sng" dirty="0">
                <a:latin typeface="Times New Roman" pitchFamily="18" charset="0"/>
                <a:cs typeface="Times New Roman" pitchFamily="18" charset="0"/>
              </a:rPr>
              <a:t>real time processing.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390670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37030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9720" y="1142984"/>
            <a:ext cx="8572560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Systems(TPSs):-</a:t>
            </a:r>
          </a:p>
          <a:p>
            <a:pPr>
              <a:buNone/>
            </a:pP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Speed up the transactions.TPSs works on 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Databases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large amounts of data can be processed and retrieved in a very short time compared to the time it would take if humans did the job.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Keep managers aware of the day-to-day work,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because it can produce daily reports which make the business process faster.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3277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6"/>
            <a:ext cx="8715436" cy="42862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4800" b="1" u="sng" dirty="0">
                <a:latin typeface="Times New Roman" pitchFamily="18" charset="0"/>
                <a:cs typeface="Times New Roman" pitchFamily="18" charset="0"/>
              </a:rPr>
              <a:t>Chapter One</a:t>
            </a:r>
            <a:endParaRPr lang="en-GB" sz="44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General Overview</a:t>
            </a:r>
          </a:p>
          <a:p>
            <a:pPr algn="ctr">
              <a:buFont typeface="Wingdings" pitchFamily="2" charset="2"/>
              <a:buChar char="q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 to Systems Analysis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049580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69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285860"/>
            <a:ext cx="8715436" cy="485778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Systems(TPSs):-</a:t>
            </a:r>
          </a:p>
          <a:p>
            <a:pPr marL="624078" indent="-514350">
              <a:buNone/>
            </a:pPr>
            <a:endParaRPr lang="en-GB" b="1" u="sng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:-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E-banking system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Hotel reservations systems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Payroll systems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Inventory systems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10065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71546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 Management Information Systems (MISs):-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Take the information generated mainly by transaction processing systems and convert it into aggregated and more meaningful forms.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is to support managers by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analyzing information and make decisions.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MISs include TPSs (which means that MISs depend on databases too in their work).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14290"/>
            <a:ext cx="8786874" cy="7858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00108"/>
            <a:ext cx="8786874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 Management Information System (MIS):-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information is saved in a shared database which can be accessed by managers.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 are used by lower-level managers.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E.g. Periodic tables, reports…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14290"/>
            <a:ext cx="8786874" cy="7858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928670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 Decision Support Systems (DSSs):-</a:t>
            </a:r>
          </a:p>
          <a:p>
            <a:pPr>
              <a:buFont typeface="Wingdings" pitchFamily="2" charset="2"/>
              <a:buChar char="§"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depend on databases like MISs and TPSs for their works.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used for making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strategic decisions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while TPSs are used for making day-to-day business decisions.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DSSs are used by upper-level managers.</a:t>
            </a:r>
          </a:p>
          <a:p>
            <a:pPr>
              <a:buNone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9646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071546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 Decision Support Systems (DSSs):-</a:t>
            </a:r>
          </a:p>
          <a:p>
            <a:pPr>
              <a:buNone/>
            </a:pP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DSSs help users to make long-term business decisions, because they are more suitable to specific user needs and provide graphs and mathematical simulations to help the process of decision making.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9511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Executive Support Systems:-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Used by executives in an organization to make strategic decisions.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used for making decisions based on a larger amount of knowledge not only of what happens inside the organization, but also what happens outside of it E.g.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economic status, competitive between companies.</a:t>
            </a:r>
          </a:p>
          <a:p>
            <a:pPr>
              <a:buNone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Executive Support Systems:-</a:t>
            </a:r>
          </a:p>
          <a:p>
            <a:pPr>
              <a:buFont typeface="Wingdings" pitchFamily="2" charset="2"/>
              <a:buChar char="§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ESSs rely on the information generated  by TPSs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MISs.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helps users to address unstructured  decision problems.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belongs to a higher level compared to DSSs because they are used by </a:t>
            </a:r>
            <a:r>
              <a:rPr lang="en-US" sz="3200" strike="sngStrike" dirty="0">
                <a:latin typeface="Times New Roman" pitchFamily="18" charset="0"/>
                <a:cs typeface="Times New Roman" pitchFamily="18" charset="0"/>
              </a:rPr>
              <a:t>senior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executives. </a:t>
            </a: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5"/>
            <a:ext cx="8472518" cy="4578555"/>
          </a:xfrm>
        </p:spPr>
        <p:txBody>
          <a:bodyPr/>
          <a:lstStyle/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Source: http://www.chris-kimble.com/Courses/World_Med_MBA/Four-Level-Pyramid-model.png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214290"/>
            <a:ext cx="8715436" cy="1000132"/>
          </a:xfrm>
        </p:spPr>
        <p:txBody>
          <a:bodyPr>
            <a:noAutofit/>
          </a:bodyPr>
          <a:lstStyle/>
          <a:p>
            <a:pPr algn="ctr"/>
            <a:r>
              <a:rPr lang="en-US" sz="3900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Hierarchy of Information System Types</a:t>
            </a:r>
            <a:endParaRPr lang="en-GB" sz="3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our-Level-Pyramid-mode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2564" y="1785926"/>
            <a:ext cx="871543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32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1158" y="1857364"/>
            <a:ext cx="8501122" cy="47149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4 hrs/Week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Tuesday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8:30 – 10:30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(CS) Hall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C3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Thursday: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10:30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12:00  (CS)  Math7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8:30 – 10:00  (IT)    Math7</a:t>
            </a:r>
          </a:p>
          <a:p>
            <a:pPr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            12:30 – 2:00   (IT)     Hall 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Bring notebook and a pen to take notes!</a:t>
            </a:r>
            <a:endParaRPr lang="en-GB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409828" y="1071546"/>
            <a:ext cx="7258072" cy="500066"/>
          </a:xfrm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Lectures Timetable</a:t>
            </a:r>
            <a:endParaRPr lang="en-GB" sz="4000" u="sng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Design</a:t>
            </a:r>
          </a:p>
        </p:txBody>
      </p:sp>
      <p:pic>
        <p:nvPicPr>
          <p:cNvPr id="8" name="Picture 7" descr="panama-notebook-and-pen--10679600$0--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6264" y="5072074"/>
            <a:ext cx="1928826" cy="129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9828" y="1428736"/>
            <a:ext cx="7258072" cy="571504"/>
          </a:xfrm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endParaRPr lang="en-GB" sz="4000" u="sng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604" y="2389452"/>
            <a:ext cx="57150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Coursework 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40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Second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Semester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(%20)</a:t>
            </a:r>
          </a:p>
          <a:p>
            <a:pPr lvl="1"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Exam   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Quiz &amp; Daily Activities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Final Exam 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60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Your total mark:</a:t>
            </a:r>
          </a:p>
          <a:p>
            <a:pPr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Coursework  : % 40</a:t>
            </a:r>
          </a:p>
          <a:p>
            <a:pPr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Final exam   : % 60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738810" y="4707846"/>
            <a:ext cx="428628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0314" y="471738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939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4118" y="2136594"/>
            <a:ext cx="8229600" cy="493574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Dennis, A., Wixom, B. H., and Roth, R. M. (2012):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Systems Analysis and Design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5th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Hoboken: John Wiley &amp; Sons,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Dennis, A., Wixom, B. H.,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Tegarden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D. (2005):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Systems Analysis and Design with UML Version 2.0 An Object-Oriented Approach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Hoboken: John Wiley &amp; Sons,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Kendall, K. E. and Kendall, J. E. (2011):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 Analysis and Design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8th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New Jersey: Pearson Education,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relevant papers, websites and books.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9786" y="1285860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Resources for study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2563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6910" y="1714489"/>
            <a:ext cx="8715436" cy="493574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System Analysis and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SDLC (System Development Life Cycle).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phase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 Planning Phase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Project Management.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phase.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Analysis phase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Gathering Techniques (1).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Requirements Gathering Techniques (2).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Introducing the Design Phase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 Analysis Design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Interface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Design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Layer Design: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and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922280"/>
            <a:ext cx="8643998" cy="4721431"/>
          </a:xfrm>
        </p:spPr>
        <p:txBody>
          <a:bodyPr/>
          <a:lstStyle/>
          <a:p>
            <a:pPr marL="624078" indent="-514350" algn="just"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system: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be defined as a collection of components that work together to achieve some certain objectives.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composed of five parts: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Input, processing, output. Control and feedbacks.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33533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5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33533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38348" y="2071678"/>
            <a:ext cx="6929486" cy="403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20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928802"/>
            <a:ext cx="8643998" cy="4429156"/>
          </a:xfrm>
        </p:spPr>
        <p:txBody>
          <a:bodyPr>
            <a:normAutofit/>
          </a:bodyPr>
          <a:lstStyle/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analysis:- 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It is a problem solving technique that improves the system and ensures that all the components of the system work efficiently to accomplish their purpose.</a:t>
            </a:r>
          </a:p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Design</a:t>
            </a:r>
            <a:r>
              <a:rPr lang="en-GB" b="1" i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process of defining the architecture, components, and data of a system to satisfy specified requirements, it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most effective when more than one solution can be proposed.</a:t>
            </a:r>
            <a:endParaRPr lang="en-GB" b="1" i="1" u="sng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Analyst:-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person who studies and analyzes a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1646</Words>
  <Application>Microsoft Office PowerPoint</Application>
  <PresentationFormat>Widescreen</PresentationFormat>
  <Paragraphs>242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Office Theme</vt:lpstr>
      <vt:lpstr>Systems Analysis and Design </vt:lpstr>
      <vt:lpstr>PowerPoint Presentation</vt:lpstr>
      <vt:lpstr>Lectures Timetable</vt:lpstr>
      <vt:lpstr>Assessment</vt:lpstr>
      <vt:lpstr>Resources for study</vt:lpstr>
      <vt:lpstr>Syllabus</vt:lpstr>
      <vt:lpstr>Some topic related concepts:-</vt:lpstr>
      <vt:lpstr>Some topic related concepts:-</vt:lpstr>
      <vt:lpstr>Some topic related concepts:-</vt:lpstr>
      <vt:lpstr>Some topic related concepts:-</vt:lpstr>
      <vt:lpstr>Outline</vt:lpstr>
      <vt:lpstr>Why System Analysis and design is important?</vt:lpstr>
      <vt:lpstr>Why System Analysis and design is important?</vt:lpstr>
      <vt:lpstr>  What are the Qualities of the System Analyst </vt:lpstr>
      <vt:lpstr> What are the Qualities of the System Analyst </vt:lpstr>
      <vt:lpstr>Types of System Analyst</vt:lpstr>
      <vt:lpstr>Types of Information System</vt:lpstr>
      <vt:lpstr>Types of Information System</vt:lpstr>
      <vt:lpstr>Types of Information System</vt:lpstr>
      <vt:lpstr>Types of Information System</vt:lpstr>
      <vt:lpstr> Types of Information System </vt:lpstr>
      <vt:lpstr> Types of Information System </vt:lpstr>
      <vt:lpstr>Types of Information System</vt:lpstr>
      <vt:lpstr>Types of Information System</vt:lpstr>
      <vt:lpstr>Types of Information System</vt:lpstr>
      <vt:lpstr>Types of Information System</vt:lpstr>
      <vt:lpstr>Hierarchy of Information System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Database Design</dc:title>
  <dc:creator>D-Tech</dc:creator>
  <cp:lastModifiedBy>D-Tech</cp:lastModifiedBy>
  <cp:revision>12</cp:revision>
  <dcterms:created xsi:type="dcterms:W3CDTF">2023-01-14T11:51:32Z</dcterms:created>
  <dcterms:modified xsi:type="dcterms:W3CDTF">2023-01-18T17:43:49Z</dcterms:modified>
</cp:coreProperties>
</file>