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2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8" r:id="rId2"/>
    <p:sldId id="259" r:id="rId3"/>
    <p:sldId id="260" r:id="rId4"/>
    <p:sldId id="261" r:id="rId5"/>
    <p:sldId id="262" r:id="rId6"/>
    <p:sldId id="265" r:id="rId7"/>
    <p:sldId id="266" r:id="rId8"/>
    <p:sldId id="267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83F5E-E833-4C98-A769-7C18750EA865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7A1A0-73B9-4854-ADD5-D03358B90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411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CCA4A-BAEA-47CD-8B13-5E63A64A31E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466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main aim of a system is to produce an output which is useful for its user. </a:t>
            </a:r>
            <a:r>
              <a:rPr lang="en-GB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Inputs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the information that enters into the system for processing.</a:t>
            </a:r>
          </a:p>
          <a:p>
            <a:pPr marL="228600" indent="-228600">
              <a:buAutoNum type="arabicPeriod"/>
            </a:pPr>
            <a:r>
              <a:rPr lang="en-GB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Output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the outcome of processing.</a:t>
            </a:r>
          </a:p>
          <a:p>
            <a:pPr marL="228600" indent="-228600">
              <a:buAutoNum type="arabicPeriod"/>
            </a:pP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GB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processor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the element of a system which</a:t>
            </a:r>
            <a:r>
              <a:rPr lang="en-GB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responsible for processing inputs </a:t>
            </a:r>
          </a:p>
          <a:p>
            <a:pPr marL="228600" indent="-228600">
              <a:buAutoNum type="arabicPeriod"/>
            </a:pP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GB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control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element guides the system.</a:t>
            </a:r>
          </a:p>
          <a:p>
            <a:pPr marL="228600" indent="-228600">
              <a:buNone/>
            </a:pP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EX: The </a:t>
            </a:r>
            <a:r>
              <a:rPr lang="en-GB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behavior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a computer System is controlled by the Operating System and software. In order to keep system in balance, what and how much input is needed for</a:t>
            </a:r>
            <a:r>
              <a:rPr lang="en-GB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system</a:t>
            </a:r>
          </a:p>
          <a:p>
            <a:pPr marL="228600" indent="-228600">
              <a:buNone/>
            </a:pPr>
            <a:r>
              <a:rPr lang="en-GB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vendors and competitors of organization’s environment may provide constraints that affect on</a:t>
            </a:r>
            <a:r>
              <a:rPr lang="en-GB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business.</a:t>
            </a:r>
          </a:p>
          <a:p>
            <a:r>
              <a:rPr lang="en-GB" dirty="0" smtClean="0"/>
              <a:t>6. </a:t>
            </a: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Boundaries are the </a:t>
            </a:r>
            <a:r>
              <a:rPr lang="en-GB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limits of components, processes, and interrelationship when it interfaces with another system.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CCA4A-BAEA-47CD-8B13-5E63A64A31E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547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(How?) by thoroughly understanding problems with current systems and deciding how to solve these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7D8F8-894E-4832-939D-6E5F268BA80A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678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How?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or she is someone who sees problems as challenges and enjoys solving them by applying different techniques and tools when necessary and based on his or her past experience.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7D8F8-894E-4832-939D-6E5F268BA80A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12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programs must guarantee response within specified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constraints, often referred to as "deadlines"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7D8F8-894E-4832-939D-6E5F268BA80A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103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can vary from structured to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unstructured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They can be differentiated in that structured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have a well defined methodology for finding a solution and have the data to reach a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They are usually straight forward and made on a regular basis.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7D8F8-894E-4832-939D-6E5F268BA80A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77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19FB97-3E77-4EA6-8671-B693CE3781DE}" type="datetime1">
              <a:rPr lang="en-US" smtClean="0"/>
              <a:t>1/23/2024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Lecturer: Hero Muhamad Sulaiman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D9268F-2D6A-4532-8E20-EED51C3333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0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BC9B-CE57-41D7-BA0C-1352CFEB0E86}" type="datetime1">
              <a:rPr lang="en-US" smtClean="0"/>
              <a:t>1/23/2024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Lecturer: Hero Muhamad Sulaiman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268F-2D6A-4532-8E20-EED51C3333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20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838C-B4E2-47C9-B0EB-3EAF53563751}" type="datetime1">
              <a:rPr lang="en-US" smtClean="0"/>
              <a:t>1/23/2024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Lecturer: Hero Muhamad Sulaiman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268F-2D6A-4532-8E20-EED51C3333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34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D0B4-5E21-4F1D-9D5C-4B66FAE67060}" type="datetime1">
              <a:rPr lang="en-US" smtClean="0"/>
              <a:t>1/23/2024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Lecturer: Hero Muhamad Sulaiman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268F-2D6A-4532-8E20-EED51C33334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198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FCDF-CF20-4B09-87EC-CBF87B674892}" type="datetime1">
              <a:rPr lang="en-US" smtClean="0"/>
              <a:t>1/23/2024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Lecturer: Hero Muhamad Sulaiman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268F-2D6A-4532-8E20-EED51C33334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465834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9B3A-77E8-40B0-8E21-81CCE15CC21F}" type="datetime1">
              <a:rPr lang="en-US" smtClean="0"/>
              <a:t>1/23/2024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Lecturer: Hero Muhamad Sulaiman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268F-2D6A-4532-8E20-EED51C33334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13702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478E-77A9-46F1-A917-FA418A901C0A}" type="datetime1">
              <a:rPr lang="en-US" smtClean="0"/>
              <a:t>1/23/2024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Lecturer: Hero Muhamad Sulaiman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268F-2D6A-4532-8E20-EED51C3333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239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BD61-9A1C-484E-9C83-9934DBCCFCCA}" type="datetime1">
              <a:rPr lang="en-US" smtClean="0"/>
              <a:t>1/23/2024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Lecturer: Hero Muhamad Sulaiman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268F-2D6A-4532-8E20-EED51C33334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9384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DD40-364C-4144-AD5A-CE9CED3C2228}" type="datetime1">
              <a:rPr lang="en-US" smtClean="0"/>
              <a:t>1/23/2024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Lecturer: Hero Muhamad Sulaiman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268F-2D6A-4532-8E20-EED51C3333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26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A4E1E7D6-BEAC-4314-BAFD-1F53812FEBD2}" type="datetime1">
              <a:rPr lang="en-US" smtClean="0"/>
              <a:t>1/23/2024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Lecturer: Hero Muhamad Sulaiman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268F-2D6A-4532-8E20-EED51C3333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352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EF524E-5370-4B4E-BF04-7FA46D2E2AA8}" type="datetime1">
              <a:rPr lang="en-US" smtClean="0"/>
              <a:t>1/23/2024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Lecturer: Hero Muhamad Sulaiman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D9268F-2D6A-4532-8E20-EED51C33334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868004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56B8BD-CA5E-41AC-BC84-9A4AD79EA3A1}" type="datetime1">
              <a:rPr lang="en-US" smtClean="0"/>
              <a:t>1/23/2024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Lecturer: Hero Muhamad Sulaiman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D9268F-2D6A-4532-8E20-EED51C3333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06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428736"/>
            <a:ext cx="8715436" cy="428628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Lecture -1-</a:t>
            </a:r>
            <a:endParaRPr lang="en-GB" sz="4000" b="1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GB" sz="3200" b="1" dirty="0" smtClean="0"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Overview</a:t>
            </a:r>
          </a:p>
          <a:p>
            <a:pPr algn="ctr">
              <a:buFont typeface="Wingdings" pitchFamily="2" charset="2"/>
              <a:buChar char="q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Introduction to Systems Analysis and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Design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  <a:p>
            <a:pPr marL="0" marR="45720" lvl="0" indent="0" algn="ctr">
              <a:spcBef>
                <a:spcPct val="20000"/>
              </a:spcBef>
              <a:buClr>
                <a:schemeClr val="accent3"/>
              </a:buClr>
              <a:buSzPct val="95000"/>
              <a:buNone/>
              <a:defRPr/>
            </a:pPr>
            <a:r>
              <a:rPr lang="en-US" altLang="zh-CN" sz="2900" dirty="0">
                <a:latin typeface="Times New Roman" pitchFamily="18" charset="0"/>
                <a:cs typeface="Times New Roman" pitchFamily="18" charset="0"/>
              </a:rPr>
              <a:t>Convenor: Hero Muhamad Sulaiman</a:t>
            </a:r>
          </a:p>
          <a:p>
            <a:pPr marL="0" marR="45720" lvl="0" indent="0" algn="ctr">
              <a:spcBef>
                <a:spcPct val="20000"/>
              </a:spcBef>
              <a:buClr>
                <a:schemeClr val="accent3"/>
              </a:buClr>
              <a:buSzPct val="95000"/>
              <a:buNone/>
              <a:defRPr/>
            </a:pPr>
            <a:r>
              <a:rPr lang="en-US" altLang="zh-CN" sz="2900" dirty="0">
                <a:latin typeface="Times New Roman" pitchFamily="18" charset="0"/>
                <a:cs typeface="Times New Roman" pitchFamily="18" charset="0"/>
              </a:rPr>
              <a:t>MSc in Advanced Computer Science</a:t>
            </a:r>
          </a:p>
          <a:p>
            <a:pPr marL="0" marR="45720" lvl="0" indent="0" algn="ctr">
              <a:spcBef>
                <a:spcPct val="20000"/>
              </a:spcBef>
              <a:buClr>
                <a:schemeClr val="accent3"/>
              </a:buClr>
              <a:buSzPct val="95000"/>
              <a:buNone/>
              <a:defRPr/>
            </a:pPr>
            <a:r>
              <a:rPr lang="en-US" altLang="zh-CN" sz="2900" dirty="0">
                <a:latin typeface="Times New Roman" pitchFamily="18" charset="0"/>
                <a:cs typeface="Times New Roman" pitchFamily="18" charset="0"/>
              </a:rPr>
              <a:t>Computer Science &amp; IT Department</a:t>
            </a:r>
          </a:p>
          <a:p>
            <a:pPr marL="0" marR="45720" lvl="0" indent="0" algn="ctr">
              <a:spcBef>
                <a:spcPct val="20000"/>
              </a:spcBef>
              <a:buClr>
                <a:schemeClr val="accent3"/>
              </a:buClr>
              <a:buSzPct val="95000"/>
              <a:buNone/>
              <a:defRPr/>
            </a:pPr>
            <a:r>
              <a:rPr lang="en-US" altLang="zh-CN" sz="2900" dirty="0">
                <a:latin typeface="Times New Roman" pitchFamily="18" charset="0"/>
                <a:cs typeface="Times New Roman" pitchFamily="18" charset="0"/>
              </a:rPr>
              <a:t>College of Science</a:t>
            </a:r>
          </a:p>
          <a:p>
            <a:pPr marL="0" marR="45720" lvl="0" indent="0" algn="ctr">
              <a:spcBef>
                <a:spcPct val="20000"/>
              </a:spcBef>
              <a:buClr>
                <a:schemeClr val="accent3"/>
              </a:buClr>
              <a:buSzPct val="95000"/>
              <a:buNone/>
              <a:defRPr/>
            </a:pPr>
            <a:r>
              <a:rPr lang="en-US" altLang="zh-CN" sz="2900" dirty="0">
                <a:latin typeface="Times New Roman" pitchFamily="18" charset="0"/>
                <a:cs typeface="Times New Roman" pitchFamily="18" charset="0"/>
              </a:rPr>
              <a:t>Salahaddin University/</a:t>
            </a:r>
            <a:r>
              <a:rPr lang="en-US" altLang="zh-CN" sz="2900" dirty="0" err="1">
                <a:latin typeface="Times New Roman" pitchFamily="18" charset="0"/>
                <a:cs typeface="Times New Roman" pitchFamily="18" charset="0"/>
              </a:rPr>
              <a:t>Hawler</a:t>
            </a:r>
            <a:endParaRPr lang="en-US" altLang="zh-CN" sz="2900" dirty="0">
              <a:latin typeface="Times New Roman" pitchFamily="18" charset="0"/>
              <a:cs typeface="Times New Roman" pitchFamily="18" charset="0"/>
            </a:endParaRPr>
          </a:p>
          <a:p>
            <a:pPr marL="0" marR="45720" lvl="0" indent="0" algn="ctr">
              <a:spcBef>
                <a:spcPct val="20000"/>
              </a:spcBef>
              <a:buClr>
                <a:schemeClr val="accent3"/>
              </a:buClr>
              <a:buSzPct val="95000"/>
              <a:buNone/>
              <a:defRPr/>
            </a:pPr>
            <a:r>
              <a:rPr lang="en-US" altLang="zh-CN" sz="2900" dirty="0">
                <a:latin typeface="Times New Roman" pitchFamily="18" charset="0"/>
                <a:cs typeface="Times New Roman" pitchFamily="18" charset="0"/>
              </a:rPr>
              <a:t>Email: hero.sulaiman@su.edu.krd</a:t>
            </a:r>
          </a:p>
          <a:p>
            <a:pPr marL="0" marR="45720" lvl="0" indent="0" algn="ctr">
              <a:spcBef>
                <a:spcPct val="20000"/>
              </a:spcBef>
              <a:buClr>
                <a:schemeClr val="accent3"/>
              </a:buClr>
              <a:buSzPct val="95000"/>
              <a:buNone/>
              <a:defRPr/>
            </a:pPr>
            <a:r>
              <a:rPr lang="en-US" altLang="zh-CN" sz="2900" dirty="0">
                <a:latin typeface="Times New Roman" pitchFamily="18" charset="0"/>
                <a:cs typeface="Times New Roman" pitchFamily="18" charset="0"/>
              </a:rPr>
              <a:t>2023-2024</a:t>
            </a:r>
          </a:p>
          <a:p>
            <a:pPr algn="ctr">
              <a:buNone/>
            </a:pP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049580" cy="365125"/>
          </a:xfrm>
        </p:spPr>
        <p:txBody>
          <a:bodyPr/>
          <a:lstStyle/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Lecturer: Hero Muhamad Sulaiman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24140E3-BD46-4D92-91B0-314EAEB26E3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38282" y="214290"/>
            <a:ext cx="8572560" cy="78581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Systems Analysis </a:t>
            </a:r>
            <a:r>
              <a:rPr lang="en-GB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3269715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428737"/>
            <a:ext cx="8229600" cy="4578555"/>
          </a:xfrm>
        </p:spPr>
        <p:txBody>
          <a:bodyPr>
            <a:normAutofit/>
          </a:bodyPr>
          <a:lstStyle/>
          <a:p>
            <a:pPr>
              <a:buSzPct val="120000"/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Importance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 Systems Analysis</a:t>
            </a:r>
          </a:p>
          <a:p>
            <a:pPr>
              <a:buSzPct val="120000"/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Roles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system analyst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SzPct val="120000"/>
              <a:buFont typeface="Wingdings" pitchFamily="2" charset="2"/>
              <a:buChar char="Ø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 Information System:-</a:t>
            </a:r>
          </a:p>
          <a:p>
            <a:pPr marL="736092" lvl="1" indent="-342900">
              <a:buSzPct val="120000"/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Transactional Processing System (TPS)</a:t>
            </a:r>
          </a:p>
          <a:p>
            <a:pPr marL="736092" lvl="1" indent="-342900">
              <a:buSzPct val="120000"/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Management Information System (MIS)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736092" lvl="1" indent="-342900">
              <a:buSzPct val="120000"/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Decision Support System (DSS)</a:t>
            </a:r>
          </a:p>
          <a:p>
            <a:pPr marL="736092" lvl="1" indent="-342900">
              <a:buSzPct val="120000"/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Executive Support System (ESS)</a:t>
            </a:r>
          </a:p>
          <a:p>
            <a:pPr>
              <a:buFont typeface="Wingdings" pitchFamily="2" charset="2"/>
              <a:buChar char="Ø"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21018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025586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428737"/>
            <a:ext cx="8715436" cy="4578555"/>
          </a:xfrm>
        </p:spPr>
        <p:txBody>
          <a:bodyPr>
            <a:noAutofit/>
          </a:bodyPr>
          <a:lstStyle/>
          <a:p>
            <a:pPr marL="624078" indent="-514350" algn="just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Tries to understand human needs to analyze, process, transform, store data and output information in the context of a particular organization.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Try to build or improve information systems.?How?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SA &amp; D include users in every step of building systems which lead the users to have an idea about the new system when it is installed.</a:t>
            </a: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263894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66844" y="274638"/>
            <a:ext cx="8786874" cy="1082660"/>
          </a:xfrm>
        </p:spPr>
        <p:txBody>
          <a:bodyPr>
            <a:noAutofit/>
          </a:bodyPr>
          <a:lstStyle/>
          <a:p>
            <a:pPr algn="ctr"/>
            <a:r>
              <a:rPr lang="en-GB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Why System Analysis and design is important?</a:t>
            </a:r>
          </a:p>
        </p:txBody>
      </p:sp>
    </p:spTree>
    <p:extLst>
      <p:ext uri="{BB962C8B-B14F-4D97-AF65-F5344CB8AC3E}">
        <p14:creationId xmlns:p14="http://schemas.microsoft.com/office/powerpoint/2010/main" val="273182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714489"/>
            <a:ext cx="8715436" cy="4292803"/>
          </a:xfrm>
        </p:spPr>
        <p:txBody>
          <a:bodyPr>
            <a:normAutofit/>
          </a:bodyPr>
          <a:lstStyle/>
          <a:p>
            <a:pPr marL="624078" indent="-514350" algn="just">
              <a:buFont typeface="+mj-lt"/>
              <a:buAutoNum type="arabicPeriod" startAt="4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It helps saving costs of system building because every step is well thought-out.</a:t>
            </a:r>
          </a:p>
          <a:p>
            <a:pPr marL="624078" indent="-514350" algn="just">
              <a:buFont typeface="+mj-lt"/>
              <a:buAutoNum type="arabicPeriod" startAt="4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Lead to a better understanding of the organizational environment such as political and cultural feature. </a:t>
            </a:r>
            <a:endParaRPr lang="en-GB" sz="32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66844" y="417514"/>
            <a:ext cx="8786874" cy="796908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GB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Why System Analysis and design is important?</a:t>
            </a:r>
          </a:p>
        </p:txBody>
      </p:sp>
    </p:spTree>
    <p:extLst>
      <p:ext uri="{BB962C8B-B14F-4D97-AF65-F5344CB8AC3E}">
        <p14:creationId xmlns:p14="http://schemas.microsoft.com/office/powerpoint/2010/main" val="1121290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428737"/>
            <a:ext cx="8643998" cy="4578555"/>
          </a:xfrm>
        </p:spPr>
        <p:txBody>
          <a:bodyPr>
            <a:normAutofit/>
          </a:bodyPr>
          <a:lstStyle/>
          <a:p>
            <a:pPr marL="624078" indent="-51435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system analyst has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many roles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inside companies or organizations. Such as :-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successful system analyst is a good problem solver. How?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system analyst must also be a good communicator.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system analyst must have enough programming experience and knowledge of technology. </a:t>
            </a:r>
          </a:p>
          <a:p>
            <a:pPr marL="624078" indent="-514350">
              <a:buFont typeface="+mj-lt"/>
              <a:buAutoNum type="arabicPeriod"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38282" y="142852"/>
            <a:ext cx="8786874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are the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Qualities of the System Analyst</a:t>
            </a:r>
            <a:r>
              <a:rPr lang="en-GB" sz="4900" dirty="0">
                <a:solidFill>
                  <a:srgbClr val="C00000"/>
                </a:solidFill>
              </a:rPr>
              <a:t/>
            </a:r>
            <a:br>
              <a:rPr lang="en-GB" sz="4900" dirty="0">
                <a:solidFill>
                  <a:srgbClr val="C00000"/>
                </a:solidFill>
              </a:rPr>
            </a:br>
            <a:endParaRPr lang="en-GB" sz="49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9213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142984"/>
            <a:ext cx="8715436" cy="4786347"/>
          </a:xfrm>
        </p:spPr>
        <p:txBody>
          <a:bodyPr>
            <a:normAutofit/>
          </a:bodyPr>
          <a:lstStyle/>
          <a:p>
            <a:pPr marL="624078" indent="-514350" algn="just">
              <a:buFont typeface="+mj-lt"/>
              <a:buAutoNum type="arabicPeriod" startAt="4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System analyst is someone who is motivated and passionate about his or her job.</a:t>
            </a:r>
          </a:p>
          <a:p>
            <a:pPr marL="624078" indent="-514350" algn="just">
              <a:buFont typeface="+mj-lt"/>
              <a:buAutoNum type="arabicPeriod" startAt="4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System analysts must be professional and possess strong work ethics to be able to form robust relationship with their clients. </a:t>
            </a:r>
          </a:p>
          <a:p>
            <a:pPr marL="624078" indent="-514350" algn="just">
              <a:buFont typeface="+mj-lt"/>
              <a:buAutoNum type="arabicPeriod" startAt="4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Understand both human and computer system well to be able to work with them for producing useful and usable information systems. 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38282" y="357166"/>
            <a:ext cx="892971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are the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Qualities of the System Analyst</a:t>
            </a:r>
            <a:r>
              <a:rPr lang="en-GB" dirty="0" smtClean="0">
                <a:solidFill>
                  <a:srgbClr val="C00000"/>
                </a:solidFill>
              </a:rPr>
              <a:t/>
            </a:r>
            <a:br>
              <a:rPr lang="en-GB" dirty="0" smtClean="0">
                <a:solidFill>
                  <a:srgbClr val="C00000"/>
                </a:solidFill>
              </a:rPr>
            </a:b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932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071547"/>
            <a:ext cx="8715436" cy="4786346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System analyst</a:t>
            </a:r>
          </a:p>
          <a:p>
            <a:pPr marL="624078" indent="-514350">
              <a:buFont typeface="+mj-lt"/>
              <a:buAutoNum type="arabicPeriod"/>
            </a:pP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Business analyst</a:t>
            </a:r>
          </a:p>
          <a:p>
            <a:pPr marL="624078" indent="-514350">
              <a:buFont typeface="+mj-lt"/>
              <a:buAutoNum type="arabicPeriod"/>
            </a:pP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Requirement analyst</a:t>
            </a:r>
          </a:p>
          <a:p>
            <a:pPr marL="624078" indent="-514350">
              <a:buFont typeface="+mj-lt"/>
              <a:buAutoNum type="arabicPeriod"/>
            </a:pP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Infrastructure analyst</a:t>
            </a:r>
          </a:p>
          <a:p>
            <a:pPr marL="624078" indent="-514350">
              <a:buNone/>
            </a:pPr>
            <a:endParaRPr lang="en-GB" sz="3600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21018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09720" y="274638"/>
            <a:ext cx="8572560" cy="725470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System Analyst</a:t>
            </a:r>
          </a:p>
        </p:txBody>
      </p:sp>
    </p:spTree>
    <p:extLst>
      <p:ext uri="{BB962C8B-B14F-4D97-AF65-F5344CB8AC3E}">
        <p14:creationId xmlns:p14="http://schemas.microsoft.com/office/powerpoint/2010/main" val="1743139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66844" y="1071547"/>
            <a:ext cx="8858312" cy="493574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IS has been developed for different purposes, it depends on the 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users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businesses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in a company or organization.</a:t>
            </a:r>
          </a:p>
          <a:p>
            <a:pPr algn="just">
              <a:buFont typeface="Wingdings" pitchFamily="2" charset="2"/>
              <a:buChar char="Ø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There are </a:t>
            </a:r>
            <a:r>
              <a:rPr lang="en-GB" sz="3200" b="1" u="sng" dirty="0">
                <a:latin typeface="Times New Roman" pitchFamily="18" charset="0"/>
                <a:cs typeface="Times New Roman" pitchFamily="18" charset="0"/>
              </a:rPr>
              <a:t>four types of IS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36092" lvl="1" indent="-342900" algn="just">
              <a:buSzPct val="120000"/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Transactional Processing Systems (TPSs)</a:t>
            </a:r>
          </a:p>
          <a:p>
            <a:pPr marL="736092" lvl="1" indent="-342900" algn="just">
              <a:buSzPct val="120000"/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Management Information Systems (MISs)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  <a:p>
            <a:pPr marL="736092" lvl="1" indent="-342900" algn="just">
              <a:buSzPct val="120000"/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Decision Support Systems (DSSs)</a:t>
            </a:r>
          </a:p>
          <a:p>
            <a:pPr marL="736092" lvl="1" indent="-342900" algn="just">
              <a:buSzPct val="120000"/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Executive Support Systems (ESSs)</a:t>
            </a:r>
          </a:p>
          <a:p>
            <a:pPr lvl="1" algn="just"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marL="850392" lvl="1" indent="-457200" algn="just">
              <a:buFont typeface="+mj-lt"/>
              <a:buAutoNum type="arabicPeriod"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3978142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38282" y="274638"/>
            <a:ext cx="8715436" cy="796908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Information System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691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09720" y="1142984"/>
            <a:ext cx="8572560" cy="50720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1- Transactional Processing Systems (TPS):-</a:t>
            </a:r>
          </a:p>
          <a:p>
            <a:pPr>
              <a:buNone/>
            </a:pPr>
            <a:endParaRPr lang="en-US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Transaction can be any activity inside a company or organization.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Perform the everyday transactions of an organization.</a:t>
            </a: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Capture, process, collect, edit and store large amount of  data about business transactions.</a:t>
            </a:r>
          </a:p>
          <a:p>
            <a:pPr algn="just">
              <a:buFont typeface="Wingdings" pitchFamily="2" charset="2"/>
              <a:buChar char="Ø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Also known as </a:t>
            </a:r>
            <a:r>
              <a:rPr lang="en-GB" sz="3200" u="sng" dirty="0">
                <a:latin typeface="Times New Roman" pitchFamily="18" charset="0"/>
                <a:cs typeface="Times New Roman" pitchFamily="18" charset="0"/>
              </a:rPr>
              <a:t>operational system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GB" sz="3200" u="sng" dirty="0">
                <a:latin typeface="Times New Roman" pitchFamily="18" charset="0"/>
                <a:cs typeface="Times New Roman" pitchFamily="18" charset="0"/>
              </a:rPr>
              <a:t>real time processing.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3906704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14290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Information System</a:t>
            </a:r>
          </a:p>
        </p:txBody>
      </p:sp>
    </p:spTree>
    <p:extLst>
      <p:ext uri="{BB962C8B-B14F-4D97-AF65-F5344CB8AC3E}">
        <p14:creationId xmlns:p14="http://schemas.microsoft.com/office/powerpoint/2010/main" val="3703097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09720" y="1142984"/>
            <a:ext cx="8572560" cy="492922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1- Transactional Processing Systems(TPSs):-</a:t>
            </a:r>
          </a:p>
          <a:p>
            <a:pPr>
              <a:buNone/>
            </a:pPr>
            <a:endParaRPr lang="en-US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3200" b="1" u="sng" dirty="0">
                <a:latin typeface="Times New Roman" pitchFamily="18" charset="0"/>
                <a:cs typeface="Times New Roman" pitchFamily="18" charset="0"/>
              </a:rPr>
              <a:t>Advantages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:-</a:t>
            </a:r>
          </a:p>
          <a:p>
            <a:pPr lvl="1" algn="just">
              <a:buFont typeface="Wingdings" pitchFamily="2" charset="2"/>
              <a:buChar char="Ø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Speed up the transactions.TPSs works on  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Databases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large amounts of data can be processed and retrieved in a very short time compared to the time it would take if humans did the job.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Keep managers aware of the day-to-day work,</a:t>
            </a:r>
            <a:r>
              <a:rPr lang="en-US" sz="3200" dirty="0"/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because it can produce daily reports which make the business process faster.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14290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Information System</a:t>
            </a:r>
          </a:p>
        </p:txBody>
      </p:sp>
    </p:spTree>
    <p:extLst>
      <p:ext uri="{BB962C8B-B14F-4D97-AF65-F5344CB8AC3E}">
        <p14:creationId xmlns:p14="http://schemas.microsoft.com/office/powerpoint/2010/main" val="2327754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285860"/>
            <a:ext cx="8715436" cy="4857784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1- Transactional Processing Systems(TPSs):-</a:t>
            </a:r>
          </a:p>
          <a:p>
            <a:pPr marL="624078" indent="-514350">
              <a:buNone/>
            </a:pPr>
            <a:endParaRPr lang="en-GB" b="1" u="sng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en-GB" sz="3200" b="1" u="sng" dirty="0"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:-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E-banking system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Hotel reservations systems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Payroll systems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Inventory systems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1981200" y="214290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Information System</a:t>
            </a:r>
          </a:p>
        </p:txBody>
      </p:sp>
    </p:spTree>
    <p:extLst>
      <p:ext uri="{BB962C8B-B14F-4D97-AF65-F5344CB8AC3E}">
        <p14:creationId xmlns:p14="http://schemas.microsoft.com/office/powerpoint/2010/main" val="10065961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81158" y="1857364"/>
            <a:ext cx="8501122" cy="471490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4 hrs/Week 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Tuesday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 12:30 – 01:30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Wednesday: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12:30 – 01:30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Thursday: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8:30 – 10:00  </a:t>
            </a:r>
          </a:p>
          <a:p>
            <a:pPr>
              <a:buNone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                                    10:30 – </a:t>
            </a:r>
            <a:r>
              <a:rPr lang="en-GB" sz="2400" smtClean="0">
                <a:latin typeface="Times New Roman" pitchFamily="18" charset="0"/>
                <a:cs typeface="Times New Roman" pitchFamily="18" charset="0"/>
              </a:rPr>
              <a:t>12:00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Bring notebook and a pen to take notes!</a:t>
            </a:r>
            <a:endParaRPr lang="en-GB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21018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24140E3-BD46-4D92-91B0-314EAEB26E3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2409828" y="1071546"/>
            <a:ext cx="7258072" cy="500066"/>
          </a:xfrm>
        </p:spPr>
        <p:txBody>
          <a:bodyPr>
            <a:noAutofit/>
          </a:bodyPr>
          <a:lstStyle/>
          <a:p>
            <a:r>
              <a:rPr lang="en-GB" sz="4000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Lectures Timetable</a:t>
            </a:r>
            <a:endParaRPr lang="en-GB" sz="4000" u="sng" dirty="0">
              <a:solidFill>
                <a:schemeClr val="accent2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38282" y="214290"/>
            <a:ext cx="8572560" cy="78581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Systems Analysis </a:t>
            </a:r>
            <a:r>
              <a:rPr lang="en-GB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and </a:t>
            </a: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Design</a:t>
            </a:r>
          </a:p>
        </p:txBody>
      </p:sp>
      <p:pic>
        <p:nvPicPr>
          <p:cNvPr id="8" name="Picture 7" descr="panama-notebook-and-pen--10679600$0--h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6264" y="5072074"/>
            <a:ext cx="1928826" cy="129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525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66844" y="1071546"/>
            <a:ext cx="8786874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2- Management Information Systems (MISs):-</a:t>
            </a:r>
          </a:p>
          <a:p>
            <a:pPr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Take the information generated mainly by transaction processing systems and convert it into aggregated and more meaningful forms.</a:t>
            </a:r>
          </a:p>
          <a:p>
            <a:pPr algn="just">
              <a:buFont typeface="Wingdings" pitchFamily="2" charset="2"/>
              <a:buChar char="Ø"/>
            </a:pP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aim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is to support managers by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analyzing information and make decisions. 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All MISs include TPSs (which means that MISs depend on databases too in their work).</a:t>
            </a:r>
          </a:p>
          <a:p>
            <a:pPr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66844" y="214290"/>
            <a:ext cx="8786874" cy="78581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Information System</a:t>
            </a:r>
            <a:r>
              <a:rPr lang="en-GB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645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66844" y="1000108"/>
            <a:ext cx="8786874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2- Management Information System (MIS):-</a:t>
            </a:r>
          </a:p>
          <a:p>
            <a:pPr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information is saved in a shared database which can be accessed by managers.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MISs are used by lower-level managers.</a:t>
            </a:r>
          </a:p>
          <a:p>
            <a:pPr marL="365760" lvl="2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E.g. Periodic tables, reports…</a:t>
            </a:r>
          </a:p>
          <a:p>
            <a:pPr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66844" y="214290"/>
            <a:ext cx="8786874" cy="78581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Information System</a:t>
            </a:r>
            <a:r>
              <a:rPr lang="en-GB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93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928670"/>
            <a:ext cx="8715436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3- Decision Support Systems (DSSs):-</a:t>
            </a:r>
          </a:p>
          <a:p>
            <a:pPr>
              <a:buFont typeface="Wingdings" pitchFamily="2" charset="2"/>
              <a:buChar char="§"/>
            </a:pPr>
            <a:endParaRPr lang="en-US" sz="29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They depend on databases like MISs and TPSs for their works.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They are used for making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strategic decisions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while TPSs are used for making day-to-day business decisions.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DSSs are used by upper-level managers.</a:t>
            </a:r>
          </a:p>
          <a:p>
            <a:pPr>
              <a:buNone/>
            </a:pPr>
            <a:endParaRPr lang="en-GB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42852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Information System</a:t>
            </a:r>
          </a:p>
        </p:txBody>
      </p:sp>
    </p:spTree>
    <p:extLst>
      <p:ext uri="{BB962C8B-B14F-4D97-AF65-F5344CB8AC3E}">
        <p14:creationId xmlns:p14="http://schemas.microsoft.com/office/powerpoint/2010/main" val="964665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071546"/>
            <a:ext cx="8715436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3- Decision Support Systems (DSSs):-</a:t>
            </a:r>
          </a:p>
          <a:p>
            <a:pPr>
              <a:buNone/>
            </a:pP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DSSs help users to make long-term business decisions, because they are more suitable to specific user needs and provide graphs and mathematical simulations to help the process of decision making.</a:t>
            </a:r>
            <a:endParaRPr lang="en-US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21018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42852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Information System</a:t>
            </a:r>
          </a:p>
        </p:txBody>
      </p:sp>
    </p:spTree>
    <p:extLst>
      <p:ext uri="{BB962C8B-B14F-4D97-AF65-F5344CB8AC3E}">
        <p14:creationId xmlns:p14="http://schemas.microsoft.com/office/powerpoint/2010/main" val="951182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142984"/>
            <a:ext cx="8715436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4. Executive Support Systems:-</a:t>
            </a: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Used by executives in an organization to make strategic decisions.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They are used for making decisions based on a larger amount of knowledge not only of what happens inside the organization, but also what happens outside of it E.g.</a:t>
            </a:r>
            <a:r>
              <a:rPr lang="en-US" sz="3200" dirty="0"/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economic status, competitive between companies.</a:t>
            </a:r>
          </a:p>
          <a:p>
            <a:pPr>
              <a:buNone/>
            </a:pP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32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Information System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9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142984"/>
            <a:ext cx="8715436" cy="43577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4. Executive Support Systems:-</a:t>
            </a:r>
          </a:p>
          <a:p>
            <a:pPr>
              <a:buFont typeface="Wingdings" pitchFamily="2" charset="2"/>
              <a:buChar char="§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ESSs rely on the information generated  by TPSs and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MISs.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It helps users to address unstructured  decision problems.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It belongs to a higher level compared to DSSs because they are used by </a:t>
            </a:r>
            <a:r>
              <a:rPr lang="en-US" sz="3200" strike="sngStrike" dirty="0">
                <a:latin typeface="Times New Roman" pitchFamily="18" charset="0"/>
                <a:cs typeface="Times New Roman" pitchFamily="18" charset="0"/>
              </a:rPr>
              <a:t>senior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executives. </a:t>
            </a:r>
          </a:p>
          <a:p>
            <a:pPr>
              <a:buFont typeface="Wingdings" pitchFamily="2" charset="2"/>
              <a:buChar char="§"/>
            </a:pPr>
            <a:endParaRPr lang="en-GB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32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Information System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018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142985"/>
            <a:ext cx="8472518" cy="4578555"/>
          </a:xfrm>
        </p:spPr>
        <p:txBody>
          <a:bodyPr/>
          <a:lstStyle/>
          <a:p>
            <a:pPr>
              <a:buNone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Source: http://www.chris-kimble.com/Courses/World_Med_MBA/Four-Level-Pyramid-model.png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21018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6372-2963-4194-BF84-C2E18A2E55A7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38282" y="214290"/>
            <a:ext cx="8715436" cy="1000132"/>
          </a:xfrm>
        </p:spPr>
        <p:txBody>
          <a:bodyPr>
            <a:noAutofit/>
          </a:bodyPr>
          <a:lstStyle/>
          <a:p>
            <a:pPr algn="ctr"/>
            <a:r>
              <a:rPr lang="en-US" sz="3900" dirty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Hierarchy of Information System Types</a:t>
            </a:r>
            <a:endParaRPr lang="en-GB" sz="39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Four-Level-Pyramid-model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52564" y="1785926"/>
            <a:ext cx="8715436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23272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263894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24140E3-BD46-4D92-91B0-314EAEB26E3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09828" y="1428736"/>
            <a:ext cx="7258072" cy="571504"/>
          </a:xfrm>
        </p:spPr>
        <p:txBody>
          <a:bodyPr>
            <a:noAutofit/>
          </a:bodyPr>
          <a:lstStyle/>
          <a:p>
            <a:r>
              <a:rPr lang="en-GB" sz="4000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Assessment</a:t>
            </a:r>
            <a:endParaRPr lang="en-GB" sz="4000" u="sng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5604" y="2389452"/>
            <a:ext cx="57150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Coursework (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% 40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Second Semester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>
              <a:buFontTx/>
              <a:buChar char="-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Exam   %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20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>
              <a:buFontTx/>
              <a:buChar char="-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Quiz &amp; Daily Activities   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%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10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Homework % 5</a:t>
            </a:r>
          </a:p>
          <a:p>
            <a:pPr lvl="1">
              <a:buFontTx/>
              <a:buChar char="-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Report  + Assignment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% 5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Final Exam (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% 60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Your total mark:</a:t>
            </a:r>
          </a:p>
          <a:p>
            <a:pPr>
              <a:buFontTx/>
              <a:buChar char="-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Coursework  : % 40</a:t>
            </a:r>
          </a:p>
          <a:p>
            <a:pPr>
              <a:buFontTx/>
              <a:buChar char="-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 Final exam   : % 60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5738810" y="4707846"/>
            <a:ext cx="428628" cy="5715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10314" y="4717380"/>
            <a:ext cx="928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100%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38282" y="214290"/>
            <a:ext cx="8572560" cy="78581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Systems Analysis </a:t>
            </a:r>
            <a:r>
              <a:rPr lang="en-GB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3293954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24118" y="2136594"/>
            <a:ext cx="8229600" cy="4935745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Dennis, A., Wixom, B. H., and Roth, R. M. (2012):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Systems Analysis and Design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5th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edn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Hoboken: John Wiley &amp; Sons, Inc.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Dennis, A., Wixom, B. H.,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Tegarden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D. (2005):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Systems Analysis and Design with UML Version 2.0 An Object-Oriented Approach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2nd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edn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Hoboken: John Wiley &amp; Sons, Inc.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Kendall, K. E. and Kendall, J. E. (2011):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System Analysis and Design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8th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edn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New Jersey: Pearson Education, Inc.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Other relevant papers, websites and books.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92456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24140E3-BD46-4D92-91B0-314EAEB26E3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09786" y="1285860"/>
            <a:ext cx="7686700" cy="654032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GB" sz="4000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Resources for study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38282" y="142852"/>
            <a:ext cx="8572560" cy="78581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Systems Analysis </a:t>
            </a:r>
            <a:r>
              <a:rPr lang="en-GB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2256300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6910" y="1714489"/>
            <a:ext cx="8715436" cy="493574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System Analysis and Design.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SDLC (System Development Life Cycle).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Planning phase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Apply Planning Phase On A system.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Project Management.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Analysis phase.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Analysis phase On A system.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Gathering Techniques (1).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Requirements Gathering Techniques (2).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Introducing the Design Phase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Apply Analysis Design On A system.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Architecture Design.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User Interface Design.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Design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Management Layer Design: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263894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24140E3-BD46-4D92-91B0-314EAEB26E3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2309786" y="1000108"/>
            <a:ext cx="7686700" cy="654032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GB" sz="4000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Syllabus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38282" y="142852"/>
            <a:ext cx="8572560" cy="78581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Systems Analysis and </a:t>
            </a:r>
            <a:r>
              <a:rPr lang="en-GB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Design</a:t>
            </a:r>
            <a:endParaRPr lang="en-GB" sz="40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592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922280"/>
            <a:ext cx="8643998" cy="4721431"/>
          </a:xfrm>
        </p:spPr>
        <p:txBody>
          <a:bodyPr/>
          <a:lstStyle/>
          <a:p>
            <a:pPr marL="624078" indent="-514350" algn="just">
              <a:buFont typeface="Wingdings" pitchFamily="2" charset="2"/>
              <a:buChar char="Ø"/>
            </a:pPr>
            <a:r>
              <a:rPr lang="en-US" sz="32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 system: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can be defined as a collection of components that work together to achieve some certain objectives.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 composed of five parts: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Input, processing, output. Control and feedbacks.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335332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40E3-BD46-4D92-91B0-314EAEB26E3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2309786" y="1000108"/>
            <a:ext cx="7686700" cy="654032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GB" sz="4000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Some topic related concepts:-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38282" y="142852"/>
            <a:ext cx="8572560" cy="78581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Systems Analysis </a:t>
            </a:r>
            <a:r>
              <a:rPr lang="en-GB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Design</a:t>
            </a:r>
            <a:endParaRPr lang="en-GB" sz="40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526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238348" y="2071678"/>
            <a:ext cx="6929486" cy="403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335332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40E3-BD46-4D92-91B0-314EAEB26E3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2309786" y="1000108"/>
            <a:ext cx="7686700" cy="654032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GB" sz="4000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Some topic related concepts:-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38282" y="142852"/>
            <a:ext cx="8572560" cy="78581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Systems Analysis </a:t>
            </a:r>
            <a:r>
              <a:rPr lang="en-GB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16220428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82" y="1928802"/>
            <a:ext cx="8643998" cy="4429156"/>
          </a:xfrm>
        </p:spPr>
        <p:txBody>
          <a:bodyPr>
            <a:normAutofit/>
          </a:bodyPr>
          <a:lstStyle/>
          <a:p>
            <a:pPr marL="624078" indent="-514350" algn="just">
              <a:buFont typeface="Wingdings" pitchFamily="2" charset="2"/>
              <a:buChar char="v"/>
            </a:pPr>
            <a:r>
              <a:rPr lang="en-GB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System analysis:- 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It is a problem solving technique that improves the system and ensures that all the components of the system work efficiently to accomplish their purpose.</a:t>
            </a:r>
          </a:p>
          <a:p>
            <a:pPr marL="624078" indent="-514350" algn="just">
              <a:buFont typeface="Wingdings" pitchFamily="2" charset="2"/>
              <a:buChar char="v"/>
            </a:pPr>
            <a:r>
              <a:rPr lang="en-GB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System Design</a:t>
            </a:r>
            <a:r>
              <a:rPr lang="en-GB" b="1" i="1" dirty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process of defining the architecture, components, and data of a system to satisfy specified requirements, it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is most effective when more than one solution can be proposed.</a:t>
            </a:r>
            <a:endParaRPr lang="en-GB" b="1" i="1" u="sng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Font typeface="Wingdings" pitchFamily="2" charset="2"/>
              <a:buChar char="v"/>
            </a:pPr>
            <a:r>
              <a:rPr lang="en-GB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System Analyst:-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The person who studies and analyzes a system.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263894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40E3-BD46-4D92-91B0-314EAEB26E3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2309786" y="1000108"/>
            <a:ext cx="7686700" cy="654032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GB" sz="4000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Some topic related concepts:-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38282" y="142852"/>
            <a:ext cx="8572560" cy="78581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Systems Analysis </a:t>
            </a:r>
            <a:r>
              <a:rPr lang="en-GB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Design</a:t>
            </a:r>
            <a:endParaRPr lang="en-GB" sz="40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393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707966"/>
            <a:ext cx="8229600" cy="4507117"/>
          </a:xfrm>
        </p:spPr>
        <p:txBody>
          <a:bodyPr>
            <a:noAutofit/>
          </a:bodyPr>
          <a:lstStyle/>
          <a:p>
            <a:pPr marL="624078" indent="-514350" algn="just">
              <a:buFont typeface="Wingdings" pitchFamily="2" charset="2"/>
              <a:buChar char="Ø"/>
            </a:pPr>
            <a:r>
              <a:rPr lang="en-GB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Information System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Set of people, processes, applications and data working together to enable the day-to-day business and support  the problem solving and decision making needs for users and management. 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Font typeface="Wingdings" pitchFamily="2" charset="2"/>
              <a:buChar char="Ø"/>
            </a:pPr>
            <a:r>
              <a:rPr lang="en-GB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Information Technology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Combination of hardware, telecommunication and software that enable the creation and operation of an information system.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904072" y="6407945"/>
            <a:ext cx="4121018" cy="365125"/>
          </a:xfrm>
        </p:spPr>
        <p:txBody>
          <a:bodyPr/>
          <a:lstStyle/>
          <a:p>
            <a:r>
              <a:rPr lang="en-US" smtClean="0"/>
              <a:t>Lecturer: Hero Muhamad Sulaiman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40E3-BD46-4D92-91B0-314EAEB26E3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2309786" y="1000108"/>
            <a:ext cx="7686700" cy="654032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GB" sz="4000" u="sng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Some topic related concepts:-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38282" y="142852"/>
            <a:ext cx="8572560" cy="78581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0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Systems Analysis and </a:t>
            </a:r>
            <a:r>
              <a:rPr lang="en-GB" sz="4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Design</a:t>
            </a:r>
            <a:endParaRPr lang="en-GB" sz="40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958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0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6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7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8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9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0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6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8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9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5990</TotalTime>
  <Words>1639</Words>
  <Application>Microsoft Office PowerPoint</Application>
  <PresentationFormat>Widescreen</PresentationFormat>
  <Paragraphs>238</Paragraphs>
  <Slides>26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Calibri</vt:lpstr>
      <vt:lpstr>Lucida Sans Unicode</vt:lpstr>
      <vt:lpstr>黑体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  <vt:lpstr>Lectures Timetable</vt:lpstr>
      <vt:lpstr>Assessment</vt:lpstr>
      <vt:lpstr>Resources for study</vt:lpstr>
      <vt:lpstr>Syllabus</vt:lpstr>
      <vt:lpstr>Some topic related concepts:-</vt:lpstr>
      <vt:lpstr>Some topic related concepts:-</vt:lpstr>
      <vt:lpstr>Some topic related concepts:-</vt:lpstr>
      <vt:lpstr>Some topic related concepts:-</vt:lpstr>
      <vt:lpstr>Outline</vt:lpstr>
      <vt:lpstr>Why System Analysis and design is important?</vt:lpstr>
      <vt:lpstr>Why System Analysis and design is important?</vt:lpstr>
      <vt:lpstr>  What are the Qualities of the System Analyst </vt:lpstr>
      <vt:lpstr> What are the Qualities of the System Analyst </vt:lpstr>
      <vt:lpstr>Types of System Analyst</vt:lpstr>
      <vt:lpstr>Types of Information System</vt:lpstr>
      <vt:lpstr>Types of Information System</vt:lpstr>
      <vt:lpstr>Types of Information System</vt:lpstr>
      <vt:lpstr>Types of Information System</vt:lpstr>
      <vt:lpstr> Types of Information System </vt:lpstr>
      <vt:lpstr> Types of Information System </vt:lpstr>
      <vt:lpstr>Types of Information System</vt:lpstr>
      <vt:lpstr>Types of Information System</vt:lpstr>
      <vt:lpstr>Types of Information System</vt:lpstr>
      <vt:lpstr>Types of Information System</vt:lpstr>
      <vt:lpstr>Hierarchy of Information System Types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Analysis and Database Design</dc:title>
  <dc:creator>D-Tech</dc:creator>
  <cp:lastModifiedBy>D-Tech</cp:lastModifiedBy>
  <cp:revision>23</cp:revision>
  <dcterms:created xsi:type="dcterms:W3CDTF">2023-01-14T11:51:32Z</dcterms:created>
  <dcterms:modified xsi:type="dcterms:W3CDTF">2024-01-25T06:58:34Z</dcterms:modified>
</cp:coreProperties>
</file>