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89" r:id="rId2"/>
    <p:sldId id="370" r:id="rId3"/>
    <p:sldId id="371" r:id="rId4"/>
    <p:sldId id="358" r:id="rId5"/>
    <p:sldId id="325" r:id="rId6"/>
    <p:sldId id="354" r:id="rId7"/>
    <p:sldId id="372" r:id="rId8"/>
    <p:sldId id="377" r:id="rId9"/>
    <p:sldId id="378" r:id="rId10"/>
    <p:sldId id="384" r:id="rId11"/>
    <p:sldId id="385" r:id="rId12"/>
    <p:sldId id="379" r:id="rId13"/>
    <p:sldId id="380" r:id="rId14"/>
    <p:sldId id="382" r:id="rId15"/>
    <p:sldId id="383" r:id="rId16"/>
    <p:sldId id="350" r:id="rId17"/>
    <p:sldId id="351" r:id="rId18"/>
    <p:sldId id="373" r:id="rId19"/>
    <p:sldId id="363" r:id="rId20"/>
    <p:sldId id="374" r:id="rId21"/>
    <p:sldId id="364" r:id="rId22"/>
    <p:sldId id="376" r:id="rId23"/>
    <p:sldId id="362" r:id="rId24"/>
    <p:sldId id="353" r:id="rId25"/>
    <p:sldId id="340" r:id="rId26"/>
    <p:sldId id="342" r:id="rId27"/>
    <p:sldId id="367" r:id="rId28"/>
    <p:sldId id="36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2676" autoAdjust="0"/>
  </p:normalViewPr>
  <p:slideViewPr>
    <p:cSldViewPr>
      <p:cViewPr varScale="1">
        <p:scale>
          <a:sx n="64" d="100"/>
          <a:sy n="64" d="100"/>
        </p:scale>
        <p:origin x="13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33525-EB74-41CE-A058-474C6C45E09F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B3FD0-D6CC-4AB4-A09F-AC19B0A12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7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A7EFD-BD1C-4EC7-8DFA-F213A3F832F5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6F977-EFC5-4154-B9F8-E6A9C3520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4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*Q for the red one</a:t>
            </a:r>
          </a:p>
          <a:p>
            <a:pPr lvl="0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*The service description contains implementation of the service which is published to ………… .</a:t>
            </a:r>
          </a:p>
          <a:p>
            <a:pPr lvl="0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provider   b.  service requestor    c.  registry    d.  published interface</a:t>
            </a:r>
          </a:p>
          <a:p>
            <a:pPr lvl="0" rt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*The service description is usually published by ………………. at the first step.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Requester    b. Service Provider   c. Discovery Agency    d. Registry</a:t>
            </a:r>
          </a:p>
          <a:p>
            <a:pPr lvl="0" rt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 the red one</a:t>
            </a:r>
          </a:p>
          <a:p>
            <a:endParaRPr lang="en-US" dirty="0" smtClean="0"/>
          </a:p>
          <a:p>
            <a:pPr lvl="0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*Service Requestor, Service Provider and Registry are considered as ……… in SOA.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a.Roles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b.  Operations   c.  Discovery Agencies    d.  Components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A service requester is the software entity that implements a service description.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Interface?</a:t>
            </a:r>
          </a:p>
          <a:p>
            <a:endParaRPr lang="en-US" dirty="0" smtClean="0"/>
          </a:p>
          <a:p>
            <a:pPr lvl="0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achieve loose coupling and encapsulation components are accessed through ………..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RPC  b.  Message Signatures   c.  Messages   d.  Interfaces</a:t>
            </a:r>
          </a:p>
          <a:p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64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are the </a:t>
            </a:r>
            <a:r>
              <a:rPr lang="en-US" dirty="0" smtClean="0"/>
              <a:t>methods</a:t>
            </a:r>
            <a:r>
              <a:rPr lang="en-US" baseline="0" dirty="0" smtClean="0"/>
              <a:t> used for connecting services to other services and clients?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58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Agent :-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program that acts for a user or other program. Example </a:t>
            </a:r>
            <a:r>
              <a:rPr lang="en-GB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Chatbot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GB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 integration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(or enterprise 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 integration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the sharing of processes and data among different 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an enterprise.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Non-reusable program is a factor that makes SOA to be needed by online systems.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22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distributed system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 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whose components are located on different networked computers, which then communicate and coordinate their actions by passing messages to one other.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Non-reusable program is a factor that makes SOA to be needed by online systems.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20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*Multiple Interfaces is considered as one of the SOA motivators. Explain this briefly using a diagram?</a:t>
            </a:r>
          </a:p>
          <a:p>
            <a:r>
              <a:rPr lang="en-US" dirty="0" err="1" smtClean="0"/>
              <a:t>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47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………………. Is a piece</a:t>
            </a:r>
            <a:r>
              <a:rPr lang="en-US" baseline="0" dirty="0" smtClean="0"/>
              <a:t> of business functionality that is discoverable by service consumer when building different business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7421-0F53-4EA4-A01B-EBF559AB5BC4}" type="datetime1">
              <a:rPr lang="en-GB" smtClean="0"/>
              <a:t>04/12/2022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4ACC-2213-4B84-8BFA-8868201C2951}" type="datetime1">
              <a:rPr lang="en-GB" smtClean="0"/>
              <a:t>04/12/2022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7B5E-83BE-4F6F-A7FA-9FE07D1893CC}" type="datetime1">
              <a:rPr lang="en-GB" smtClean="0"/>
              <a:t>04/12/2022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C67A-D8A5-4409-BAF7-7ABA95462626}" type="datetime1">
              <a:rPr lang="en-GB" smtClean="0"/>
              <a:t>04/12/2022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9348-1ACC-4A1F-8D9F-30344E6B3975}" type="datetime1">
              <a:rPr lang="en-GB" smtClean="0"/>
              <a:t>04/12/2022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757F-2F87-4E28-9895-0F4E5F54FD8B}" type="datetime1">
              <a:rPr lang="en-GB" smtClean="0"/>
              <a:t>04/12/2022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362A-AC62-474E-A32D-B33FEE84E6F1}" type="datetime1">
              <a:rPr lang="en-GB" smtClean="0"/>
              <a:t>04/12/2022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B49-F883-4B37-9D0F-206C50CE15AD}" type="datetime1">
              <a:rPr lang="en-GB" smtClean="0"/>
              <a:t>04/12/2022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39EA-5FB6-4858-A0BC-8D325AFBFA33}" type="datetime1">
              <a:rPr lang="en-GB" smtClean="0"/>
              <a:t>04/12/2022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A-625E-47A4-BAEA-58332ECCB2D4}" type="datetime1">
              <a:rPr lang="en-GB" smtClean="0"/>
              <a:t>04/12/2022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1FC5-F7F8-4DB3-8BB1-2A289BE88D3C}" type="datetime1">
              <a:rPr lang="en-GB" smtClean="0"/>
              <a:t>04/12/2022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A34E8E-E585-47B8-B289-F39AE4A1CD59}" type="datetime1">
              <a:rPr lang="en-GB" smtClean="0"/>
              <a:t>04/12/2022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Hero Muhamad Sulaiman – Salahaddin University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928670"/>
            <a:ext cx="8858312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9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Service-Oriented Architectures (SOA) and Semantic Web</a:t>
            </a:r>
            <a:r>
              <a:rPr lang="en-GB" sz="4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GB" sz="4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691680" y="2492896"/>
            <a:ext cx="5760640" cy="4176464"/>
          </a:xfrm>
          <a:prstGeom prst="rect">
            <a:avLst/>
          </a:prstGeom>
          <a:ln>
            <a:noFill/>
          </a:ln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Convenor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: Hero Muhamad Sulaiman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MSc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in Advanced Computer Science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Computer Science &amp; IT Department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College of Science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Salahaddin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University/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Hawler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Email: hero.sulaiman@su.edu.krd</a:t>
            </a:r>
            <a:endParaRPr kumimoji="0" lang="en-US" altLang="zh-CN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2022-2023</a:t>
            </a:r>
            <a:endParaRPr kumimoji="0" lang="en-US" altLang="zh-CN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601307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SOA Goals &amp; Benefits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Loose Coupling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among interacting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software agent.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Quality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of Service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Security, Availability, Reliability, Scalability, Performance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Flexibility and Agility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Services can be effectively designed and reconfigured in response to changing business requirements.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Reusability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SOA provide infrastructure that makes reuse possibilities in heterogeneous environment such as Java,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.Net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etc.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altLang="zh-CN" sz="3200" i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376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SOA Goals &amp; Benefits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Autofit/>
          </a:bodyPr>
          <a:lstStyle/>
          <a:p>
            <a:pPr marL="457200" indent="-457200" algn="just" fontAlgn="base">
              <a:buFont typeface="+mj-lt"/>
              <a:buAutoNum type="arabicPeriod" startAt="5"/>
            </a:pPr>
            <a:r>
              <a:rPr lang="en-US" sz="2400" b="1" smtClean="0">
                <a:latin typeface="Arial" pitchFamily="34" charset="0"/>
                <a:cs typeface="Arial" pitchFamily="34" charset="0"/>
              </a:rPr>
              <a:t>Reduces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IT Burden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SOA allow IT to better support the organization by providing more value with less cost and less overall burden.</a:t>
            </a:r>
          </a:p>
          <a:p>
            <a:pPr marL="457200" indent="-457200" algn="just" fontAlgn="base">
              <a:buFont typeface="+mj-lt"/>
              <a:buAutoNum type="arabicPeriod" startAt="5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Increased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Return on Investment (ROI)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Services are delivered as IT assets and provide repeated value with lower maintenance and integration cost.</a:t>
            </a:r>
            <a:r>
              <a:rPr lang="en-US" sz="2400" dirty="0"/>
              <a:t> 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30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SOA motivators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8577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Increasing nature of distributed systems.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Heterogeneity of systems and computing environments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Dynamics of operating environments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Processes require multiple services 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Some other issues… (Next slide)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3923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SOA motivators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857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zh-CN" sz="3200" b="1" u="sng" dirty="0" smtClean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>
              <a:buNone/>
            </a:pPr>
            <a:endParaRPr lang="en-US" altLang="zh-CN" sz="1200" b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altLang="zh-CN" sz="2800" b="1" i="1" dirty="0" smtClean="0">
                <a:latin typeface="Arial" pitchFamily="34" charset="0"/>
                <a:cs typeface="Arial" pitchFamily="34" charset="0"/>
              </a:rPr>
              <a:t>Problem 1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: Complexity</a:t>
            </a:r>
          </a:p>
          <a:p>
            <a:pPr algn="just">
              <a:buFontTx/>
              <a:buChar char="-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Budget constraints</a:t>
            </a:r>
          </a:p>
          <a:p>
            <a:pPr algn="just">
              <a:buFontTx/>
              <a:buChar char="-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Operating efficiencies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Char char="-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New business models</a:t>
            </a:r>
          </a:p>
          <a:p>
            <a:pPr algn="just">
              <a:buFontTx/>
              <a:buChar char="-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Growth by merger and acquisition leads to   integrating entire IT organizations, applications and infrastructures.</a:t>
            </a:r>
          </a:p>
          <a:p>
            <a:pPr algn="just">
              <a:buNone/>
            </a:pPr>
            <a:endParaRPr lang="en-US" altLang="zh-CN" sz="2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Right Brace 4"/>
          <p:cNvSpPr/>
          <p:nvPr/>
        </p:nvSpPr>
        <p:spPr>
          <a:xfrm>
            <a:off x="3923928" y="3291254"/>
            <a:ext cx="357190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9992" y="3398411"/>
            <a:ext cx="396044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Reuse systems, no replacing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67544" y="1844824"/>
            <a:ext cx="8229600" cy="48577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2"/>
              <a:buNone/>
            </a:pPr>
            <a:r>
              <a:rPr lang="en-US" altLang="zh-CN" sz="3200" b="1" u="sng" dirty="0" smtClean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>
              <a:buFont typeface="Wingdings 2"/>
              <a:buNone/>
            </a:pPr>
            <a:endParaRPr lang="en-US" altLang="zh-CN" sz="1200" b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/>
              <a:buNone/>
            </a:pPr>
            <a:r>
              <a:rPr lang="en-US" altLang="zh-CN" sz="2800" b="1" i="1" dirty="0" smtClean="0">
                <a:latin typeface="Arial" pitchFamily="34" charset="0"/>
                <a:cs typeface="Arial" pitchFamily="34" charset="0"/>
              </a:rPr>
              <a:t>Problem 1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: Complexity</a:t>
            </a:r>
          </a:p>
          <a:p>
            <a:pPr algn="just">
              <a:buFontTx/>
              <a:buChar char="-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Budget constraints</a:t>
            </a:r>
          </a:p>
          <a:p>
            <a:pPr algn="just">
              <a:buFontTx/>
              <a:buChar char="-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Operating efficiencies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Char char="-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New business models</a:t>
            </a:r>
          </a:p>
          <a:p>
            <a:pPr algn="just">
              <a:buFontTx/>
              <a:buChar char="-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Growth by merger and acquisition leads to   integrating entire IT organizations, applications and infrastructures.</a:t>
            </a:r>
          </a:p>
          <a:p>
            <a:pPr algn="just">
              <a:buFont typeface="Wingdings 2"/>
              <a:buNone/>
            </a:pPr>
            <a:endParaRPr lang="en-US" altLang="zh-CN" sz="2800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377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SOA motivators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857364"/>
            <a:ext cx="8712968" cy="4857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zh-CN" sz="3200" b="1" u="sng" dirty="0" smtClean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>
              <a:buNone/>
            </a:pPr>
            <a:endParaRPr lang="en-US" altLang="zh-CN" sz="12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altLang="zh-CN" sz="2700" b="1" i="1" dirty="0" smtClean="0">
                <a:latin typeface="Arial" pitchFamily="34" charset="0"/>
                <a:cs typeface="Arial" pitchFamily="34" charset="0"/>
              </a:rPr>
              <a:t>Problem 2</a:t>
            </a:r>
            <a:r>
              <a:rPr lang="en-US" altLang="zh-CN" sz="2700" dirty="0" smtClean="0">
                <a:latin typeface="Arial" pitchFamily="34" charset="0"/>
                <a:cs typeface="Arial" pitchFamily="34" charset="0"/>
              </a:rPr>
              <a:t>: Redundant and non-reusable programming</a:t>
            </a:r>
          </a:p>
          <a:p>
            <a:pPr algn="ctr">
              <a:buNone/>
            </a:pP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Mergers &amp; acquisition </a:t>
            </a:r>
          </a:p>
          <a:p>
            <a:pPr algn="ctr"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ctr"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edundant apps &amp; non-reusable functions of apps   </a:t>
            </a:r>
          </a:p>
          <a:p>
            <a:pPr algn="ctr"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algn="ctr"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ncreasing both cost (using more resources) and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14</a:t>
            </a:fld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27984" y="4077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27984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6739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SOA motivators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15716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zh-CN" sz="2800" b="1" i="1" dirty="0" smtClean="0">
                <a:latin typeface="Arial" pitchFamily="34" charset="0"/>
                <a:cs typeface="Arial" pitchFamily="34" charset="0"/>
              </a:rPr>
              <a:t>Problem 3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: Multiple interfaces</a:t>
            </a:r>
          </a:p>
          <a:p>
            <a:pPr algn="just"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                 - n(n-1) integration problem (n= No. off Appl.)</a:t>
            </a:r>
          </a:p>
          <a:p>
            <a:pPr algn="just"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                 - Integrate another application (A</a:t>
            </a:r>
            <a:r>
              <a:rPr lang="en-US" altLang="zh-CN" sz="2400" baseline="-25000" dirty="0" smtClean="0">
                <a:latin typeface="Arial" pitchFamily="34" charset="0"/>
                <a:cs typeface="Arial" pitchFamily="34" charset="0"/>
              </a:rPr>
              <a:t>(n+1)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4950" y="3243286"/>
            <a:ext cx="5638818" cy="325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077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Terminology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5858643" cy="433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57620" y="5050049"/>
            <a:ext cx="12858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Interact/Bind</a:t>
            </a:r>
            <a:endParaRPr lang="en-US" sz="1400" dirty="0">
              <a:solidFill>
                <a:srgbClr val="00B05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43042" y="1879389"/>
            <a:ext cx="5858643" cy="4333186"/>
            <a:chOff x="1643042" y="1879389"/>
            <a:chExt cx="5858643" cy="433318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3857620" y="5143512"/>
              <a:ext cx="128588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Interact/Bind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5715040" cy="4857784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lvl="0" algn="just"/>
            <a:r>
              <a:rPr lang="en-GB" sz="9000" b="1" dirty="0" smtClean="0">
                <a:latin typeface="Arial" pitchFamily="34" charset="0"/>
                <a:cs typeface="Arial" pitchFamily="34" charset="0"/>
              </a:rPr>
              <a:t>Components</a:t>
            </a:r>
          </a:p>
          <a:p>
            <a:pPr lvl="0" algn="just"/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GB" sz="8000" b="1" dirty="0" smtClean="0">
                <a:latin typeface="Arial" pitchFamily="34" charset="0"/>
                <a:cs typeface="Arial" pitchFamily="34" charset="0"/>
              </a:rPr>
              <a:t>1. Service</a:t>
            </a:r>
            <a:r>
              <a:rPr lang="en-GB" sz="8000" dirty="0" smtClean="0">
                <a:latin typeface="Arial" pitchFamily="34" charset="0"/>
                <a:cs typeface="Arial" pitchFamily="34" charset="0"/>
              </a:rPr>
              <a:t>: A service is an implementation of a well-defined piece of business functionality, with a </a:t>
            </a:r>
            <a:r>
              <a:rPr lang="en-GB" sz="8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published interface</a:t>
            </a:r>
            <a:r>
              <a:rPr lang="en-GB" sz="8000" dirty="0" smtClean="0">
                <a:latin typeface="Arial" pitchFamily="34" charset="0"/>
                <a:cs typeface="Arial" pitchFamily="34" charset="0"/>
              </a:rPr>
              <a:t> that is </a:t>
            </a:r>
            <a:r>
              <a:rPr lang="en-GB" sz="8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discoverable</a:t>
            </a:r>
            <a:r>
              <a:rPr lang="en-GB" sz="8000" dirty="0" smtClean="0">
                <a:latin typeface="Arial" pitchFamily="34" charset="0"/>
                <a:cs typeface="Arial" pitchFamily="34" charset="0"/>
              </a:rPr>
              <a:t> and can be used by service consumers when building different applications and business processes.</a:t>
            </a:r>
          </a:p>
          <a:p>
            <a:pPr lvl="0" algn="just"/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 r="2175"/>
          <a:stretch>
            <a:fillRect/>
          </a:stretch>
        </p:blipFill>
        <p:spPr bwMode="auto">
          <a:xfrm>
            <a:off x="5929354" y="2285992"/>
            <a:ext cx="3214646" cy="319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072363" y="4679542"/>
            <a:ext cx="857256" cy="2376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00B050"/>
                </a:solidFill>
              </a:rPr>
              <a:t>Interact/Bind</a:t>
            </a:r>
            <a:endParaRPr lang="en-US" sz="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5715040" cy="4857784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lvl="0" algn="just"/>
            <a:r>
              <a:rPr lang="en-GB" sz="14400" b="1" dirty="0" smtClean="0">
                <a:latin typeface="Arial" pitchFamily="34" charset="0"/>
                <a:cs typeface="Arial" pitchFamily="34" charset="0"/>
              </a:rPr>
              <a:t>Components</a:t>
            </a:r>
          </a:p>
          <a:p>
            <a:pPr lvl="0" algn="just"/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9600" b="1" dirty="0" smtClean="0">
                <a:latin typeface="Arial" pitchFamily="34" charset="0"/>
                <a:cs typeface="Arial" pitchFamily="34" charset="0"/>
              </a:rPr>
              <a:t>2. Service Description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: The service description contains the details of the interface and implementation of the service. This includes its </a:t>
            </a:r>
            <a:r>
              <a:rPr lang="en-US" sz="9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data types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9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operations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9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binding information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. It could also include </a:t>
            </a:r>
            <a:r>
              <a:rPr lang="en-US" sz="9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categorization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 and other </a:t>
            </a:r>
            <a:r>
              <a:rPr lang="en-US" sz="9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 data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 to facilitate discovery and utilization by requestors.</a:t>
            </a:r>
          </a:p>
          <a:p>
            <a:pPr algn="just"/>
            <a:r>
              <a:rPr lang="en-US" sz="9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9600" dirty="0" smtClean="0">
                <a:latin typeface="Arial" pitchFamily="34" charset="0"/>
                <a:cs typeface="Arial" pitchFamily="34" charset="0"/>
              </a:rPr>
              <a:t>The complete description may be realized as a set of XML description documents. </a:t>
            </a:r>
          </a:p>
          <a:p>
            <a:pPr algn="just"/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9600" dirty="0" smtClean="0">
                <a:latin typeface="Arial" pitchFamily="34" charset="0"/>
                <a:cs typeface="Arial" pitchFamily="34" charset="0"/>
              </a:rPr>
              <a:t>The service description is usually published to a discovery agency.</a:t>
            </a:r>
          </a:p>
          <a:p>
            <a:pPr algn="just"/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 r="2175"/>
          <a:stretch>
            <a:fillRect/>
          </a:stretch>
        </p:blipFill>
        <p:spPr bwMode="auto">
          <a:xfrm>
            <a:off x="5929354" y="2285992"/>
            <a:ext cx="3214646" cy="319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072363" y="4679542"/>
            <a:ext cx="857256" cy="2376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00B050"/>
                </a:solidFill>
              </a:rPr>
              <a:t>Interact/Bind</a:t>
            </a:r>
            <a:endParaRPr lang="en-US" sz="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2690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5429288" cy="45005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Roles</a:t>
            </a:r>
          </a:p>
          <a:p>
            <a:pPr algn="just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 Service requester (Client)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The software entity that calls a service provider. Traditionally, this is termed a “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client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”; however, a service requester can be an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end-user application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another service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643570" y="2308017"/>
            <a:ext cx="3286116" cy="3192685"/>
            <a:chOff x="1643042" y="1879389"/>
            <a:chExt cx="5858643" cy="433318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3680852" y="5098078"/>
              <a:ext cx="1528357" cy="3225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B050"/>
                  </a:solidFill>
                </a:rPr>
                <a:t>Interact/Bind</a:t>
              </a:r>
              <a:endParaRPr lang="en-US" sz="9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Introduction, Motivation, and concepts of SOA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XML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DTD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Schema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to UML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Use Case Diagrams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Sequence Diagrams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Component Diagrams	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Class Diagrams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Syllabus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572032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5429288" cy="48817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Roles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GB" sz="2700" b="1" dirty="0" smtClean="0">
                <a:latin typeface="Arial" pitchFamily="34" charset="0"/>
                <a:cs typeface="Arial" pitchFamily="34" charset="0"/>
              </a:rPr>
              <a:t>Service provider</a:t>
            </a:r>
            <a:r>
              <a:rPr lang="en-GB" sz="27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The software entity that implements a </a:t>
            </a:r>
            <a:r>
              <a:rPr lang="en-US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service description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, and publishes the service to a discovery agency.</a:t>
            </a:r>
          </a:p>
          <a:p>
            <a:pPr algn="just"/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700" b="1" dirty="0" smtClean="0">
                <a:latin typeface="Arial" pitchFamily="34" charset="0"/>
                <a:cs typeface="Arial" pitchFamily="34" charset="0"/>
              </a:rPr>
              <a:t>3. Discovery agency (Registry)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: agency through which a Web service description is published and made discoverable.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678372" y="2684587"/>
            <a:ext cx="3286116" cy="3192685"/>
            <a:chOff x="1643042" y="1879389"/>
            <a:chExt cx="5858643" cy="433318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3680852" y="5098078"/>
              <a:ext cx="1528357" cy="3225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B050"/>
                  </a:solidFill>
                </a:rPr>
                <a:t>Interact/Bind</a:t>
              </a:r>
              <a:endParaRPr lang="en-US" sz="9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7957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428736"/>
            <a:ext cx="5572164" cy="50006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Operations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 Publish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In order to be accessible, a service needs to publish its description such that the requestor can subsequently find it.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2. Find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service requestor retrieves a service description directly or queries the registry for the type of service required. 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5786478" y="2308017"/>
            <a:ext cx="3286116" cy="3192685"/>
            <a:chOff x="1643042" y="1879389"/>
            <a:chExt cx="5858643" cy="4333186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3680852" y="5098078"/>
              <a:ext cx="1528357" cy="3225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B050"/>
                  </a:solidFill>
                </a:rPr>
                <a:t>Interact/Bind</a:t>
              </a:r>
              <a:endParaRPr lang="en-US" sz="9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428736"/>
            <a:ext cx="5572164" cy="50006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Operations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3. Interact/Bind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The service requestor invokes or initiates an interaction with the service provider at runtime using the binding details in the service description to locate, contact, and invoke the service.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GB" sz="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5786478" y="2308017"/>
            <a:ext cx="3286116" cy="3192685"/>
            <a:chOff x="1643042" y="1879389"/>
            <a:chExt cx="5858643" cy="4333186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3680852" y="5098078"/>
              <a:ext cx="1528357" cy="3225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B050"/>
                  </a:solidFill>
                </a:rPr>
                <a:t>Interact/Bind</a:t>
              </a:r>
              <a:endParaRPr lang="en-US" sz="9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29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357298"/>
            <a:ext cx="8572560" cy="51435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Other related terms and concepts:</a:t>
            </a:r>
          </a:p>
          <a:p>
            <a:pPr algn="just"/>
            <a:endParaRPr lang="en-GB" sz="11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b="1" u="sng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Defines a set of public method signatures, logically grouped but providing no implementation. An interface defines a contract between the requestor and provider of a service. Any implementation of an interface must provide all methods. </a:t>
            </a:r>
          </a:p>
          <a:p>
            <a:pPr algn="just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Published interface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 interface that is uniquely identifiable and made available through a registry for clients to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dynamically discover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GB" sz="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8643998" cy="47149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Asynchronous Messaging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Asynchronous means sender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does not block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when sends a request to the receiver.</a:t>
            </a:r>
          </a:p>
          <a:p>
            <a:pPr algn="just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Synchronous Messaging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Synchronous means sender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blocks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when sends a request to the receiver. i.e. The sender waits, after sending the request, until the receiver sends a response.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/>
            </a:r>
            <a:br>
              <a:rPr lang="zh-CN" altLang="en-US" b="1" dirty="0" smtClean="0"/>
            </a:br>
            <a:r>
              <a:rPr lang="en-US" altLang="zh-CN" sz="4900" b="1" dirty="0" smtClean="0">
                <a:latin typeface="Arial" pitchFamily="34" charset="0"/>
                <a:cs typeface="Arial" pitchFamily="34" charset="0"/>
              </a:rPr>
              <a:t>Summary</a:t>
            </a:r>
            <a:endParaRPr lang="zh-CN" altLang="en-US" sz="4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5734080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57200" lvl="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Definitions of SOA </a:t>
            </a: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Goals and Benefits of SOA</a:t>
            </a:r>
          </a:p>
          <a:p>
            <a:pPr marL="457200" lvl="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SOA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motivators</a:t>
            </a: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Terminology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34319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/>
            </a:r>
            <a:br>
              <a:rPr lang="zh-CN" altLang="en-US" b="1" dirty="0" smtClean="0"/>
            </a:br>
            <a:r>
              <a:rPr lang="en-US" altLang="zh-CN" sz="4900" b="1" dirty="0" smtClean="0">
                <a:latin typeface="Arial" pitchFamily="34" charset="0"/>
                <a:cs typeface="Arial" pitchFamily="34" charset="0"/>
              </a:rPr>
              <a:t>References</a:t>
            </a:r>
            <a:endParaRPr lang="zh-CN" altLang="en-US" sz="4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Using Service-Oriented Architecture and Component-Based Development to Build Web Service Applications, A. Brown et al, 2002.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What is Service-Oriented Architecture,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He, 2003 (www.xml.com)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Lecture Slides, Prof. Dr. Reiko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Heckel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Lecture Slides, M. All Babar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http://www.w3.org/TR/2002/WD-ws-arch-20021114/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5734080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319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/>
            </a:r>
            <a:br>
              <a:rPr lang="zh-CN" altLang="en-US" b="1" dirty="0" smtClean="0"/>
            </a:br>
            <a:r>
              <a:rPr lang="en-US" altLang="zh-CN" sz="6000" b="1" dirty="0" smtClean="0">
                <a:latin typeface="Arial" pitchFamily="34" charset="0"/>
                <a:cs typeface="Arial" pitchFamily="34" charset="0"/>
              </a:rPr>
              <a:t>Questions?</a:t>
            </a:r>
            <a:endParaRPr lang="zh-CN" altLang="en-US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s://encrypted-tbn0.gstatic.com/images?q=tbn:ANd9GcSsf-BYex4PqJ3sfs5_33CeFUP9tUw7zF_2hPJNrdWGTE7blMm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3643338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4319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935744"/>
            <a:ext cx="8229600" cy="199358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Read about XML document…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pic>
        <p:nvPicPr>
          <p:cNvPr id="7" name="Picture 2" descr="https://encrypted-tbn1.gstatic.com/images?q=tbn:ANd9GcTm7kzda_GJYkqmtP-0oYTbkKPQhU0Tv2rqtw4sLef27Cq_YVzxW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2698" y="928670"/>
            <a:ext cx="4956756" cy="3146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43193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38736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Converting Class diagram to DTD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XML based Messaging using SOAP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Describing and Publishing Web Services using WSDL and UDDI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Introduction to Web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Services.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Web Services and Semantic Web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Introduction to Semantic Web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Infrastructure of Semantic Web + Ontologies</a:t>
            </a:r>
          </a:p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Syllabus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572032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sz="4400" b="1" dirty="0" smtClean="0">
                <a:latin typeface="Arial" pitchFamily="34" charset="0"/>
                <a:cs typeface="Arial" pitchFamily="34" charset="0"/>
              </a:rPr>
            </a:br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sz="4400" b="1" dirty="0" smtClean="0">
                <a:latin typeface="Arial" pitchFamily="34" charset="0"/>
                <a:cs typeface="Arial" pitchFamily="34" charset="0"/>
              </a:rPr>
            </a:br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sz="4400" b="1" dirty="0" smtClean="0">
                <a:latin typeface="Arial" pitchFamily="34" charset="0"/>
                <a:cs typeface="Arial" pitchFamily="34" charset="0"/>
              </a:rPr>
            </a:br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Service-Oriented Architecture</a:t>
            </a:r>
            <a:br>
              <a:rPr lang="en-US" altLang="zh-CN" sz="4400" b="1" dirty="0" smtClean="0">
                <a:latin typeface="Arial" pitchFamily="34" charset="0"/>
                <a:cs typeface="Arial" pitchFamily="34" charset="0"/>
              </a:rPr>
            </a:br>
            <a:r>
              <a:rPr lang="en-US" altLang="zh-CN" sz="5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zh-CN" sz="5300" b="1" dirty="0" smtClean="0"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Lecture 1: Introduction to SOA</a:t>
            </a:r>
            <a:endParaRPr lang="zh-CN" alt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720" y="2847173"/>
            <a:ext cx="4824535" cy="356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5143512"/>
            <a:ext cx="107157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Interact/Bind</a:t>
            </a:r>
            <a:endParaRPr lang="en-US" sz="1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Definitions of SOA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Goals and Benefits of SOA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SOA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motivators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Terminology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Outline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"Things should be made as simple as possible, but no simpler." </a:t>
            </a:r>
            <a:r>
              <a:rPr lang="en-US" sz="2800" dirty="0" smtClean="0"/>
              <a:t>-- </a:t>
            </a:r>
            <a:r>
              <a:rPr lang="en-US" sz="2800" b="1" dirty="0" smtClean="0"/>
              <a:t>Albert Einstein</a:t>
            </a:r>
          </a:p>
          <a:p>
            <a:pPr algn="just">
              <a:buNone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Loose Coupling or Loosely coupled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Services are connected to other services and clients using standard, dependency-reducing, decoupled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message-based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methods such as XML document exchanges.</a:t>
            </a:r>
          </a:p>
          <a:p>
            <a:pPr algn="just">
              <a:buFont typeface="Wingdings" pitchFamily="2" charset="2"/>
              <a:buChar char="Ø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1435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you travel overseas on business, you need to bring power adapters along with you.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Real dependency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 (you need power)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Artificial dependency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 (your plug must fit into the local outlet)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aim is that, artificial dependencies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 not be removed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however they 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 be reduced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the minimum.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Reworking Einstein’s principle: "Artificial dependencies should be reduced to the minimum but real dependencies should not be altered.“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So, Einstein was just talking about Loose Coupling…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288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SOA Definitions by different vendors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“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A service-oriented architecture (SOA) is an application framework that takes everyday business applications and breaks them down into individual business functions and processes, called </a:t>
            </a:r>
            <a:r>
              <a:rPr lang="en-US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services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. An SOA lets you build, deploy, and integrate these services independent of applications and the computing platforms on which they run</a:t>
            </a:r>
            <a:r>
              <a:rPr lang="en-US" sz="2200" i="1" dirty="0" smtClean="0"/>
              <a:t>.” –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IBM</a:t>
            </a:r>
          </a:p>
          <a:p>
            <a:pPr>
              <a:buNone/>
            </a:pPr>
            <a:endParaRPr lang="en-US" sz="1000" i="1" dirty="0" smtClean="0"/>
          </a:p>
          <a:p>
            <a:pPr algn="just"/>
            <a:r>
              <a:rPr lang="en-US" sz="2200" dirty="0" smtClean="0"/>
              <a:t>“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Service-Oriented Architecture is an approach to organizing information technology in which data, logic, and infrastructure resources are accessed by routing messages between network </a:t>
            </a:r>
            <a:r>
              <a:rPr lang="en-US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interfaces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200" i="1" dirty="0" smtClean="0"/>
              <a:t>” –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Microsoft</a:t>
            </a:r>
          </a:p>
          <a:p>
            <a:pPr>
              <a:buNone/>
            </a:pPr>
            <a:endParaRPr lang="en-US" sz="1000" i="1" dirty="0" smtClean="0"/>
          </a:p>
          <a:p>
            <a:pPr algn="just"/>
            <a:r>
              <a:rPr lang="en-US" sz="2200" i="1" dirty="0" smtClean="0"/>
              <a:t>“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An SOA is a set of components which can be invoked, and whose </a:t>
            </a:r>
            <a:r>
              <a:rPr lang="en-US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descriptions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 can be published and discovered.</a:t>
            </a:r>
            <a:r>
              <a:rPr lang="en-US" sz="2200" i="1" dirty="0" smtClean="0"/>
              <a:t>” –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W3C</a:t>
            </a:r>
            <a:r>
              <a:rPr lang="en-US" sz="2200" i="1" dirty="0" smtClean="0"/>
              <a:t>.</a:t>
            </a: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1577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latin typeface="Arial" pitchFamily="34" charset="0"/>
                <a:cs typeface="Arial" pitchFamily="34" charset="0"/>
              </a:rPr>
              <a:t>So, What is SOA?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Essentially, SOA is a software architecture that starts with an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 definition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builds the entire application topology as a topology of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 implementations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 calls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 smtClean="0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597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8485</TotalTime>
  <Words>1643</Words>
  <Application>Microsoft Office PowerPoint</Application>
  <PresentationFormat>On-screen Show (4:3)</PresentationFormat>
  <Paragraphs>345</Paragraphs>
  <Slides>28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宋体</vt:lpstr>
      <vt:lpstr>Arial</vt:lpstr>
      <vt:lpstr>Calibri</vt:lpstr>
      <vt:lpstr>Constantia</vt:lpstr>
      <vt:lpstr>隶书</vt:lpstr>
      <vt:lpstr>Times New Roman</vt:lpstr>
      <vt:lpstr>Wingdings</vt:lpstr>
      <vt:lpstr>Wingdings 2</vt:lpstr>
      <vt:lpstr>Flow</vt:lpstr>
      <vt:lpstr>Service-Oriented Architectures (SOA) and Semantic Web </vt:lpstr>
      <vt:lpstr>Syllabus</vt:lpstr>
      <vt:lpstr>Syllabus</vt:lpstr>
      <vt:lpstr>   Service-Oriented Architecture  Lecture 1: Introduction to SOA</vt:lpstr>
      <vt:lpstr>Outline</vt:lpstr>
      <vt:lpstr>Introduction</vt:lpstr>
      <vt:lpstr>Introduction</vt:lpstr>
      <vt:lpstr>SOA Definitions by different vendors</vt:lpstr>
      <vt:lpstr>So, What is SOA?</vt:lpstr>
      <vt:lpstr>SOA Goals &amp; Benefits</vt:lpstr>
      <vt:lpstr>SOA Goals &amp; Benefits</vt:lpstr>
      <vt:lpstr>SOA motivators</vt:lpstr>
      <vt:lpstr>SOA motivators (Continued)</vt:lpstr>
      <vt:lpstr>SOA motivators (Continued)</vt:lpstr>
      <vt:lpstr>SOA motivators (Continued)</vt:lpstr>
      <vt:lpstr>Terminology</vt:lpstr>
      <vt:lpstr>Terminology (Continued)</vt:lpstr>
      <vt:lpstr>Terminology (Continued)</vt:lpstr>
      <vt:lpstr>Terminology (Continued)</vt:lpstr>
      <vt:lpstr>Terminology (Continued)</vt:lpstr>
      <vt:lpstr>Terminology (Continued)</vt:lpstr>
      <vt:lpstr>Terminology (Continued)</vt:lpstr>
      <vt:lpstr>Terminology (Continued)</vt:lpstr>
      <vt:lpstr>Terminology (Continued)</vt:lpstr>
      <vt:lpstr>  Summary</vt:lpstr>
      <vt:lpstr>  References</vt:lpstr>
      <vt:lpstr>  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Concurrency Issues</dc:title>
  <dc:creator>Deepika</dc:creator>
  <cp:lastModifiedBy>D-Tech</cp:lastModifiedBy>
  <cp:revision>409</cp:revision>
  <dcterms:created xsi:type="dcterms:W3CDTF">2012-05-26T00:54:51Z</dcterms:created>
  <dcterms:modified xsi:type="dcterms:W3CDTF">2022-12-04T11:37:38Z</dcterms:modified>
</cp:coreProperties>
</file>