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389" r:id="rId2"/>
    <p:sldId id="370" r:id="rId3"/>
    <p:sldId id="371" r:id="rId4"/>
    <p:sldId id="388" r:id="rId5"/>
    <p:sldId id="358" r:id="rId6"/>
    <p:sldId id="325" r:id="rId7"/>
    <p:sldId id="354" r:id="rId8"/>
    <p:sldId id="372" r:id="rId9"/>
    <p:sldId id="377" r:id="rId10"/>
    <p:sldId id="378" r:id="rId11"/>
    <p:sldId id="384" r:id="rId12"/>
    <p:sldId id="385" r:id="rId13"/>
    <p:sldId id="379" r:id="rId14"/>
    <p:sldId id="380" r:id="rId15"/>
    <p:sldId id="382" r:id="rId16"/>
    <p:sldId id="383" r:id="rId17"/>
    <p:sldId id="350" r:id="rId18"/>
    <p:sldId id="351" r:id="rId19"/>
    <p:sldId id="373" r:id="rId20"/>
    <p:sldId id="363" r:id="rId21"/>
    <p:sldId id="374" r:id="rId22"/>
    <p:sldId id="364" r:id="rId23"/>
    <p:sldId id="376" r:id="rId24"/>
    <p:sldId id="362" r:id="rId25"/>
    <p:sldId id="353" r:id="rId26"/>
    <p:sldId id="340" r:id="rId27"/>
    <p:sldId id="342" r:id="rId28"/>
    <p:sldId id="367" r:id="rId29"/>
    <p:sldId id="36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2676" autoAdjust="0"/>
  </p:normalViewPr>
  <p:slideViewPr>
    <p:cSldViewPr>
      <p:cViewPr varScale="1">
        <p:scale>
          <a:sx n="65" d="100"/>
          <a:sy n="65" d="100"/>
        </p:scale>
        <p:origin x="19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33525-EB74-41CE-A058-474C6C45E09F}" type="datetimeFigureOut">
              <a:rPr lang="en-US" smtClean="0"/>
              <a:pPr/>
              <a:t>5/11/2024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B3FD0-D6CC-4AB4-A09F-AC19B0A1278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187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0A7EFD-BD1C-4EC7-8DFA-F213A3F832F5}" type="datetimeFigureOut">
              <a:rPr lang="en-US" smtClean="0"/>
              <a:pPr/>
              <a:t>5/11/2024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6F977-EFC5-4154-B9F8-E6A9C35203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4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 the red one</a:t>
            </a:r>
          </a:p>
          <a:p>
            <a:endParaRPr lang="en-US" dirty="0"/>
          </a:p>
          <a:p>
            <a:pPr lvl="0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*Service Requestor, Service Provider and Registry are considered as ……… in SOA.</a:t>
            </a:r>
          </a:p>
          <a:p>
            <a:pPr lvl="0"/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a.Roles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b.  Operations   c.  Discovery Agencies    d.  Components</a:t>
            </a: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 A service requester is the software entity that implements a service description.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Interface?</a:t>
            </a:r>
          </a:p>
          <a:p>
            <a:endParaRPr lang="en-US" dirty="0"/>
          </a:p>
          <a:p>
            <a:pPr lvl="0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achieve loose coupling and encapsulation components are accessed through ………..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RPC  b.  Message Signatures   c.  Messages   d.  Interfaces</a:t>
            </a:r>
          </a:p>
          <a:p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264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are the </a:t>
            </a:r>
            <a:r>
              <a:rPr lang="en-US" dirty="0"/>
              <a:t>methods</a:t>
            </a:r>
            <a:r>
              <a:rPr lang="en-US" baseline="0" dirty="0"/>
              <a:t> used for connecting services to other services and clients?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158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Software Agent :- </a:t>
            </a:r>
            <a:r>
              <a:rPr lang="en-GB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 a program that acts for a user or other program. Example </a:t>
            </a:r>
            <a:r>
              <a:rPr lang="en-GB" sz="1200" b="0" i="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Chatbot</a:t>
            </a:r>
            <a:r>
              <a:rPr lang="en-GB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GB" sz="1200" b="1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Applications integration</a:t>
            </a:r>
            <a:r>
              <a:rPr lang="en-GB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(or enterprise </a:t>
            </a:r>
            <a:r>
              <a:rPr lang="en-GB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 integration</a:t>
            </a:r>
            <a:r>
              <a:rPr lang="en-GB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is the sharing of processes and data among different </a:t>
            </a:r>
            <a:r>
              <a:rPr lang="en-GB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applications</a:t>
            </a:r>
            <a:r>
              <a:rPr lang="en-GB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in an enterprise.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Non-reusable program is a factor that makes SOA to be needed by online systems.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sz="1200" b="0" i="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022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 </a:t>
            </a:r>
            <a:r>
              <a:rPr lang="en-GB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distributed system</a:t>
            </a:r>
            <a:r>
              <a:rPr lang="en-GB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is a </a:t>
            </a:r>
            <a:r>
              <a:rPr lang="en-GB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</a:t>
            </a:r>
            <a:r>
              <a:rPr lang="en-GB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whose components are located on different networked computers, which then communicate and coordinate their actions by passing messages to one other.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counts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3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*Multiple Interfaces is considered as one of the SOA motivators. Explain this briefly using a diagram?</a:t>
            </a:r>
          </a:p>
          <a:p>
            <a:r>
              <a:rPr lang="en-US" dirty="0" err="1"/>
              <a:t>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472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………………. Is a piece</a:t>
            </a:r>
            <a:r>
              <a:rPr lang="en-US" baseline="0" dirty="0"/>
              <a:t> of business functionality that is discoverable by service consumer when building different business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*Q for the red one</a:t>
            </a:r>
          </a:p>
          <a:p>
            <a:pPr lvl="0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*The service description contains implementation of the service which is published to ………… .</a:t>
            </a:r>
          </a:p>
          <a:p>
            <a:pPr lvl="0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 provider   b.  service requestor    c.  registry    d.  published interface</a:t>
            </a:r>
          </a:p>
          <a:p>
            <a:pPr lvl="0"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rt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*The service description is usually published by ………………. at the first step.</a:t>
            </a:r>
          </a:p>
          <a:p>
            <a:pPr lvl="0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Service Requester    b. Service Provider   c. Discovery Agency    d. Registry</a:t>
            </a:r>
          </a:p>
          <a:p>
            <a:pPr lvl="0" rt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F977-EFC5-4154-B9F8-E6A9C35203F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A7421-0F53-4EA4-A01B-EBF559AB5BC4}" type="datetime1">
              <a:rPr lang="en-GB" smtClean="0"/>
              <a:t>11/05/2024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Hero Muhamad Sulaiman – Salahaddin University</a:t>
            </a: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4ACC-2213-4B84-8BFA-8868201C2951}" type="datetime1">
              <a:rPr lang="en-GB" smtClean="0"/>
              <a:t>11/05/2024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Hero Muhamad Sulaiman – Salahaddin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77B5E-83BE-4F6F-A7FA-9FE07D1893CC}" type="datetime1">
              <a:rPr lang="en-GB" smtClean="0"/>
              <a:t>11/05/2024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Hero Muhamad Sulaiman – Salahaddin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1C67A-D8A5-4409-BAF7-7ABA95462626}" type="datetime1">
              <a:rPr lang="en-GB" smtClean="0"/>
              <a:t>11/05/2024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Hero Muhamad Sulaiman – Salahaddin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D9348-1ACC-4A1F-8D9F-30344E6B3975}" type="datetime1">
              <a:rPr lang="en-GB" smtClean="0"/>
              <a:t>11/05/2024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Hero Muhamad Sulaiman – Salahaddin University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2757F-2F87-4E28-9895-0F4E5F54FD8B}" type="datetime1">
              <a:rPr lang="en-GB" smtClean="0"/>
              <a:t>11/05/2024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Hero Muhamad Sulaiman – Salahaddin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362A-AC62-474E-A32D-B33FEE84E6F1}" type="datetime1">
              <a:rPr lang="en-GB" smtClean="0"/>
              <a:t>11/05/2024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Hero Muhamad Sulaiman – Salahaddin University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49B49-F883-4B37-9D0F-206C50CE15AD}" type="datetime1">
              <a:rPr lang="en-GB" smtClean="0"/>
              <a:t>11/05/2024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Hero Muhamad Sulaiman – Salahaddin University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539EA-5FB6-4858-A0BC-8D325AFBFA33}" type="datetime1">
              <a:rPr lang="en-GB" smtClean="0"/>
              <a:t>11/05/2024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Hero Muhamad Sulaiman – Salahaddin University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0873A-625E-47A4-BAEA-58332ECCB2D4}" type="datetime1">
              <a:rPr lang="en-GB" smtClean="0"/>
              <a:t>11/05/2024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Hero Muhamad Sulaiman – Salahaddin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11FC5-F7F8-4DB3-8BB1-2A289BE88D3C}" type="datetime1">
              <a:rPr lang="en-GB" smtClean="0"/>
              <a:t>11/05/2024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Hero Muhamad Sulaiman – Salahaddin University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A34E8E-E585-47B8-B289-F39AE4A1CD59}" type="datetime1">
              <a:rPr lang="en-GB" smtClean="0"/>
              <a:t>11/05/2024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/>
              <a:t>Hero Muhamad Sulaiman – Salahaddin University</a:t>
            </a: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A4D3D2-3944-4202-AE1F-C09768368E40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928670"/>
            <a:ext cx="8858312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9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Service-Oriented Architectures (SOA) and Semantic Web</a:t>
            </a:r>
            <a:r>
              <a:rPr lang="en-GB" sz="4800" dirty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1691680" y="2492896"/>
            <a:ext cx="5760640" cy="4176464"/>
          </a:xfrm>
          <a:prstGeom prst="rect">
            <a:avLst/>
          </a:prstGeom>
          <a:ln>
            <a:noFill/>
          </a:ln>
        </p:spPr>
        <p:txBody>
          <a:bodyPr vert="horz" lIns="0" rIns="18288">
            <a:no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zh-CN" sz="2800" dirty="0" err="1">
                <a:latin typeface="Times New Roman" pitchFamily="18" charset="0"/>
                <a:cs typeface="Times New Roman" pitchFamily="18" charset="0"/>
              </a:rPr>
              <a:t>Convenor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: Hero Muhamad Sulaiman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zh-CN" sz="2800" dirty="0" err="1">
                <a:latin typeface="Times New Roman" pitchFamily="18" charset="0"/>
                <a:cs typeface="Times New Roman" pitchFamily="18" charset="0"/>
              </a:rPr>
              <a:t>MSc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in Advanced Computer Science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Computer Science &amp; IT Department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College of Science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zh-CN" sz="2800" dirty="0" err="1">
                <a:latin typeface="Times New Roman" pitchFamily="18" charset="0"/>
                <a:cs typeface="Times New Roman" pitchFamily="18" charset="0"/>
              </a:rPr>
              <a:t>Salahaddin</a:t>
            </a: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 University/</a:t>
            </a:r>
            <a:r>
              <a:rPr lang="en-US" altLang="zh-CN" sz="2800" dirty="0" err="1">
                <a:latin typeface="Times New Roman" pitchFamily="18" charset="0"/>
                <a:cs typeface="Times New Roman" pitchFamily="18" charset="0"/>
              </a:rPr>
              <a:t>Hawler</a:t>
            </a:r>
            <a:endParaRPr lang="en-US" altLang="zh-CN" sz="2800" dirty="0">
              <a:latin typeface="Times New Roman" pitchFamily="18" charset="0"/>
              <a:cs typeface="Times New Roman" pitchFamily="18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Email: hero.sulaiman@su.edu.krd</a:t>
            </a:r>
            <a:endParaRPr kumimoji="0" lang="en-US" altLang="zh-CN" sz="2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altLang="zh-CN" sz="2800" dirty="0">
                <a:latin typeface="Times New Roman" pitchFamily="18" charset="0"/>
                <a:cs typeface="Times New Roman" pitchFamily="18" charset="0"/>
              </a:rPr>
              <a:t>2023-2024</a:t>
            </a:r>
            <a:endParaRPr kumimoji="0" lang="en-US" altLang="zh-CN" sz="28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60130780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So, What is SOA?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929222"/>
          </a:xfrm>
        </p:spPr>
        <p:txBody>
          <a:bodyPr>
            <a:noAutofit/>
          </a:bodyPr>
          <a:lstStyle/>
          <a:p>
            <a:pPr algn="just">
              <a:buNone/>
            </a:pPr>
            <a:endParaRPr lang="en-US" altLang="zh-CN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Essentially, SOA is a software architecture that starts with an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interface definition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and builds the entire application topology as a topology of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interfaces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interface implementations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interface calls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 </a:t>
            </a:r>
            <a:endParaRPr lang="en-US" altLang="zh-CN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altLang="zh-CN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85973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SOA Goals &amp; Benefits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929222"/>
          </a:xfrm>
        </p:spPr>
        <p:txBody>
          <a:bodyPr>
            <a:noAutofit/>
          </a:bodyPr>
          <a:lstStyle/>
          <a:p>
            <a:pPr marL="457200" indent="-457200" algn="just">
              <a:buFont typeface="+mj-lt"/>
              <a:buAutoNum type="arabicParenR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Loose Coupling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among interacting </a:t>
            </a:r>
            <a:r>
              <a:rPr lang="en-US" sz="2400">
                <a:latin typeface="Arial" pitchFamily="34" charset="0"/>
                <a:cs typeface="Arial" pitchFamily="34" charset="0"/>
              </a:rPr>
              <a:t>software agent.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Quality of Service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Security, Availability, Reliability, Scalability, Performance.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Flexibility and Agility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Services can be effectively designed and reconfigured in response to changing business requirements.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Reusability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SOA provide infrastructure that makes reuse possibilities in heterogeneous environment such as Java,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.Net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etc.</a:t>
            </a:r>
          </a:p>
          <a:p>
            <a:pPr algn="just">
              <a:buFont typeface="Wingdings" pitchFamily="2" charset="2"/>
              <a:buChar char="Ø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altLang="zh-CN" sz="3200" i="1" u="sng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altLang="zh-CN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altLang="zh-CN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37645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SOA Goals &amp; Benefits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929222"/>
          </a:xfrm>
        </p:spPr>
        <p:txBody>
          <a:bodyPr>
            <a:noAutofit/>
          </a:bodyPr>
          <a:lstStyle/>
          <a:p>
            <a:pPr marL="457200" indent="-457200" algn="just" fontAlgn="base">
              <a:buFont typeface="+mj-lt"/>
              <a:buAutoNum type="arabicPeriod" startAt="5"/>
            </a:pPr>
            <a:r>
              <a:rPr lang="en-US" sz="2400" b="1">
                <a:latin typeface="Arial" pitchFamily="34" charset="0"/>
                <a:cs typeface="Arial" pitchFamily="34" charset="0"/>
              </a:rPr>
              <a:t>Reduces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IT Burden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SOA allow IT to better support the organization by providing more value with less cost and less overall burden.</a:t>
            </a:r>
          </a:p>
          <a:p>
            <a:pPr marL="457200" indent="-457200" algn="just" fontAlgn="base">
              <a:buFont typeface="+mj-lt"/>
              <a:buAutoNum type="arabicPeriod" startAt="5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Increased Return on Investment (ROI)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Services are delivered as IT assets and provide repeated value with lower maintenance and integration cost.</a:t>
            </a:r>
            <a:r>
              <a:rPr lang="en-US" sz="2400" dirty="0"/>
              <a:t> 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altLang="zh-CN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altLang="zh-CN" sz="3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      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1730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SOA motivators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857784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Increasing nature of distributed systems.</a:t>
            </a:r>
            <a:r>
              <a:rPr lang="en-US" altLang="zh-CN" sz="3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CN" sz="3200" dirty="0">
                <a:latin typeface="Arial" pitchFamily="34" charset="0"/>
                <a:cs typeface="Arial" pitchFamily="34" charset="0"/>
              </a:rPr>
              <a:t>Heterogeneity of systems and computing environments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CN" sz="3200" dirty="0">
                <a:latin typeface="Arial" pitchFamily="34" charset="0"/>
                <a:cs typeface="Arial" pitchFamily="34" charset="0"/>
              </a:rPr>
              <a:t>Dynamics of operating environments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CN" sz="3200" dirty="0">
                <a:latin typeface="Arial" pitchFamily="34" charset="0"/>
                <a:cs typeface="Arial" pitchFamily="34" charset="0"/>
              </a:rPr>
              <a:t>Processes require multiple services  </a:t>
            </a:r>
          </a:p>
          <a:p>
            <a:pPr algn="just">
              <a:buFont typeface="Wingdings" pitchFamily="2" charset="2"/>
              <a:buChar char="Ø"/>
            </a:pPr>
            <a:r>
              <a:rPr lang="en-US" altLang="zh-CN" sz="3200" dirty="0">
                <a:latin typeface="Arial" pitchFamily="34" charset="0"/>
                <a:cs typeface="Arial" pitchFamily="34" charset="0"/>
              </a:rPr>
              <a:t>Some other issues… (Next slide)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9392301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SOA motivators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8577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altLang="zh-CN" sz="3200" b="1" u="sng" dirty="0">
                <a:latin typeface="Arial" pitchFamily="34" charset="0"/>
                <a:cs typeface="Arial" pitchFamily="34" charset="0"/>
              </a:rPr>
              <a:t>Problems:</a:t>
            </a:r>
          </a:p>
          <a:p>
            <a:pPr algn="just">
              <a:buNone/>
            </a:pPr>
            <a:endParaRPr lang="en-US" altLang="zh-CN" sz="1200" b="1" u="sng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altLang="zh-CN" sz="2800" b="1" i="1" dirty="0">
                <a:latin typeface="Arial" pitchFamily="34" charset="0"/>
                <a:cs typeface="Arial" pitchFamily="34" charset="0"/>
              </a:rPr>
              <a:t>Problem 1</a:t>
            </a:r>
            <a:r>
              <a:rPr lang="en-US" altLang="zh-CN" sz="2800" dirty="0">
                <a:latin typeface="Arial" pitchFamily="34" charset="0"/>
                <a:cs typeface="Arial" pitchFamily="34" charset="0"/>
              </a:rPr>
              <a:t>: Complexity</a:t>
            </a:r>
          </a:p>
          <a:p>
            <a:pPr algn="just">
              <a:buFontTx/>
              <a:buChar char="-"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Budget constraints</a:t>
            </a:r>
          </a:p>
          <a:p>
            <a:pPr algn="just">
              <a:buFontTx/>
              <a:buChar char="-"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Operating efficiencies</a:t>
            </a:r>
            <a:r>
              <a:rPr lang="en-US" altLang="zh-CN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Tx/>
              <a:buChar char="-"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New business models</a:t>
            </a:r>
          </a:p>
          <a:p>
            <a:pPr algn="just">
              <a:buFontTx/>
              <a:buChar char="-"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Growth by merger and acquisition leads to   integrating entire IT organizations, applications and infrastructures.</a:t>
            </a:r>
          </a:p>
          <a:p>
            <a:pPr algn="just">
              <a:buNone/>
            </a:pPr>
            <a:endParaRPr lang="en-US" altLang="zh-CN" sz="28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Right Brace 4"/>
          <p:cNvSpPr/>
          <p:nvPr/>
        </p:nvSpPr>
        <p:spPr>
          <a:xfrm>
            <a:off x="3923928" y="3291254"/>
            <a:ext cx="357190" cy="78581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499992" y="3398411"/>
            <a:ext cx="3960440" cy="5715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Reuse systems, no replacing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  <p:sp>
        <p:nvSpPr>
          <p:cNvPr id="8" name="内容占位符 2"/>
          <p:cNvSpPr txBox="1">
            <a:spLocks/>
          </p:cNvSpPr>
          <p:nvPr/>
        </p:nvSpPr>
        <p:spPr>
          <a:xfrm>
            <a:off x="467544" y="1844824"/>
            <a:ext cx="8229600" cy="485778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 2"/>
              <a:buNone/>
            </a:pPr>
            <a:r>
              <a:rPr lang="en-US" altLang="zh-CN" sz="3200" b="1" u="sng" dirty="0">
                <a:latin typeface="Arial" pitchFamily="34" charset="0"/>
                <a:cs typeface="Arial" pitchFamily="34" charset="0"/>
              </a:rPr>
              <a:t>Problems:</a:t>
            </a:r>
          </a:p>
          <a:p>
            <a:pPr algn="just">
              <a:buFont typeface="Wingdings 2"/>
              <a:buNone/>
            </a:pPr>
            <a:endParaRPr lang="en-US" altLang="zh-CN" sz="1200" b="1" u="sng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 2"/>
              <a:buNone/>
            </a:pPr>
            <a:r>
              <a:rPr lang="en-US" altLang="zh-CN" sz="2800" b="1" i="1" dirty="0">
                <a:latin typeface="Arial" pitchFamily="34" charset="0"/>
                <a:cs typeface="Arial" pitchFamily="34" charset="0"/>
              </a:rPr>
              <a:t>Problem 1</a:t>
            </a:r>
            <a:r>
              <a:rPr lang="en-US" altLang="zh-CN" sz="2800" dirty="0">
                <a:latin typeface="Arial" pitchFamily="34" charset="0"/>
                <a:cs typeface="Arial" pitchFamily="34" charset="0"/>
              </a:rPr>
              <a:t>: Complexity</a:t>
            </a:r>
          </a:p>
          <a:p>
            <a:pPr algn="just">
              <a:buFontTx/>
              <a:buChar char="-"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Budget constraints</a:t>
            </a:r>
          </a:p>
          <a:p>
            <a:pPr algn="just">
              <a:buFontTx/>
              <a:buChar char="-"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Operating efficiencies</a:t>
            </a:r>
            <a:r>
              <a:rPr lang="en-US" altLang="zh-CN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FontTx/>
              <a:buChar char="-"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New business models</a:t>
            </a:r>
          </a:p>
          <a:p>
            <a:pPr algn="just">
              <a:buFontTx/>
              <a:buChar char="-"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Growth by merger and acquisition leads to   integrating entire IT organizations, applications and infrastructures.</a:t>
            </a:r>
          </a:p>
          <a:p>
            <a:pPr algn="just">
              <a:buFont typeface="Wingdings 2"/>
              <a:buNone/>
            </a:pPr>
            <a:endParaRPr lang="en-US" altLang="zh-CN" sz="28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37700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SOA motivators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857364"/>
            <a:ext cx="8712968" cy="485778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altLang="zh-CN" sz="3200" b="1" u="sng" dirty="0">
                <a:latin typeface="Arial" pitchFamily="34" charset="0"/>
                <a:cs typeface="Arial" pitchFamily="34" charset="0"/>
              </a:rPr>
              <a:t>Problems:</a:t>
            </a:r>
          </a:p>
          <a:p>
            <a:pPr algn="just">
              <a:buNone/>
            </a:pPr>
            <a:endParaRPr lang="en-US" altLang="zh-CN" sz="1200" i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altLang="zh-CN" sz="2700" b="1" i="1" dirty="0">
                <a:latin typeface="Arial" pitchFamily="34" charset="0"/>
                <a:cs typeface="Arial" pitchFamily="34" charset="0"/>
              </a:rPr>
              <a:t>Problem 2</a:t>
            </a:r>
            <a:r>
              <a:rPr lang="en-US" altLang="zh-CN" sz="2700" dirty="0">
                <a:latin typeface="Arial" pitchFamily="34" charset="0"/>
                <a:cs typeface="Arial" pitchFamily="34" charset="0"/>
              </a:rPr>
              <a:t>: Redundant and non-reusable programming</a:t>
            </a:r>
          </a:p>
          <a:p>
            <a:pPr algn="ctr">
              <a:buNone/>
            </a:pPr>
            <a:endParaRPr lang="en-US" altLang="zh-CN" sz="2400" dirty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Mergers &amp; acquisition </a:t>
            </a:r>
          </a:p>
          <a:p>
            <a:pPr algn="ctr">
              <a:buNone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          </a:t>
            </a:r>
          </a:p>
          <a:p>
            <a:pPr algn="ctr">
              <a:buNone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Redundant apps &amp; non-reusable functions of apps   </a:t>
            </a:r>
          </a:p>
          <a:p>
            <a:pPr algn="ctr">
              <a:buNone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       </a:t>
            </a:r>
          </a:p>
          <a:p>
            <a:pPr algn="ctr">
              <a:buNone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Increasing both cost (using more resources) and time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15</a:t>
            </a:fld>
            <a:endParaRPr lang="en-GB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4427984" y="407707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27984" y="49411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673975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SOA motivators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15716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altLang="zh-CN" sz="2800" b="1" i="1" dirty="0">
                <a:latin typeface="Arial" pitchFamily="34" charset="0"/>
                <a:cs typeface="Arial" pitchFamily="34" charset="0"/>
              </a:rPr>
              <a:t>Problem 3</a:t>
            </a:r>
            <a:r>
              <a:rPr lang="en-US" altLang="zh-CN" sz="2800" dirty="0">
                <a:latin typeface="Arial" pitchFamily="34" charset="0"/>
                <a:cs typeface="Arial" pitchFamily="34" charset="0"/>
              </a:rPr>
              <a:t>: Multiple interfaces</a:t>
            </a:r>
          </a:p>
          <a:p>
            <a:pPr algn="just">
              <a:buNone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                  - n(n-1) integration problem (n= No. off Appl.)</a:t>
            </a:r>
          </a:p>
          <a:p>
            <a:pPr algn="just">
              <a:buNone/>
            </a:pPr>
            <a:r>
              <a:rPr lang="en-US" altLang="zh-CN" sz="2400" dirty="0">
                <a:latin typeface="Arial" pitchFamily="34" charset="0"/>
                <a:cs typeface="Arial" pitchFamily="34" charset="0"/>
              </a:rPr>
              <a:t>                  - Integrate another application (A</a:t>
            </a:r>
            <a:r>
              <a:rPr lang="en-US" altLang="zh-CN" sz="2400" baseline="-25000" dirty="0">
                <a:latin typeface="Arial" pitchFamily="34" charset="0"/>
                <a:cs typeface="Arial" pitchFamily="34" charset="0"/>
              </a:rPr>
              <a:t>(n+1)</a:t>
            </a:r>
            <a:r>
              <a:rPr lang="en-US" altLang="zh-CN" sz="24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16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4950" y="3243286"/>
            <a:ext cx="5638818" cy="325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07782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Terminology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785926"/>
            <a:ext cx="5858643" cy="4333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857620" y="5050049"/>
            <a:ext cx="128588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Interact/Bind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643042" y="1879389"/>
            <a:ext cx="5858643" cy="4333186"/>
            <a:chOff x="1643042" y="1879389"/>
            <a:chExt cx="5858643" cy="4333186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43042" y="1879389"/>
              <a:ext cx="5858643" cy="4333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2" name="TextBox 11"/>
            <p:cNvSpPr txBox="1"/>
            <p:nvPr/>
          </p:nvSpPr>
          <p:spPr>
            <a:xfrm>
              <a:off x="3857620" y="5143512"/>
              <a:ext cx="1285884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B050"/>
                  </a:solidFill>
                </a:rPr>
                <a:t>Interact/Bind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14282" y="1571612"/>
            <a:ext cx="5715040" cy="4857784"/>
          </a:xfrm>
          <a:prstGeom prst="rect">
            <a:avLst/>
          </a:prstGeom>
        </p:spPr>
        <p:txBody>
          <a:bodyPr vert="horz">
            <a:normAutofit fontScale="40000" lnSpcReduction="20000"/>
          </a:bodyPr>
          <a:lstStyle/>
          <a:p>
            <a:pPr lvl="0" algn="just"/>
            <a:r>
              <a:rPr lang="en-GB" sz="9000" b="1" dirty="0">
                <a:latin typeface="Arial" pitchFamily="34" charset="0"/>
                <a:cs typeface="Arial" pitchFamily="34" charset="0"/>
              </a:rPr>
              <a:t>Components</a:t>
            </a:r>
          </a:p>
          <a:p>
            <a:pPr lvl="0" algn="just"/>
            <a:endParaRPr lang="en-GB" sz="3200" b="1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GB" sz="8000" b="1" dirty="0">
                <a:latin typeface="Arial" pitchFamily="34" charset="0"/>
                <a:cs typeface="Arial" pitchFamily="34" charset="0"/>
              </a:rPr>
              <a:t>1. Service</a:t>
            </a:r>
            <a:r>
              <a:rPr lang="en-GB" sz="8000" dirty="0">
                <a:latin typeface="Arial" pitchFamily="34" charset="0"/>
                <a:cs typeface="Arial" pitchFamily="34" charset="0"/>
              </a:rPr>
              <a:t>: A service is an implementation of a well-defined piece of business functionality, with a </a:t>
            </a:r>
            <a:r>
              <a:rPr lang="en-GB" sz="8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published interface</a:t>
            </a:r>
            <a:r>
              <a:rPr lang="en-GB" sz="8000" dirty="0">
                <a:latin typeface="Arial" pitchFamily="34" charset="0"/>
                <a:cs typeface="Arial" pitchFamily="34" charset="0"/>
              </a:rPr>
              <a:t> that is </a:t>
            </a:r>
            <a:r>
              <a:rPr lang="en-GB" sz="8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discoverable</a:t>
            </a:r>
            <a:r>
              <a:rPr lang="en-GB" sz="8000" dirty="0">
                <a:latin typeface="Arial" pitchFamily="34" charset="0"/>
                <a:cs typeface="Arial" pitchFamily="34" charset="0"/>
              </a:rPr>
              <a:t> and can be used by service consumers when building different applications and business processes.</a:t>
            </a:r>
          </a:p>
          <a:p>
            <a:pPr lvl="0" algn="just"/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Terminology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 r="2175"/>
          <a:stretch>
            <a:fillRect/>
          </a:stretch>
        </p:blipFill>
        <p:spPr bwMode="auto">
          <a:xfrm>
            <a:off x="5929354" y="2285992"/>
            <a:ext cx="3214646" cy="319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7072363" y="4679542"/>
            <a:ext cx="857256" cy="2376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B050"/>
                </a:solidFill>
              </a:rPr>
              <a:t>Interact/Bind</a:t>
            </a:r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14282" y="1571612"/>
            <a:ext cx="5715040" cy="4857784"/>
          </a:xfrm>
          <a:prstGeom prst="rect">
            <a:avLst/>
          </a:prstGeom>
        </p:spPr>
        <p:txBody>
          <a:bodyPr vert="horz">
            <a:normAutofit fontScale="25000" lnSpcReduction="20000"/>
          </a:bodyPr>
          <a:lstStyle/>
          <a:p>
            <a:pPr lvl="0" algn="just"/>
            <a:r>
              <a:rPr lang="en-GB" sz="14400" b="1" dirty="0">
                <a:latin typeface="Arial" pitchFamily="34" charset="0"/>
                <a:cs typeface="Arial" pitchFamily="34" charset="0"/>
              </a:rPr>
              <a:t>Components</a:t>
            </a:r>
          </a:p>
          <a:p>
            <a:pPr lvl="0" algn="just"/>
            <a:endParaRPr lang="en-GB" sz="3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9600" b="1" dirty="0">
                <a:latin typeface="Arial" pitchFamily="34" charset="0"/>
                <a:cs typeface="Arial" pitchFamily="34" charset="0"/>
              </a:rPr>
              <a:t>2. Service Description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: The service description contains the details of the interface and implementation of the service. This includes its </a:t>
            </a:r>
            <a:r>
              <a:rPr lang="en-US" sz="9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data types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9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operations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, and </a:t>
            </a:r>
            <a:r>
              <a:rPr lang="en-US" sz="9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binding information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. It could also include </a:t>
            </a:r>
            <a:r>
              <a:rPr lang="en-US" sz="9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categorization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 and other </a:t>
            </a:r>
            <a:r>
              <a:rPr lang="en-US" sz="9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meta data</a:t>
            </a:r>
            <a:r>
              <a:rPr lang="en-US" sz="9600" dirty="0">
                <a:latin typeface="Arial" pitchFamily="34" charset="0"/>
                <a:cs typeface="Arial" pitchFamily="34" charset="0"/>
              </a:rPr>
              <a:t> to facilitate discovery and utilization by requestors.</a:t>
            </a:r>
          </a:p>
          <a:p>
            <a:pPr algn="just"/>
            <a:r>
              <a:rPr lang="en-US" sz="96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9600" dirty="0">
                <a:latin typeface="Arial" pitchFamily="34" charset="0"/>
                <a:cs typeface="Arial" pitchFamily="34" charset="0"/>
              </a:rPr>
              <a:t>The complete description may be realized as a set of XML description documents. </a:t>
            </a:r>
          </a:p>
          <a:p>
            <a:pPr algn="just"/>
            <a:endParaRPr lang="en-US" sz="9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9600" dirty="0">
                <a:latin typeface="Arial" pitchFamily="34" charset="0"/>
                <a:cs typeface="Arial" pitchFamily="34" charset="0"/>
              </a:rPr>
              <a:t>The service description is usually published to a discovery agency.</a:t>
            </a:r>
          </a:p>
          <a:p>
            <a:pPr algn="just"/>
            <a:endParaRPr lang="en-US" sz="96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Terminology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 r="2175"/>
          <a:stretch>
            <a:fillRect/>
          </a:stretch>
        </p:blipFill>
        <p:spPr bwMode="auto">
          <a:xfrm>
            <a:off x="5929354" y="2285992"/>
            <a:ext cx="3214646" cy="3192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TextBox 14"/>
          <p:cNvSpPr txBox="1"/>
          <p:nvPr/>
        </p:nvSpPr>
        <p:spPr>
          <a:xfrm>
            <a:off x="7072363" y="4679542"/>
            <a:ext cx="857256" cy="2376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00B050"/>
                </a:solidFill>
              </a:rPr>
              <a:t>Interact/Bind</a:t>
            </a:r>
          </a:p>
        </p:txBody>
      </p:sp>
    </p:spTree>
    <p:extLst>
      <p:ext uri="{BB962C8B-B14F-4D97-AF65-F5344CB8AC3E}">
        <p14:creationId xmlns:p14="http://schemas.microsoft.com/office/powerpoint/2010/main" val="3291269038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857224" y="1571612"/>
            <a:ext cx="7572428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Introduction, Motivation, and concepts of SOA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XML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DTD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Introduction to UML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Use Case Diagrams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Sequence Diagrams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Component Diagrams	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Class Diagrams</a:t>
            </a:r>
          </a:p>
          <a:p>
            <a:pPr marL="731520" lvl="1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Object Diagrams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Syllabus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7158" y="6286520"/>
            <a:ext cx="4572032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14282" y="1571612"/>
            <a:ext cx="5429288" cy="450059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en-US" sz="3600" b="1" dirty="0">
                <a:latin typeface="Arial" pitchFamily="34" charset="0"/>
                <a:cs typeface="Arial" pitchFamily="34" charset="0"/>
              </a:rPr>
              <a:t>Roles</a:t>
            </a:r>
          </a:p>
          <a:p>
            <a:pPr algn="just"/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>
                <a:latin typeface="Arial" pitchFamily="34" charset="0"/>
                <a:cs typeface="Arial" pitchFamily="34" charset="0"/>
              </a:rPr>
              <a:t>1. Service requester (Client)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The software entity that calls a service provider. Traditionally, this is termed a “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client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”; however, a service requester can be an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end-user application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or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another service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Terminology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5643570" y="2308017"/>
            <a:ext cx="3286116" cy="3192685"/>
            <a:chOff x="1643042" y="1879389"/>
            <a:chExt cx="5858643" cy="4333186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3042" y="1879389"/>
              <a:ext cx="5858643" cy="4333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3680852" y="5098078"/>
              <a:ext cx="1528357" cy="3225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rgbClr val="00B050"/>
                  </a:solidFill>
                </a:rPr>
                <a:t>Interact/Bind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14282" y="1571612"/>
            <a:ext cx="5429288" cy="488172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en-US" sz="3600" b="1" dirty="0">
                <a:latin typeface="Arial" pitchFamily="34" charset="0"/>
                <a:cs typeface="Arial" pitchFamily="34" charset="0"/>
              </a:rPr>
              <a:t>Roles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800" b="1" dirty="0">
                <a:latin typeface="Arial" pitchFamily="34" charset="0"/>
                <a:cs typeface="Arial" pitchFamily="34" charset="0"/>
              </a:rPr>
              <a:t>2. </a:t>
            </a:r>
            <a:r>
              <a:rPr lang="en-GB" sz="2700" b="1" dirty="0">
                <a:latin typeface="Arial" pitchFamily="34" charset="0"/>
                <a:cs typeface="Arial" pitchFamily="34" charset="0"/>
              </a:rPr>
              <a:t>Service provider</a:t>
            </a:r>
            <a:r>
              <a:rPr lang="en-GB" sz="27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The software entity that implements a </a:t>
            </a:r>
            <a:r>
              <a:rPr lang="en-US" sz="27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service description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, and publishes the service to a discovery agency.</a:t>
            </a:r>
          </a:p>
          <a:p>
            <a:pPr algn="just"/>
            <a:r>
              <a:rPr lang="en-US" sz="27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US" sz="2700" b="1" dirty="0">
                <a:latin typeface="Arial" pitchFamily="34" charset="0"/>
                <a:cs typeface="Arial" pitchFamily="34" charset="0"/>
              </a:rPr>
              <a:t>3. Discovery agency (Registry)</a:t>
            </a:r>
            <a:r>
              <a:rPr lang="en-US" sz="2700" dirty="0">
                <a:latin typeface="Arial" pitchFamily="34" charset="0"/>
                <a:cs typeface="Arial" pitchFamily="34" charset="0"/>
              </a:rPr>
              <a:t>: agency through which a Web service description is published and made discoverable.</a:t>
            </a: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Terminology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5678372" y="2684587"/>
            <a:ext cx="3286116" cy="3192685"/>
            <a:chOff x="1643042" y="1879389"/>
            <a:chExt cx="5858643" cy="4333186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3042" y="1879389"/>
              <a:ext cx="5858643" cy="4333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TextBox 10"/>
            <p:cNvSpPr txBox="1"/>
            <p:nvPr/>
          </p:nvSpPr>
          <p:spPr>
            <a:xfrm>
              <a:off x="3680852" y="5098078"/>
              <a:ext cx="1528357" cy="3225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rgbClr val="00B050"/>
                  </a:solidFill>
                </a:rPr>
                <a:t>Interact/Bind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94795765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14282" y="1428736"/>
            <a:ext cx="5572164" cy="50006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en-US" sz="3600" b="1" dirty="0">
                <a:latin typeface="Arial" pitchFamily="34" charset="0"/>
                <a:cs typeface="Arial" pitchFamily="34" charset="0"/>
              </a:rPr>
              <a:t>Operations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>
                <a:latin typeface="Arial" pitchFamily="34" charset="0"/>
                <a:cs typeface="Arial" pitchFamily="34" charset="0"/>
              </a:rPr>
              <a:t>1. Publish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In order to be accessible, a service needs to publish its description such that the requestor can subsequently find it.</a:t>
            </a:r>
          </a:p>
          <a:p>
            <a:pPr algn="just"/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en-GB" sz="2800" b="1" dirty="0">
                <a:latin typeface="Arial" pitchFamily="34" charset="0"/>
                <a:cs typeface="Arial" pitchFamily="34" charset="0"/>
              </a:rPr>
              <a:t>2. Find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 service requestor retrieves a service description directly or queries the registry for the type of service required. </a:t>
            </a: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800" dirty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800" dirty="0">
                <a:latin typeface="Arial" pitchFamily="34" charset="0"/>
                <a:cs typeface="Arial" pitchFamily="34" charset="0"/>
              </a:rPr>
              <a:t> </a:t>
            </a: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Terminology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5786478" y="2308017"/>
            <a:ext cx="3286116" cy="3192685"/>
            <a:chOff x="1643042" y="1879389"/>
            <a:chExt cx="5858643" cy="4333186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3042" y="1879389"/>
              <a:ext cx="5858643" cy="4333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xtBox 13"/>
            <p:cNvSpPr txBox="1"/>
            <p:nvPr/>
          </p:nvSpPr>
          <p:spPr>
            <a:xfrm>
              <a:off x="3680852" y="5098078"/>
              <a:ext cx="1528357" cy="3225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rgbClr val="00B050"/>
                  </a:solidFill>
                </a:rPr>
                <a:t>Interact/Bind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14282" y="1428736"/>
            <a:ext cx="5572164" cy="50006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en-US" sz="3600" b="1" dirty="0">
                <a:latin typeface="Arial" pitchFamily="34" charset="0"/>
                <a:cs typeface="Arial" pitchFamily="34" charset="0"/>
              </a:rPr>
              <a:t>Operations</a:t>
            </a:r>
          </a:p>
          <a:p>
            <a:pPr algn="just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>
                <a:latin typeface="Arial" pitchFamily="34" charset="0"/>
                <a:cs typeface="Arial" pitchFamily="34" charset="0"/>
              </a:rPr>
              <a:t>3. Interact/Bind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The service requestor invokes or initiates an interaction with the service provider at runtime using the binding details in the service description to locate, contact, and invoke the service.</a:t>
            </a:r>
          </a:p>
          <a:p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700" dirty="0">
              <a:latin typeface="Arial" pitchFamily="34" charset="0"/>
              <a:cs typeface="Arial" pitchFamily="34" charset="0"/>
            </a:endParaRPr>
          </a:p>
          <a:p>
            <a:endParaRPr lang="en-US" sz="700" dirty="0">
              <a:latin typeface="Arial" pitchFamily="34" charset="0"/>
              <a:cs typeface="Arial" pitchFamily="34" charset="0"/>
            </a:endParaRPr>
          </a:p>
          <a:p>
            <a:endParaRPr lang="en-US" sz="700" dirty="0">
              <a:latin typeface="Arial" pitchFamily="34" charset="0"/>
              <a:cs typeface="Arial" pitchFamily="34" charset="0"/>
            </a:endParaRPr>
          </a:p>
          <a:p>
            <a:endParaRPr lang="en-US" sz="700" dirty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600" dirty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700" dirty="0">
                <a:latin typeface="Arial" pitchFamily="34" charset="0"/>
                <a:cs typeface="Arial" pitchFamily="34" charset="0"/>
              </a:rPr>
              <a:t> </a:t>
            </a: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Terminology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5786478" y="2308017"/>
            <a:ext cx="3286116" cy="3192685"/>
            <a:chOff x="1643042" y="1879389"/>
            <a:chExt cx="5858643" cy="4333186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43042" y="1879389"/>
              <a:ext cx="5858643" cy="43331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TextBox 13"/>
            <p:cNvSpPr txBox="1"/>
            <p:nvPr/>
          </p:nvSpPr>
          <p:spPr>
            <a:xfrm>
              <a:off x="3680852" y="5098078"/>
              <a:ext cx="1528357" cy="32250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rgbClr val="00B050"/>
                  </a:solidFill>
                </a:rPr>
                <a:t>Interact/Bind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52975"/>
      </p:ext>
    </p:ext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14282" y="1357298"/>
            <a:ext cx="8572560" cy="514353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r>
              <a:rPr lang="en-GB" sz="3200" b="1" dirty="0">
                <a:latin typeface="Arial" pitchFamily="34" charset="0"/>
                <a:cs typeface="Arial" pitchFamily="34" charset="0"/>
              </a:rPr>
              <a:t>Other related terms and concepts:</a:t>
            </a:r>
          </a:p>
          <a:p>
            <a:pPr algn="just"/>
            <a:endParaRPr lang="en-GB" sz="11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800" b="1" u="sng" dirty="0">
                <a:latin typeface="Arial" pitchFamily="34" charset="0"/>
                <a:cs typeface="Arial" pitchFamily="34" charset="0"/>
              </a:rPr>
              <a:t>Interface</a:t>
            </a:r>
            <a:r>
              <a:rPr lang="en-GB" sz="2800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Defines a set of public method signatures, logically grouped but providing no implementation. An interface defines a contract between the requestor and provider of a service. Any implementation of an interface must provide all methods. </a:t>
            </a:r>
          </a:p>
          <a:p>
            <a:pPr algn="just"/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u="sng" dirty="0">
                <a:latin typeface="Arial" pitchFamily="34" charset="0"/>
                <a:cs typeface="Arial" pitchFamily="34" charset="0"/>
              </a:rPr>
              <a:t>Published interface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An interface that is uniquely identifiable and made available through a registry for clients to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dynamically discover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endParaRPr lang="en-US" sz="1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700" dirty="0">
              <a:latin typeface="Arial" pitchFamily="34" charset="0"/>
              <a:cs typeface="Arial" pitchFamily="34" charset="0"/>
            </a:endParaRPr>
          </a:p>
          <a:p>
            <a:endParaRPr lang="en-US" sz="700" dirty="0">
              <a:latin typeface="Arial" pitchFamily="34" charset="0"/>
              <a:cs typeface="Arial" pitchFamily="34" charset="0"/>
            </a:endParaRPr>
          </a:p>
          <a:p>
            <a:endParaRPr lang="en-US" sz="700" dirty="0">
              <a:latin typeface="Arial" pitchFamily="34" charset="0"/>
              <a:cs typeface="Arial" pitchFamily="34" charset="0"/>
            </a:endParaRPr>
          </a:p>
          <a:p>
            <a:endParaRPr lang="en-US" sz="700" dirty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700" dirty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700" dirty="0">
                <a:latin typeface="Arial" pitchFamily="34" charset="0"/>
                <a:cs typeface="Arial" pitchFamily="34" charset="0"/>
              </a:rPr>
              <a:t> </a:t>
            </a: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Terminology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214282" y="1571612"/>
            <a:ext cx="8643998" cy="471490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just"/>
            <a:endParaRPr lang="en-US" sz="12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u="sng" dirty="0">
                <a:latin typeface="Arial" pitchFamily="34" charset="0"/>
                <a:cs typeface="Arial" pitchFamily="34" charset="0"/>
              </a:rPr>
              <a:t>Asynchronous Messaging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Asynchronous means sender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does not block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when sends a request to the receiver.</a:t>
            </a:r>
          </a:p>
          <a:p>
            <a:pPr algn="just"/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u="sng" dirty="0">
                <a:latin typeface="Arial" pitchFamily="34" charset="0"/>
                <a:cs typeface="Arial" pitchFamily="34" charset="0"/>
              </a:rPr>
              <a:t>Synchronous Messaging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Synchronous means sender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blocks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when sends a request to the receiver. i.e. The sender waits, after sending the request, until the receiver sends a response. </a:t>
            </a: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5400" dirty="0">
              <a:latin typeface="Arial" pitchFamily="34" charset="0"/>
              <a:cs typeface="Arial" pitchFamily="34" charset="0"/>
            </a:endParaRP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1600" dirty="0">
              <a:latin typeface="Arial" pitchFamily="34" charset="0"/>
              <a:cs typeface="Arial" pitchFamily="34" charset="0"/>
            </a:endParaRPr>
          </a:p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 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Terminology (Continued)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altLang="zh-CN" b="1" dirty="0"/>
            </a:br>
            <a:br>
              <a:rPr lang="zh-CN" altLang="en-US" b="1" dirty="0"/>
            </a:br>
            <a:r>
              <a:rPr lang="en-US" altLang="zh-CN" sz="4900" b="1" dirty="0">
                <a:latin typeface="Arial" pitchFamily="34" charset="0"/>
                <a:cs typeface="Arial" pitchFamily="34" charset="0"/>
              </a:rPr>
              <a:t>Summary</a:t>
            </a:r>
            <a:endParaRPr lang="zh-CN" altLang="en-US" sz="4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5734080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857224" y="1571612"/>
            <a:ext cx="7572428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indent="-45720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457200" lvl="0" indent="-45720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Definitions of SOA </a:t>
            </a:r>
          </a:p>
          <a:p>
            <a:pPr marL="457200" indent="-45720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Goals and Benefits of SOA</a:t>
            </a:r>
          </a:p>
          <a:p>
            <a:pPr marL="457200" lvl="0" indent="-45720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SOA motivators</a:t>
            </a:r>
          </a:p>
          <a:p>
            <a:pPr marL="457200" indent="-45720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ü"/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Terminology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34319338"/>
      </p:ext>
    </p:extLst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altLang="zh-CN" b="1" dirty="0"/>
            </a:br>
            <a:br>
              <a:rPr lang="zh-CN" altLang="en-US" b="1" dirty="0"/>
            </a:br>
            <a:r>
              <a:rPr lang="en-US" altLang="zh-CN" sz="4900" b="1" dirty="0">
                <a:latin typeface="Arial" pitchFamily="34" charset="0"/>
                <a:cs typeface="Arial" pitchFamily="34" charset="0"/>
              </a:rPr>
              <a:t>References</a:t>
            </a:r>
            <a:endParaRPr lang="zh-CN" altLang="en-US" sz="4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Using Service-Oriented Architecture and Component-Based Development to Build Web Service Applications, A. Brown et al, 2002.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What is Service-Oriented Architecture,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Hao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He, 2003 (www.xml.com)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Lecture Slides, Prof. Dr. Reiko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Heckel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Lecture Slides, M. All Babar</a:t>
            </a:r>
          </a:p>
          <a:p>
            <a:pPr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http://www.w3.org/TR/2002/WD-ws-arch-20021114/</a:t>
            </a:r>
          </a:p>
          <a:p>
            <a:pPr>
              <a:buNone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5720" y="6356350"/>
            <a:ext cx="5734080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319338"/>
      </p:ext>
    </p:extLst>
  </p:cSld>
  <p:clrMapOvr>
    <a:masterClrMapping/>
  </p:clrMapOvr>
  <p:transition>
    <p:wipe dir="r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428596" y="92867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zh-CN" b="1" dirty="0"/>
            </a:br>
            <a:br>
              <a:rPr lang="zh-CN" altLang="en-US" b="1" dirty="0"/>
            </a:br>
            <a:r>
              <a:rPr lang="en-US" altLang="zh-CN" sz="6000" b="1" dirty="0">
                <a:latin typeface="Arial" pitchFamily="34" charset="0"/>
                <a:cs typeface="Arial" pitchFamily="34" charset="0"/>
              </a:rPr>
              <a:t>Questions?</a:t>
            </a:r>
            <a:endParaRPr lang="zh-CN" altLang="en-US" sz="6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s://encrypted-tbn0.gstatic.com/images?q=tbn:ANd9GcSsf-BYex4PqJ3sfs5_33CeFUP9tUw7zF_2hPJNrdWGTE7blMm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357430"/>
            <a:ext cx="3643338" cy="3643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4319338"/>
      </p:ext>
    </p:extLst>
  </p:cSld>
  <p:clrMapOvr>
    <a:masterClrMapping/>
  </p:clrMapOvr>
  <p:transition>
    <p:wipe dir="r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935744"/>
            <a:ext cx="8229600" cy="1993586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3200" dirty="0"/>
              <a:t>Read about XML document…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  <p:pic>
        <p:nvPicPr>
          <p:cNvPr id="7" name="Picture 2" descr="https://encrypted-tbn1.gstatic.com/images?q=tbn:ANd9GcTm7kzda_GJYkqmtP-0oYTbkKPQhU0Tv2rqtw4sLef27Cq_YVzxW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2698" y="928670"/>
            <a:ext cx="4956756" cy="3146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4319338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857224" y="1571612"/>
            <a:ext cx="7572428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Converting Class and Object diagrams to DTD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XML based Messaging using SOAP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Describing and Publishing Web Services using WSDL and UDDI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Introduction to Web Services.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Web Services and Semantic Web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Introduction to Semantic Web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Infrastructure of Semantic Web + Ontologies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Ontology Engineering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RDF &amp; RDF Schema (RDFS)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Turtle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GB" sz="2400" dirty="0">
                <a:latin typeface="Times New Roman" pitchFamily="18" charset="0"/>
                <a:cs typeface="Times New Roman" pitchFamily="18" charset="0"/>
              </a:rPr>
              <a:t>SPARQL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Syllabus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7158" y="6286520"/>
            <a:ext cx="4572032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857224" y="1571612"/>
            <a:ext cx="7572428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GB" sz="2400" dirty="0"/>
              <a:t>Web Ontology Language : OWL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GB" sz="2400" dirty="0"/>
              <a:t>Linked Data</a:t>
            </a:r>
          </a:p>
          <a:p>
            <a:pPr>
              <a:buClr>
                <a:schemeClr val="bg2">
                  <a:lumMod val="75000"/>
                </a:schemeClr>
              </a:buClr>
              <a:buFont typeface="Wingdings" pitchFamily="2" charset="2"/>
              <a:buChar char="Ø"/>
            </a:pPr>
            <a:r>
              <a:rPr lang="en-GB" sz="2400" dirty="0"/>
              <a:t>Light Weight Semantics (</a:t>
            </a:r>
            <a:r>
              <a:rPr lang="en-GB" sz="2400" dirty="0" err="1"/>
              <a:t>RDFa,Microdata</a:t>
            </a:r>
            <a:r>
              <a:rPr lang="en-GB" sz="2400" dirty="0"/>
              <a:t>/</a:t>
            </a:r>
            <a:r>
              <a:rPr lang="en-GB" sz="2400" dirty="0" err="1"/>
              <a:t>Microformat</a:t>
            </a:r>
            <a:r>
              <a:rPr lang="en-GB" sz="2400" dirty="0"/>
              <a:t>)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3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ü"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Syllabus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7158" y="6286520"/>
            <a:ext cx="4572032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785950"/>
          </a:xfrm>
        </p:spPr>
        <p:txBody>
          <a:bodyPr>
            <a:normAutofit fontScale="90000"/>
          </a:bodyPr>
          <a:lstStyle/>
          <a:p>
            <a:pPr algn="ctr"/>
            <a:br>
              <a:rPr lang="en-US" altLang="zh-CN" sz="4400" b="1" dirty="0">
                <a:latin typeface="Arial" pitchFamily="34" charset="0"/>
                <a:cs typeface="Arial" pitchFamily="34" charset="0"/>
              </a:rPr>
            </a:br>
            <a:br>
              <a:rPr lang="en-US" altLang="zh-CN" sz="4400" b="1" dirty="0">
                <a:latin typeface="Arial" pitchFamily="34" charset="0"/>
                <a:cs typeface="Arial" pitchFamily="34" charset="0"/>
              </a:rPr>
            </a:br>
            <a:br>
              <a:rPr lang="en-US" altLang="zh-CN" sz="4400" b="1" dirty="0">
                <a:latin typeface="Arial" pitchFamily="34" charset="0"/>
                <a:cs typeface="Arial" pitchFamily="34" charset="0"/>
              </a:rPr>
            </a:br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Service-Oriented Architecture</a:t>
            </a:r>
            <a:br>
              <a:rPr lang="en-US" altLang="zh-CN" sz="4400" b="1" dirty="0">
                <a:latin typeface="Arial" pitchFamily="34" charset="0"/>
                <a:cs typeface="Arial" pitchFamily="34" charset="0"/>
              </a:rPr>
            </a:br>
            <a:br>
              <a:rPr lang="en-US" altLang="zh-CN" sz="5300" b="1" dirty="0">
                <a:latin typeface="Arial" pitchFamily="34" charset="0"/>
                <a:cs typeface="Arial" pitchFamily="34" charset="0"/>
              </a:rPr>
            </a:br>
            <a:r>
              <a:rPr lang="en-US" altLang="zh-CN" sz="3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Lecture 1: Introduction to SOA</a:t>
            </a:r>
            <a:endParaRPr lang="zh-CN" altLang="en-US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720" y="2847173"/>
            <a:ext cx="4824535" cy="3568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5143512"/>
            <a:ext cx="1071570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00B050"/>
                </a:solidFill>
              </a:rPr>
              <a:t>Interact/Bind</a:t>
            </a:r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857224" y="1571612"/>
            <a:ext cx="7572428" cy="478634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endParaRPr lang="en-GB" sz="3200" dirty="0">
              <a:latin typeface="Arial" pitchFamily="34" charset="0"/>
              <a:cs typeface="Arial" pitchFamily="34" charset="0"/>
            </a:endParaRP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Definitions of SOA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Goals and Benefits of SOA</a:t>
            </a:r>
          </a:p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SOA motivators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" pitchFamily="2" charset="2"/>
              <a:buChar char="Ø"/>
              <a:defRPr/>
            </a:pPr>
            <a:r>
              <a:rPr lang="en-GB" sz="3200" dirty="0">
                <a:latin typeface="Arial" pitchFamily="34" charset="0"/>
                <a:cs typeface="Arial" pitchFamily="34" charset="0"/>
              </a:rPr>
              <a:t>Terminology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Outline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Introduction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1435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"Things should be made as simple as possible, but no simpler." </a:t>
            </a:r>
            <a:r>
              <a:rPr lang="en-US" sz="2800" dirty="0"/>
              <a:t>-- </a:t>
            </a:r>
            <a:r>
              <a:rPr lang="en-US" sz="2800" b="1" dirty="0"/>
              <a:t>Albert Einstein</a:t>
            </a:r>
          </a:p>
          <a:p>
            <a:pPr algn="just">
              <a:buNone/>
            </a:pP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Loose Coupling or Loosely coupled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: Services are connected to other services and clients using standard, dependency-reducing, decoupled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and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message-based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methods such as XML document exchanges.</a:t>
            </a:r>
          </a:p>
          <a:p>
            <a:pPr algn="just">
              <a:buFont typeface="Wingdings" pitchFamily="2" charset="2"/>
              <a:buChar char="Ø"/>
            </a:pP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altLang="zh-C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528611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Introduction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14353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If you travel overseas on business, you need to bring power adapters along with you.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Real dependency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… (you need power)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Artificial dependency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… (your plug must fit into the local outlet)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The aim is that, artificial dependencies 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 not be removed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however they </a:t>
            </a:r>
            <a:r>
              <a:rPr lang="en-US" sz="24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can be reduced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to the minimum.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Reworking Einstein’s principle: "Artificial dependencies should be reduced to the minimum but real dependencies should not be altered.“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So, Einstein was just talking about Loose Coupling…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altLang="zh-CN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2844" y="6356350"/>
            <a:ext cx="5876956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288229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400" b="1" dirty="0">
                <a:latin typeface="Arial" pitchFamily="34" charset="0"/>
                <a:cs typeface="Arial" pitchFamily="34" charset="0"/>
              </a:rPr>
              <a:t>SOA Definitions by different vendors</a:t>
            </a:r>
            <a:endParaRPr lang="zh-CN" altLang="en-US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929222"/>
          </a:xfrm>
        </p:spPr>
        <p:txBody>
          <a:bodyPr>
            <a:noAutofit/>
          </a:bodyPr>
          <a:lstStyle/>
          <a:p>
            <a:pPr algn="just"/>
            <a:r>
              <a:rPr lang="en-US" sz="2200" dirty="0"/>
              <a:t>“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A service-oriented architecture (SOA) is an application framework that takes everyday business applications and breaks them down into individual business functions and processes, called </a:t>
            </a:r>
            <a:r>
              <a:rPr lang="en-US" sz="2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services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. An SOA lets you build, deploy, and integrate these services independent of applications and the computing platforms on which they run</a:t>
            </a:r>
            <a:r>
              <a:rPr lang="en-US" sz="2200" i="1" dirty="0"/>
              <a:t>.” –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IBM</a:t>
            </a:r>
          </a:p>
          <a:p>
            <a:pPr>
              <a:buNone/>
            </a:pPr>
            <a:endParaRPr lang="en-US" sz="1000" i="1" dirty="0"/>
          </a:p>
          <a:p>
            <a:pPr algn="just"/>
            <a:r>
              <a:rPr lang="en-US" sz="2200" dirty="0"/>
              <a:t>“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Service-Oriented Architecture is an approach to organizing information technology in which data, logic, and infrastructure resources are accessed by routing messages between network </a:t>
            </a:r>
            <a:r>
              <a:rPr lang="en-US" sz="2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interfaces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2200" i="1" dirty="0"/>
              <a:t>” –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Microsoft</a:t>
            </a:r>
          </a:p>
          <a:p>
            <a:pPr>
              <a:buNone/>
            </a:pPr>
            <a:endParaRPr lang="en-US" sz="1000" i="1" dirty="0"/>
          </a:p>
          <a:p>
            <a:pPr algn="just"/>
            <a:r>
              <a:rPr lang="en-US" sz="2200" i="1" dirty="0"/>
              <a:t>“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An SOA is a set of components which can be invoked, and whose </a:t>
            </a:r>
            <a:r>
              <a:rPr lang="en-US" sz="2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interface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descriptions</a:t>
            </a:r>
            <a:r>
              <a:rPr lang="en-US" sz="2200" i="1" dirty="0">
                <a:latin typeface="Arial" pitchFamily="34" charset="0"/>
                <a:cs typeface="Arial" pitchFamily="34" charset="0"/>
              </a:rPr>
              <a:t> can be published and discovered.</a:t>
            </a:r>
            <a:r>
              <a:rPr lang="en-US" sz="2200" i="1" dirty="0"/>
              <a:t>” – </a:t>
            </a:r>
            <a:r>
              <a:rPr lang="en-US" sz="2200" b="1" dirty="0">
                <a:latin typeface="Arial" pitchFamily="34" charset="0"/>
                <a:cs typeface="Arial" pitchFamily="34" charset="0"/>
              </a:rPr>
              <a:t>W3C</a:t>
            </a:r>
            <a:r>
              <a:rPr lang="en-US" sz="2200" i="1" dirty="0"/>
              <a:t>.</a:t>
            </a:r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en-US" altLang="zh-CN" sz="22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altLang="zh-CN" sz="2200" dirty="0">
                <a:latin typeface="Times New Roman" pitchFamily="18" charset="0"/>
                <a:cs typeface="Times New Roman" pitchFamily="18" charset="0"/>
              </a:rPr>
              <a:t>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D3D2-3944-4202-AE1F-C09768368E40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4282" y="6356350"/>
            <a:ext cx="5805518" cy="365125"/>
          </a:xfrm>
        </p:spPr>
        <p:txBody>
          <a:bodyPr/>
          <a:lstStyle/>
          <a:p>
            <a:r>
              <a:rPr lang="en-US"/>
              <a:t>Hero Muhamad Sulaiman – Salahaddin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157724"/>
      </p:ext>
    </p:extLst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8187</TotalTime>
  <Words>1814</Words>
  <Application>Microsoft Office PowerPoint</Application>
  <PresentationFormat>On-screen Show (4:3)</PresentationFormat>
  <Paragraphs>355</Paragraphs>
  <Slides>29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Constantia</vt:lpstr>
      <vt:lpstr>Times New Roman</vt:lpstr>
      <vt:lpstr>Wingdings</vt:lpstr>
      <vt:lpstr>Wingdings 2</vt:lpstr>
      <vt:lpstr>Flow</vt:lpstr>
      <vt:lpstr>Service-Oriented Architectures (SOA) and Semantic Web </vt:lpstr>
      <vt:lpstr>Syllabus</vt:lpstr>
      <vt:lpstr>Syllabus</vt:lpstr>
      <vt:lpstr>Syllabus</vt:lpstr>
      <vt:lpstr>   Service-Oriented Architecture  Lecture 1: Introduction to SOA</vt:lpstr>
      <vt:lpstr>Outline</vt:lpstr>
      <vt:lpstr>Introduction</vt:lpstr>
      <vt:lpstr>Introduction</vt:lpstr>
      <vt:lpstr>SOA Definitions by different vendors</vt:lpstr>
      <vt:lpstr>So, What is SOA?</vt:lpstr>
      <vt:lpstr>SOA Goals &amp; Benefits</vt:lpstr>
      <vt:lpstr>SOA Goals &amp; Benefits</vt:lpstr>
      <vt:lpstr>SOA motivators</vt:lpstr>
      <vt:lpstr>SOA motivators (Continued)</vt:lpstr>
      <vt:lpstr>SOA motivators (Continued)</vt:lpstr>
      <vt:lpstr>SOA motivators (Continued)</vt:lpstr>
      <vt:lpstr>Terminology</vt:lpstr>
      <vt:lpstr>Terminology (Continued)</vt:lpstr>
      <vt:lpstr>Terminology (Continued)</vt:lpstr>
      <vt:lpstr>Terminology (Continued)</vt:lpstr>
      <vt:lpstr>Terminology (Continued)</vt:lpstr>
      <vt:lpstr>Terminology (Continued)</vt:lpstr>
      <vt:lpstr>Terminology (Continued)</vt:lpstr>
      <vt:lpstr>Terminology (Continued)</vt:lpstr>
      <vt:lpstr>Terminology (Continued)</vt:lpstr>
      <vt:lpstr>  Summary</vt:lpstr>
      <vt:lpstr>  References</vt:lpstr>
      <vt:lpstr>  Questions?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and Concurrency Issues</dc:title>
  <dc:creator>Deepika</dc:creator>
  <cp:lastModifiedBy>DELL</cp:lastModifiedBy>
  <cp:revision>403</cp:revision>
  <dcterms:created xsi:type="dcterms:W3CDTF">2012-05-26T00:54:51Z</dcterms:created>
  <dcterms:modified xsi:type="dcterms:W3CDTF">2024-05-11T11:48:09Z</dcterms:modified>
</cp:coreProperties>
</file>