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358" r:id="rId2"/>
    <p:sldId id="325" r:id="rId3"/>
    <p:sldId id="354" r:id="rId4"/>
    <p:sldId id="444" r:id="rId5"/>
    <p:sldId id="419" r:id="rId6"/>
    <p:sldId id="445" r:id="rId7"/>
    <p:sldId id="421" r:id="rId8"/>
    <p:sldId id="446" r:id="rId9"/>
    <p:sldId id="422" r:id="rId10"/>
    <p:sldId id="425" r:id="rId11"/>
    <p:sldId id="451" r:id="rId12"/>
    <p:sldId id="426" r:id="rId13"/>
    <p:sldId id="447" r:id="rId14"/>
    <p:sldId id="427" r:id="rId15"/>
    <p:sldId id="452" r:id="rId16"/>
    <p:sldId id="448" r:id="rId17"/>
    <p:sldId id="453" r:id="rId18"/>
    <p:sldId id="409" r:id="rId19"/>
    <p:sldId id="34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78" autoAdjust="0"/>
    <p:restoredTop sz="91582" autoAdjust="0"/>
  </p:normalViewPr>
  <p:slideViewPr>
    <p:cSldViewPr>
      <p:cViewPr varScale="1">
        <p:scale>
          <a:sx n="71" d="100"/>
          <a:sy n="71" d="100"/>
        </p:scale>
        <p:origin x="89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33525-EB74-41CE-A058-474C6C45E09F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B3FD0-D6CC-4AB4-A09F-AC19B0A127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87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0A7EFD-BD1C-4EC7-8DFA-F213A3F832F5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6F977-EFC5-4154-B9F8-E6A9C35203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4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8330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622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2833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261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935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488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657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1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62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72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25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141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19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696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20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DBE2A-4246-46CD-B18C-2706CA8F2B80}" type="datetime1">
              <a:rPr lang="en-GB" smtClean="0"/>
              <a:t>14/10/2023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Oct. 2023 - Hero Muhamad Sulaiman – Salahaddin University</a:t>
            </a: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2652-5744-43F1-8266-4AFB7C4EF01F}" type="datetime1">
              <a:rPr lang="en-GB" smtClean="0"/>
              <a:t>14/10/2023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Oct. 2023 - Hero Muhamad Sulaiman – Salahaddin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6793-3F6D-4E63-ADE6-6D57475B8430}" type="datetime1">
              <a:rPr lang="en-GB" smtClean="0"/>
              <a:t>14/10/2023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Oct. 2023 - Hero Muhamad Sulaiman – Salahaddin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1B88-AB24-40A1-A839-04F4F04565F3}" type="datetime1">
              <a:rPr lang="en-GB" smtClean="0"/>
              <a:t>14/10/2023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Oct. 2023 - Hero Muhamad Sulaiman – Salahaddin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008F-F51D-4420-8993-6EEA737A90C6}" type="datetime1">
              <a:rPr lang="en-GB" smtClean="0"/>
              <a:t>14/10/2023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Oct. 2023 - Hero Muhamad Sulaiman – Salahaddin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47DC-640E-449B-A6DC-BD4EA9D5C231}" type="datetime1">
              <a:rPr lang="en-GB" smtClean="0"/>
              <a:t>14/10/2023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Oct. 2023 - Hero Muhamad Sulaiman – Salahaddin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7FC51-4D35-4CAA-89C7-E82011ADF4C0}" type="datetime1">
              <a:rPr lang="en-GB" smtClean="0"/>
              <a:t>14/10/2023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Oct. 2023 - Hero Muhamad Sulaiman – Salahaddin University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7D46C-EA5F-4FFA-B61C-C7FAFF014A6C}" type="datetime1">
              <a:rPr lang="en-GB" smtClean="0"/>
              <a:t>14/10/2023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Oct. 2023 - Hero Muhamad Sulaiman – Salahaddin University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1765-1087-4631-8805-77BA263E6C6B}" type="datetime1">
              <a:rPr lang="en-GB" smtClean="0"/>
              <a:t>14/10/2023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Oct. 2023 - Hero Muhamad Sulaiman – Salahaddin University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448E-AFCD-4EE6-8309-EA187B5FAECA}" type="datetime1">
              <a:rPr lang="en-GB" smtClean="0"/>
              <a:t>14/10/2023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Oct. 2023 - Hero Muhamad Sulaiman – Salahaddin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A7E24-016B-400A-A2EE-BF79595CA4F0}" type="datetime1">
              <a:rPr lang="en-GB" smtClean="0"/>
              <a:t>14/10/2023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Oct. 2023 - Hero Muhamad Sulaiman – Salahaddin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1A4D3D2-3944-4202-AE1F-C09768368E4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B7E8C4-1D9B-42BA-9733-BD5DF28ACF1C}" type="datetime1">
              <a:rPr lang="en-GB" smtClean="0"/>
              <a:t>14/10/2023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Oct. 2023 - Hero Muhamad Sulaiman – Salahaddin University</a:t>
            </a: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A4D3D2-3944-4202-AE1F-C09768368E40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torialspoint.com/" TargetMode="External"/><Relationship Id="rId2" Type="http://schemas.openxmlformats.org/officeDocument/2006/relationships/hyperlink" Target="http://www.w3schools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HTML: Lecture 6</a:t>
            </a:r>
            <a:endParaRPr lang="zh-CN" alt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60848"/>
            <a:ext cx="3970784" cy="4032447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134878"/>
            <a:ext cx="3496816" cy="1504950"/>
          </a:xfr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425280" cy="365125"/>
          </a:xfrm>
        </p:spPr>
        <p:txBody>
          <a:bodyPr/>
          <a:lstStyle/>
          <a:p>
            <a:pPr algn="ctr"/>
            <a:r>
              <a:rPr lang="en-US" dirty="0" smtClean="0"/>
              <a:t>Oct. 2023 - Hero Muhamad Sulaiman – Salahaddin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1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823652"/>
            <a:ext cx="3672408" cy="234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5286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411512"/>
            <a:ext cx="8229600" cy="85724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Attributes of Table Data and Header</a:t>
            </a:r>
            <a:endParaRPr lang="zh-CN" alt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2844" y="6356350"/>
            <a:ext cx="5876956" cy="365125"/>
          </a:xfrm>
        </p:spPr>
        <p:txBody>
          <a:bodyPr/>
          <a:lstStyle/>
          <a:p>
            <a:r>
              <a:rPr lang="en-US" smtClean="0"/>
              <a:t>Oct. 2023 - Hero Muhamad Sulaiman – Salahaddin University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5129055-64E1-4EC9-B344-BF5F804F2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024" y="1347616"/>
            <a:ext cx="8299172" cy="52497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 smtClean="0">
                <a:solidFill>
                  <a:srgbClr val="292934"/>
                </a:solidFill>
                <a:latin typeface="Times New Roman" panose="02020603050405020304" pitchFamily="18" charset="0"/>
              </a:rPr>
              <a:t>1. </a:t>
            </a:r>
            <a:r>
              <a:rPr lang="en-US" sz="2400" b="1" dirty="0" err="1" smtClean="0">
                <a:solidFill>
                  <a:srgbClr val="292934"/>
                </a:solidFill>
                <a:latin typeface="Times New Roman" panose="02020603050405020304" pitchFamily="18" charset="0"/>
              </a:rPr>
              <a:t>Colspan</a:t>
            </a:r>
            <a:r>
              <a:rPr lang="en-US" sz="2400" dirty="0">
                <a:solidFill>
                  <a:srgbClr val="292934"/>
                </a:solidFill>
                <a:latin typeface="Times New Roman" panose="02020603050405020304" pitchFamily="18" charset="0"/>
              </a:rPr>
              <a:t>: Specifies how many cell columns of the table this cell</a:t>
            </a:r>
            <a:r>
              <a:rPr lang="ar-JO" sz="2400" dirty="0">
                <a:solidFill>
                  <a:srgbClr val="292934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292934"/>
                </a:solidFill>
                <a:latin typeface="Times New Roman" panose="02020603050405020304" pitchFamily="18" charset="0"/>
              </a:rPr>
              <a:t>should span.</a:t>
            </a:r>
          </a:p>
          <a:p>
            <a:pPr marL="0" indent="0" algn="just">
              <a:buNone/>
            </a:pPr>
            <a:r>
              <a:rPr lang="en-US" sz="2400" b="1" dirty="0" smtClean="0">
                <a:solidFill>
                  <a:srgbClr val="292934"/>
                </a:solidFill>
                <a:latin typeface="Times New Roman" panose="02020603050405020304" pitchFamily="18" charset="0"/>
              </a:rPr>
              <a:t>2. </a:t>
            </a:r>
            <a:r>
              <a:rPr lang="en-US" sz="2400" b="1" dirty="0" err="1" smtClean="0">
                <a:solidFill>
                  <a:srgbClr val="292934"/>
                </a:solidFill>
                <a:latin typeface="Times New Roman" panose="02020603050405020304" pitchFamily="18" charset="0"/>
              </a:rPr>
              <a:t>Rowspan</a:t>
            </a:r>
            <a:r>
              <a:rPr lang="en-US" sz="2400" dirty="0">
                <a:solidFill>
                  <a:srgbClr val="292934"/>
                </a:solidFill>
                <a:latin typeface="Times New Roman" panose="02020603050405020304" pitchFamily="18" charset="0"/>
              </a:rPr>
              <a:t>: Specifies how many cell rows of the table this cell should span.</a:t>
            </a:r>
          </a:p>
          <a:p>
            <a:pPr marL="0" indent="0" algn="just">
              <a:buNone/>
            </a:pPr>
            <a:r>
              <a:rPr lang="en-US" sz="2400" b="1" dirty="0" smtClean="0">
                <a:solidFill>
                  <a:srgbClr val="292934"/>
                </a:solidFill>
                <a:latin typeface="Times New Roman" panose="02020603050405020304" pitchFamily="18" charset="0"/>
              </a:rPr>
              <a:t>3. Align</a:t>
            </a:r>
            <a:r>
              <a:rPr lang="en-US" sz="2400" dirty="0">
                <a:solidFill>
                  <a:srgbClr val="292934"/>
                </a:solidFill>
                <a:latin typeface="Times New Roman" panose="02020603050405020304" pitchFamily="18" charset="0"/>
              </a:rPr>
              <a:t>: </a:t>
            </a:r>
            <a:r>
              <a:rPr lang="en-US" sz="2400" b="1" dirty="0">
                <a:solidFill>
                  <a:srgbClr val="292934"/>
                </a:solidFill>
                <a:latin typeface="Times New Roman" panose="02020603050405020304" pitchFamily="18" charset="0"/>
              </a:rPr>
              <a:t>Cell data </a:t>
            </a:r>
            <a:r>
              <a:rPr lang="en-US" sz="2400" dirty="0">
                <a:solidFill>
                  <a:srgbClr val="292934"/>
                </a:solidFill>
                <a:latin typeface="Times New Roman" panose="02020603050405020304" pitchFamily="18" charset="0"/>
              </a:rPr>
              <a:t>can have left, right, or center alignment.</a:t>
            </a:r>
          </a:p>
          <a:p>
            <a:pPr marL="0" indent="0" algn="just">
              <a:buNone/>
            </a:pPr>
            <a:r>
              <a:rPr lang="en-US" sz="2400" b="1" dirty="0" smtClean="0">
                <a:solidFill>
                  <a:srgbClr val="292934"/>
                </a:solidFill>
                <a:latin typeface="Times New Roman" panose="02020603050405020304" pitchFamily="18" charset="0"/>
              </a:rPr>
              <a:t>4. </a:t>
            </a:r>
            <a:r>
              <a:rPr lang="en-US" sz="2400" b="1" dirty="0" err="1" smtClean="0">
                <a:solidFill>
                  <a:srgbClr val="292934"/>
                </a:solidFill>
                <a:latin typeface="Times New Roman" panose="02020603050405020304" pitchFamily="18" charset="0"/>
              </a:rPr>
              <a:t>Valign</a:t>
            </a:r>
            <a:r>
              <a:rPr lang="en-US" sz="2400" dirty="0">
                <a:solidFill>
                  <a:srgbClr val="292934"/>
                </a:solidFill>
                <a:latin typeface="Times New Roman" panose="02020603050405020304" pitchFamily="18" charset="0"/>
              </a:rPr>
              <a:t>: </a:t>
            </a:r>
            <a:r>
              <a:rPr lang="en-US" sz="2400" b="1" dirty="0">
                <a:solidFill>
                  <a:srgbClr val="292934"/>
                </a:solidFill>
                <a:latin typeface="Times New Roman" panose="02020603050405020304" pitchFamily="18" charset="0"/>
              </a:rPr>
              <a:t>Cell data </a:t>
            </a:r>
            <a:r>
              <a:rPr lang="en-US" sz="2400" dirty="0">
                <a:solidFill>
                  <a:srgbClr val="292934"/>
                </a:solidFill>
                <a:latin typeface="Times New Roman" panose="02020603050405020304" pitchFamily="18" charset="0"/>
              </a:rPr>
              <a:t>can have top, middle, or bottom alignment.</a:t>
            </a:r>
          </a:p>
          <a:p>
            <a:pPr marL="0" indent="0" algn="just">
              <a:buNone/>
            </a:pPr>
            <a:r>
              <a:rPr lang="en-US" sz="2400" b="1" dirty="0" smtClean="0">
                <a:solidFill>
                  <a:srgbClr val="292934"/>
                </a:solidFill>
                <a:latin typeface="Times New Roman" panose="02020603050405020304" pitchFamily="18" charset="0"/>
              </a:rPr>
              <a:t>5. Width</a:t>
            </a:r>
            <a:r>
              <a:rPr lang="en-US" sz="2400" dirty="0">
                <a:solidFill>
                  <a:srgbClr val="292934"/>
                </a:solidFill>
                <a:latin typeface="Times New Roman" panose="02020603050405020304" pitchFamily="18" charset="0"/>
              </a:rPr>
              <a:t>: You can specify the width as an absolute number of pixels or a percentage of the document width.</a:t>
            </a:r>
          </a:p>
          <a:p>
            <a:pPr marL="0" indent="0" algn="just">
              <a:buNone/>
            </a:pPr>
            <a:r>
              <a:rPr lang="en-US" sz="2400" b="1" dirty="0" smtClean="0">
                <a:solidFill>
                  <a:srgbClr val="292934"/>
                </a:solidFill>
                <a:latin typeface="Times New Roman" panose="02020603050405020304" pitchFamily="18" charset="0"/>
              </a:rPr>
              <a:t>6. Height</a:t>
            </a:r>
            <a:r>
              <a:rPr lang="en-US" sz="2400" dirty="0">
                <a:solidFill>
                  <a:srgbClr val="292934"/>
                </a:solidFill>
                <a:latin typeface="Times New Roman" panose="02020603050405020304" pitchFamily="18" charset="0"/>
              </a:rPr>
              <a:t>: You can specify the height as an absolute number of pixels or a percentage of the document height.</a:t>
            </a:r>
          </a:p>
        </p:txBody>
      </p:sp>
    </p:spTree>
    <p:extLst>
      <p:ext uri="{BB962C8B-B14F-4D97-AF65-F5344CB8AC3E}">
        <p14:creationId xmlns:p14="http://schemas.microsoft.com/office/powerpoint/2010/main" val="2809132943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411512"/>
            <a:ext cx="8229600" cy="85724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Attributes of Table Data and Header</a:t>
            </a:r>
            <a:endParaRPr lang="zh-CN" alt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2844" y="6356350"/>
            <a:ext cx="5876956" cy="365125"/>
          </a:xfrm>
        </p:spPr>
        <p:txBody>
          <a:bodyPr/>
          <a:lstStyle/>
          <a:p>
            <a:r>
              <a:rPr lang="en-US" smtClean="0"/>
              <a:t>Oct. 2023 - Hero Muhamad Sulaiman – Salahaddin University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5129055-64E1-4EC9-B344-BF5F804F2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024" y="1196752"/>
            <a:ext cx="8299172" cy="5249736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292934"/>
                </a:solidFill>
                <a:latin typeface="Times New Roman" panose="02020603050405020304" pitchFamily="18" charset="0"/>
              </a:rPr>
              <a:t>Example: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solidFill>
                  <a:srgbClr val="292934"/>
                </a:solidFill>
                <a:latin typeface="Times New Roman" panose="02020603050405020304" pitchFamily="18" charset="0"/>
              </a:rPr>
              <a:t>&lt;Table border=1 cellpadding =2&gt;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solidFill>
                  <a:srgbClr val="292934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 &lt;tr&gt;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solidFill>
                  <a:srgbClr val="292934"/>
                </a:solidFill>
                <a:latin typeface="Times New Roman" panose="02020603050405020304" pitchFamily="18" charset="0"/>
              </a:rPr>
              <a:t>      &lt;</a:t>
            </a:r>
            <a:r>
              <a:rPr lang="en-US" sz="1800" b="0" i="0" u="none" strike="noStrike" baseline="0" dirty="0" err="1">
                <a:solidFill>
                  <a:srgbClr val="292934"/>
                </a:solidFill>
                <a:latin typeface="Times New Roman" panose="02020603050405020304" pitchFamily="18" charset="0"/>
              </a:rPr>
              <a:t>th</a:t>
            </a:r>
            <a:r>
              <a:rPr lang="en-US" sz="1800" b="0" i="0" u="none" strike="noStrike" baseline="0" dirty="0">
                <a:solidFill>
                  <a:srgbClr val="292934"/>
                </a:solidFill>
                <a:latin typeface="Times New Roman" panose="02020603050405020304" pitchFamily="18" charset="0"/>
              </a:rPr>
              <a:t>&gt; Column 1 Header&lt;/</a:t>
            </a:r>
            <a:r>
              <a:rPr lang="en-US" sz="1800" b="0" i="0" u="none" strike="noStrike" baseline="0" dirty="0" err="1">
                <a:solidFill>
                  <a:srgbClr val="292934"/>
                </a:solidFill>
                <a:latin typeface="Times New Roman" panose="02020603050405020304" pitchFamily="18" charset="0"/>
              </a:rPr>
              <a:t>th</a:t>
            </a:r>
            <a:r>
              <a:rPr lang="en-US" sz="1800" b="0" i="0" u="none" strike="noStrike" baseline="0" dirty="0">
                <a:solidFill>
                  <a:srgbClr val="292934"/>
                </a:solidFill>
                <a:latin typeface="Times New Roman" panose="02020603050405020304" pitchFamily="18" charset="0"/>
              </a:rPr>
              <a:t>&gt;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solidFill>
                  <a:srgbClr val="292934"/>
                </a:solidFill>
                <a:latin typeface="Times New Roman" panose="02020603050405020304" pitchFamily="18" charset="0"/>
              </a:rPr>
              <a:t>      &lt;</a:t>
            </a:r>
            <a:r>
              <a:rPr lang="en-US" sz="1800" b="0" i="0" u="none" strike="noStrike" baseline="0" dirty="0" err="1">
                <a:solidFill>
                  <a:srgbClr val="292934"/>
                </a:solidFill>
                <a:latin typeface="Times New Roman" panose="02020603050405020304" pitchFamily="18" charset="0"/>
              </a:rPr>
              <a:t>th</a:t>
            </a:r>
            <a:r>
              <a:rPr lang="en-US" sz="1800" b="0" i="0" u="none" strike="noStrike" baseline="0" dirty="0">
                <a:solidFill>
                  <a:srgbClr val="292934"/>
                </a:solidFill>
                <a:latin typeface="Times New Roman" panose="02020603050405020304" pitchFamily="18" charset="0"/>
              </a:rPr>
              <a:t>&gt; Column 2 Header&lt;/</a:t>
            </a:r>
            <a:r>
              <a:rPr lang="en-US" sz="1800" b="0" i="0" u="none" strike="noStrike" baseline="0" dirty="0" err="1">
                <a:solidFill>
                  <a:srgbClr val="292934"/>
                </a:solidFill>
                <a:latin typeface="Times New Roman" panose="02020603050405020304" pitchFamily="18" charset="0"/>
              </a:rPr>
              <a:t>th</a:t>
            </a:r>
            <a:r>
              <a:rPr lang="en-US" sz="1800" b="0" i="0" u="none" strike="noStrike" baseline="0" dirty="0">
                <a:solidFill>
                  <a:srgbClr val="292934"/>
                </a:solidFill>
                <a:latin typeface="Times New Roman" panose="02020603050405020304" pitchFamily="18" charset="0"/>
              </a:rPr>
              <a:t>&gt;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solidFill>
                  <a:srgbClr val="292934"/>
                </a:solidFill>
                <a:latin typeface="Times New Roman" panose="02020603050405020304" pitchFamily="18" charset="0"/>
              </a:rPr>
              <a:t>   &lt;/tr&gt;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solidFill>
                  <a:srgbClr val="292934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 &lt;tr&gt;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solidFill>
                  <a:srgbClr val="292934"/>
                </a:solidFill>
                <a:latin typeface="Times New Roman" panose="02020603050405020304" pitchFamily="18" charset="0"/>
              </a:rPr>
              <a:t>      &lt;td </a:t>
            </a:r>
            <a:r>
              <a:rPr lang="en-US" sz="1800" b="0" i="0" u="none" strike="noStrike" baseline="0" dirty="0" err="1">
                <a:solidFill>
                  <a:srgbClr val="292934"/>
                </a:solidFill>
                <a:latin typeface="Times New Roman" panose="02020603050405020304" pitchFamily="18" charset="0"/>
              </a:rPr>
              <a:t>colspan</a:t>
            </a:r>
            <a:r>
              <a:rPr lang="en-US" sz="1800" b="0" i="0" u="none" strike="noStrike" baseline="0" dirty="0">
                <a:solidFill>
                  <a:srgbClr val="292934"/>
                </a:solidFill>
                <a:latin typeface="Times New Roman" panose="02020603050405020304" pitchFamily="18" charset="0"/>
              </a:rPr>
              <a:t>=2&gt; Row 1 Col 1&lt;/td&gt;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solidFill>
                  <a:srgbClr val="292934"/>
                </a:solidFill>
                <a:latin typeface="Times New Roman" panose="02020603050405020304" pitchFamily="18" charset="0"/>
              </a:rPr>
              <a:t>   &lt;/tr&gt;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solidFill>
                  <a:srgbClr val="292934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 &lt;tr&gt;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solidFill>
                  <a:srgbClr val="292934"/>
                </a:solidFill>
                <a:latin typeface="Times New Roman" panose="02020603050405020304" pitchFamily="18" charset="0"/>
              </a:rPr>
              <a:t>      &lt;td </a:t>
            </a:r>
            <a:r>
              <a:rPr lang="en-US" sz="1800" b="0" i="0" u="none" strike="noStrike" baseline="0" dirty="0" err="1">
                <a:solidFill>
                  <a:srgbClr val="292934"/>
                </a:solidFill>
                <a:latin typeface="Times New Roman" panose="02020603050405020304" pitchFamily="18" charset="0"/>
              </a:rPr>
              <a:t>rowspan</a:t>
            </a:r>
            <a:r>
              <a:rPr lang="en-US" sz="1800" b="0" i="0" u="none" strike="noStrike" baseline="0" dirty="0">
                <a:solidFill>
                  <a:srgbClr val="292934"/>
                </a:solidFill>
                <a:latin typeface="Times New Roman" panose="02020603050405020304" pitchFamily="18" charset="0"/>
              </a:rPr>
              <a:t>=2&gt;Row 2 Col 1&lt;/td&gt;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solidFill>
                  <a:srgbClr val="292934"/>
                </a:solidFill>
                <a:latin typeface="Times New Roman" panose="02020603050405020304" pitchFamily="18" charset="0"/>
              </a:rPr>
              <a:t>      &lt;td&gt; Row 2 Col2&lt;/td&gt;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solidFill>
                  <a:srgbClr val="292934"/>
                </a:solidFill>
                <a:latin typeface="Times New Roman" panose="02020603050405020304" pitchFamily="18" charset="0"/>
              </a:rPr>
              <a:t>   &lt;/tr&gt;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solidFill>
                  <a:srgbClr val="292934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 &lt;tr&gt;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solidFill>
                  <a:srgbClr val="292934"/>
                </a:solidFill>
                <a:latin typeface="Times New Roman" panose="02020603050405020304" pitchFamily="18" charset="0"/>
              </a:rPr>
              <a:t>      &lt;td&gt; Row 3 Col2&lt;/td&gt;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solidFill>
                  <a:srgbClr val="292934"/>
                </a:solidFill>
                <a:latin typeface="Times New Roman" panose="02020603050405020304" pitchFamily="18" charset="0"/>
              </a:rPr>
              <a:t>   &lt;/tr&gt; &lt;/table&gt;</a:t>
            </a:r>
            <a:endParaRPr lang="en-US" sz="2400" dirty="0">
              <a:solidFill>
                <a:srgbClr val="292934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BBFD6B-5684-45D3-8449-40988ECA43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4242023"/>
            <a:ext cx="4200274" cy="2114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726202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411512"/>
            <a:ext cx="8229600" cy="857248"/>
          </a:xfrm>
        </p:spPr>
        <p:txBody>
          <a:bodyPr>
            <a:normAutofit/>
          </a:bodyPr>
          <a:lstStyle/>
          <a:p>
            <a:pPr algn="ctr"/>
            <a:r>
              <a:rPr lang="en-GB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GB" altLang="zh-C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thead</a:t>
            </a:r>
            <a:r>
              <a:rPr lang="en-GB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tag</a:t>
            </a:r>
            <a:endParaRPr lang="zh-CN" alt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2844" y="6356350"/>
            <a:ext cx="5876956" cy="365125"/>
          </a:xfrm>
        </p:spPr>
        <p:txBody>
          <a:bodyPr/>
          <a:lstStyle/>
          <a:p>
            <a:r>
              <a:rPr lang="en-US" smtClean="0"/>
              <a:t>Oct. 2023 - Hero Muhamad Sulaiman – Salahaddin University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5129055-64E1-4EC9-B344-BF5F804F2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024" y="1347616"/>
            <a:ext cx="8533456" cy="5249736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292934"/>
                </a:solidFill>
                <a:latin typeface="Times New Roman" panose="02020603050405020304" pitchFamily="18" charset="0"/>
              </a:rPr>
              <a:t>The &lt;</a:t>
            </a:r>
            <a:r>
              <a:rPr lang="en-US" sz="2200" dirty="0" err="1">
                <a:solidFill>
                  <a:srgbClr val="292934"/>
                </a:solidFill>
                <a:latin typeface="Times New Roman" panose="02020603050405020304" pitchFamily="18" charset="0"/>
              </a:rPr>
              <a:t>thead</a:t>
            </a:r>
            <a:r>
              <a:rPr lang="en-US" sz="2200" dirty="0">
                <a:solidFill>
                  <a:srgbClr val="292934"/>
                </a:solidFill>
                <a:latin typeface="Times New Roman" panose="02020603050405020304" pitchFamily="18" charset="0"/>
              </a:rPr>
              <a:t>&gt; tag is used to group header content in an HTML table.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292934"/>
                </a:solidFill>
                <a:latin typeface="Times New Roman" panose="02020603050405020304" pitchFamily="18" charset="0"/>
              </a:rPr>
              <a:t>The &lt;</a:t>
            </a:r>
            <a:r>
              <a:rPr lang="en-US" sz="2200" dirty="0" err="1">
                <a:solidFill>
                  <a:srgbClr val="292934"/>
                </a:solidFill>
                <a:latin typeface="Times New Roman" panose="02020603050405020304" pitchFamily="18" charset="0"/>
              </a:rPr>
              <a:t>thead</a:t>
            </a:r>
            <a:r>
              <a:rPr lang="en-US" sz="2200" dirty="0">
                <a:solidFill>
                  <a:srgbClr val="292934"/>
                </a:solidFill>
                <a:latin typeface="Times New Roman" panose="02020603050405020304" pitchFamily="18" charset="0"/>
              </a:rPr>
              <a:t>&gt; element is used in conjunction with the &lt;</a:t>
            </a:r>
            <a:r>
              <a:rPr lang="en-US" sz="2200" dirty="0" err="1">
                <a:solidFill>
                  <a:srgbClr val="292934"/>
                </a:solidFill>
                <a:latin typeface="Times New Roman" panose="02020603050405020304" pitchFamily="18" charset="0"/>
              </a:rPr>
              <a:t>tbody</a:t>
            </a:r>
            <a:r>
              <a:rPr lang="en-US" sz="2200" dirty="0">
                <a:solidFill>
                  <a:srgbClr val="292934"/>
                </a:solidFill>
                <a:latin typeface="Times New Roman" panose="02020603050405020304" pitchFamily="18" charset="0"/>
              </a:rPr>
              <a:t>&gt; and &lt;</a:t>
            </a:r>
            <a:r>
              <a:rPr lang="en-US" sz="2200" dirty="0" err="1">
                <a:solidFill>
                  <a:srgbClr val="292934"/>
                </a:solidFill>
                <a:latin typeface="Times New Roman" panose="02020603050405020304" pitchFamily="18" charset="0"/>
              </a:rPr>
              <a:t>tfoot</a:t>
            </a:r>
            <a:r>
              <a:rPr lang="en-US" sz="2200" dirty="0">
                <a:solidFill>
                  <a:srgbClr val="292934"/>
                </a:solidFill>
                <a:latin typeface="Times New Roman" panose="02020603050405020304" pitchFamily="18" charset="0"/>
              </a:rPr>
              <a:t>&gt; elements to specify each part of a table (header, body, footer).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292934"/>
                </a:solidFill>
                <a:latin typeface="Times New Roman" panose="02020603050405020304" pitchFamily="18" charset="0"/>
              </a:rPr>
              <a:t>Browsers can use these elements to enable scrolling of the table body independently of the header and footer. Also, when printing a large table that spans multiple pages, these elements can enable the table header and footer to be printed at the top and bottom of each page.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292934"/>
                </a:solidFill>
                <a:latin typeface="Times New Roman" panose="02020603050405020304" pitchFamily="18" charset="0"/>
              </a:rPr>
              <a:t>The &lt;</a:t>
            </a:r>
            <a:r>
              <a:rPr lang="en-US" sz="2200" dirty="0" err="1">
                <a:solidFill>
                  <a:srgbClr val="292934"/>
                </a:solidFill>
                <a:latin typeface="Times New Roman" panose="02020603050405020304" pitchFamily="18" charset="0"/>
              </a:rPr>
              <a:t>thead</a:t>
            </a:r>
            <a:r>
              <a:rPr lang="en-US" sz="2200" dirty="0">
                <a:solidFill>
                  <a:srgbClr val="292934"/>
                </a:solidFill>
                <a:latin typeface="Times New Roman" panose="02020603050405020304" pitchFamily="18" charset="0"/>
              </a:rPr>
              <a:t>&gt; tag must be used in the following contexts: As a child of a &lt;table&gt; element, after any &lt;caption&gt;, and &lt;colgroup&gt; elements, and before any &lt;</a:t>
            </a:r>
            <a:r>
              <a:rPr lang="en-US" sz="2200" dirty="0" err="1">
                <a:solidFill>
                  <a:srgbClr val="292934"/>
                </a:solidFill>
                <a:latin typeface="Times New Roman" panose="02020603050405020304" pitchFamily="18" charset="0"/>
              </a:rPr>
              <a:t>tbody</a:t>
            </a:r>
            <a:r>
              <a:rPr lang="en-US" sz="2200" dirty="0">
                <a:solidFill>
                  <a:srgbClr val="292934"/>
                </a:solidFill>
                <a:latin typeface="Times New Roman" panose="02020603050405020304" pitchFamily="18" charset="0"/>
              </a:rPr>
              <a:t>&gt;, &lt;</a:t>
            </a:r>
            <a:r>
              <a:rPr lang="en-US" sz="2200" dirty="0" err="1">
                <a:solidFill>
                  <a:srgbClr val="292934"/>
                </a:solidFill>
                <a:latin typeface="Times New Roman" panose="02020603050405020304" pitchFamily="18" charset="0"/>
              </a:rPr>
              <a:t>tfoot</a:t>
            </a:r>
            <a:r>
              <a:rPr lang="en-US" sz="2200" dirty="0">
                <a:solidFill>
                  <a:srgbClr val="292934"/>
                </a:solidFill>
                <a:latin typeface="Times New Roman" panose="02020603050405020304" pitchFamily="18" charset="0"/>
              </a:rPr>
              <a:t>&gt;, and &lt;tr&gt; elements.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rgbClr val="292934"/>
                </a:solidFill>
                <a:latin typeface="Times New Roman" panose="02020603050405020304" pitchFamily="18" charset="0"/>
              </a:rPr>
              <a:t>Note</a:t>
            </a:r>
            <a:r>
              <a:rPr lang="en-US" sz="2200" dirty="0">
                <a:solidFill>
                  <a:srgbClr val="292934"/>
                </a:solidFill>
                <a:latin typeface="Times New Roman" panose="02020603050405020304" pitchFamily="18" charset="0"/>
              </a:rPr>
              <a:t>: The &lt;</a:t>
            </a:r>
            <a:r>
              <a:rPr lang="en-US" sz="2200" dirty="0" err="1">
                <a:solidFill>
                  <a:srgbClr val="292934"/>
                </a:solidFill>
                <a:latin typeface="Times New Roman" panose="02020603050405020304" pitchFamily="18" charset="0"/>
              </a:rPr>
              <a:t>thead</a:t>
            </a:r>
            <a:r>
              <a:rPr lang="en-US" sz="2200" dirty="0">
                <a:solidFill>
                  <a:srgbClr val="292934"/>
                </a:solidFill>
                <a:latin typeface="Times New Roman" panose="02020603050405020304" pitchFamily="18" charset="0"/>
              </a:rPr>
              <a:t>&gt; element must have one or more &lt;tr&gt; tags inside.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rgbClr val="292934"/>
                </a:solidFill>
                <a:latin typeface="Times New Roman" panose="02020603050405020304" pitchFamily="18" charset="0"/>
              </a:rPr>
              <a:t>Tip</a:t>
            </a:r>
            <a:r>
              <a:rPr lang="en-US" sz="2200" dirty="0">
                <a:solidFill>
                  <a:srgbClr val="292934"/>
                </a:solidFill>
                <a:latin typeface="Times New Roman" panose="02020603050405020304" pitchFamily="18" charset="0"/>
              </a:rPr>
              <a:t>: The &lt;</a:t>
            </a:r>
            <a:r>
              <a:rPr lang="en-US" sz="2200" dirty="0" err="1">
                <a:solidFill>
                  <a:srgbClr val="292934"/>
                </a:solidFill>
                <a:latin typeface="Times New Roman" panose="02020603050405020304" pitchFamily="18" charset="0"/>
              </a:rPr>
              <a:t>thead</a:t>
            </a:r>
            <a:r>
              <a:rPr lang="en-US" sz="2200" dirty="0">
                <a:solidFill>
                  <a:srgbClr val="292934"/>
                </a:solidFill>
                <a:latin typeface="Times New Roman" panose="02020603050405020304" pitchFamily="18" charset="0"/>
              </a:rPr>
              <a:t>&gt;, &lt;</a:t>
            </a:r>
            <a:r>
              <a:rPr lang="en-US" sz="2200" dirty="0" err="1">
                <a:solidFill>
                  <a:srgbClr val="292934"/>
                </a:solidFill>
                <a:latin typeface="Times New Roman" panose="02020603050405020304" pitchFamily="18" charset="0"/>
              </a:rPr>
              <a:t>tbody</a:t>
            </a:r>
            <a:r>
              <a:rPr lang="en-US" sz="2200" dirty="0">
                <a:solidFill>
                  <a:srgbClr val="292934"/>
                </a:solidFill>
                <a:latin typeface="Times New Roman" panose="02020603050405020304" pitchFamily="18" charset="0"/>
              </a:rPr>
              <a:t>&gt;, and &lt;</a:t>
            </a:r>
            <a:r>
              <a:rPr lang="en-US" sz="2200" dirty="0" err="1">
                <a:solidFill>
                  <a:srgbClr val="292934"/>
                </a:solidFill>
                <a:latin typeface="Times New Roman" panose="02020603050405020304" pitchFamily="18" charset="0"/>
              </a:rPr>
              <a:t>tfoot</a:t>
            </a:r>
            <a:r>
              <a:rPr lang="en-US" sz="2200" dirty="0">
                <a:solidFill>
                  <a:srgbClr val="292934"/>
                </a:solidFill>
                <a:latin typeface="Times New Roman" panose="02020603050405020304" pitchFamily="18" charset="0"/>
              </a:rPr>
              <a:t>&gt; elements will not affect the layout of the table by default. However, you can use CSS to style these elements.</a:t>
            </a:r>
          </a:p>
        </p:txBody>
      </p:sp>
    </p:spTree>
    <p:extLst>
      <p:ext uri="{BB962C8B-B14F-4D97-AF65-F5344CB8AC3E}">
        <p14:creationId xmlns:p14="http://schemas.microsoft.com/office/powerpoint/2010/main" val="2836666411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411512"/>
            <a:ext cx="8229600" cy="85724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thead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&gt;&lt;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tbody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&gt;&lt;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tfoot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Tag s Example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2844" y="6356350"/>
            <a:ext cx="5876956" cy="365125"/>
          </a:xfrm>
        </p:spPr>
        <p:txBody>
          <a:bodyPr/>
          <a:lstStyle/>
          <a:p>
            <a:r>
              <a:rPr lang="en-US" smtClean="0"/>
              <a:t>Oct. 2023 - Hero Muhamad Sulaiman – Salahaddin University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44B75D-EB7E-4B26-8A6A-5B96E78C7A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513" y="1419224"/>
            <a:ext cx="3188399" cy="50773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B295A97-764F-470B-B264-3F92C33B01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5976" y="1403368"/>
            <a:ext cx="2705011" cy="281772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FFD02E4-663F-4F8A-BACC-208669AE0F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55977" y="4221088"/>
            <a:ext cx="2071611" cy="165220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EA36B14-AB7F-4D38-898E-9343DC4ED0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67547" y="4539793"/>
            <a:ext cx="2368683" cy="2181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956241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411512"/>
            <a:ext cx="8229600" cy="857248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 Things to Note</a:t>
            </a:r>
            <a:endParaRPr lang="zh-CN" alt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2844" y="6356350"/>
            <a:ext cx="5876956" cy="365125"/>
          </a:xfrm>
        </p:spPr>
        <p:txBody>
          <a:bodyPr/>
          <a:lstStyle/>
          <a:p>
            <a:r>
              <a:rPr lang="en-US" smtClean="0"/>
              <a:t>Oct. 2023 - Hero Muhamad Sulaiman – Salahaddin University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5129055-64E1-4EC9-B344-BF5F804F2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024" y="1347616"/>
            <a:ext cx="8299172" cy="5249736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292934"/>
                </a:solidFill>
                <a:latin typeface="Times New Roman" panose="02020603050405020304" pitchFamily="18" charset="0"/>
              </a:rPr>
              <a:t>TH, TD and TR should always have end tags.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292934"/>
                </a:solidFill>
                <a:latin typeface="Times New Roman" panose="02020603050405020304" pitchFamily="18" charset="0"/>
              </a:rPr>
              <a:t>Although the end tags are formally optional, many browsers will mess up the formatting of the table if you omit the end tags.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292934"/>
                </a:solidFill>
                <a:latin typeface="Times New Roman" panose="02020603050405020304" pitchFamily="18" charset="0"/>
              </a:rPr>
              <a:t>In particular, you should always use end tags if you have a TABLE within a TABLE --in this situation, the table parser gets hopelessly confused if you don't close your TH, TD and TR elements.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292934"/>
                </a:solidFill>
                <a:latin typeface="Times New Roman" panose="02020603050405020304" pitchFamily="18" charset="0"/>
              </a:rPr>
              <a:t>A default TABLE has no borders, by default, tables are drawn without border lines. You need the BORDER attribute to draw the lines.</a:t>
            </a:r>
          </a:p>
        </p:txBody>
      </p:sp>
    </p:spTree>
    <p:extLst>
      <p:ext uri="{BB962C8B-B14F-4D97-AF65-F5344CB8AC3E}">
        <p14:creationId xmlns:p14="http://schemas.microsoft.com/office/powerpoint/2010/main" val="1084273380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411512"/>
            <a:ext cx="8229600" cy="857248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 Things to Note</a:t>
            </a:r>
            <a:endParaRPr lang="zh-CN" alt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2844" y="6356350"/>
            <a:ext cx="5876956" cy="365125"/>
          </a:xfrm>
        </p:spPr>
        <p:txBody>
          <a:bodyPr/>
          <a:lstStyle/>
          <a:p>
            <a:r>
              <a:rPr lang="en-US" smtClean="0"/>
              <a:t>Oct. 2023 - Hero Muhamad Sulaiman – Salahaddin University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5129055-64E1-4EC9-B344-BF5F804F2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024" y="1347616"/>
            <a:ext cx="8299172" cy="5249736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292934"/>
                </a:solidFill>
                <a:latin typeface="Times New Roman" panose="02020603050405020304" pitchFamily="18" charset="0"/>
              </a:rPr>
              <a:t>By default, a table is flush with the left margin, TABLEs are plopped over on the left margin.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292934"/>
                </a:solidFill>
                <a:latin typeface="Times New Roman" panose="02020603050405020304" pitchFamily="18" charset="0"/>
              </a:rPr>
              <a:t>If you want centered tables,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292934"/>
                </a:solidFill>
                <a:latin typeface="Times New Roman" panose="02020603050405020304" pitchFamily="18" charset="0"/>
              </a:rPr>
              <a:t>You can either: place the table inside a DIV element with attribute ALIGN="center“.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292934"/>
                </a:solidFill>
                <a:latin typeface="Times New Roman" panose="02020603050405020304" pitchFamily="18" charset="0"/>
              </a:rPr>
              <a:t>Or use table alignment. Most current browsers supports table alignment, using the ALIGN attribute. Allowed values are "left", "right", or "center", &lt;TABLE ALIGN="left"&gt;</a:t>
            </a:r>
          </a:p>
        </p:txBody>
      </p:sp>
    </p:spTree>
    <p:extLst>
      <p:ext uri="{BB962C8B-B14F-4D97-AF65-F5344CB8AC3E}">
        <p14:creationId xmlns:p14="http://schemas.microsoft.com/office/powerpoint/2010/main" val="2875925271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411512"/>
            <a:ext cx="8229600" cy="857248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Guess the Output of this code!</a:t>
            </a:r>
            <a:endParaRPr lang="zh-CN" alt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2844" y="6356350"/>
            <a:ext cx="5876956" cy="365125"/>
          </a:xfrm>
        </p:spPr>
        <p:txBody>
          <a:bodyPr/>
          <a:lstStyle/>
          <a:p>
            <a:r>
              <a:rPr lang="en-US" smtClean="0"/>
              <a:t>Oct. 2023 - Hero Muhamad Sulaiman – Salahaddin University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B8CD232-7BA2-4D4A-BCC6-8877669D2D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199" y="1409263"/>
            <a:ext cx="7102177" cy="511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159734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411512"/>
            <a:ext cx="8229600" cy="857248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Guess the Output of this code!</a:t>
            </a:r>
            <a:endParaRPr lang="zh-CN" alt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2844" y="6356350"/>
            <a:ext cx="5876956" cy="365125"/>
          </a:xfrm>
        </p:spPr>
        <p:txBody>
          <a:bodyPr/>
          <a:lstStyle/>
          <a:p>
            <a:r>
              <a:rPr lang="en-US" smtClean="0"/>
              <a:t>Oct. 2023 - Hero Muhamad Sulaiman – Salahaddin University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E221FE-31CF-4603-A88A-A68C760D8A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2924944"/>
            <a:ext cx="8815165" cy="108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229292"/>
      </p:ext>
    </p:extLst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b="1" dirty="0"/>
              <a:t/>
            </a:r>
            <a:br>
              <a:rPr lang="en-US" altLang="zh-CN" b="1" dirty="0"/>
            </a:br>
            <a:r>
              <a:rPr lang="zh-CN" altLang="en-US" b="1" dirty="0"/>
              <a:t/>
            </a:r>
            <a:br>
              <a:rPr lang="zh-CN" altLang="en-US" b="1" dirty="0"/>
            </a:br>
            <a:r>
              <a:rPr lang="en-US" altLang="zh-CN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endParaRPr lang="zh-CN" altLang="en-US" sz="4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5720" y="6356350"/>
            <a:ext cx="5734080" cy="365125"/>
          </a:xfrm>
        </p:spPr>
        <p:txBody>
          <a:bodyPr/>
          <a:lstStyle/>
          <a:p>
            <a:r>
              <a:rPr lang="en-US" smtClean="0"/>
              <a:t>Oct. 2023 - Hero Muhamad Sulaiman – Salahaddin University</a:t>
            </a:r>
            <a:endParaRPr lang="en-GB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0BEA8BD0-CAEB-4AE9-A80E-785A3C57FFDF}"/>
              </a:ext>
            </a:extLst>
          </p:cNvPr>
          <p:cNvSpPr txBox="1">
            <a:spLocks/>
          </p:cNvSpPr>
          <p:nvPr/>
        </p:nvSpPr>
        <p:spPr>
          <a:xfrm>
            <a:off x="857224" y="1571612"/>
            <a:ext cx="7572428" cy="47863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57200" indent="-457200">
              <a:spcBef>
                <a:spcPct val="20000"/>
              </a:spcBef>
              <a:buClr>
                <a:schemeClr val="accent3"/>
              </a:buClr>
              <a:buSzPct val="95000"/>
              <a:buFont typeface="Wingdings" panose="05000000000000000000" pitchFamily="2" charset="2"/>
              <a:buChar char="ü"/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HTML Table</a:t>
            </a:r>
          </a:p>
          <a:p>
            <a:pPr marL="457200" indent="-457200">
              <a:spcBef>
                <a:spcPct val="20000"/>
              </a:spcBef>
              <a:buClr>
                <a:schemeClr val="accent3"/>
              </a:buClr>
              <a:buSzPct val="95000"/>
              <a:buFont typeface="Wingdings" panose="05000000000000000000" pitchFamily="2" charset="2"/>
              <a:buChar char="ü"/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Attributes</a:t>
            </a:r>
          </a:p>
          <a:p>
            <a:pPr marL="457200" indent="-457200">
              <a:spcBef>
                <a:spcPct val="20000"/>
              </a:spcBef>
              <a:buClr>
                <a:schemeClr val="accent3"/>
              </a:buClr>
              <a:buSzPct val="95000"/>
              <a:buFont typeface="Wingdings" panose="05000000000000000000" pitchFamily="2" charset="2"/>
              <a:buChar char="ü"/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Caption</a:t>
            </a:r>
          </a:p>
          <a:p>
            <a:pPr marL="457200" indent="-457200">
              <a:spcBef>
                <a:spcPct val="20000"/>
              </a:spcBef>
              <a:buClr>
                <a:schemeClr val="accent3"/>
              </a:buClr>
              <a:buSzPct val="95000"/>
              <a:buFont typeface="Wingdings" panose="05000000000000000000" pitchFamily="2" charset="2"/>
              <a:buChar char="ü"/>
              <a:defRPr/>
            </a:pP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774987"/>
      </p:ext>
    </p:extLst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zh-CN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zh-CN" alt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5720" y="6356350"/>
            <a:ext cx="5734080" cy="365125"/>
          </a:xfrm>
        </p:spPr>
        <p:txBody>
          <a:bodyPr/>
          <a:lstStyle/>
          <a:p>
            <a:r>
              <a:rPr lang="en-US" smtClean="0"/>
              <a:t>Oct. 2023 - Hero Muhamad Sulaiman – Salahaddin University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FD03973-A6F9-4426-B5DC-7358D2967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8248680" cy="4876800"/>
          </a:xfrm>
        </p:spPr>
        <p:txBody>
          <a:bodyPr>
            <a:normAutofit/>
          </a:bodyPr>
          <a:lstStyle/>
          <a:p>
            <a:r>
              <a:rPr lang="en-US" sz="2000" dirty="0"/>
              <a:t>Smith, B. E. 2009. </a:t>
            </a:r>
            <a:r>
              <a:rPr lang="en-US" sz="2000" i="1" dirty="0"/>
              <a:t>Creating Web Pages For Dummies, </a:t>
            </a:r>
            <a:r>
              <a:rPr lang="en-US" sz="2000" dirty="0"/>
              <a:t>9</a:t>
            </a:r>
            <a:r>
              <a:rPr lang="en-US" sz="2000" baseline="30000" dirty="0"/>
              <a:t>th</a:t>
            </a:r>
            <a:r>
              <a:rPr lang="en-US" sz="2000" dirty="0"/>
              <a:t> ed. Wiley Publishing, Inc., Indianapolis: Indiana.</a:t>
            </a:r>
          </a:p>
          <a:p>
            <a:pPr lvl="0"/>
            <a:r>
              <a:rPr lang="en-GB" sz="2000" dirty="0" err="1"/>
              <a:t>Deitel</a:t>
            </a:r>
            <a:r>
              <a:rPr lang="en-GB" sz="2000" dirty="0"/>
              <a:t>, H. M. and </a:t>
            </a:r>
            <a:r>
              <a:rPr lang="en-GB" sz="2000" dirty="0" err="1"/>
              <a:t>Deitel</a:t>
            </a:r>
            <a:r>
              <a:rPr lang="en-GB" sz="2000" dirty="0"/>
              <a:t>, P.  J.  2008, Internet and World Wide Web How to Program, 4th Ed1424 </a:t>
            </a:r>
            <a:r>
              <a:rPr lang="en-GB" sz="2000" dirty="0" err="1"/>
              <a:t>pp</a:t>
            </a:r>
            <a:r>
              <a:rPr lang="en-GB" sz="2000" dirty="0"/>
              <a:t>, Paperback; Publisher: Prentice Hall; 4th Ed. (</a:t>
            </a:r>
            <a:r>
              <a:rPr lang="en-GB" sz="2000" dirty="0" err="1"/>
              <a:t>Septembar</a:t>
            </a:r>
            <a:r>
              <a:rPr lang="en-GB" sz="2000" dirty="0"/>
              <a:t> 5, 2007); ISBN-10: 0-131-75242-1; ISBN-13: 978-0131752429.</a:t>
            </a:r>
            <a:endParaRPr lang="en-US" sz="2000" dirty="0"/>
          </a:p>
          <a:p>
            <a:pPr lvl="0"/>
            <a:r>
              <a:rPr lang="en-GB" sz="2000" dirty="0" err="1"/>
              <a:t>Refsnes</a:t>
            </a:r>
            <a:r>
              <a:rPr lang="en-GB" sz="2000" dirty="0"/>
              <a:t>, H. et.al. 2010, Learn HTML and CSS, Wiley Publishing, Inc., Indianapolis, Indiana</a:t>
            </a:r>
            <a:endParaRPr lang="en-US" sz="2000" dirty="0"/>
          </a:p>
          <a:p>
            <a:pPr lvl="0"/>
            <a:r>
              <a:rPr lang="en-GB" sz="2000" dirty="0"/>
              <a:t>Meyer, E., Cascading Style Sheets (CSS): The Definitive Guide, 3rd Ed., O’Reilly, 2006.</a:t>
            </a:r>
            <a:endParaRPr lang="en-US" sz="2000" dirty="0"/>
          </a:p>
          <a:p>
            <a:pPr lvl="0"/>
            <a:r>
              <a:rPr lang="en-US" sz="2000" dirty="0" err="1"/>
              <a:t>Zakas</a:t>
            </a:r>
            <a:r>
              <a:rPr lang="en-US" sz="2000" dirty="0"/>
              <a:t>, N. C.2009. Professional JavaScript® for Web Developers, 2nd Edition. Wiley Publishing, Inc., Indianapolis: Indiana</a:t>
            </a:r>
          </a:p>
          <a:p>
            <a:pPr lvl="0"/>
            <a:r>
              <a:rPr lang="en-GB" sz="2000" u="sng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www.w3schools.com</a:t>
            </a:r>
            <a:endParaRPr lang="en-US" sz="2000" dirty="0">
              <a:solidFill>
                <a:schemeClr val="accent1"/>
              </a:solidFill>
            </a:endParaRPr>
          </a:p>
          <a:p>
            <a:pPr lvl="0"/>
            <a:r>
              <a:rPr lang="en-GB" sz="2000" u="sng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www.tutorialspoint.com</a:t>
            </a:r>
            <a:endParaRPr lang="en-US" sz="2000" dirty="0">
              <a:solidFill>
                <a:schemeClr val="accent1"/>
              </a:solidFill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4319338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857224" y="1571612"/>
            <a:ext cx="7572428" cy="47863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HTML Table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Attributes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Caption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/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  <a:endParaRPr lang="zh-CN" alt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2844" y="6356350"/>
            <a:ext cx="5876956" cy="365125"/>
          </a:xfrm>
        </p:spPr>
        <p:txBody>
          <a:bodyPr/>
          <a:lstStyle/>
          <a:p>
            <a:r>
              <a:rPr lang="en-US" smtClean="0"/>
              <a:t>Oct. 2023 - Hero Muhamad Sulaiman – Salahaddin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5286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411512"/>
            <a:ext cx="8229600" cy="857248"/>
          </a:xfrm>
        </p:spPr>
        <p:txBody>
          <a:bodyPr>
            <a:normAutofit/>
          </a:bodyPr>
          <a:lstStyle/>
          <a:p>
            <a:pPr algn="ctr"/>
            <a:r>
              <a:rPr lang="en-GB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TML Table</a:t>
            </a:r>
            <a:endParaRPr lang="zh-CN" alt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2844" y="6356350"/>
            <a:ext cx="5876956" cy="365125"/>
          </a:xfrm>
        </p:spPr>
        <p:txBody>
          <a:bodyPr/>
          <a:lstStyle/>
          <a:p>
            <a:r>
              <a:rPr lang="en-US" smtClean="0"/>
              <a:t>Oct. 2023 - Hero Muhamad Sulaiman – Salahaddin University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5129055-64E1-4EC9-B344-BF5F804F2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024" y="1268760"/>
            <a:ext cx="8299172" cy="5328592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292934"/>
                </a:solidFill>
                <a:latin typeface="Times New Roman" panose="02020603050405020304" pitchFamily="18" charset="0"/>
              </a:rPr>
              <a:t>HTML tables allow web developers to arrange data into rows and </a:t>
            </a:r>
            <a:r>
              <a:rPr lang="en-US" sz="2400" dirty="0" smtClean="0">
                <a:solidFill>
                  <a:srgbClr val="292934"/>
                </a:solidFill>
                <a:latin typeface="Times New Roman" panose="02020603050405020304" pitchFamily="18" charset="0"/>
              </a:rPr>
              <a:t>columns</a:t>
            </a:r>
            <a:r>
              <a:rPr lang="en-US" sz="2400" dirty="0">
                <a:solidFill>
                  <a:srgbClr val="292934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292934"/>
                </a:solidFill>
                <a:latin typeface="Times New Roman" panose="02020603050405020304" pitchFamily="18" charset="0"/>
              </a:rPr>
              <a:t>Tables have many uses in HTML.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292934"/>
                </a:solidFill>
                <a:latin typeface="Times New Roman" panose="02020603050405020304" pitchFamily="18" charset="0"/>
              </a:rPr>
              <a:t>Table Tags are: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292934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00DA62-51F2-49E1-97C7-EED449C13D1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1413"/>
          <a:stretch/>
        </p:blipFill>
        <p:spPr>
          <a:xfrm>
            <a:off x="144016" y="2924944"/>
            <a:ext cx="8936328" cy="357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397542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411512"/>
            <a:ext cx="8229600" cy="857248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HTML Table</a:t>
            </a:r>
            <a:endParaRPr lang="zh-CN" alt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2844" y="6356350"/>
            <a:ext cx="5876956" cy="365125"/>
          </a:xfrm>
        </p:spPr>
        <p:txBody>
          <a:bodyPr/>
          <a:lstStyle/>
          <a:p>
            <a:r>
              <a:rPr lang="en-US" smtClean="0"/>
              <a:t>Oct. 2023 - Hero Muhamad Sulaiman – Salahaddin University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5129055-64E1-4EC9-B344-BF5F804F2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024" y="1347616"/>
            <a:ext cx="8299172" cy="5249736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292934"/>
                </a:solidFill>
                <a:latin typeface="Times New Roman" panose="02020603050405020304" pitchFamily="18" charset="0"/>
              </a:rPr>
              <a:t>The &lt;TABLE&gt; &lt;/TABLE&gt; element has four sub-elements</a:t>
            </a:r>
            <a:r>
              <a:rPr lang="en-US" sz="2800" dirty="0" smtClean="0">
                <a:solidFill>
                  <a:srgbClr val="292934"/>
                </a:solidFill>
                <a:latin typeface="Times New Roman" panose="02020603050405020304" pitchFamily="18" charset="0"/>
              </a:rPr>
              <a:t>:</a:t>
            </a:r>
            <a:endParaRPr lang="en-US" sz="2800" dirty="0">
              <a:solidFill>
                <a:srgbClr val="292934"/>
              </a:solidFill>
              <a:latin typeface="Times New Roman" panose="02020603050405020304" pitchFamily="18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2400" b="0" i="0" u="none" strike="noStrike" baseline="0" dirty="0">
                <a:solidFill>
                  <a:srgbClr val="292934"/>
                </a:solidFill>
                <a:latin typeface="Times New Roman" panose="02020603050405020304" pitchFamily="18" charset="0"/>
              </a:rPr>
              <a:t>Table Row </a:t>
            </a:r>
            <a:r>
              <a:rPr lang="en-US" sz="2400" b="1" i="0" u="none" strike="noStrike" baseline="0" dirty="0">
                <a:solidFill>
                  <a:srgbClr val="292934"/>
                </a:solidFill>
                <a:latin typeface="Times New Roman" panose="02020603050405020304" pitchFamily="18" charset="0"/>
              </a:rPr>
              <a:t>&lt;TR&gt; &lt;/TR&gt;.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2400" b="0" i="0" u="none" strike="noStrike" baseline="0" dirty="0">
                <a:solidFill>
                  <a:srgbClr val="292934"/>
                </a:solidFill>
                <a:latin typeface="Times New Roman" panose="02020603050405020304" pitchFamily="18" charset="0"/>
              </a:rPr>
              <a:t>Table Header </a:t>
            </a:r>
            <a:r>
              <a:rPr lang="en-US" sz="2400" b="1" i="0" u="none" strike="noStrike" baseline="0" dirty="0">
                <a:solidFill>
                  <a:srgbClr val="292934"/>
                </a:solidFill>
                <a:latin typeface="Times New Roman" panose="02020603050405020304" pitchFamily="18" charset="0"/>
              </a:rPr>
              <a:t>&lt;TH&gt; &lt;/TH&gt;.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2400" b="0" i="0" u="none" strike="noStrike" baseline="0" dirty="0">
                <a:solidFill>
                  <a:srgbClr val="292934"/>
                </a:solidFill>
                <a:latin typeface="Times New Roman" panose="02020603050405020304" pitchFamily="18" charset="0"/>
              </a:rPr>
              <a:t>Table Data </a:t>
            </a:r>
            <a:r>
              <a:rPr lang="en-US" sz="2400" b="1" i="0" u="none" strike="noStrike" baseline="0" dirty="0">
                <a:solidFill>
                  <a:srgbClr val="292934"/>
                </a:solidFill>
                <a:latin typeface="Times New Roman" panose="02020603050405020304" pitchFamily="18" charset="0"/>
              </a:rPr>
              <a:t>&lt;TD&gt; &lt;/TD&gt;.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2400" b="0" i="0" u="none" strike="noStrike" baseline="0" dirty="0">
                <a:solidFill>
                  <a:srgbClr val="292934"/>
                </a:solidFill>
                <a:latin typeface="Times New Roman" panose="02020603050405020304" pitchFamily="18" charset="0"/>
              </a:rPr>
              <a:t>Caption </a:t>
            </a:r>
            <a:r>
              <a:rPr lang="en-US" sz="2400" b="1" i="0" u="none" strike="noStrike" baseline="0" dirty="0">
                <a:solidFill>
                  <a:srgbClr val="292934"/>
                </a:solidFill>
                <a:latin typeface="Times New Roman" panose="02020603050405020304" pitchFamily="18" charset="0"/>
              </a:rPr>
              <a:t>&lt;CAPTION&gt; &lt;/CAPTION</a:t>
            </a:r>
            <a:r>
              <a:rPr lang="en-US" sz="2400" b="1" i="0" u="none" strike="noStrike" baseline="0" dirty="0" smtClean="0">
                <a:solidFill>
                  <a:srgbClr val="292934"/>
                </a:solidFill>
                <a:latin typeface="Times New Roman" panose="02020603050405020304" pitchFamily="18" charset="0"/>
              </a:rPr>
              <a:t>&gt;.</a:t>
            </a:r>
            <a:endParaRPr lang="en-US" sz="1800" b="1" dirty="0">
              <a:solidFill>
                <a:srgbClr val="292934"/>
              </a:solidFill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292934"/>
                </a:solidFill>
                <a:latin typeface="Times New Roman" panose="02020603050405020304" pitchFamily="18" charset="0"/>
              </a:rPr>
              <a:t>The table row elements usually contain table header elements or table data elements</a:t>
            </a:r>
            <a:r>
              <a:rPr lang="en-US" sz="2800" dirty="0" smtClean="0">
                <a:solidFill>
                  <a:srgbClr val="292934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292934"/>
                </a:solidFill>
                <a:latin typeface="Times New Roman" panose="02020603050405020304" pitchFamily="18" charset="0"/>
              </a:rPr>
              <a:t>Cells can also be TH (Table Header) elements which results in the contents of the table header cells appearing centered and in bold text.</a:t>
            </a:r>
            <a:endParaRPr lang="ar-JO" sz="2800" dirty="0">
              <a:solidFill>
                <a:srgbClr val="292934"/>
              </a:solidFill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292934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1189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411512"/>
            <a:ext cx="8229600" cy="857248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HTML Table</a:t>
            </a:r>
            <a:endParaRPr lang="zh-CN" alt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2844" y="6356350"/>
            <a:ext cx="5876956" cy="365125"/>
          </a:xfrm>
        </p:spPr>
        <p:txBody>
          <a:bodyPr/>
          <a:lstStyle/>
          <a:p>
            <a:r>
              <a:rPr lang="en-US" smtClean="0"/>
              <a:t>Oct. 2023 - Hero Muhamad Sulaiman – Salahaddin University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139952" y="2996952"/>
            <a:ext cx="1224136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186" y="1484784"/>
            <a:ext cx="3672758" cy="48715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8104" y="1916832"/>
            <a:ext cx="3178696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54869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411512"/>
            <a:ext cx="8229600" cy="857248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Attributes</a:t>
            </a:r>
            <a:endParaRPr lang="zh-CN" alt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2844" y="6356350"/>
            <a:ext cx="5876956" cy="365125"/>
          </a:xfrm>
        </p:spPr>
        <p:txBody>
          <a:bodyPr/>
          <a:lstStyle/>
          <a:p>
            <a:r>
              <a:rPr lang="en-US" smtClean="0"/>
              <a:t>Oct. 2023 - Hero Muhamad Sulaiman – Salahaddin University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5129055-64E1-4EC9-B344-BF5F804F2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024" y="1347616"/>
            <a:ext cx="8299172" cy="52497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200" b="1" dirty="0" smtClean="0">
                <a:solidFill>
                  <a:srgbClr val="292934"/>
                </a:solidFill>
                <a:latin typeface="Times New Roman" panose="02020603050405020304" pitchFamily="18" charset="0"/>
              </a:rPr>
              <a:t>1.  </a:t>
            </a:r>
            <a:r>
              <a:rPr lang="en-US" sz="2200" b="1" dirty="0" err="1" smtClean="0">
                <a:solidFill>
                  <a:srgbClr val="292934"/>
                </a:solidFill>
                <a:latin typeface="Times New Roman" panose="02020603050405020304" pitchFamily="18" charset="0"/>
              </a:rPr>
              <a:t>BGColor</a:t>
            </a:r>
            <a:r>
              <a:rPr lang="en-US" sz="2200" dirty="0">
                <a:solidFill>
                  <a:srgbClr val="292934"/>
                </a:solidFill>
                <a:latin typeface="Times New Roman" panose="02020603050405020304" pitchFamily="18" charset="0"/>
              </a:rPr>
              <a:t>: Some browsers support background colors in a table.</a:t>
            </a:r>
          </a:p>
          <a:p>
            <a:pPr marL="0" indent="0" algn="just">
              <a:buNone/>
            </a:pPr>
            <a:r>
              <a:rPr lang="en-US" sz="2200" b="1" smtClean="0">
                <a:solidFill>
                  <a:srgbClr val="292934"/>
                </a:solidFill>
                <a:latin typeface="Times New Roman" panose="02020603050405020304" pitchFamily="18" charset="0"/>
              </a:rPr>
              <a:t>2. Width</a:t>
            </a:r>
            <a:r>
              <a:rPr lang="en-US" sz="2200" dirty="0">
                <a:solidFill>
                  <a:srgbClr val="292934"/>
                </a:solidFill>
                <a:latin typeface="Times New Roman" panose="02020603050405020304" pitchFamily="18" charset="0"/>
              </a:rPr>
              <a:t>: you can specify the table width as an absolute number of pixels or a percentage of the document width. You can set the width for the table cells as well.</a:t>
            </a:r>
          </a:p>
          <a:p>
            <a:pPr marL="0" indent="0" algn="just">
              <a:buNone/>
            </a:pPr>
            <a:r>
              <a:rPr lang="en-US" sz="2200" b="1" dirty="0" smtClean="0">
                <a:solidFill>
                  <a:srgbClr val="292934"/>
                </a:solidFill>
                <a:latin typeface="Times New Roman" panose="02020603050405020304" pitchFamily="18" charset="0"/>
              </a:rPr>
              <a:t>3.Border</a:t>
            </a:r>
            <a:r>
              <a:rPr lang="en-US" sz="2200" dirty="0">
                <a:solidFill>
                  <a:srgbClr val="292934"/>
                </a:solidFill>
                <a:latin typeface="Times New Roman" panose="02020603050405020304" pitchFamily="18" charset="0"/>
              </a:rPr>
              <a:t>: You can choose a numerical value for the border width, which specifies the border in pixels.</a:t>
            </a:r>
          </a:p>
          <a:p>
            <a:pPr marL="0" indent="0" algn="just">
              <a:buNone/>
            </a:pPr>
            <a:r>
              <a:rPr lang="en-US" sz="2200" b="1" dirty="0" smtClean="0">
                <a:solidFill>
                  <a:srgbClr val="292934"/>
                </a:solidFill>
                <a:latin typeface="Times New Roman" panose="02020603050405020304" pitchFamily="18" charset="0"/>
              </a:rPr>
              <a:t>4. </a:t>
            </a:r>
            <a:r>
              <a:rPr lang="en-US" sz="2200" b="1" dirty="0" err="1" smtClean="0">
                <a:solidFill>
                  <a:srgbClr val="292934"/>
                </a:solidFill>
                <a:latin typeface="Times New Roman" panose="02020603050405020304" pitchFamily="18" charset="0"/>
              </a:rPr>
              <a:t>CellSpacing</a:t>
            </a:r>
            <a:r>
              <a:rPr lang="en-US" sz="2200" dirty="0">
                <a:solidFill>
                  <a:srgbClr val="292934"/>
                </a:solidFill>
                <a:latin typeface="Times New Roman" panose="02020603050405020304" pitchFamily="18" charset="0"/>
              </a:rPr>
              <a:t>: Cell Spacing represents the space between cells and is specified in pixels.</a:t>
            </a:r>
          </a:p>
          <a:p>
            <a:pPr marL="0" indent="0" algn="just">
              <a:buNone/>
            </a:pPr>
            <a:r>
              <a:rPr lang="en-US" sz="2200" b="1" dirty="0" smtClean="0">
                <a:solidFill>
                  <a:srgbClr val="292934"/>
                </a:solidFill>
                <a:latin typeface="Times New Roman" panose="02020603050405020304" pitchFamily="18" charset="0"/>
              </a:rPr>
              <a:t>5. Cell </a:t>
            </a:r>
            <a:r>
              <a:rPr lang="en-US" sz="2200" b="1" dirty="0">
                <a:solidFill>
                  <a:srgbClr val="292934"/>
                </a:solidFill>
                <a:latin typeface="Times New Roman" panose="02020603050405020304" pitchFamily="18" charset="0"/>
              </a:rPr>
              <a:t>Padding</a:t>
            </a:r>
            <a:r>
              <a:rPr lang="en-US" sz="2200" dirty="0">
                <a:solidFill>
                  <a:srgbClr val="292934"/>
                </a:solidFill>
                <a:latin typeface="Times New Roman" panose="02020603050405020304" pitchFamily="18" charset="0"/>
              </a:rPr>
              <a:t>: Cell Padding is the space between the cell border and the cell contents and is specified in pixels.</a:t>
            </a:r>
          </a:p>
          <a:p>
            <a:pPr marL="0" indent="0" algn="just">
              <a:buNone/>
            </a:pPr>
            <a:r>
              <a:rPr lang="en-US" sz="2200" b="1" dirty="0" smtClean="0">
                <a:solidFill>
                  <a:srgbClr val="292934"/>
                </a:solidFill>
                <a:latin typeface="Times New Roman" panose="02020603050405020304" pitchFamily="18" charset="0"/>
              </a:rPr>
              <a:t>6. Align</a:t>
            </a:r>
            <a:r>
              <a:rPr lang="en-US" sz="2200" dirty="0">
                <a:solidFill>
                  <a:srgbClr val="292934"/>
                </a:solidFill>
                <a:latin typeface="Times New Roman" panose="02020603050405020304" pitchFamily="18" charset="0"/>
              </a:rPr>
              <a:t>: tables can have left, right, or </a:t>
            </a:r>
            <a:r>
              <a:rPr lang="en-US" sz="2200" dirty="0" err="1">
                <a:solidFill>
                  <a:srgbClr val="292934"/>
                </a:solidFill>
                <a:latin typeface="Times New Roman" panose="02020603050405020304" pitchFamily="18" charset="0"/>
              </a:rPr>
              <a:t>centre</a:t>
            </a:r>
            <a:r>
              <a:rPr lang="en-US" sz="2200" dirty="0">
                <a:solidFill>
                  <a:srgbClr val="292934"/>
                </a:solidFill>
                <a:latin typeface="Times New Roman" panose="02020603050405020304" pitchFamily="18" charset="0"/>
              </a:rPr>
              <a:t> alignment.</a:t>
            </a:r>
          </a:p>
          <a:p>
            <a:pPr marL="0" indent="0" algn="just">
              <a:buNone/>
            </a:pPr>
            <a:r>
              <a:rPr lang="en-US" sz="2200" b="1" dirty="0" smtClean="0">
                <a:solidFill>
                  <a:srgbClr val="292934"/>
                </a:solidFill>
                <a:latin typeface="Times New Roman" panose="02020603050405020304" pitchFamily="18" charset="0"/>
              </a:rPr>
              <a:t>7. ????Background</a:t>
            </a:r>
            <a:r>
              <a:rPr lang="en-US" sz="2200" dirty="0">
                <a:solidFill>
                  <a:srgbClr val="292934"/>
                </a:solidFill>
                <a:latin typeface="Times New Roman" panose="02020603050405020304" pitchFamily="18" charset="0"/>
              </a:rPr>
              <a:t>: Background Image, will be titled in IE3.0 and above.</a:t>
            </a:r>
          </a:p>
        </p:txBody>
      </p:sp>
    </p:spTree>
    <p:extLst>
      <p:ext uri="{BB962C8B-B14F-4D97-AF65-F5344CB8AC3E}">
        <p14:creationId xmlns:p14="http://schemas.microsoft.com/office/powerpoint/2010/main" val="407997880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411512"/>
            <a:ext cx="8229600" cy="857248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Caption</a:t>
            </a:r>
            <a:endParaRPr lang="zh-CN" alt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2844" y="6356350"/>
            <a:ext cx="5876956" cy="365125"/>
          </a:xfrm>
        </p:spPr>
        <p:txBody>
          <a:bodyPr/>
          <a:lstStyle/>
          <a:p>
            <a:r>
              <a:rPr lang="en-US" smtClean="0"/>
              <a:t>Oct. 2023 - Hero Muhamad Sulaiman – Salahaddin University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5129055-64E1-4EC9-B344-BF5F804F2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44" y="1347616"/>
            <a:ext cx="8858312" cy="524973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292934"/>
                </a:solidFill>
                <a:latin typeface="Times New Roman" panose="02020603050405020304" pitchFamily="18" charset="0"/>
              </a:rPr>
              <a:t>A table caption allows you to specify a line of text that will appear </a:t>
            </a:r>
            <a:r>
              <a:rPr lang="en-US" sz="2400" dirty="0" err="1">
                <a:solidFill>
                  <a:srgbClr val="292934"/>
                </a:solidFill>
                <a:latin typeface="Times New Roman" panose="02020603050405020304" pitchFamily="18" charset="0"/>
              </a:rPr>
              <a:t>centred</a:t>
            </a:r>
            <a:r>
              <a:rPr lang="en-US" sz="2400" dirty="0">
                <a:solidFill>
                  <a:srgbClr val="292934"/>
                </a:solidFill>
                <a:latin typeface="Times New Roman" panose="02020603050405020304" pitchFamily="18" charset="0"/>
              </a:rPr>
              <a:t> above or bellow the table.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292934"/>
                </a:solidFill>
                <a:latin typeface="Times New Roman" panose="02020603050405020304" pitchFamily="18" charset="0"/>
              </a:rPr>
              <a:t>&lt;TABLE BORDER=1 CELLPADDING=2&gt;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292934"/>
                </a:solidFill>
                <a:latin typeface="Times New Roman" panose="02020603050405020304" pitchFamily="18" charset="0"/>
              </a:rPr>
              <a:t>&lt;CAPTION ALIGN=“BOTTOM”&gt;Label For My Table &lt;/CAPTION&gt;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292934"/>
                </a:solidFill>
                <a:latin typeface="Times New Roman" panose="02020603050405020304" pitchFamily="18" charset="0"/>
              </a:rPr>
              <a:t>The Caption element has one attribute ALIGN that can be either TOP (Above the table) or BOTTOM (below the table).</a:t>
            </a:r>
          </a:p>
        </p:txBody>
      </p:sp>
    </p:spTree>
    <p:extLst>
      <p:ext uri="{BB962C8B-B14F-4D97-AF65-F5344CB8AC3E}">
        <p14:creationId xmlns:p14="http://schemas.microsoft.com/office/powerpoint/2010/main" val="678785394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411512"/>
            <a:ext cx="8229600" cy="857248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&lt;colgroup&gt; tag</a:t>
            </a:r>
            <a:endParaRPr lang="zh-CN" alt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2844" y="6356350"/>
            <a:ext cx="5876956" cy="365125"/>
          </a:xfrm>
        </p:spPr>
        <p:txBody>
          <a:bodyPr/>
          <a:lstStyle/>
          <a:p>
            <a:r>
              <a:rPr lang="en-US" smtClean="0"/>
              <a:t>Oct. 2023 - Hero Muhamad Sulaiman – Salahaddin University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5129055-64E1-4EC9-B344-BF5F804F2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44" y="1347616"/>
            <a:ext cx="8858312" cy="524973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292934"/>
                </a:solidFill>
                <a:latin typeface="Times New Roman" panose="02020603050405020304" pitchFamily="18" charset="0"/>
              </a:rPr>
              <a:t>The &lt;</a:t>
            </a:r>
            <a:r>
              <a:rPr lang="en-US" sz="2400" b="1" dirty="0">
                <a:solidFill>
                  <a:srgbClr val="292934"/>
                </a:solidFill>
                <a:latin typeface="Times New Roman" panose="02020603050405020304" pitchFamily="18" charset="0"/>
              </a:rPr>
              <a:t>colgroup</a:t>
            </a:r>
            <a:r>
              <a:rPr lang="en-US" sz="2400" dirty="0">
                <a:solidFill>
                  <a:srgbClr val="292934"/>
                </a:solidFill>
                <a:latin typeface="Times New Roman" panose="02020603050405020304" pitchFamily="18" charset="0"/>
              </a:rPr>
              <a:t>&gt; tag specifies a group of one or more columns in a table for formatting.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292934"/>
                </a:solidFill>
                <a:latin typeface="Times New Roman" panose="02020603050405020304" pitchFamily="18" charset="0"/>
              </a:rPr>
              <a:t>The &lt;</a:t>
            </a:r>
            <a:r>
              <a:rPr lang="en-US" sz="2400" b="1" dirty="0">
                <a:solidFill>
                  <a:srgbClr val="292934"/>
                </a:solidFill>
                <a:latin typeface="Times New Roman" panose="02020603050405020304" pitchFamily="18" charset="0"/>
              </a:rPr>
              <a:t>colgroup</a:t>
            </a:r>
            <a:r>
              <a:rPr lang="en-US" sz="2400" dirty="0">
                <a:solidFill>
                  <a:srgbClr val="292934"/>
                </a:solidFill>
                <a:latin typeface="Times New Roman" panose="02020603050405020304" pitchFamily="18" charset="0"/>
              </a:rPr>
              <a:t>&gt; tag is useful for applying styles to entire columns, instead of repeating the styles for each cell, for each row.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292934"/>
                </a:solidFill>
                <a:latin typeface="Times New Roman" panose="02020603050405020304" pitchFamily="18" charset="0"/>
              </a:rPr>
              <a:t>The </a:t>
            </a:r>
            <a:r>
              <a:rPr lang="en-US" sz="2400" b="1" dirty="0">
                <a:solidFill>
                  <a:srgbClr val="292934"/>
                </a:solidFill>
                <a:latin typeface="Times New Roman" panose="02020603050405020304" pitchFamily="18" charset="0"/>
              </a:rPr>
              <a:t>span</a:t>
            </a:r>
            <a:r>
              <a:rPr lang="en-US" sz="2400" dirty="0">
                <a:solidFill>
                  <a:srgbClr val="292934"/>
                </a:solidFill>
                <a:latin typeface="Times New Roman" panose="02020603050405020304" pitchFamily="18" charset="0"/>
              </a:rPr>
              <a:t> attribute defines the number of columns a &lt;</a:t>
            </a:r>
            <a:r>
              <a:rPr lang="en-US" sz="2400" b="1" dirty="0">
                <a:solidFill>
                  <a:srgbClr val="292934"/>
                </a:solidFill>
                <a:latin typeface="Times New Roman" panose="02020603050405020304" pitchFamily="18" charset="0"/>
              </a:rPr>
              <a:t>colgroup</a:t>
            </a:r>
            <a:r>
              <a:rPr lang="en-US" sz="2400" dirty="0">
                <a:solidFill>
                  <a:srgbClr val="292934"/>
                </a:solidFill>
                <a:latin typeface="Times New Roman" panose="02020603050405020304" pitchFamily="18" charset="0"/>
              </a:rPr>
              <a:t>&gt; element should span</a:t>
            </a:r>
            <a:r>
              <a:rPr lang="en-US" sz="2400" dirty="0" smtClean="0">
                <a:solidFill>
                  <a:srgbClr val="292934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292934"/>
                </a:solidFill>
                <a:latin typeface="Times New Roman" panose="02020603050405020304" pitchFamily="18" charset="0"/>
              </a:rPr>
              <a:t>The &lt;col&gt; tag specifies column properties for each column within a &lt;colgroup&gt; element.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292934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630171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411512"/>
            <a:ext cx="8229600" cy="857248"/>
          </a:xfrm>
        </p:spPr>
        <p:txBody>
          <a:bodyPr>
            <a:normAutofit/>
          </a:bodyPr>
          <a:lstStyle/>
          <a:p>
            <a:pPr algn="ctr"/>
            <a:r>
              <a:rPr lang="en-GB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colgroup&gt; </a:t>
            </a: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tag</a:t>
            </a:r>
            <a:endParaRPr lang="zh-CN" alt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2844" y="6356350"/>
            <a:ext cx="5876956" cy="365125"/>
          </a:xfrm>
        </p:spPr>
        <p:txBody>
          <a:bodyPr/>
          <a:lstStyle/>
          <a:p>
            <a:r>
              <a:rPr lang="en-US" smtClean="0"/>
              <a:t>Oct. 2023 - Hero Muhamad Sulaiman – Salahaddin University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42844" y="1443841"/>
            <a:ext cx="54372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&lt;table&gt;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&lt;colgroup&gt;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&lt;col span="2" style="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background-color:red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"&gt;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&lt;col style="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background-color:yellow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"&gt;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&lt;/colgroup&gt;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&lt;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&lt;th&gt;ISBN&lt;/th&gt;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&lt;th&gt;Title&lt;/th&gt;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&lt;th&gt;Price&lt;/th&gt;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&lt;/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&lt;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&lt;td&gt;3476896&lt;/td&gt;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&lt;td&gt;My first HTML&lt;/td&gt;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&lt;td&gt;$53&lt;/td&gt;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&lt;/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&lt;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&lt;td&gt;5869207&lt;/td&gt;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&lt;td&gt;My first CSS&lt;/td&gt;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&lt;td&gt;$49&lt;/td&gt;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&lt;/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&lt;/table&gt;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8406" y="2132856"/>
            <a:ext cx="3089789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935724"/>
      </p:ext>
    </p:extLst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14339</TotalTime>
  <Words>1566</Words>
  <Application>Microsoft Office PowerPoint</Application>
  <PresentationFormat>On-screen Show (4:3)</PresentationFormat>
  <Paragraphs>173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Constantia</vt:lpstr>
      <vt:lpstr>隶书</vt:lpstr>
      <vt:lpstr>Majalla UI</vt:lpstr>
      <vt:lpstr>Times New Roman</vt:lpstr>
      <vt:lpstr>Wingdings</vt:lpstr>
      <vt:lpstr>Wingdings 2</vt:lpstr>
      <vt:lpstr>Flow</vt:lpstr>
      <vt:lpstr>   HTML: Lecture 6</vt:lpstr>
      <vt:lpstr>Outline</vt:lpstr>
      <vt:lpstr>HTML Table</vt:lpstr>
      <vt:lpstr>HTML Table</vt:lpstr>
      <vt:lpstr>HTML Table</vt:lpstr>
      <vt:lpstr>Table Attributes</vt:lpstr>
      <vt:lpstr>Table Caption</vt:lpstr>
      <vt:lpstr>&lt;colgroup&gt; tag</vt:lpstr>
      <vt:lpstr>&lt;colgroup&gt; tag</vt:lpstr>
      <vt:lpstr>Attributes of Table Data and Header</vt:lpstr>
      <vt:lpstr>Attributes of Table Data and Header</vt:lpstr>
      <vt:lpstr>&lt;thead&gt; tag</vt:lpstr>
      <vt:lpstr>&lt;thead&gt;&lt;tbody&gt;&lt;tfoot&gt; Tag s Example</vt:lpstr>
      <vt:lpstr>Special Things to Note</vt:lpstr>
      <vt:lpstr>Special Things to Note</vt:lpstr>
      <vt:lpstr>Guess the Output of this code!</vt:lpstr>
      <vt:lpstr>Guess the Output of this code!</vt:lpstr>
      <vt:lpstr>  Summary</vt:lpstr>
      <vt:lpstr>  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and Concurrency Issues</dc:title>
  <dc:creator>Deepika</dc:creator>
  <cp:lastModifiedBy>D-Tech</cp:lastModifiedBy>
  <cp:revision>530</cp:revision>
  <dcterms:created xsi:type="dcterms:W3CDTF">2012-05-26T00:54:51Z</dcterms:created>
  <dcterms:modified xsi:type="dcterms:W3CDTF">2023-10-14T12:55:53Z</dcterms:modified>
</cp:coreProperties>
</file>