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97" r:id="rId2"/>
    <p:sldId id="257" r:id="rId3"/>
    <p:sldId id="258" r:id="rId4"/>
    <p:sldId id="316" r:id="rId5"/>
    <p:sldId id="259" r:id="rId6"/>
    <p:sldId id="260" r:id="rId7"/>
    <p:sldId id="319" r:id="rId8"/>
    <p:sldId id="311" r:id="rId9"/>
    <p:sldId id="312" r:id="rId10"/>
    <p:sldId id="313" r:id="rId11"/>
    <p:sldId id="318" r:id="rId12"/>
    <p:sldId id="315" r:id="rId13"/>
    <p:sldId id="289" r:id="rId14"/>
    <p:sldId id="280" r:id="rId15"/>
    <p:sldId id="298" r:id="rId16"/>
    <p:sldId id="279" r:id="rId17"/>
    <p:sldId id="292" r:id="rId18"/>
    <p:sldId id="293" r:id="rId19"/>
    <p:sldId id="295" r:id="rId20"/>
    <p:sldId id="294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D6"/>
    <a:srgbClr val="FF2C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7" d="100"/>
          <a:sy n="77" d="100"/>
        </p:scale>
        <p:origin x="-1104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FEC72-91A1-4ACB-8144-F6E06BC2D3B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0F59E-4EF3-4E20-918A-97F7109FC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59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0F59E-4EF3-4E20-918A-97F7109FCE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0F59E-4EF3-4E20-918A-97F7109FCE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04C-3A6D-4B22-B5C4-5530354D91FA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80A-216A-4B13-B505-A5CEF76C85B6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FC7D-10E0-4147-8215-FC202C4AE37F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3DA2-234C-4432-A5A8-3739258D98B7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B089-4EC2-4EC7-B7B3-82E3F9E70C97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1FC2-00A1-4DD3-86D3-59E9CA254A5A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AD6B-E10F-4F8E-AB6E-7D146FFC75F0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4BA5-1461-4690-B12E-D15FCE3281E3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51E6-6143-45D9-8DEB-37AC58E7F14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389-4771-4267-8BA2-C8D47EE42C05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C18B-6DAE-4B47-9CA8-3421FCE94322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8630-932C-4462-9097-B32C9500D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158" y="1285860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Introduction to Statistics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286124"/>
            <a:ext cx="8429684" cy="3419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What is STATISTICS?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Why should I study Statistics?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What are the main branches of Statistics?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A129-E471-4E66-8360-B94B91A3BB04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/>
              <a:t>A </a:t>
            </a:r>
            <a:r>
              <a:rPr lang="en-GB" sz="2800" b="1" dirty="0" smtClean="0"/>
              <a:t>sample</a:t>
            </a:r>
            <a:r>
              <a:rPr lang="en-GB" sz="2800" dirty="0" smtClean="0"/>
              <a:t> is the specific group that you will collect data from. The size of the sample is always less than the total size of the population</a:t>
            </a:r>
            <a:r>
              <a:rPr lang="en-GB" sz="28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Population vs Sample | Definitions, Differences &amp; Exam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 l="60658" t="26923" r="6271" b="26331"/>
          <a:stretch>
            <a:fillRect/>
          </a:stretch>
        </p:blipFill>
        <p:spPr bwMode="auto">
          <a:xfrm>
            <a:off x="1619672" y="1556792"/>
            <a:ext cx="5603701" cy="394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11BD-1328-4775-966C-B773FC6EF7A6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Types of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Variables can be classified as discrete or </a:t>
            </a:r>
            <a:r>
              <a:rPr lang="en-US" sz="2800" dirty="0" smtClean="0"/>
              <a:t>continuous; </a:t>
            </a: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b="1" dirty="0"/>
              <a:t>Discrete variables</a:t>
            </a:r>
            <a:r>
              <a:rPr lang="en-US" sz="2800" dirty="0"/>
              <a:t> (such as class size) consist of indivisible </a:t>
            </a:r>
            <a:r>
              <a:rPr lang="en-US" sz="2800" dirty="0" smtClean="0"/>
              <a:t>categories;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/>
              <a:t>Continuous </a:t>
            </a:r>
            <a:r>
              <a:rPr lang="en-US" sz="2800" b="1" dirty="0"/>
              <a:t>variables</a:t>
            </a:r>
            <a:r>
              <a:rPr lang="en-US" sz="2800" dirty="0"/>
              <a:t> (such as time or weight) are infinitely divisible into whatever units a researcher may choose.  For example, time can be measured to the nearest minute, second, half-second,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620000" cy="1100126"/>
          </a:xfrm>
        </p:spPr>
        <p:txBody>
          <a:bodyPr>
            <a:normAutofit/>
          </a:bodyPr>
          <a:lstStyle/>
          <a:p>
            <a:r>
              <a:rPr lang="en-US" dirty="0" smtClean="0"/>
              <a:t>2- </a:t>
            </a:r>
            <a:r>
              <a:rPr lang="en-US" dirty="0"/>
              <a:t>BRANCHES OF STATISTICS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Descriptive </a:t>
            </a:r>
            <a:r>
              <a:rPr lang="en-US" sz="2800" b="1" dirty="0"/>
              <a:t>Statistics: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consists of methods for organizing, displaying and describing data by using tables, graphs, and summary measures.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b="1" dirty="0"/>
              <a:t>Inferential Statistics:</a:t>
            </a:r>
            <a:r>
              <a:rPr lang="en-US" sz="2800" dirty="0"/>
              <a:t> is a process of describing the population based on the sample results. (Discussed Later)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E216-C3A5-4D32-8B5C-C3728C6EA9A1}" type="datetime1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0828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696200" cy="552694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DATA PRESENTATION AND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482453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lnSpc>
                <a:spcPct val="170000"/>
              </a:lnSpc>
              <a:buAutoNum type="arabi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Central Tendency: </a:t>
            </a:r>
            <a:r>
              <a:rPr lang="en-US" sz="4000" dirty="0"/>
              <a:t>These measure typical or central points in the </a:t>
            </a:r>
            <a:r>
              <a:rPr lang="en-US" sz="4000" dirty="0" smtClean="0"/>
              <a:t>data. They </a:t>
            </a:r>
            <a:r>
              <a:rPr lang="en-US" sz="4000" dirty="0"/>
              <a:t>include</a:t>
            </a:r>
            <a:r>
              <a:rPr lang="en-US" sz="4000" dirty="0" smtClean="0"/>
              <a:t>:  </a:t>
            </a:r>
            <a:r>
              <a:rPr lang="en-US" sz="4000" b="1" dirty="0" smtClean="0"/>
              <a:t>Mean</a:t>
            </a:r>
            <a:r>
              <a:rPr lang="en-US" sz="4000" b="1" dirty="0" smtClean="0"/>
              <a:t>, Median, Mode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en-US" sz="4000" b="1" dirty="0" smtClean="0"/>
              <a:t>2. Dispersion: </a:t>
            </a:r>
            <a:r>
              <a:rPr lang="en-US" sz="4000" dirty="0" smtClean="0"/>
              <a:t>Includes:  </a:t>
            </a:r>
            <a:r>
              <a:rPr lang="en-US" sz="4000" b="1" dirty="0" smtClean="0"/>
              <a:t>    </a:t>
            </a:r>
            <a:r>
              <a:rPr lang="en-US" sz="4000" b="1" dirty="0" smtClean="0"/>
              <a:t>Standard deviation (SD) / Variance, Range= (Maximum – Minimum)</a:t>
            </a:r>
          </a:p>
          <a:p>
            <a:pPr marL="271463" indent="-271463" algn="just">
              <a:lnSpc>
                <a:spcPct val="170000"/>
              </a:lnSpc>
              <a:buNone/>
            </a:pPr>
            <a:r>
              <a:rPr lang="en-US" sz="4000" b="1" dirty="0" smtClean="0"/>
              <a:t>3. Graphical</a:t>
            </a:r>
            <a:r>
              <a:rPr lang="en-US" sz="4000" dirty="0" smtClean="0"/>
              <a:t>: represents</a:t>
            </a:r>
            <a:r>
              <a:rPr lang="en-US" sz="4000" dirty="0" smtClean="0"/>
              <a:t>:  </a:t>
            </a:r>
            <a:r>
              <a:rPr lang="en-US" sz="4000" b="1" dirty="0" smtClean="0"/>
              <a:t>  </a:t>
            </a:r>
            <a:r>
              <a:rPr lang="en-US" sz="4000" b="1" dirty="0" smtClean="0"/>
              <a:t>Figure/Chart, Histogram/Frequency </a:t>
            </a:r>
            <a:r>
              <a:rPr lang="en-US" sz="4000" b="1" dirty="0" smtClean="0"/>
              <a:t>    polygon</a:t>
            </a:r>
            <a:r>
              <a:rPr lang="en-US" sz="4000" b="1" dirty="0" smtClean="0"/>
              <a:t>, Pie  </a:t>
            </a:r>
            <a:r>
              <a:rPr lang="en-US" sz="4000" b="1" dirty="0" smtClean="0"/>
              <a:t>Chart</a:t>
            </a:r>
            <a:endParaRPr lang="en-US" sz="4000" b="1" dirty="0" smtClean="0"/>
          </a:p>
          <a:p>
            <a:pPr lvl="1"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AF1B-DD29-42D7-A78C-AB333FF2CAF7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8858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55431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Numerical Events </a:t>
            </a:r>
            <a:r>
              <a:rPr lang="en-US" dirty="0"/>
              <a:t>and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/>
              <a:t>Random Variables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endParaRPr lang="en-US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800" dirty="0" smtClean="0"/>
              <a:t>Events </a:t>
            </a:r>
            <a:r>
              <a:rPr lang="en-US" sz="3800" dirty="0"/>
              <a:t>of major interest to the scientists, engineers, or businessmen are those identified by numbers, called numerical events.  </a:t>
            </a:r>
            <a:r>
              <a:rPr lang="en-US" sz="3800" dirty="0" smtClean="0"/>
              <a:t>For </a:t>
            </a:r>
            <a:r>
              <a:rPr lang="en-US" sz="3800" dirty="0"/>
              <a:t>each point in the sample space we assign a real number; it varies from one sample to another. These numbers are represented by what is called a random variable</a:t>
            </a:r>
            <a:r>
              <a:rPr lang="en-US" sz="38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Thus, a </a:t>
            </a:r>
            <a:r>
              <a:rPr lang="en-US" b="1" dirty="0"/>
              <a:t>random</a:t>
            </a:r>
            <a:r>
              <a:rPr lang="en-US" dirty="0"/>
              <a:t> variable is a real-valued function for which the domain is a sample 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19D6"/>
              </a:solidFill>
            </a:endParaRPr>
          </a:p>
          <a:p>
            <a:pPr marL="0" indent="0">
              <a:buNone/>
            </a:pPr>
            <a:r>
              <a:rPr lang="en-US" dirty="0"/>
              <a:t>A random variable can be </a:t>
            </a:r>
            <a:r>
              <a:rPr lang="en-US" b="1" dirty="0"/>
              <a:t>discrete</a:t>
            </a:r>
            <a:r>
              <a:rPr lang="en-US" dirty="0"/>
              <a:t> or </a:t>
            </a:r>
            <a:r>
              <a:rPr lang="en-US" b="1" dirty="0"/>
              <a:t>continuous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Or:</a:t>
            </a:r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8A34-CAF6-4C63-AAD0-17A209EA2F57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7088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Statistical Inference consists of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1. Estimation</a:t>
            </a:r>
            <a:r>
              <a:rPr lang="en-US" dirty="0"/>
              <a:t>:</a:t>
            </a:r>
            <a:r>
              <a:rPr lang="en-US" b="1" dirty="0">
                <a:solidFill>
                  <a:srgbClr val="0019D6"/>
                </a:solidFill>
              </a:rPr>
              <a:t> </a:t>
            </a:r>
            <a:r>
              <a:rPr lang="en-US" dirty="0"/>
              <a:t>Estimating the unknown parameters of the population based on the sample results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>
                <a:solidFill>
                  <a:schemeClr val="tx1"/>
                </a:solidFill>
              </a:rPr>
              <a:t>2. Hypothesis Testing</a:t>
            </a:r>
            <a:r>
              <a:rPr lang="en-US" dirty="0"/>
              <a:t>: A hypothesis is a conjecture about the population, e.g. the response time of the new system is less than the old. A test of hypothesis uses the sample data to reject or accept the conjecture. (will be studied this year)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9FC2-175F-45FC-A4A3-6A8ED00127D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213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750099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8596" y="928670"/>
            <a:ext cx="85011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Descriptive Statistics could be  for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pPr marL="990600" lvl="1" indent="-625475">
              <a:buFont typeface="Arial" pitchFamily="34" charset="0"/>
              <a:buChar char="•"/>
            </a:pPr>
            <a:r>
              <a:rPr lang="en-US" sz="2800" dirty="0" smtClean="0"/>
              <a:t>Quantitative (Numerical) Variables: involves information represented in the form of numbers 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/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/>
              <a:t>Qualitative (Categorical) Variables: information represented in the form of frequencies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8143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describe a numerical variable? </a:t>
            </a:r>
          </a:p>
          <a:p>
            <a:endParaRPr lang="en-US" sz="2800" dirty="0" smtClean="0"/>
          </a:p>
          <a:p>
            <a:r>
              <a:rPr lang="en-US" sz="2800" b="1" dirty="0" smtClean="0"/>
              <a:t> Statistics:</a:t>
            </a:r>
            <a:r>
              <a:rPr lang="en-US" sz="2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Central tendency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Dispersion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Figure/Chart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Histogram/Frequency </a:t>
            </a:r>
            <a:r>
              <a:rPr lang="en-US" sz="2800" smtClean="0"/>
              <a:t>polygon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6781800" cy="1600200"/>
          </a:xfrm>
        </p:spPr>
        <p:txBody>
          <a:bodyPr/>
          <a:lstStyle/>
          <a:p>
            <a:pPr rtl="1"/>
            <a:r>
              <a:rPr lang="en-US" dirty="0" smtClean="0"/>
              <a:t>What is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153400" cy="42862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Statistics</a:t>
            </a:r>
            <a:r>
              <a:rPr lang="en-US" dirty="0" smtClean="0"/>
              <a:t>  </a:t>
            </a:r>
            <a:r>
              <a:rPr lang="en-US" dirty="0"/>
              <a:t>is a word with variety of meanings: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</a:t>
            </a:r>
            <a:r>
              <a:rPr lang="en-US" b="1" i="1" u="sng" dirty="0" smtClean="0"/>
              <a:t>Ordinary </a:t>
            </a:r>
            <a:r>
              <a:rPr lang="en-US" b="1" i="1" u="sng" dirty="0"/>
              <a:t>people</a:t>
            </a:r>
            <a:r>
              <a:rPr lang="en-US" dirty="0"/>
              <a:t>: it means simply a collection of numbers or items which are measured and the results are combined in various ways to give useful results.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</a:t>
            </a:r>
            <a:r>
              <a:rPr lang="en-US" b="1" i="1" u="sng" dirty="0" smtClean="0"/>
              <a:t>Scientists</a:t>
            </a:r>
            <a:r>
              <a:rPr lang="en-US" dirty="0"/>
              <a:t>: it is the science that deals with the Collection, Organizing, analyzing, interpretation, and presentation of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tx1"/>
                </a:solidFill>
              </a:rPr>
              <a:t>Statistician</a:t>
            </a:r>
            <a:r>
              <a:rPr lang="en-US" dirty="0"/>
              <a:t> is involved with collecting, summarizing, and </a:t>
            </a:r>
            <a:r>
              <a:rPr lang="en-US" dirty="0" smtClean="0"/>
              <a:t>interpreting a data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8B95-4164-46B2-B29F-4E68EA12B9DF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7694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771530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1A-175B-4057-817F-5F987D3FE3E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764386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13312" cy="85986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Why should I study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772400" cy="4095768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>
              <a:lnSpc>
                <a:spcPct val="160000"/>
              </a:lnSpc>
            </a:pPr>
            <a:r>
              <a:rPr lang="en-US" sz="3600" dirty="0" smtClean="0"/>
              <a:t>A </a:t>
            </a:r>
            <a:r>
              <a:rPr lang="en-US" sz="3600" b="1" dirty="0"/>
              <a:t>tool</a:t>
            </a:r>
            <a:r>
              <a:rPr lang="en-US" sz="3600" dirty="0"/>
              <a:t> for </a:t>
            </a:r>
            <a:r>
              <a:rPr lang="en-US" sz="3600" dirty="0" smtClean="0"/>
              <a:t>research;</a:t>
            </a:r>
            <a:endParaRPr lang="en-US" sz="3600" dirty="0"/>
          </a:p>
          <a:p>
            <a:pPr lvl="0">
              <a:lnSpc>
                <a:spcPct val="160000"/>
              </a:lnSpc>
            </a:pPr>
            <a:r>
              <a:rPr lang="en-US" sz="3600" dirty="0" smtClean="0"/>
              <a:t>To </a:t>
            </a:r>
            <a:r>
              <a:rPr lang="en-US" sz="3600" b="1" dirty="0" smtClean="0"/>
              <a:t>make decisions </a:t>
            </a:r>
            <a:r>
              <a:rPr lang="en-US" sz="3600" dirty="0" smtClean="0"/>
              <a:t>based on the data collected from a research projects;</a:t>
            </a:r>
          </a:p>
          <a:p>
            <a:pPr lvl="0">
              <a:lnSpc>
                <a:spcPct val="160000"/>
              </a:lnSpc>
            </a:pPr>
            <a:r>
              <a:rPr lang="en-US" sz="3600" dirty="0" smtClean="0"/>
              <a:t>Easier to </a:t>
            </a:r>
            <a:r>
              <a:rPr lang="en-US" sz="3600" b="1" dirty="0" smtClean="0"/>
              <a:t>communicate</a:t>
            </a:r>
            <a:r>
              <a:rPr lang="en-US" sz="3600" dirty="0" smtClean="0"/>
              <a:t> with Statisticians/Researchers</a:t>
            </a:r>
          </a:p>
          <a:p>
            <a:endParaRPr lang="en-US" sz="28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EAC-38F4-4F77-BF85-E041FF911B10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2287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4282" y="609600"/>
            <a:ext cx="862491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Or:</a:t>
            </a:r>
            <a:endParaRPr lang="en-US" sz="2400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b="1" dirty="0" smtClean="0"/>
              <a:t>   Statistics</a:t>
            </a:r>
            <a:r>
              <a:rPr lang="en-US" sz="2800" dirty="0" smtClean="0"/>
              <a:t> </a:t>
            </a:r>
            <a:r>
              <a:rPr lang="en-US" sz="2800" dirty="0"/>
              <a:t>concerns what can be learned from </a:t>
            </a:r>
            <a:r>
              <a:rPr lang="en-US" sz="2800" b="1" dirty="0"/>
              <a:t>data</a:t>
            </a:r>
            <a:r>
              <a:rPr lang="en-US" sz="2800" dirty="0" smtClean="0"/>
              <a:t>.</a:t>
            </a:r>
            <a:endParaRPr lang="en-US" sz="2800" dirty="0"/>
          </a:p>
          <a:p>
            <a:pPr marL="268288" indent="-268288" algn="just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b="1" dirty="0" smtClean="0"/>
              <a:t> Applied </a:t>
            </a:r>
            <a:r>
              <a:rPr lang="en-US" sz="2800" b="1" dirty="0"/>
              <a:t>statistics </a:t>
            </a:r>
            <a:r>
              <a:rPr lang="en-US" sz="2800" dirty="0"/>
              <a:t>– methods for </a:t>
            </a:r>
            <a:r>
              <a:rPr lang="en-US" sz="2800" b="1" dirty="0"/>
              <a:t>data collection and </a:t>
            </a:r>
            <a:r>
              <a:rPr lang="en-US" sz="2800" b="1" dirty="0" smtClean="0"/>
              <a:t>  analysis</a:t>
            </a:r>
            <a:r>
              <a:rPr lang="en-US" sz="2800" dirty="0" smtClean="0"/>
              <a:t>.</a:t>
            </a:r>
            <a:endParaRPr lang="en-US" sz="2800" dirty="0"/>
          </a:p>
          <a:p>
            <a:pPr marL="357188" indent="-357188" algn="just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b="1" dirty="0" smtClean="0"/>
              <a:t>  Theoretical </a:t>
            </a:r>
            <a:r>
              <a:rPr lang="en-US" sz="2800" b="1" dirty="0"/>
              <a:t>statistics </a:t>
            </a:r>
            <a:r>
              <a:rPr lang="en-US" sz="2800" dirty="0"/>
              <a:t>– framework for understanding the </a:t>
            </a:r>
            <a:r>
              <a:rPr lang="en-US" sz="2800" b="1" dirty="0"/>
              <a:t>properties and scope </a:t>
            </a:r>
            <a:r>
              <a:rPr lang="en-US" sz="2800" dirty="0"/>
              <a:t>of methods used in applications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6781800" cy="838200"/>
          </a:xfrm>
        </p:spPr>
        <p:txBody>
          <a:bodyPr>
            <a:normAutofit/>
          </a:bodyPr>
          <a:lstStyle/>
          <a:p>
            <a:r>
              <a:rPr lang="en-US" dirty="0"/>
              <a:t>Vocabulary of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543800" cy="38164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endParaRPr lang="en-US" sz="3700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sz="8600" dirty="0" smtClean="0"/>
              <a:t>Raw </a:t>
            </a:r>
            <a:r>
              <a:rPr lang="en-US" sz="8600" dirty="0"/>
              <a:t>material of statistics is data (numbers)</a:t>
            </a:r>
          </a:p>
          <a:p>
            <a:pPr lvl="0">
              <a:lnSpc>
                <a:spcPct val="120000"/>
              </a:lnSpc>
            </a:pPr>
            <a:r>
              <a:rPr lang="en-US" sz="8600" dirty="0"/>
              <a:t>Measurement (temperature, weight)</a:t>
            </a:r>
          </a:p>
          <a:p>
            <a:pPr lvl="0">
              <a:lnSpc>
                <a:spcPct val="120000"/>
              </a:lnSpc>
            </a:pPr>
            <a:r>
              <a:rPr lang="en-US" sz="8600" dirty="0"/>
              <a:t>Counting (patients, fillings, treatment modes)</a:t>
            </a:r>
          </a:p>
          <a:p>
            <a:pPr lvl="0">
              <a:lnSpc>
                <a:spcPct val="120000"/>
              </a:lnSpc>
            </a:pPr>
            <a:r>
              <a:rPr lang="en-US" sz="8600" dirty="0"/>
              <a:t>Each set of numbers – </a:t>
            </a:r>
            <a:r>
              <a:rPr lang="en-US" sz="8600" dirty="0" smtClean="0"/>
              <a:t>Data</a:t>
            </a:r>
            <a:endParaRPr lang="en-US" sz="8600" dirty="0"/>
          </a:p>
          <a:p>
            <a:pPr lvl="0">
              <a:lnSpc>
                <a:spcPct val="120000"/>
              </a:lnSpc>
            </a:pPr>
            <a:r>
              <a:rPr lang="en-US" sz="8600" dirty="0"/>
              <a:t>More than one set of numbers – </a:t>
            </a:r>
            <a:r>
              <a:rPr lang="en-US" sz="8600" dirty="0" smtClean="0"/>
              <a:t>Data </a:t>
            </a:r>
            <a:r>
              <a:rPr lang="en-US" sz="8600" dirty="0"/>
              <a:t>(plural)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4BE5-920D-4942-A16E-645CA5DE984C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7021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391400" cy="990600"/>
          </a:xfrm>
        </p:spPr>
        <p:txBody>
          <a:bodyPr>
            <a:normAutofit/>
          </a:bodyPr>
          <a:lstStyle/>
          <a:p>
            <a:r>
              <a:rPr lang="en-US" dirty="0"/>
              <a:t>Important to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dirty="0" smtClean="0"/>
          </a:p>
          <a:p>
            <a:pPr lvl="0" algn="just">
              <a:lnSpc>
                <a:spcPct val="170000"/>
              </a:lnSpc>
            </a:pPr>
            <a:r>
              <a:rPr lang="en-US" sz="2600" dirty="0" smtClean="0"/>
              <a:t>Data </a:t>
            </a:r>
            <a:r>
              <a:rPr lang="en-US" sz="2600" dirty="0"/>
              <a:t>are numbers that contain valuable/useful </a:t>
            </a:r>
            <a:r>
              <a:rPr lang="en-US" sz="2600" dirty="0" smtClean="0"/>
              <a:t>information;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0" algn="just">
              <a:lnSpc>
                <a:spcPct val="160000"/>
              </a:lnSpc>
            </a:pPr>
            <a:r>
              <a:rPr lang="en-US" sz="2600" dirty="0"/>
              <a:t>Those who perform statistical activities must be ready to interpret and communicate the </a:t>
            </a:r>
            <a:r>
              <a:rPr lang="en-US" sz="2600" dirty="0" smtClean="0"/>
              <a:t>results;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0" algn="just">
              <a:lnSpc>
                <a:spcPct val="170000"/>
              </a:lnSpc>
            </a:pPr>
            <a:r>
              <a:rPr lang="en-US" sz="2600" dirty="0"/>
              <a:t>The  application of statistics in applied mathematics, biological sciences,  medicine, Engineering, social sciences, ...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3622-8DD4-43F1-AEBC-E41C408E6FA3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0808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503096" cy="5638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900" b="1" u="sng" dirty="0"/>
              <a:t>Statistics courses</a:t>
            </a:r>
            <a:r>
              <a:rPr lang="en-US" sz="2900" b="1" dirty="0"/>
              <a:t> </a:t>
            </a:r>
            <a:r>
              <a:rPr lang="en-US" sz="2900" dirty="0"/>
              <a:t>are designed to help students become better mathematicians, accountants, market researchers, psychologists, biologists, geographers, engineers and so on.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900" dirty="0"/>
              <a:t> </a:t>
            </a:r>
          </a:p>
          <a:p>
            <a:pPr lvl="0" algn="just">
              <a:lnSpc>
                <a:spcPct val="120000"/>
              </a:lnSpc>
            </a:pPr>
            <a:r>
              <a:rPr lang="en-US" sz="2900" b="1" dirty="0"/>
              <a:t>Probability and </a:t>
            </a:r>
            <a:r>
              <a:rPr lang="en-US" sz="2900" b="1" dirty="0" smtClean="0"/>
              <a:t>Statistics</a:t>
            </a:r>
            <a:r>
              <a:rPr lang="en-US" sz="2900" b="1" dirty="0"/>
              <a:t>: </a:t>
            </a:r>
            <a:r>
              <a:rPr lang="en-US" sz="2900" dirty="0"/>
              <a:t>are concerned with events which occur by chance.</a:t>
            </a:r>
          </a:p>
          <a:p>
            <a:pPr lvl="0" algn="just">
              <a:lnSpc>
                <a:spcPct val="120000"/>
              </a:lnSpc>
            </a:pPr>
            <a:r>
              <a:rPr lang="en-US" sz="2900" dirty="0"/>
              <a:t>Examples include occurrence of accidents, errors of measurements, production of defectives or non defectives, various games of chance (flipping a coin, throwing a fair die, playing cards, ..)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2900" dirty="0"/>
          </a:p>
          <a:p>
            <a:pPr lvl="0" algn="just">
              <a:lnSpc>
                <a:spcPct val="120000"/>
              </a:lnSpc>
            </a:pPr>
            <a:r>
              <a:rPr lang="en-US" sz="2900" dirty="0"/>
              <a:t>In each case we may have some knowledge of the likelihood of possible results,  but cannot predict with any certainty the outcome of any particular event or trial.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2900" dirty="0"/>
          </a:p>
          <a:p>
            <a:pPr lvl="0" algn="just">
              <a:lnSpc>
                <a:spcPct val="120000"/>
              </a:lnSpc>
            </a:pPr>
            <a:r>
              <a:rPr lang="en-US" sz="2900" dirty="0"/>
              <a:t>Probability involves predicting the relative likelihood of various outcomes.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747F-CB02-4B1B-865D-7900B2A5D4A5}" type="datetime1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8630-932C-4462-9097-B32C9500D16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020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567A-FD1D-431F-882D-8638A9A9C90C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/>
              <a:t>A </a:t>
            </a:r>
            <a:r>
              <a:rPr lang="en-US" sz="2800" b="1" dirty="0"/>
              <a:t>variable</a:t>
            </a:r>
            <a:r>
              <a:rPr lang="en-US" sz="2800" dirty="0"/>
              <a:t> is a characteristic or condition that can change or take on different values.  </a:t>
            </a:r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Most </a:t>
            </a:r>
            <a:r>
              <a:rPr lang="en-US" sz="2800" dirty="0"/>
              <a:t>research begins with a general question about the relationship between two variables for a specific group of individuals.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3592-8D66-4629-8918-23DD78F09132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352928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/>
              <a:t>In statistics, a population is </a:t>
            </a:r>
            <a:r>
              <a:rPr lang="en-GB" sz="2800" dirty="0" smtClean="0"/>
              <a:t>the entire group that you want to draw conclusions about</a:t>
            </a:r>
            <a:r>
              <a:rPr lang="en-GB" sz="28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/>
              <a:t>A </a:t>
            </a:r>
            <a:r>
              <a:rPr lang="en-GB" sz="2800" dirty="0" smtClean="0"/>
              <a:t>population may refer to an entire </a:t>
            </a:r>
            <a:r>
              <a:rPr lang="en-GB" sz="2800" b="1" dirty="0" smtClean="0"/>
              <a:t>group of people</a:t>
            </a:r>
            <a:r>
              <a:rPr lang="en-GB" sz="2800" dirty="0" smtClean="0"/>
              <a:t>, </a:t>
            </a:r>
            <a:r>
              <a:rPr lang="en-GB" sz="2800" b="1" dirty="0" smtClean="0"/>
              <a:t>objects</a:t>
            </a:r>
            <a:r>
              <a:rPr lang="en-GB" sz="2800" dirty="0" smtClean="0"/>
              <a:t>, </a:t>
            </a:r>
            <a:r>
              <a:rPr lang="en-GB" sz="2800" b="1" dirty="0" smtClean="0"/>
              <a:t>events</a:t>
            </a:r>
            <a:r>
              <a:rPr lang="en-GB" sz="2800" dirty="0" smtClean="0"/>
              <a:t>, </a:t>
            </a:r>
            <a:r>
              <a:rPr lang="en-GB" sz="2800" b="1" dirty="0" smtClean="0"/>
              <a:t>hospital visits</a:t>
            </a:r>
            <a:r>
              <a:rPr lang="en-GB" sz="2800" dirty="0" smtClean="0"/>
              <a:t>, or </a:t>
            </a:r>
            <a:r>
              <a:rPr lang="en-GB" sz="2800" b="1" dirty="0" smtClean="0"/>
              <a:t>measurements</a:t>
            </a:r>
            <a:r>
              <a:rPr lang="en-GB" sz="28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/>
              <a:t>A </a:t>
            </a:r>
            <a:r>
              <a:rPr lang="en-GB" sz="2800" dirty="0" smtClean="0"/>
              <a:t>population can thus be said to be an aggregate observation of subjects grouped together by a common feature.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800</Words>
  <Application>Microsoft Office PowerPoint</Application>
  <PresentationFormat>On-screen Show (4:3)</PresentationFormat>
  <Paragraphs>134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What is Statistics?</vt:lpstr>
      <vt:lpstr>Why should I study Statistics?</vt:lpstr>
      <vt:lpstr>Slide 4</vt:lpstr>
      <vt:lpstr>Vocabulary of Statistics </vt:lpstr>
      <vt:lpstr>Important to know</vt:lpstr>
      <vt:lpstr>Slide 7</vt:lpstr>
      <vt:lpstr>Variables</vt:lpstr>
      <vt:lpstr>Population</vt:lpstr>
      <vt:lpstr>Sample</vt:lpstr>
      <vt:lpstr>Slide 11</vt:lpstr>
      <vt:lpstr>Types of Variables</vt:lpstr>
      <vt:lpstr>2- BRANCHES OF STATISTICS:</vt:lpstr>
      <vt:lpstr>DATA PRESENTATION AND DESCRIPTION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sony</dc:creator>
  <cp:lastModifiedBy>GeForce PC</cp:lastModifiedBy>
  <cp:revision>70</cp:revision>
  <dcterms:created xsi:type="dcterms:W3CDTF">2011-09-13T11:22:12Z</dcterms:created>
  <dcterms:modified xsi:type="dcterms:W3CDTF">2020-10-01T21:15:55Z</dcterms:modified>
</cp:coreProperties>
</file>