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90" r:id="rId2"/>
    <p:sldId id="291" r:id="rId3"/>
    <p:sldId id="292" r:id="rId4"/>
    <p:sldId id="293" r:id="rId5"/>
    <p:sldId id="294" r:id="rId6"/>
    <p:sldId id="295" r:id="rId7"/>
    <p:sldId id="327" r:id="rId8"/>
    <p:sldId id="328" r:id="rId9"/>
    <p:sldId id="296" r:id="rId10"/>
    <p:sldId id="297" r:id="rId11"/>
    <p:sldId id="298" r:id="rId12"/>
    <p:sldId id="322" r:id="rId13"/>
    <p:sldId id="299" r:id="rId14"/>
    <p:sldId id="300" r:id="rId15"/>
    <p:sldId id="301" r:id="rId16"/>
    <p:sldId id="302" r:id="rId17"/>
    <p:sldId id="329" r:id="rId18"/>
    <p:sldId id="303" r:id="rId19"/>
    <p:sldId id="323" r:id="rId20"/>
    <p:sldId id="324" r:id="rId21"/>
    <p:sldId id="325" r:id="rId22"/>
    <p:sldId id="326" r:id="rId23"/>
    <p:sldId id="304" r:id="rId24"/>
    <p:sldId id="305" r:id="rId25"/>
    <p:sldId id="308" r:id="rId26"/>
    <p:sldId id="309" r:id="rId27"/>
    <p:sldId id="310" r:id="rId28"/>
    <p:sldId id="311" r:id="rId29"/>
    <p:sldId id="312" r:id="rId30"/>
    <p:sldId id="313" r:id="rId31"/>
    <p:sldId id="314" r:id="rId32"/>
    <p:sldId id="315" r:id="rId33"/>
    <p:sldId id="259" r:id="rId34"/>
    <p:sldId id="27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FE9498-CD69-451F-800A-0D115CE24841}" type="datetimeFigureOut">
              <a:rPr lang="en-US" smtClean="0"/>
              <a:pPr/>
              <a:t>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63D56-DD4B-4D86-A81B-53D3A52A2B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a:t>Chapter 9</a:t>
            </a:r>
          </a:p>
        </p:txBody>
      </p:sp>
      <p:sp>
        <p:nvSpPr>
          <p:cNvPr id="46083" name="Rectangle 3"/>
          <p:cNvSpPr>
            <a:spLocks noGrp="1" noChangeArrowheads="1"/>
          </p:cNvSpPr>
          <p:nvPr>
            <p:ph type="dt" sz="quarter" idx="1"/>
          </p:nvPr>
        </p:nvSpPr>
        <p:spPr>
          <a:noFill/>
        </p:spPr>
        <p:txBody>
          <a:bodyPr/>
          <a:lstStyle/>
          <a:p>
            <a:fld id="{D45B00BF-6446-4711-AE7D-5B18C5F65DFE}" type="datetime1">
              <a:rPr lang="en-US" smtClean="0"/>
              <a:pPr/>
              <a:t>1/3/2024</a:t>
            </a:fld>
            <a:endParaRPr lang="en-US"/>
          </a:p>
        </p:txBody>
      </p:sp>
      <p:sp>
        <p:nvSpPr>
          <p:cNvPr id="46084" name="Rectangle 6"/>
          <p:cNvSpPr>
            <a:spLocks noGrp="1" noChangeArrowheads="1"/>
          </p:cNvSpPr>
          <p:nvPr>
            <p:ph type="ftr" sz="quarter" idx="4"/>
          </p:nvPr>
        </p:nvSpPr>
        <p:spPr>
          <a:noFill/>
        </p:spPr>
        <p:txBody>
          <a:bodyPr/>
          <a:lstStyle/>
          <a:p>
            <a:r>
              <a:rPr lang="en-US"/>
              <a:t>Basic Biostat</a:t>
            </a:r>
          </a:p>
        </p:txBody>
      </p:sp>
      <p:sp>
        <p:nvSpPr>
          <p:cNvPr id="46085" name="Rectangle 7"/>
          <p:cNvSpPr>
            <a:spLocks noGrp="1" noChangeArrowheads="1"/>
          </p:cNvSpPr>
          <p:nvPr>
            <p:ph type="sldNum" sz="quarter" idx="5"/>
          </p:nvPr>
        </p:nvSpPr>
        <p:spPr>
          <a:noFill/>
        </p:spPr>
        <p:txBody>
          <a:bodyPr/>
          <a:lstStyle/>
          <a:p>
            <a:fld id="{C82D18F0-4039-427D-B26A-DF981FBA7A00}" type="slidenum">
              <a:rPr lang="en-US" smtClean="0"/>
              <a:pPr/>
              <a:t>1</a:t>
            </a:fld>
            <a:endParaRPr lang="en-US"/>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p:spPr>
        <p:txBody>
          <a:bodyPr/>
          <a:lstStyle/>
          <a:p>
            <a:pPr eaLnBrk="1" hangingPunct="1"/>
            <a:endParaRPr lang="el-GR"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a:t>Chapter 9</a:t>
            </a:r>
          </a:p>
        </p:txBody>
      </p:sp>
      <p:sp>
        <p:nvSpPr>
          <p:cNvPr id="47107" name="Rectangle 3"/>
          <p:cNvSpPr>
            <a:spLocks noGrp="1" noChangeArrowheads="1"/>
          </p:cNvSpPr>
          <p:nvPr>
            <p:ph type="dt" sz="quarter" idx="1"/>
          </p:nvPr>
        </p:nvSpPr>
        <p:spPr>
          <a:noFill/>
        </p:spPr>
        <p:txBody>
          <a:bodyPr/>
          <a:lstStyle/>
          <a:p>
            <a:fld id="{0D40A0D1-7C7A-41EF-AAD6-54150A1F3D6E}" type="datetime1">
              <a:rPr lang="en-US" smtClean="0"/>
              <a:pPr/>
              <a:t>1/3/2024</a:t>
            </a:fld>
            <a:endParaRPr lang="en-US"/>
          </a:p>
        </p:txBody>
      </p:sp>
      <p:sp>
        <p:nvSpPr>
          <p:cNvPr id="47108" name="Rectangle 6"/>
          <p:cNvSpPr>
            <a:spLocks noGrp="1" noChangeArrowheads="1"/>
          </p:cNvSpPr>
          <p:nvPr>
            <p:ph type="ftr" sz="quarter" idx="4"/>
          </p:nvPr>
        </p:nvSpPr>
        <p:spPr>
          <a:noFill/>
        </p:spPr>
        <p:txBody>
          <a:bodyPr/>
          <a:lstStyle/>
          <a:p>
            <a:r>
              <a:rPr lang="en-US"/>
              <a:t>Basic Biostat</a:t>
            </a:r>
          </a:p>
        </p:txBody>
      </p:sp>
      <p:sp>
        <p:nvSpPr>
          <p:cNvPr id="47109" name="Rectangle 7"/>
          <p:cNvSpPr>
            <a:spLocks noGrp="1" noChangeArrowheads="1"/>
          </p:cNvSpPr>
          <p:nvPr>
            <p:ph type="sldNum" sz="quarter" idx="5"/>
          </p:nvPr>
        </p:nvSpPr>
        <p:spPr>
          <a:noFill/>
        </p:spPr>
        <p:txBody>
          <a:bodyPr/>
          <a:lstStyle/>
          <a:p>
            <a:fld id="{940DE401-E4E6-4121-B5A3-135671953C2C}" type="slidenum">
              <a:rPr lang="en-US" smtClean="0"/>
              <a:pPr/>
              <a:t>2</a:t>
            </a:fld>
            <a:endParaRPr lang="en-US"/>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163D56-DD4B-4D86-A81B-53D3A52A2B1F}" type="slidenum">
              <a:rPr lang="en-US" smtClean="0"/>
              <a:pPr/>
              <a:t>7</a:t>
            </a:fld>
            <a:endParaRPr lang="en-US"/>
          </a:p>
        </p:txBody>
      </p:sp>
    </p:spTree>
    <p:extLst>
      <p:ext uri="{BB962C8B-B14F-4D97-AF65-F5344CB8AC3E}">
        <p14:creationId xmlns:p14="http://schemas.microsoft.com/office/powerpoint/2010/main" val="344701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F32D21-66EE-43FF-A961-94005CE9B4B5}" type="datetime1">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9A4D86-666A-4B80-88F9-7EE5559293BB}" type="datetime1">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0CA87F-94EB-46F1-8AB8-AE357905A7C9}" type="datetime1">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fld id="{5C16B436-285A-4F36-940E-84CD82A78BA1}" type="datetime1">
              <a:rPr lang="en-US" smtClean="0"/>
              <a:pPr>
                <a:defRPr/>
              </a:pPr>
              <a:t>1/3/2024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00492E06-C1C6-4FA4-8E81-1FEF41044C8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p:spPr>
        <p:txBody>
          <a:bodyPr/>
          <a:lstStyle>
            <a:lvl1pPr>
              <a:defRPr/>
            </a:lvl1pPr>
          </a:lstStyle>
          <a:p>
            <a:fld id="{C1C51413-ABB1-4410-8B2D-23AD0B12D9D5}" type="datetime1">
              <a:rPr lang="en-US" smtClean="0"/>
              <a:pPr/>
              <a:t>1/3/2024</a:t>
            </a:fld>
            <a:endParaRPr lang="en-US"/>
          </a:p>
        </p:txBody>
      </p:sp>
      <p:sp>
        <p:nvSpPr>
          <p:cNvPr id="4" name="Slide Number Placeholder 3"/>
          <p:cNvSpPr>
            <a:spLocks noGrp="1"/>
          </p:cNvSpPr>
          <p:nvPr>
            <p:ph type="sldNum" sz="quarter" idx="11"/>
          </p:nvPr>
        </p:nvSpPr>
        <p:spPr>
          <a:xfrm>
            <a:off x="7658100" y="6515100"/>
            <a:ext cx="1524000" cy="304800"/>
          </a:xfrm>
        </p:spPr>
        <p:txBody>
          <a:bodyPr/>
          <a:lstStyle>
            <a:lvl1pPr>
              <a:defRPr/>
            </a:lvl1pPr>
          </a:lstStyle>
          <a:p>
            <a:r>
              <a:rPr lang="en-US"/>
              <a:t>16 -  </a:t>
            </a:r>
            <a:fld id="{812AC95A-B4A9-4532-9D38-98F15C402F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9321B7-0A1A-4AF5-81B7-010CCB303829}" type="datetime1">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9C64CA-F286-4958-9ED3-04C2DB5078D7}" type="datetime1">
              <a:rPr lang="en-US" smtClean="0"/>
              <a:pPr/>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46A529-A74B-4CE7-93F9-BCA3AD10F515}" type="datetime1">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0BB07A-DDCE-4CF7-A7A8-147BACF411A4}" type="datetime1">
              <a:rPr lang="en-US" smtClean="0"/>
              <a:pPr/>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4ECED8-62EF-499E-8141-8F8946FAA896}" type="datetime1">
              <a:rPr lang="en-US" smtClean="0"/>
              <a:pPr/>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666B7-3505-44DA-96E6-A7E74F8D8106}" type="datetime1">
              <a:rPr lang="en-US" smtClean="0"/>
              <a:pPr/>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30009D-BC63-4598-B7BA-F9A27B7E28D2}" type="datetime1">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EF79E6-A252-4561-85C3-5B18FB7274D0}" type="datetime1">
              <a:rPr lang="en-US" smtClean="0"/>
              <a:pPr/>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311BC-EEDC-42FC-86EB-AD24AA91AE58}" type="datetime1">
              <a:rPr lang="en-US" smtClean="0"/>
              <a:pPr/>
              <a:t>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459C9-0256-49D5-A9B1-9BD1A09F91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0.bin"/><Relationship Id="rId4" Type="http://schemas.openxmlformats.org/officeDocument/2006/relationships/image" Target="../media/image1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3.bin"/><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5.wmf"/></Relationships>
</file>

<file path=ppt/slides/_rels/slide2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17.bin"/><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images.google.com/imgres?imgurl=www.fao.org/docrep/W7295E/w7295e04.jpg&amp;imgrefurl=http://www.fao.org/docrep/W7295E/w7295e08.htm&amp;h=423&amp;w=436&amp;sz=10&amp;tbnid=n5DKLIZMMZ0J:&amp;tbnh=119&amp;tbnw=122&amp;prev=/images?q=normal+distribution&amp;start=100&amp;hl=en&amp;lr=&amp;ie=UTF-8&amp;oe=UTF-8&amp;sa=N"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Statisti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n.wikipedia.org/wiki/Randomness"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5868" y="1124744"/>
            <a:ext cx="8229600" cy="374655"/>
          </a:xfrm>
        </p:spPr>
        <p:txBody>
          <a:bodyPr>
            <a:normAutofit fontScale="90000"/>
          </a:bodyPr>
          <a:lstStyle/>
          <a:p>
            <a:pPr algn="l" eaLnBrk="1" hangingPunct="1"/>
            <a:r>
              <a:rPr lang="en-US" sz="2400" dirty="0">
                <a:latin typeface="Consolas" pitchFamily="49" charset="0"/>
                <a:ea typeface="+mn-ea"/>
                <a:cs typeface="Consolas" pitchFamily="49" charset="0"/>
              </a:rPr>
              <a:t>Example:</a:t>
            </a:r>
            <a:endParaRPr lang="en-US" sz="2400" dirty="0">
              <a:latin typeface="Consolas" pitchFamily="49" charset="0"/>
              <a:cs typeface="Consolas" pitchFamily="49" charset="0"/>
            </a:endParaRPr>
          </a:p>
        </p:txBody>
      </p:sp>
      <p:sp>
        <p:nvSpPr>
          <p:cNvPr id="141315" name="Rectangle 3"/>
          <p:cNvSpPr>
            <a:spLocks noGrp="1" noChangeArrowheads="1"/>
          </p:cNvSpPr>
          <p:nvPr>
            <p:ph type="body" idx="1"/>
          </p:nvPr>
        </p:nvSpPr>
        <p:spPr>
          <a:xfrm>
            <a:off x="255868" y="1700808"/>
            <a:ext cx="8929718" cy="5929330"/>
          </a:xfrm>
        </p:spPr>
        <p:txBody>
          <a:bodyPr>
            <a:noAutofit/>
          </a:bodyPr>
          <a:lstStyle/>
          <a:p>
            <a:pPr marL="0" indent="0" algn="just" eaLnBrk="1" hangingPunct="1">
              <a:lnSpc>
                <a:spcPct val="150000"/>
              </a:lnSpc>
              <a:buNone/>
            </a:pPr>
            <a:r>
              <a:rPr lang="en-US" sz="2400" dirty="0"/>
              <a:t>It was found that, 20–29 year old men in the U.S. had a mean </a:t>
            </a:r>
            <a:r>
              <a:rPr lang="el-GR" sz="2400" dirty="0"/>
              <a:t>μ</a:t>
            </a:r>
            <a:r>
              <a:rPr lang="en-US" sz="2400" dirty="0"/>
              <a:t> body weight of 170 pounds. Standard deviation </a:t>
            </a:r>
            <a:r>
              <a:rPr lang="el-GR" sz="2400" dirty="0"/>
              <a:t>σ</a:t>
            </a:r>
            <a:r>
              <a:rPr lang="en-US" sz="2400" dirty="0"/>
              <a:t> was 40 pounds. </a:t>
            </a:r>
          </a:p>
          <a:p>
            <a:pPr marL="0" indent="0" algn="just" eaLnBrk="1" hangingPunct="1">
              <a:lnSpc>
                <a:spcPct val="150000"/>
              </a:lnSpc>
              <a:buNone/>
            </a:pPr>
            <a:r>
              <a:rPr lang="en-US" sz="2400" dirty="0"/>
              <a:t>To test whether mean body weight in the population now differs.</a:t>
            </a:r>
          </a:p>
          <a:p>
            <a:pPr marL="0" indent="0" eaLnBrk="1" hangingPunct="1">
              <a:lnSpc>
                <a:spcPct val="150000"/>
              </a:lnSpc>
              <a:buNone/>
            </a:pPr>
            <a:endParaRPr lang="en-US" sz="800" dirty="0"/>
          </a:p>
          <a:p>
            <a:pPr eaLnBrk="1" hangingPunct="1">
              <a:buNone/>
            </a:pPr>
            <a:r>
              <a:rPr lang="en-US" sz="2400" dirty="0"/>
              <a:t>Null hypothesis   H</a:t>
            </a:r>
            <a:r>
              <a:rPr lang="en-US" sz="2400" baseline="-25000" dirty="0"/>
              <a:t>0</a:t>
            </a:r>
            <a:r>
              <a:rPr lang="en-US" sz="2400" dirty="0"/>
              <a:t>: </a:t>
            </a:r>
            <a:r>
              <a:rPr lang="el-GR" sz="2400" dirty="0"/>
              <a:t>μ</a:t>
            </a:r>
            <a:r>
              <a:rPr lang="en-US" sz="2400" dirty="0"/>
              <a:t> = 170 (“no difference”)</a:t>
            </a:r>
          </a:p>
          <a:p>
            <a:pPr eaLnBrk="1" hangingPunct="1">
              <a:buNone/>
            </a:pPr>
            <a:r>
              <a:rPr lang="en-US" sz="2400" dirty="0"/>
              <a:t>The alternative hypothesis can be either:</a:t>
            </a:r>
          </a:p>
          <a:p>
            <a:pPr>
              <a:lnSpc>
                <a:spcPct val="150000"/>
              </a:lnSpc>
              <a:buNone/>
            </a:pPr>
            <a:r>
              <a:rPr lang="en-US" sz="2400" dirty="0"/>
              <a:t>   H</a:t>
            </a:r>
            <a:r>
              <a:rPr lang="en-US" sz="2400" baseline="-25000" dirty="0"/>
              <a:t>1</a:t>
            </a:r>
            <a:r>
              <a:rPr lang="en-US" sz="2400" dirty="0"/>
              <a:t>: </a:t>
            </a:r>
            <a:r>
              <a:rPr lang="el-GR" sz="2400" dirty="0"/>
              <a:t>μ</a:t>
            </a:r>
            <a:r>
              <a:rPr lang="en-US" sz="2400" dirty="0"/>
              <a:t> &gt; 170  or  H</a:t>
            </a:r>
            <a:r>
              <a:rPr lang="en-US" sz="2400" baseline="-25000" dirty="0"/>
              <a:t>1</a:t>
            </a:r>
            <a:r>
              <a:rPr lang="en-US" sz="2400" dirty="0"/>
              <a:t>: </a:t>
            </a:r>
            <a:r>
              <a:rPr lang="el-GR" sz="2400" dirty="0"/>
              <a:t>μ</a:t>
            </a:r>
            <a:r>
              <a:rPr lang="en-US" sz="2400" dirty="0"/>
              <a:t> &lt; 170    (one-sided test)    or  </a:t>
            </a:r>
            <a:br>
              <a:rPr lang="en-US" sz="2400" dirty="0"/>
            </a:br>
            <a:r>
              <a:rPr lang="en-US" sz="2400" dirty="0"/>
              <a:t>H</a:t>
            </a:r>
            <a:r>
              <a:rPr lang="en-US" sz="2400" baseline="-25000" dirty="0"/>
              <a:t>1</a:t>
            </a:r>
            <a:r>
              <a:rPr lang="en-US" sz="2400" dirty="0"/>
              <a:t>: </a:t>
            </a:r>
            <a:r>
              <a:rPr lang="el-GR" sz="2400" dirty="0"/>
              <a:t>μ</a:t>
            </a:r>
            <a:r>
              <a:rPr lang="en-US" sz="2400" dirty="0"/>
              <a:t> ≠ 170                            (two-sided test)</a:t>
            </a:r>
          </a:p>
        </p:txBody>
      </p:sp>
      <p:sp>
        <p:nvSpPr>
          <p:cNvPr id="4" name="Date Placeholder 3"/>
          <p:cNvSpPr>
            <a:spLocks noGrp="1"/>
          </p:cNvSpPr>
          <p:nvPr>
            <p:ph type="dt" sz="half" idx="10"/>
          </p:nvPr>
        </p:nvSpPr>
        <p:spPr/>
        <p:txBody>
          <a:bodyPr/>
          <a:lstStyle/>
          <a:p>
            <a:fld id="{9BACE909-45BA-4632-835C-278F3395668D}"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1</a:t>
            </a:fld>
            <a:endParaRPr lang="en-US"/>
          </a:p>
        </p:txBody>
      </p:sp>
      <p:sp>
        <p:nvSpPr>
          <p:cNvPr id="2" name="TextBox 1">
            <a:extLst>
              <a:ext uri="{FF2B5EF4-FFF2-40B4-BE49-F238E27FC236}">
                <a16:creationId xmlns:a16="http://schemas.microsoft.com/office/drawing/2014/main" id="{0D0410E8-E9E6-4D67-9FC1-A27C9D7A44F1}"/>
              </a:ext>
            </a:extLst>
          </p:cNvPr>
          <p:cNvSpPr txBox="1"/>
          <p:nvPr/>
        </p:nvSpPr>
        <p:spPr>
          <a:xfrm>
            <a:off x="255868" y="332656"/>
            <a:ext cx="8632264" cy="461665"/>
          </a:xfrm>
          <a:prstGeom prst="rect">
            <a:avLst/>
          </a:prstGeom>
          <a:noFill/>
        </p:spPr>
        <p:txBody>
          <a:bodyPr wrap="square" rtlCol="0">
            <a:spAutoFit/>
          </a:bodyPr>
          <a:lstStyle/>
          <a:p>
            <a:r>
              <a:rPr lang="en-US" sz="2400" b="1" i="1" dirty="0"/>
              <a:t>Testing Hypothesis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blinds(horizontal)">
                                      <p:cBhvr>
                                        <p:cTn id="7" dur="500"/>
                                        <p:tgtEl>
                                          <p:spTgt spid="141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1315">
                                            <p:txEl>
                                              <p:pRg st="1" end="1"/>
                                            </p:txEl>
                                          </p:spTgt>
                                        </p:tgtEl>
                                        <p:attrNameLst>
                                          <p:attrName>style.visibility</p:attrName>
                                        </p:attrNameLst>
                                      </p:cBhvr>
                                      <p:to>
                                        <p:strVal val="visible"/>
                                      </p:to>
                                    </p:set>
                                    <p:animEffect transition="in" filter="blinds(horizontal)">
                                      <p:cBhvr>
                                        <p:cTn id="12" dur="500"/>
                                        <p:tgtEl>
                                          <p:spTgt spid="141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1315">
                                            <p:txEl>
                                              <p:pRg st="3" end="3"/>
                                            </p:txEl>
                                          </p:spTgt>
                                        </p:tgtEl>
                                        <p:attrNameLst>
                                          <p:attrName>style.visibility</p:attrName>
                                        </p:attrNameLst>
                                      </p:cBhvr>
                                      <p:to>
                                        <p:strVal val="visible"/>
                                      </p:to>
                                    </p:set>
                                    <p:animEffect transition="in" filter="blinds(horizontal)">
                                      <p:cBhvr>
                                        <p:cTn id="17" dur="500"/>
                                        <p:tgtEl>
                                          <p:spTgt spid="141315">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41315">
                                            <p:txEl>
                                              <p:pRg st="4" end="4"/>
                                            </p:txEl>
                                          </p:spTgt>
                                        </p:tgtEl>
                                        <p:attrNameLst>
                                          <p:attrName>style.visibility</p:attrName>
                                        </p:attrNameLst>
                                      </p:cBhvr>
                                      <p:to>
                                        <p:strVal val="visible"/>
                                      </p:to>
                                    </p:set>
                                    <p:animEffect transition="in" filter="blinds(horizontal)">
                                      <p:cBhvr>
                                        <p:cTn id="20" dur="500"/>
                                        <p:tgtEl>
                                          <p:spTgt spid="141315">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41315">
                                            <p:txEl>
                                              <p:pRg st="5" end="5"/>
                                            </p:txEl>
                                          </p:spTgt>
                                        </p:tgtEl>
                                        <p:attrNameLst>
                                          <p:attrName>style.visibility</p:attrName>
                                        </p:attrNameLst>
                                      </p:cBhvr>
                                      <p:to>
                                        <p:strVal val="visible"/>
                                      </p:to>
                                    </p:set>
                                    <p:animEffect transition="in" filter="blinds(horizontal)">
                                      <p:cBhvr>
                                        <p:cTn id="23" dur="500"/>
                                        <p:tgtEl>
                                          <p:spTgt spid="141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p:cNvPicPr>
            <a:picLocks noGrp="1" noChangeAspect="1" noChangeArrowheads="1"/>
          </p:cNvPicPr>
          <p:nvPr>
            <p:ph sz="quarter" idx="4294967295"/>
          </p:nvPr>
        </p:nvPicPr>
        <p:blipFill>
          <a:blip r:embed="rId2"/>
          <a:srcRect/>
          <a:stretch>
            <a:fillRect/>
          </a:stretch>
        </p:blipFill>
        <p:spPr>
          <a:xfrm>
            <a:off x="200025" y="1273175"/>
            <a:ext cx="8693150" cy="4749800"/>
          </a:xfrm>
          <a:noFill/>
        </p:spPr>
      </p:pic>
      <p:sp>
        <p:nvSpPr>
          <p:cNvPr id="24579" name="Rectangle 7"/>
          <p:cNvSpPr>
            <a:spLocks noGrp="1" noChangeArrowheads="1"/>
          </p:cNvSpPr>
          <p:nvPr>
            <p:ph type="title"/>
          </p:nvPr>
        </p:nvSpPr>
        <p:spPr/>
        <p:txBody>
          <a:bodyPr/>
          <a:lstStyle/>
          <a:p>
            <a:pPr eaLnBrk="1" hangingPunct="1"/>
            <a:r>
              <a:rPr lang="en-US">
                <a:solidFill>
                  <a:schemeClr val="tx1"/>
                </a:solidFill>
              </a:rPr>
              <a:t>One-sided</a:t>
            </a:r>
            <a:r>
              <a:rPr lang="en-US" i="1">
                <a:solidFill>
                  <a:schemeClr val="tx1"/>
                </a:solidFill>
              </a:rPr>
              <a:t> P</a:t>
            </a:r>
            <a:r>
              <a:rPr lang="en-US">
                <a:solidFill>
                  <a:schemeClr val="tx1"/>
                </a:solidFill>
              </a:rPr>
              <a:t>-value for </a:t>
            </a:r>
            <a:r>
              <a:rPr lang="en-US" i="1">
                <a:solidFill>
                  <a:schemeClr val="tx1"/>
                </a:solidFill>
              </a:rPr>
              <a:t>z</a:t>
            </a:r>
            <a:r>
              <a:rPr lang="en-US" baseline="-25000">
                <a:solidFill>
                  <a:schemeClr val="tx1"/>
                </a:solidFill>
              </a:rPr>
              <a:t>stat</a:t>
            </a:r>
            <a:r>
              <a:rPr lang="en-US">
                <a:solidFill>
                  <a:schemeClr val="tx1"/>
                </a:solidFill>
              </a:rPr>
              <a:t> of 3.0</a:t>
            </a:r>
          </a:p>
        </p:txBody>
      </p:sp>
      <p:sp>
        <p:nvSpPr>
          <p:cNvPr id="4" name="Date Placeholder 3"/>
          <p:cNvSpPr>
            <a:spLocks noGrp="1"/>
          </p:cNvSpPr>
          <p:nvPr>
            <p:ph type="dt" sz="half" idx="10"/>
          </p:nvPr>
        </p:nvSpPr>
        <p:spPr/>
        <p:txBody>
          <a:bodyPr/>
          <a:lstStyle/>
          <a:p>
            <a:fld id="{945C695F-D113-4A14-9D0B-4F29E6AA24CA}"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en-US" sz="3200" dirty="0"/>
              <a:t>Two-Sided (Tail) Test and  </a:t>
            </a:r>
            <a:r>
              <a:rPr lang="en-US" sz="3200" i="1" dirty="0"/>
              <a:t>P</a:t>
            </a:r>
            <a:r>
              <a:rPr lang="en-US" sz="3200" dirty="0"/>
              <a:t>-Value</a:t>
            </a:r>
          </a:p>
        </p:txBody>
      </p:sp>
      <p:sp>
        <p:nvSpPr>
          <p:cNvPr id="25603" name="Rectangle 3"/>
          <p:cNvSpPr>
            <a:spLocks noGrp="1" noChangeArrowheads="1"/>
          </p:cNvSpPr>
          <p:nvPr>
            <p:ph type="body" sz="half" idx="1"/>
          </p:nvPr>
        </p:nvSpPr>
        <p:spPr>
          <a:xfrm>
            <a:off x="142844" y="1600200"/>
            <a:ext cx="4214842" cy="4525963"/>
          </a:xfrm>
        </p:spPr>
        <p:txBody>
          <a:bodyPr>
            <a:normAutofit/>
          </a:bodyPr>
          <a:lstStyle/>
          <a:p>
            <a:pPr marL="87313" indent="-87313" eaLnBrk="1" hangingPunct="1">
              <a:buNone/>
            </a:pPr>
            <a:r>
              <a:rPr lang="en-US" sz="2800" dirty="0">
                <a:latin typeface="Comic Sans MS" pitchFamily="66" charset="0"/>
              </a:rPr>
              <a:t>One-sided </a:t>
            </a:r>
            <a:r>
              <a:rPr lang="en-US" sz="2800" i="1" dirty="0">
                <a:latin typeface="Comic Sans MS" pitchFamily="66" charset="0"/>
              </a:rPr>
              <a:t>H</a:t>
            </a:r>
            <a:r>
              <a:rPr lang="en-US" sz="2800" baseline="-25000" dirty="0">
                <a:latin typeface="Comic Sans MS" pitchFamily="66" charset="0"/>
              </a:rPr>
              <a:t>a</a:t>
            </a:r>
            <a:r>
              <a:rPr lang="en-US" sz="2800" dirty="0">
                <a:latin typeface="Comic Sans MS" pitchFamily="66" charset="0"/>
              </a:rPr>
              <a:t> </a:t>
            </a:r>
            <a:r>
              <a:rPr lang="en-US" sz="2800" dirty="0">
                <a:latin typeface="Comic Sans MS" pitchFamily="66" charset="0"/>
                <a:sym typeface="Symbol" pitchFamily="18" charset="2"/>
              </a:rPr>
              <a:t> area under the curve in tail beyond </a:t>
            </a:r>
            <a:r>
              <a:rPr lang="en-US" sz="2800" dirty="0" err="1">
                <a:latin typeface="Comic Sans MS" pitchFamily="66" charset="0"/>
                <a:sym typeface="Symbol" pitchFamily="18" charset="2"/>
              </a:rPr>
              <a:t>z</a:t>
            </a:r>
            <a:r>
              <a:rPr lang="en-US" sz="2800" baseline="-25000" dirty="0" err="1">
                <a:latin typeface="Comic Sans MS" pitchFamily="66" charset="0"/>
                <a:sym typeface="Symbol" pitchFamily="18" charset="2"/>
              </a:rPr>
              <a:t>stat</a:t>
            </a:r>
            <a:endParaRPr lang="en-US" sz="2800" baseline="-25000" dirty="0">
              <a:latin typeface="Comic Sans MS" pitchFamily="66" charset="0"/>
              <a:sym typeface="Symbol" pitchFamily="18" charset="2"/>
            </a:endParaRPr>
          </a:p>
          <a:p>
            <a:pPr eaLnBrk="1" hangingPunct="1">
              <a:buNone/>
            </a:pPr>
            <a:r>
              <a:rPr lang="en-US" sz="2800" dirty="0">
                <a:latin typeface="Comic Sans MS" pitchFamily="66" charset="0"/>
                <a:sym typeface="Symbol" pitchFamily="18" charset="2"/>
              </a:rPr>
              <a:t> </a:t>
            </a:r>
          </a:p>
          <a:p>
            <a:pPr marL="0" indent="0" eaLnBrk="1" hangingPunct="1">
              <a:buNone/>
            </a:pPr>
            <a:r>
              <a:rPr lang="en-US" sz="2800" dirty="0">
                <a:latin typeface="Comic Sans MS" pitchFamily="66" charset="0"/>
                <a:sym typeface="Symbol" pitchFamily="18" charset="2"/>
              </a:rPr>
              <a:t>Two-sided </a:t>
            </a:r>
            <a:r>
              <a:rPr lang="en-US" sz="2800" i="1" dirty="0">
                <a:latin typeface="Comic Sans MS" pitchFamily="66" charset="0"/>
              </a:rPr>
              <a:t>H</a:t>
            </a:r>
            <a:r>
              <a:rPr lang="en-US" sz="2800" baseline="-25000" dirty="0">
                <a:latin typeface="Comic Sans MS" pitchFamily="66" charset="0"/>
              </a:rPr>
              <a:t>a</a:t>
            </a:r>
            <a:r>
              <a:rPr lang="en-US" sz="2800" dirty="0">
                <a:latin typeface="Comic Sans MS" pitchFamily="66" charset="0"/>
              </a:rPr>
              <a:t> (two Tail ) </a:t>
            </a:r>
            <a:r>
              <a:rPr lang="en-US" sz="2800" dirty="0">
                <a:latin typeface="Comic Sans MS" pitchFamily="66" charset="0"/>
                <a:sym typeface="Symbol" pitchFamily="18" charset="2"/>
              </a:rPr>
              <a:t>  consider potential deviations in both directions       double the one-sided </a:t>
            </a:r>
            <a:r>
              <a:rPr lang="en-US" sz="2800" i="1" dirty="0">
                <a:latin typeface="Comic Sans MS" pitchFamily="66" charset="0"/>
                <a:sym typeface="Symbol" pitchFamily="18" charset="2"/>
              </a:rPr>
              <a:t>P</a:t>
            </a:r>
            <a:r>
              <a:rPr lang="en-US" sz="2800" dirty="0">
                <a:latin typeface="Comic Sans MS" pitchFamily="66" charset="0"/>
                <a:sym typeface="Symbol" pitchFamily="18" charset="2"/>
              </a:rPr>
              <a:t>-value</a:t>
            </a:r>
            <a:endParaRPr lang="en-US" sz="2800" dirty="0">
              <a:latin typeface="Comic Sans MS" pitchFamily="66" charset="0"/>
            </a:endParaRPr>
          </a:p>
        </p:txBody>
      </p:sp>
      <p:pic>
        <p:nvPicPr>
          <p:cNvPr id="25604" name="Picture 12"/>
          <p:cNvPicPr>
            <a:picLocks noGrp="1" noChangeAspect="1" noChangeArrowheads="1"/>
          </p:cNvPicPr>
          <p:nvPr>
            <p:ph sz="quarter" idx="2"/>
          </p:nvPr>
        </p:nvPicPr>
        <p:blipFill>
          <a:blip r:embed="rId2"/>
          <a:srcRect/>
          <a:stretch>
            <a:fillRect/>
          </a:stretch>
        </p:blipFill>
        <p:spPr>
          <a:xfrm>
            <a:off x="4778375" y="1628775"/>
            <a:ext cx="3935413" cy="2046288"/>
          </a:xfrm>
          <a:noFill/>
          <a:ln w="6350">
            <a:solidFill>
              <a:schemeClr val="tx1"/>
            </a:solidFill>
          </a:ln>
        </p:spPr>
      </p:pic>
      <p:sp>
        <p:nvSpPr>
          <p:cNvPr id="25605" name="Text Box 14"/>
          <p:cNvSpPr txBox="1">
            <a:spLocks noChangeArrowheads="1"/>
          </p:cNvSpPr>
          <p:nvPr/>
        </p:nvSpPr>
        <p:spPr bwMode="auto">
          <a:xfrm>
            <a:off x="4357686" y="4000504"/>
            <a:ext cx="4786314" cy="2862322"/>
          </a:xfrm>
          <a:prstGeom prst="rect">
            <a:avLst/>
          </a:prstGeom>
          <a:noFill/>
          <a:ln w="9525">
            <a:noFill/>
            <a:miter lim="800000"/>
            <a:headEnd/>
            <a:tailEnd/>
          </a:ln>
        </p:spPr>
        <p:txBody>
          <a:bodyPr wrap="square">
            <a:spAutoFit/>
          </a:bodyPr>
          <a:lstStyle/>
          <a:p>
            <a:r>
              <a:rPr lang="en-US" sz="2800" dirty="0">
                <a:latin typeface="Comic Sans MS" pitchFamily="66" charset="0"/>
                <a:sym typeface="Symbol" pitchFamily="18" charset="2"/>
              </a:rPr>
              <a:t>Examples: </a:t>
            </a:r>
          </a:p>
          <a:p>
            <a:endParaRPr lang="en-US" sz="800" dirty="0">
              <a:latin typeface="Comic Sans MS" pitchFamily="66" charset="0"/>
              <a:sym typeface="Symbol" pitchFamily="18" charset="2"/>
            </a:endParaRPr>
          </a:p>
          <a:p>
            <a:r>
              <a:rPr lang="en-US" sz="2400" dirty="0">
                <a:latin typeface="Comic Sans MS" pitchFamily="66" charset="0"/>
                <a:sym typeface="Symbol" pitchFamily="18" charset="2"/>
              </a:rPr>
              <a:t>If one-sided </a:t>
            </a:r>
            <a:r>
              <a:rPr lang="en-US" sz="2400" i="1" dirty="0">
                <a:latin typeface="Comic Sans MS" pitchFamily="66" charset="0"/>
              </a:rPr>
              <a:t>P</a:t>
            </a:r>
            <a:r>
              <a:rPr lang="en-US" sz="2400" dirty="0">
                <a:latin typeface="Comic Sans MS" pitchFamily="66" charset="0"/>
              </a:rPr>
              <a:t> = </a:t>
            </a:r>
            <a:r>
              <a:rPr lang="en-US" sz="2400" dirty="0"/>
              <a:t>0.0010, </a:t>
            </a:r>
            <a:r>
              <a:rPr lang="en-US" sz="2400" dirty="0">
                <a:latin typeface="Comic Sans MS" pitchFamily="66" charset="0"/>
                <a:sym typeface="Symbol" pitchFamily="18" charset="2"/>
              </a:rPr>
              <a:t>then two-sided P = 2 × 0.0010 = 0.0020. </a:t>
            </a:r>
          </a:p>
          <a:p>
            <a:r>
              <a:rPr lang="en-US" sz="2400" dirty="0">
                <a:latin typeface="Comic Sans MS" pitchFamily="66" charset="0"/>
                <a:sym typeface="Symbol" pitchFamily="18" charset="2"/>
              </a:rPr>
              <a:t>If one-sided P = 0.2743, then two-sided P = 2 × 0.2743 = 0.5486.</a:t>
            </a:r>
          </a:p>
        </p:txBody>
      </p:sp>
      <p:sp>
        <p:nvSpPr>
          <p:cNvPr id="6" name="Date Placeholder 5"/>
          <p:cNvSpPr>
            <a:spLocks noGrp="1"/>
          </p:cNvSpPr>
          <p:nvPr>
            <p:ph type="dt" sz="half" idx="10"/>
          </p:nvPr>
        </p:nvSpPr>
        <p:spPr/>
        <p:txBody>
          <a:bodyPr/>
          <a:lstStyle/>
          <a:p>
            <a:pPr>
              <a:defRPr/>
            </a:pPr>
            <a:fld id="{56702A0F-C7F2-4E69-9236-909323ADB514}" type="datetime1">
              <a:rPr lang="en-US" smtClean="0"/>
              <a:pPr>
                <a:defRPr/>
              </a:pPr>
              <a:t>1/3/2024</a:t>
            </a:fld>
            <a:endParaRPr lang="en-US"/>
          </a:p>
        </p:txBody>
      </p:sp>
      <p:sp>
        <p:nvSpPr>
          <p:cNvPr id="8" name="Slide Number Placeholder 7"/>
          <p:cNvSpPr>
            <a:spLocks noGrp="1"/>
          </p:cNvSpPr>
          <p:nvPr>
            <p:ph type="sldNum" sz="quarter" idx="12"/>
          </p:nvPr>
        </p:nvSpPr>
        <p:spPr/>
        <p:txBody>
          <a:bodyPr/>
          <a:lstStyle/>
          <a:p>
            <a:pPr>
              <a:defRPr/>
            </a:pPr>
            <a:fld id="{00492E06-C1C6-4FA4-8E81-1FEF41044C8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9"/>
          <p:cNvPicPr>
            <a:picLocks noChangeAspect="1" noChangeArrowheads="1"/>
          </p:cNvPicPr>
          <p:nvPr/>
        </p:nvPicPr>
        <p:blipFill>
          <a:blip r:embed="rId2"/>
          <a:srcRect/>
          <a:stretch>
            <a:fillRect/>
          </a:stretch>
        </p:blipFill>
        <p:spPr bwMode="auto">
          <a:xfrm>
            <a:off x="3143240" y="5857892"/>
            <a:ext cx="393700" cy="425450"/>
          </a:xfrm>
          <a:prstGeom prst="rect">
            <a:avLst/>
          </a:prstGeom>
          <a:noFill/>
          <a:ln w="9525">
            <a:noFill/>
            <a:miter lim="800000"/>
            <a:headEnd/>
            <a:tailEnd/>
          </a:ln>
        </p:spPr>
      </p:pic>
      <p:sp>
        <p:nvSpPr>
          <p:cNvPr id="27652" name="Rectangle 2"/>
          <p:cNvSpPr>
            <a:spLocks noGrp="1" noChangeArrowheads="1"/>
          </p:cNvSpPr>
          <p:nvPr>
            <p:ph type="title"/>
          </p:nvPr>
        </p:nvSpPr>
        <p:spPr>
          <a:xfrm>
            <a:off x="357158" y="0"/>
            <a:ext cx="8229600" cy="1143000"/>
          </a:xfrm>
        </p:spPr>
        <p:txBody>
          <a:bodyPr/>
          <a:lstStyle/>
          <a:p>
            <a:pPr eaLnBrk="1" hangingPunct="1"/>
            <a:r>
              <a:rPr lang="en-US" sz="3200" dirty="0">
                <a:latin typeface="Comic Sans MS" pitchFamily="66" charset="0"/>
              </a:rPr>
              <a:t>Rejection Region</a:t>
            </a:r>
            <a:endParaRPr lang="en-US" dirty="0"/>
          </a:p>
        </p:txBody>
      </p:sp>
      <p:sp>
        <p:nvSpPr>
          <p:cNvPr id="27653" name="Rectangle 3"/>
          <p:cNvSpPr>
            <a:spLocks noGrp="1" noChangeArrowheads="1"/>
          </p:cNvSpPr>
          <p:nvPr>
            <p:ph type="body" idx="1"/>
          </p:nvPr>
        </p:nvSpPr>
        <p:spPr>
          <a:xfrm>
            <a:off x="214282" y="1000108"/>
            <a:ext cx="8586790" cy="4525963"/>
          </a:xfrm>
        </p:spPr>
        <p:txBody>
          <a:bodyPr>
            <a:normAutofit/>
          </a:bodyPr>
          <a:lstStyle/>
          <a:p>
            <a:pPr marL="0" indent="0" algn="just" eaLnBrk="1" hangingPunct="1">
              <a:buFontTx/>
              <a:buNone/>
            </a:pPr>
            <a:r>
              <a:rPr lang="en-US" sz="2800" dirty="0">
                <a:latin typeface="Comic Sans MS" pitchFamily="66" charset="0"/>
                <a:ea typeface="+mj-ea"/>
                <a:cs typeface="+mj-cs"/>
              </a:rPr>
              <a:t>The </a:t>
            </a:r>
            <a:r>
              <a:rPr lang="en-US" sz="2800" u="sng" dirty="0">
                <a:latin typeface="Comic Sans MS" pitchFamily="66" charset="0"/>
                <a:ea typeface="+mj-ea"/>
                <a:cs typeface="+mj-cs"/>
              </a:rPr>
              <a:t>rejection region </a:t>
            </a:r>
            <a:r>
              <a:rPr lang="en-US" sz="2800" dirty="0">
                <a:latin typeface="Comic Sans MS" pitchFamily="66" charset="0"/>
                <a:ea typeface="+mj-ea"/>
                <a:cs typeface="+mj-cs"/>
              </a:rPr>
              <a:t>is a range of values such that if the test statistic falls into that range, we decide to reject the null hypothesis in favor of the alternative </a:t>
            </a:r>
            <a:r>
              <a:rPr lang="en-US" sz="2800" dirty="0">
                <a:latin typeface="Comic Sans MS" pitchFamily="66" charset="0"/>
              </a:rPr>
              <a:t>hypothesis.</a:t>
            </a:r>
          </a:p>
        </p:txBody>
      </p:sp>
      <p:pic>
        <p:nvPicPr>
          <p:cNvPr id="27654" name="Picture 6"/>
          <p:cNvPicPr>
            <a:picLocks noChangeAspect="1" noChangeArrowheads="1"/>
          </p:cNvPicPr>
          <p:nvPr/>
        </p:nvPicPr>
        <p:blipFill>
          <a:blip r:embed="rId3"/>
          <a:srcRect/>
          <a:stretch>
            <a:fillRect/>
          </a:stretch>
        </p:blipFill>
        <p:spPr bwMode="auto">
          <a:xfrm>
            <a:off x="2143108" y="2928934"/>
            <a:ext cx="6311900" cy="2928958"/>
          </a:xfrm>
          <a:prstGeom prst="rect">
            <a:avLst/>
          </a:prstGeom>
          <a:noFill/>
          <a:ln w="9525">
            <a:noFill/>
            <a:miter lim="800000"/>
            <a:headEnd/>
            <a:tailEnd/>
          </a:ln>
        </p:spPr>
      </p:pic>
      <p:pic>
        <p:nvPicPr>
          <p:cNvPr id="27655" name="Picture 7"/>
          <p:cNvPicPr>
            <a:picLocks noChangeAspect="1" noChangeArrowheads="1"/>
          </p:cNvPicPr>
          <p:nvPr/>
        </p:nvPicPr>
        <p:blipFill>
          <a:blip r:embed="rId4"/>
          <a:srcRect/>
          <a:stretch>
            <a:fillRect/>
          </a:stretch>
        </p:blipFill>
        <p:spPr bwMode="auto">
          <a:xfrm>
            <a:off x="571472" y="5857892"/>
            <a:ext cx="430213" cy="430213"/>
          </a:xfrm>
          <a:prstGeom prst="rect">
            <a:avLst/>
          </a:prstGeom>
          <a:noFill/>
          <a:ln w="9525">
            <a:noFill/>
            <a:miter lim="800000"/>
            <a:headEnd/>
            <a:tailEnd/>
          </a:ln>
        </p:spPr>
      </p:pic>
      <p:sp>
        <p:nvSpPr>
          <p:cNvPr id="27656" name="Text Box 8"/>
          <p:cNvSpPr txBox="1">
            <a:spLocks noChangeArrowheads="1"/>
          </p:cNvSpPr>
          <p:nvPr/>
        </p:nvSpPr>
        <p:spPr bwMode="auto">
          <a:xfrm>
            <a:off x="785786" y="5929330"/>
            <a:ext cx="5768975" cy="369332"/>
          </a:xfrm>
          <a:prstGeom prst="rect">
            <a:avLst/>
          </a:prstGeom>
          <a:noFill/>
          <a:ln w="9525">
            <a:noFill/>
            <a:miter lim="800000"/>
            <a:headEnd/>
            <a:tailEnd/>
          </a:ln>
        </p:spPr>
        <p:txBody>
          <a:bodyPr wrap="square" anchor="ctr">
            <a:spAutoFit/>
          </a:bodyPr>
          <a:lstStyle/>
          <a:p>
            <a:pPr>
              <a:spcBef>
                <a:spcPct val="50000"/>
              </a:spcBef>
            </a:pPr>
            <a:r>
              <a:rPr lang="en-US" dirty="0"/>
              <a:t>     is the critical value of         to reject H</a:t>
            </a:r>
            <a:r>
              <a:rPr lang="en-US" baseline="-25000" dirty="0"/>
              <a:t>0</a:t>
            </a:r>
            <a:r>
              <a:rPr lang="en-US" dirty="0"/>
              <a:t>.</a:t>
            </a:r>
          </a:p>
        </p:txBody>
      </p:sp>
      <p:sp>
        <p:nvSpPr>
          <p:cNvPr id="10" name="Date Placeholder 9"/>
          <p:cNvSpPr>
            <a:spLocks noGrp="1"/>
          </p:cNvSpPr>
          <p:nvPr>
            <p:ph type="dt" sz="half" idx="10"/>
          </p:nvPr>
        </p:nvSpPr>
        <p:spPr>
          <a:xfrm>
            <a:off x="571472" y="6492875"/>
            <a:ext cx="2133600" cy="365125"/>
          </a:xfrm>
        </p:spPr>
        <p:txBody>
          <a:bodyPr/>
          <a:lstStyle/>
          <a:p>
            <a:fld id="{FC1D9CAD-6344-4556-8718-0E03E0277AE0}" type="datetime1">
              <a:rPr lang="en-US" smtClean="0"/>
              <a:pPr/>
              <a:t>1/3/2024</a:t>
            </a:fld>
            <a:endParaRPr lang="en-US"/>
          </a:p>
        </p:txBody>
      </p:sp>
      <p:sp>
        <p:nvSpPr>
          <p:cNvPr id="11" name="Slide Number Placeholder 10"/>
          <p:cNvSpPr>
            <a:spLocks noGrp="1"/>
          </p:cNvSpPr>
          <p:nvPr>
            <p:ph type="sldNum" sz="quarter" idx="12"/>
          </p:nvPr>
        </p:nvSpPr>
        <p:spPr/>
        <p:txBody>
          <a:bodyPr/>
          <a:lstStyle/>
          <a:p>
            <a:fld id="{55F459C9-0256-49D5-A9B1-9BD1A09F91B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5720" y="0"/>
            <a:ext cx="8229600" cy="1143000"/>
          </a:xfrm>
        </p:spPr>
        <p:txBody>
          <a:bodyPr>
            <a:normAutofit/>
          </a:bodyPr>
          <a:lstStyle/>
          <a:p>
            <a:pPr eaLnBrk="1" hangingPunct="1"/>
            <a:r>
              <a:rPr lang="en-US" sz="3200" dirty="0">
                <a:latin typeface="Comic Sans MS" pitchFamily="66" charset="0"/>
              </a:rPr>
              <a:t>Interpretation </a:t>
            </a:r>
          </a:p>
        </p:txBody>
      </p:sp>
      <p:sp>
        <p:nvSpPr>
          <p:cNvPr id="156675" name="Rectangle 3"/>
          <p:cNvSpPr>
            <a:spLocks noGrp="1" noChangeArrowheads="1"/>
          </p:cNvSpPr>
          <p:nvPr>
            <p:ph type="body" idx="1"/>
          </p:nvPr>
        </p:nvSpPr>
        <p:spPr>
          <a:xfrm>
            <a:off x="214282" y="1214422"/>
            <a:ext cx="8715436" cy="4830763"/>
          </a:xfrm>
        </p:spPr>
        <p:txBody>
          <a:bodyPr>
            <a:normAutofit fontScale="77500" lnSpcReduction="20000"/>
          </a:bodyPr>
          <a:lstStyle/>
          <a:p>
            <a:pPr algn="just" eaLnBrk="1" hangingPunct="1"/>
            <a:r>
              <a:rPr lang="en-US" sz="2800" i="1" dirty="0">
                <a:latin typeface="Comic Sans MS" pitchFamily="66" charset="0"/>
              </a:rPr>
              <a:t>P</a:t>
            </a:r>
            <a:r>
              <a:rPr lang="en-US" sz="2800" dirty="0">
                <a:latin typeface="Comic Sans MS" pitchFamily="66" charset="0"/>
              </a:rPr>
              <a:t>-value answer the question: </a:t>
            </a:r>
          </a:p>
          <a:p>
            <a:pPr algn="just">
              <a:buNone/>
            </a:pPr>
            <a:r>
              <a:rPr lang="en-US" dirty="0"/>
              <a:t>“A p-value is a </a:t>
            </a:r>
            <a:r>
              <a:rPr lang="en-US" b="1" dirty="0"/>
              <a:t>measure of how much evidence we have against the null hypothesis</a:t>
            </a:r>
            <a:r>
              <a:rPr lang="en-US" dirty="0"/>
              <a:t>. The null hypothesis, traditionally represented by the symbol H0, represents the hypothesis of no change or no effect”.</a:t>
            </a:r>
          </a:p>
          <a:p>
            <a:pPr algn="just" eaLnBrk="1" hangingPunct="1">
              <a:buNone/>
            </a:pPr>
            <a:endParaRPr lang="en-US" sz="1500" dirty="0">
              <a:latin typeface="Comic Sans MS" pitchFamily="66" charset="0"/>
            </a:endParaRPr>
          </a:p>
          <a:p>
            <a:pPr marL="87313" indent="-87313" algn="just" eaLnBrk="1" hangingPunct="1">
              <a:buNone/>
            </a:pPr>
            <a:endParaRPr lang="en-US" sz="1700" dirty="0">
              <a:latin typeface="Comic Sans MS" pitchFamily="66" charset="0"/>
            </a:endParaRPr>
          </a:p>
          <a:p>
            <a:pPr marL="87313" indent="-87313" algn="just" eaLnBrk="1" hangingPunct="1">
              <a:buNone/>
            </a:pPr>
            <a:r>
              <a:rPr lang="en-US" sz="2800" dirty="0">
                <a:latin typeface="Comic Sans MS" pitchFamily="66" charset="0"/>
              </a:rPr>
              <a:t>What is the probability of the observed test statistic … </a:t>
            </a:r>
            <a:r>
              <a:rPr lang="en-US" sz="2800" b="1" dirty="0">
                <a:latin typeface="Comic Sans MS" pitchFamily="66" charset="0"/>
              </a:rPr>
              <a:t>when </a:t>
            </a:r>
            <a:r>
              <a:rPr lang="en-US" sz="2800" b="1" i="1" dirty="0">
                <a:latin typeface="Comic Sans MS" pitchFamily="66" charset="0"/>
              </a:rPr>
              <a:t>H</a:t>
            </a:r>
            <a:r>
              <a:rPr lang="en-US" sz="2800" b="1" baseline="-25000" dirty="0">
                <a:latin typeface="Comic Sans MS" pitchFamily="66" charset="0"/>
              </a:rPr>
              <a:t>0</a:t>
            </a:r>
            <a:r>
              <a:rPr lang="en-US" sz="2800" b="1" i="1" dirty="0">
                <a:latin typeface="Comic Sans MS" pitchFamily="66" charset="0"/>
              </a:rPr>
              <a:t> is true</a:t>
            </a:r>
            <a:r>
              <a:rPr lang="en-US" sz="2800" b="1" dirty="0">
                <a:latin typeface="Comic Sans MS" pitchFamily="66" charset="0"/>
              </a:rPr>
              <a:t>?</a:t>
            </a:r>
            <a:r>
              <a:rPr lang="en-US" sz="2800" dirty="0">
                <a:latin typeface="Comic Sans MS" pitchFamily="66" charset="0"/>
                <a:sym typeface="Symbol" pitchFamily="18" charset="2"/>
              </a:rPr>
              <a:t> </a:t>
            </a:r>
          </a:p>
          <a:p>
            <a:pPr marL="87313" indent="-87313" algn="just" eaLnBrk="1" hangingPunct="1">
              <a:buNone/>
            </a:pPr>
            <a:r>
              <a:rPr lang="en-US" sz="2800" dirty="0">
                <a:latin typeface="Comic Sans MS" pitchFamily="66" charset="0"/>
                <a:sym typeface="Symbol" pitchFamily="18" charset="2"/>
              </a:rPr>
              <a:t> </a:t>
            </a:r>
          </a:p>
          <a:p>
            <a:pPr algn="just" eaLnBrk="1" hangingPunct="1">
              <a:buNone/>
            </a:pPr>
            <a:r>
              <a:rPr lang="en-US" sz="2800" dirty="0">
                <a:latin typeface="Comic Sans MS" pitchFamily="66" charset="0"/>
                <a:sym typeface="Symbol" pitchFamily="18" charset="2"/>
              </a:rPr>
              <a:t>Thus, smaller and smaller </a:t>
            </a:r>
            <a:r>
              <a:rPr lang="en-US" sz="2800" i="1" dirty="0">
                <a:latin typeface="Comic Sans MS" pitchFamily="66" charset="0"/>
                <a:sym typeface="Symbol" pitchFamily="18" charset="2"/>
              </a:rPr>
              <a:t>P</a:t>
            </a:r>
            <a:r>
              <a:rPr lang="en-US" sz="2800" dirty="0">
                <a:latin typeface="Comic Sans MS" pitchFamily="66" charset="0"/>
                <a:sym typeface="Symbol" pitchFamily="18" charset="2"/>
              </a:rPr>
              <a:t>-values provide stronger and stronger evidence against </a:t>
            </a:r>
            <a:r>
              <a:rPr lang="en-US" sz="2800" i="1" dirty="0">
                <a:latin typeface="Comic Sans MS" pitchFamily="66" charset="0"/>
                <a:sym typeface="Symbol" pitchFamily="18" charset="2"/>
              </a:rPr>
              <a:t>H</a:t>
            </a:r>
            <a:r>
              <a:rPr lang="en-US" sz="2800" baseline="-25000" dirty="0">
                <a:latin typeface="Comic Sans MS" pitchFamily="66" charset="0"/>
                <a:sym typeface="Symbol" pitchFamily="18" charset="2"/>
              </a:rPr>
              <a:t>0</a:t>
            </a:r>
          </a:p>
          <a:p>
            <a:pPr algn="just" eaLnBrk="1" hangingPunct="1">
              <a:buNone/>
            </a:pPr>
            <a:endParaRPr lang="en-US" sz="2800" baseline="-25000" dirty="0">
              <a:latin typeface="Comic Sans MS" pitchFamily="66" charset="0"/>
              <a:sym typeface="Symbol" pitchFamily="18" charset="2"/>
            </a:endParaRPr>
          </a:p>
          <a:p>
            <a:pPr algn="just" eaLnBrk="1" hangingPunct="1">
              <a:buNone/>
            </a:pPr>
            <a:r>
              <a:rPr lang="en-US" sz="2800" dirty="0">
                <a:latin typeface="Comic Sans MS" pitchFamily="66" charset="0"/>
                <a:sym typeface="Symbol" pitchFamily="18" charset="2"/>
              </a:rPr>
              <a:t>Therefore, </a:t>
            </a:r>
          </a:p>
          <a:p>
            <a:pPr algn="just" eaLnBrk="1" hangingPunct="1">
              <a:buNone/>
            </a:pPr>
            <a:endParaRPr lang="en-US" sz="2800" dirty="0">
              <a:latin typeface="Comic Sans MS" pitchFamily="66" charset="0"/>
              <a:sym typeface="Symbol" pitchFamily="18" charset="2"/>
            </a:endParaRPr>
          </a:p>
          <a:p>
            <a:pPr algn="just" eaLnBrk="1" hangingPunct="1"/>
            <a:r>
              <a:rPr lang="en-US" sz="2800" dirty="0">
                <a:latin typeface="Comic Sans MS" pitchFamily="66" charset="0"/>
                <a:sym typeface="Symbol" pitchFamily="18" charset="2"/>
              </a:rPr>
              <a:t>Small </a:t>
            </a:r>
            <a:r>
              <a:rPr lang="en-US" sz="2800" i="1" dirty="0">
                <a:latin typeface="Comic Sans MS" pitchFamily="66" charset="0"/>
                <a:sym typeface="Symbol" pitchFamily="18" charset="2"/>
              </a:rPr>
              <a:t>P</a:t>
            </a:r>
            <a:r>
              <a:rPr lang="en-US" sz="2800" dirty="0">
                <a:latin typeface="Comic Sans MS" pitchFamily="66" charset="0"/>
                <a:sym typeface="Symbol" pitchFamily="18" charset="2"/>
              </a:rPr>
              <a:t>-value  strong evidence</a:t>
            </a:r>
          </a:p>
        </p:txBody>
      </p:sp>
      <p:sp>
        <p:nvSpPr>
          <p:cNvPr id="4" name="Date Placeholder 3"/>
          <p:cNvSpPr>
            <a:spLocks noGrp="1"/>
          </p:cNvSpPr>
          <p:nvPr>
            <p:ph type="dt" sz="half" idx="10"/>
          </p:nvPr>
        </p:nvSpPr>
        <p:spPr/>
        <p:txBody>
          <a:bodyPr/>
          <a:lstStyle/>
          <a:p>
            <a:fld id="{2A79E7D5-96A8-497D-970A-D1868C196F2F}"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blinds(horizontal)">
                                      <p:cBhvr>
                                        <p:cTn id="7" dur="500"/>
                                        <p:tgtEl>
                                          <p:spTgt spid="156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blinds(horizontal)">
                                      <p:cBhvr>
                                        <p:cTn id="12" dur="500"/>
                                        <p:tgtEl>
                                          <p:spTgt spid="156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6675">
                                            <p:txEl>
                                              <p:pRg st="4" end="4"/>
                                            </p:txEl>
                                          </p:spTgt>
                                        </p:tgtEl>
                                        <p:attrNameLst>
                                          <p:attrName>style.visibility</p:attrName>
                                        </p:attrNameLst>
                                      </p:cBhvr>
                                      <p:to>
                                        <p:strVal val="visible"/>
                                      </p:to>
                                    </p:set>
                                    <p:animEffect transition="in" filter="blinds(horizontal)">
                                      <p:cBhvr>
                                        <p:cTn id="17" dur="500"/>
                                        <p:tgtEl>
                                          <p:spTgt spid="1566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6675">
                                            <p:txEl>
                                              <p:pRg st="6" end="6"/>
                                            </p:txEl>
                                          </p:spTgt>
                                        </p:tgtEl>
                                        <p:attrNameLst>
                                          <p:attrName>style.visibility</p:attrName>
                                        </p:attrNameLst>
                                      </p:cBhvr>
                                      <p:to>
                                        <p:strVal val="visible"/>
                                      </p:to>
                                    </p:set>
                                    <p:animEffect transition="in" filter="blinds(horizontal)">
                                      <p:cBhvr>
                                        <p:cTn id="22" dur="500"/>
                                        <p:tgtEl>
                                          <p:spTgt spid="15667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56675">
                                            <p:txEl>
                                              <p:pRg st="8" end="8"/>
                                            </p:txEl>
                                          </p:spTgt>
                                        </p:tgtEl>
                                        <p:attrNameLst>
                                          <p:attrName>style.visibility</p:attrName>
                                        </p:attrNameLst>
                                      </p:cBhvr>
                                      <p:to>
                                        <p:strVal val="visible"/>
                                      </p:to>
                                    </p:set>
                                    <p:animEffect transition="in" filter="blinds(horizontal)">
                                      <p:cBhvr>
                                        <p:cTn id="27" dur="500"/>
                                        <p:tgtEl>
                                          <p:spTgt spid="15667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6675">
                                            <p:txEl>
                                              <p:pRg st="10" end="10"/>
                                            </p:txEl>
                                          </p:spTgt>
                                        </p:tgtEl>
                                        <p:attrNameLst>
                                          <p:attrName>style.visibility</p:attrName>
                                        </p:attrNameLst>
                                      </p:cBhvr>
                                      <p:to>
                                        <p:strVal val="visible"/>
                                      </p:to>
                                    </p:set>
                                    <p:animEffect transition="in" filter="blinds(horizontal)">
                                      <p:cBhvr>
                                        <p:cTn id="32" dur="500"/>
                                        <p:tgtEl>
                                          <p:spTgt spid="1566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868346"/>
          </a:xfrm>
        </p:spPr>
        <p:txBody>
          <a:bodyPr>
            <a:normAutofit/>
          </a:bodyPr>
          <a:lstStyle/>
          <a:p>
            <a:pPr eaLnBrk="1" hangingPunct="1"/>
            <a:r>
              <a:rPr lang="en-US" sz="3200" dirty="0">
                <a:latin typeface="Comic Sans MS" pitchFamily="66" charset="0"/>
              </a:rPr>
              <a:t>Notes about P-values</a:t>
            </a:r>
          </a:p>
        </p:txBody>
      </p:sp>
      <p:sp>
        <p:nvSpPr>
          <p:cNvPr id="239619" name="Rectangle 3"/>
          <p:cNvSpPr>
            <a:spLocks noGrp="1" noChangeArrowheads="1"/>
          </p:cNvSpPr>
          <p:nvPr>
            <p:ph type="body" idx="1"/>
          </p:nvPr>
        </p:nvSpPr>
        <p:spPr>
          <a:xfrm>
            <a:off x="214282" y="1142984"/>
            <a:ext cx="8643998" cy="4567237"/>
          </a:xfrm>
        </p:spPr>
        <p:txBody>
          <a:bodyPr>
            <a:normAutofit fontScale="85000" lnSpcReduction="20000"/>
          </a:bodyPr>
          <a:lstStyle/>
          <a:p>
            <a:pPr eaLnBrk="1" hangingPunct="1">
              <a:buFontTx/>
              <a:buNone/>
              <a:defRPr/>
            </a:pPr>
            <a:r>
              <a:rPr lang="en-US" sz="2800" i="1" dirty="0"/>
              <a:t>When;</a:t>
            </a:r>
          </a:p>
          <a:p>
            <a:pPr eaLnBrk="1" hangingPunct="1">
              <a:buFontTx/>
              <a:buNone/>
              <a:defRPr/>
            </a:pPr>
            <a:endParaRPr lang="en-US" sz="2800" i="1" dirty="0"/>
          </a:p>
          <a:p>
            <a:pPr algn="just" eaLnBrk="1" hangingPunct="1">
              <a:lnSpc>
                <a:spcPct val="120000"/>
              </a:lnSpc>
              <a:buFontTx/>
              <a:buNone/>
              <a:defRPr/>
            </a:pPr>
            <a:r>
              <a:rPr lang="en-US" sz="3000" i="1" dirty="0">
                <a:latin typeface="Comic Sans MS" pitchFamily="66" charset="0"/>
              </a:rPr>
              <a:t>   P</a:t>
            </a:r>
            <a:r>
              <a:rPr lang="en-US" sz="3000" dirty="0">
                <a:latin typeface="Comic Sans MS" pitchFamily="66" charset="0"/>
              </a:rPr>
              <a:t> &gt; 0.10 </a:t>
            </a:r>
            <a:r>
              <a:rPr lang="en-US" sz="3000" dirty="0">
                <a:latin typeface="Comic Sans MS" pitchFamily="66" charset="0"/>
                <a:sym typeface="Symbol" pitchFamily="18" charset="2"/>
              </a:rPr>
              <a:t>   non-significant evidence against </a:t>
            </a:r>
            <a:r>
              <a:rPr lang="en-US" sz="3000" i="1" dirty="0">
                <a:latin typeface="Comic Sans MS" pitchFamily="66" charset="0"/>
                <a:sym typeface="Symbol" pitchFamily="18" charset="2"/>
              </a:rPr>
              <a:t>H</a:t>
            </a:r>
            <a:r>
              <a:rPr lang="en-US" sz="3000" baseline="-25000" dirty="0">
                <a:latin typeface="Comic Sans MS" pitchFamily="66" charset="0"/>
                <a:sym typeface="Symbol" pitchFamily="18" charset="2"/>
              </a:rPr>
              <a:t>0</a:t>
            </a:r>
            <a:endParaRPr lang="en-US" sz="3000" dirty="0">
              <a:latin typeface="Comic Sans MS" pitchFamily="66" charset="0"/>
              <a:sym typeface="Symbol" pitchFamily="18" charset="2"/>
            </a:endParaRPr>
          </a:p>
          <a:p>
            <a:pPr algn="just" eaLnBrk="1" hangingPunct="1">
              <a:lnSpc>
                <a:spcPct val="120000"/>
              </a:lnSpc>
              <a:buFontTx/>
              <a:buNone/>
              <a:defRPr/>
            </a:pPr>
            <a:r>
              <a:rPr lang="en-US" sz="3000" dirty="0">
                <a:latin typeface="Comic Sans MS" pitchFamily="66" charset="0"/>
                <a:sym typeface="Symbol" pitchFamily="18" charset="2"/>
              </a:rPr>
              <a:t>   0.05 &lt; </a:t>
            </a:r>
            <a:r>
              <a:rPr lang="en-US" sz="3000" i="1" dirty="0">
                <a:latin typeface="Comic Sans MS" pitchFamily="66" charset="0"/>
                <a:sym typeface="Symbol" pitchFamily="18" charset="2"/>
              </a:rPr>
              <a:t>P</a:t>
            </a:r>
            <a:r>
              <a:rPr lang="en-US" sz="3000" dirty="0">
                <a:latin typeface="Comic Sans MS" pitchFamily="66" charset="0"/>
                <a:sym typeface="Symbol" pitchFamily="18" charset="2"/>
              </a:rPr>
              <a:t>  0.10    marginally significant evidence</a:t>
            </a:r>
          </a:p>
          <a:p>
            <a:pPr algn="just" eaLnBrk="1" hangingPunct="1">
              <a:lnSpc>
                <a:spcPct val="120000"/>
              </a:lnSpc>
              <a:buFontTx/>
              <a:buNone/>
              <a:defRPr/>
            </a:pPr>
            <a:r>
              <a:rPr lang="en-US" sz="3000" dirty="0">
                <a:latin typeface="Comic Sans MS" pitchFamily="66" charset="0"/>
                <a:sym typeface="Symbol" pitchFamily="18" charset="2"/>
              </a:rPr>
              <a:t>   0.01 &lt; </a:t>
            </a:r>
            <a:r>
              <a:rPr lang="en-US" sz="3000" i="1" dirty="0">
                <a:latin typeface="Comic Sans MS" pitchFamily="66" charset="0"/>
                <a:sym typeface="Symbol" pitchFamily="18" charset="2"/>
              </a:rPr>
              <a:t>P </a:t>
            </a:r>
            <a:r>
              <a:rPr lang="en-US" sz="3000" dirty="0">
                <a:latin typeface="Comic Sans MS" pitchFamily="66" charset="0"/>
                <a:sym typeface="Symbol" pitchFamily="18" charset="2"/>
              </a:rPr>
              <a:t> 0.05    significant evidence against </a:t>
            </a:r>
            <a:r>
              <a:rPr lang="en-US" sz="3000" i="1" dirty="0">
                <a:latin typeface="Comic Sans MS" pitchFamily="66" charset="0"/>
                <a:sym typeface="Symbol" pitchFamily="18" charset="2"/>
              </a:rPr>
              <a:t>H</a:t>
            </a:r>
            <a:r>
              <a:rPr lang="en-US" sz="3000" baseline="-25000" dirty="0">
                <a:latin typeface="Comic Sans MS" pitchFamily="66" charset="0"/>
                <a:sym typeface="Symbol" pitchFamily="18" charset="2"/>
              </a:rPr>
              <a:t>0</a:t>
            </a:r>
            <a:r>
              <a:rPr lang="en-US" sz="3000" dirty="0">
                <a:latin typeface="Comic Sans MS" pitchFamily="66" charset="0"/>
                <a:sym typeface="Symbol" pitchFamily="18" charset="2"/>
              </a:rPr>
              <a:t> </a:t>
            </a:r>
          </a:p>
          <a:p>
            <a:pPr algn="just" eaLnBrk="1" hangingPunct="1">
              <a:lnSpc>
                <a:spcPct val="120000"/>
              </a:lnSpc>
              <a:buFontTx/>
              <a:buNone/>
              <a:defRPr/>
            </a:pPr>
            <a:r>
              <a:rPr lang="en-US" sz="3000" i="1" dirty="0">
                <a:latin typeface="Comic Sans MS" pitchFamily="66" charset="0"/>
                <a:sym typeface="Symbol" pitchFamily="18" charset="2"/>
              </a:rPr>
              <a:t>     P</a:t>
            </a:r>
            <a:r>
              <a:rPr lang="en-US" sz="3000" dirty="0">
                <a:latin typeface="Comic Sans MS" pitchFamily="66" charset="0"/>
                <a:sym typeface="Symbol" pitchFamily="18" charset="2"/>
              </a:rPr>
              <a:t>  0.01    highly significant evidence against </a:t>
            </a:r>
            <a:r>
              <a:rPr lang="en-US" sz="3000" i="1" dirty="0">
                <a:latin typeface="Comic Sans MS" pitchFamily="66" charset="0"/>
                <a:sym typeface="Symbol" pitchFamily="18" charset="2"/>
              </a:rPr>
              <a:t>H</a:t>
            </a:r>
            <a:r>
              <a:rPr lang="en-US" sz="3000" baseline="-25000" dirty="0">
                <a:latin typeface="Comic Sans MS" pitchFamily="66" charset="0"/>
                <a:sym typeface="Symbol" pitchFamily="18" charset="2"/>
              </a:rPr>
              <a:t>0</a:t>
            </a:r>
            <a:r>
              <a:rPr lang="en-US" sz="3000" dirty="0">
                <a:latin typeface="Comic Sans MS" pitchFamily="66" charset="0"/>
                <a:sym typeface="Symbol" pitchFamily="18" charset="2"/>
              </a:rPr>
              <a:t> </a:t>
            </a:r>
          </a:p>
          <a:p>
            <a:pPr eaLnBrk="1" hangingPunct="1">
              <a:buFontTx/>
              <a:buNone/>
              <a:defRPr/>
            </a:pPr>
            <a:endParaRPr lang="en-US" sz="2800" dirty="0">
              <a:sym typeface="Symbol" pitchFamily="18" charset="2"/>
            </a:endParaRPr>
          </a:p>
          <a:p>
            <a:pPr eaLnBrk="1" hangingPunct="1">
              <a:lnSpc>
                <a:spcPct val="120000"/>
              </a:lnSpc>
              <a:buFontTx/>
              <a:buNone/>
              <a:defRPr/>
            </a:pPr>
            <a:r>
              <a:rPr lang="en-US" sz="3000" b="1" dirty="0">
                <a:latin typeface="Comic Sans MS" pitchFamily="66" charset="0"/>
                <a:sym typeface="Symbol" pitchFamily="18" charset="2"/>
              </a:rPr>
              <a:t>Examples</a:t>
            </a:r>
          </a:p>
          <a:p>
            <a:pPr lvl="1" eaLnBrk="1" hangingPunct="1">
              <a:lnSpc>
                <a:spcPct val="120000"/>
              </a:lnSpc>
              <a:buFontTx/>
              <a:buNone/>
              <a:defRPr/>
            </a:pPr>
            <a:r>
              <a:rPr lang="en-US" sz="3000" i="1" dirty="0">
                <a:latin typeface="Comic Sans MS" pitchFamily="66" charset="0"/>
                <a:sym typeface="Symbol" pitchFamily="18" charset="2"/>
              </a:rPr>
              <a:t>P =</a:t>
            </a:r>
            <a:r>
              <a:rPr lang="en-US" sz="3000" dirty="0">
                <a:latin typeface="Comic Sans MS" pitchFamily="66" charset="0"/>
                <a:sym typeface="Symbol" pitchFamily="18" charset="2"/>
              </a:rPr>
              <a:t>.27  non-significant evidence against </a:t>
            </a:r>
            <a:r>
              <a:rPr lang="en-US" sz="3000" i="1" dirty="0">
                <a:latin typeface="Comic Sans MS" pitchFamily="66" charset="0"/>
                <a:sym typeface="Symbol" pitchFamily="18" charset="2"/>
              </a:rPr>
              <a:t>H</a:t>
            </a:r>
            <a:r>
              <a:rPr lang="en-US" sz="3000" baseline="-25000" dirty="0">
                <a:latin typeface="Comic Sans MS" pitchFamily="66" charset="0"/>
                <a:sym typeface="Symbol" pitchFamily="18" charset="2"/>
              </a:rPr>
              <a:t>0</a:t>
            </a:r>
            <a:r>
              <a:rPr lang="en-US" sz="3000" dirty="0">
                <a:latin typeface="Comic Sans MS" pitchFamily="66" charset="0"/>
                <a:sym typeface="Symbol" pitchFamily="18" charset="2"/>
              </a:rPr>
              <a:t> </a:t>
            </a:r>
          </a:p>
          <a:p>
            <a:pPr lvl="1" eaLnBrk="1" hangingPunct="1">
              <a:lnSpc>
                <a:spcPct val="120000"/>
              </a:lnSpc>
              <a:buFontTx/>
              <a:buNone/>
              <a:defRPr/>
            </a:pPr>
            <a:r>
              <a:rPr lang="en-US" sz="3000" i="1" dirty="0">
                <a:latin typeface="Comic Sans MS" pitchFamily="66" charset="0"/>
                <a:sym typeface="Symbol" pitchFamily="18" charset="2"/>
              </a:rPr>
              <a:t>P</a:t>
            </a:r>
            <a:r>
              <a:rPr lang="en-US" sz="3000" dirty="0">
                <a:latin typeface="Comic Sans MS" pitchFamily="66" charset="0"/>
                <a:sym typeface="Symbol" pitchFamily="18" charset="2"/>
              </a:rPr>
              <a:t> =.01  highly significant evidence against </a:t>
            </a:r>
            <a:r>
              <a:rPr lang="en-US" sz="3000" i="1" dirty="0">
                <a:latin typeface="Comic Sans MS" pitchFamily="66" charset="0"/>
                <a:sym typeface="Symbol" pitchFamily="18" charset="2"/>
              </a:rPr>
              <a:t>H</a:t>
            </a:r>
            <a:r>
              <a:rPr lang="en-US" sz="3000" baseline="-25000" dirty="0">
                <a:latin typeface="Comic Sans MS" pitchFamily="66" charset="0"/>
                <a:sym typeface="Symbol" pitchFamily="18" charset="2"/>
              </a:rPr>
              <a:t>0</a:t>
            </a:r>
            <a:r>
              <a:rPr lang="en-US" sz="3000" dirty="0">
                <a:latin typeface="Comic Sans MS" pitchFamily="66" charset="0"/>
                <a:sym typeface="Symbol" pitchFamily="18" charset="2"/>
              </a:rPr>
              <a:t> </a:t>
            </a:r>
          </a:p>
        </p:txBody>
      </p:sp>
      <p:sp>
        <p:nvSpPr>
          <p:cNvPr id="5" name="Date Placeholder 4"/>
          <p:cNvSpPr>
            <a:spLocks noGrp="1"/>
          </p:cNvSpPr>
          <p:nvPr>
            <p:ph type="dt" sz="half" idx="10"/>
          </p:nvPr>
        </p:nvSpPr>
        <p:spPr/>
        <p:txBody>
          <a:bodyPr/>
          <a:lstStyle/>
          <a:p>
            <a:fld id="{EFA2D1AA-9FC8-4632-B96C-EADD4AF6E015}" type="datetime1">
              <a:rPr lang="en-US" smtClean="0"/>
              <a:pPr/>
              <a:t>1/3/2024</a:t>
            </a:fld>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el-GR" sz="3200" dirty="0">
                <a:latin typeface="Comic Sans MS" pitchFamily="66" charset="0"/>
                <a:cs typeface="Arial" charset="0"/>
                <a:sym typeface="Symbol" pitchFamily="18" charset="2"/>
              </a:rPr>
              <a:t>α</a:t>
            </a:r>
            <a:r>
              <a:rPr lang="en-US" sz="3200" dirty="0">
                <a:latin typeface="Comic Sans MS" pitchFamily="66" charset="0"/>
                <a:cs typeface="Arial" charset="0"/>
                <a:sym typeface="Symbol" pitchFamily="18" charset="2"/>
              </a:rPr>
              <a:t>-</a:t>
            </a:r>
            <a:r>
              <a:rPr lang="en-US" sz="3200" dirty="0">
                <a:latin typeface="Comic Sans MS" pitchFamily="66" charset="0"/>
              </a:rPr>
              <a:t>Level (Used in some situations)</a:t>
            </a:r>
          </a:p>
        </p:txBody>
      </p:sp>
      <p:sp>
        <p:nvSpPr>
          <p:cNvPr id="222211" name="Rectangle 3"/>
          <p:cNvSpPr>
            <a:spLocks noGrp="1" noChangeArrowheads="1"/>
          </p:cNvSpPr>
          <p:nvPr>
            <p:ph type="body" idx="1"/>
          </p:nvPr>
        </p:nvSpPr>
        <p:spPr>
          <a:xfrm>
            <a:off x="214282" y="1600200"/>
            <a:ext cx="8929718" cy="4525963"/>
          </a:xfrm>
        </p:spPr>
        <p:txBody>
          <a:bodyPr>
            <a:normAutofit fontScale="92500"/>
          </a:bodyPr>
          <a:lstStyle/>
          <a:p>
            <a:pPr algn="just" eaLnBrk="1" hangingPunct="1">
              <a:lnSpc>
                <a:spcPct val="150000"/>
              </a:lnSpc>
            </a:pPr>
            <a:r>
              <a:rPr lang="en-US" sz="2800" dirty="0">
                <a:latin typeface="Comic Sans MS" pitchFamily="66" charset="0"/>
                <a:sym typeface="Symbol" pitchFamily="18" charset="2"/>
              </a:rPr>
              <a:t>Let </a:t>
            </a:r>
            <a:r>
              <a:rPr lang="el-GR" sz="2800" dirty="0">
                <a:latin typeface="Comic Sans MS" pitchFamily="66" charset="0"/>
                <a:cs typeface="Arial" charset="0"/>
                <a:sym typeface="Symbol" pitchFamily="18" charset="2"/>
              </a:rPr>
              <a:t>α</a:t>
            </a:r>
            <a:r>
              <a:rPr lang="en-US" sz="2800" dirty="0">
                <a:latin typeface="Comic Sans MS" pitchFamily="66" charset="0"/>
                <a:cs typeface="Arial" charset="0"/>
                <a:sym typeface="Symbol" pitchFamily="18" charset="2"/>
              </a:rPr>
              <a:t> ≡ probability of erroneously rejecting </a:t>
            </a:r>
            <a:r>
              <a:rPr lang="en-US" sz="2800" i="1" dirty="0">
                <a:latin typeface="Comic Sans MS" pitchFamily="66" charset="0"/>
                <a:sym typeface="Symbol" pitchFamily="18" charset="2"/>
              </a:rPr>
              <a:t>H</a:t>
            </a:r>
            <a:r>
              <a:rPr lang="en-US" sz="2800" baseline="-25000" dirty="0">
                <a:latin typeface="Comic Sans MS" pitchFamily="66" charset="0"/>
                <a:sym typeface="Symbol" pitchFamily="18" charset="2"/>
              </a:rPr>
              <a:t>0</a:t>
            </a:r>
            <a:r>
              <a:rPr lang="en-US" sz="2800" dirty="0">
                <a:latin typeface="Comic Sans MS" pitchFamily="66" charset="0"/>
                <a:sym typeface="Symbol" pitchFamily="18" charset="2"/>
              </a:rPr>
              <a:t> </a:t>
            </a:r>
          </a:p>
          <a:p>
            <a:pPr algn="just" eaLnBrk="1" hangingPunct="1">
              <a:lnSpc>
                <a:spcPct val="150000"/>
              </a:lnSpc>
            </a:pPr>
            <a:r>
              <a:rPr lang="en-US" sz="2800" dirty="0">
                <a:latin typeface="Comic Sans MS" pitchFamily="66" charset="0"/>
                <a:cs typeface="Arial" charset="0"/>
                <a:sym typeface="Symbol" pitchFamily="18" charset="2"/>
              </a:rPr>
              <a:t>Set </a:t>
            </a:r>
            <a:r>
              <a:rPr lang="el-GR" sz="2800" dirty="0">
                <a:latin typeface="Comic Sans MS" pitchFamily="66" charset="0"/>
                <a:cs typeface="Arial" charset="0"/>
                <a:sym typeface="Symbol" pitchFamily="18" charset="2"/>
              </a:rPr>
              <a:t>α</a:t>
            </a:r>
            <a:r>
              <a:rPr lang="en-US" sz="2800" dirty="0">
                <a:latin typeface="Comic Sans MS" pitchFamily="66" charset="0"/>
                <a:cs typeface="Arial" charset="0"/>
                <a:sym typeface="Symbol" pitchFamily="18" charset="2"/>
              </a:rPr>
              <a:t> threshold (e.g., let </a:t>
            </a:r>
            <a:r>
              <a:rPr lang="el-GR" sz="2800" dirty="0">
                <a:latin typeface="Comic Sans MS" pitchFamily="66" charset="0"/>
                <a:cs typeface="Arial" charset="0"/>
                <a:sym typeface="Symbol" pitchFamily="18" charset="2"/>
              </a:rPr>
              <a:t>α</a:t>
            </a:r>
            <a:r>
              <a:rPr lang="en-US" sz="2800" dirty="0">
                <a:latin typeface="Comic Sans MS" pitchFamily="66" charset="0"/>
                <a:cs typeface="Arial" charset="0"/>
                <a:sym typeface="Symbol" pitchFamily="18" charset="2"/>
              </a:rPr>
              <a:t> = .10, .05, </a:t>
            </a:r>
            <a:r>
              <a:rPr lang="en-US" sz="2800" i="1" dirty="0">
                <a:latin typeface="Comic Sans MS" pitchFamily="66" charset="0"/>
                <a:cs typeface="Arial" charset="0"/>
                <a:sym typeface="Symbol" pitchFamily="18" charset="2"/>
              </a:rPr>
              <a:t>or whatever</a:t>
            </a:r>
            <a:r>
              <a:rPr lang="en-US" sz="2800" dirty="0">
                <a:latin typeface="Comic Sans MS" pitchFamily="66" charset="0"/>
                <a:cs typeface="Arial" charset="0"/>
                <a:sym typeface="Symbol" pitchFamily="18" charset="2"/>
              </a:rPr>
              <a:t>)</a:t>
            </a:r>
          </a:p>
          <a:p>
            <a:pPr algn="just" eaLnBrk="1" hangingPunct="1">
              <a:lnSpc>
                <a:spcPct val="150000"/>
              </a:lnSpc>
            </a:pPr>
            <a:r>
              <a:rPr lang="en-US" sz="2800" dirty="0">
                <a:latin typeface="Comic Sans MS" pitchFamily="66" charset="0"/>
                <a:cs typeface="Arial" charset="0"/>
                <a:sym typeface="Symbol" pitchFamily="18" charset="2"/>
              </a:rPr>
              <a:t>Reject </a:t>
            </a:r>
            <a:r>
              <a:rPr lang="en-US" sz="2800" i="1" dirty="0">
                <a:latin typeface="Comic Sans MS" pitchFamily="66" charset="0"/>
                <a:cs typeface="Arial" charset="0"/>
                <a:sym typeface="Symbol" pitchFamily="18" charset="2"/>
              </a:rPr>
              <a:t>H</a:t>
            </a:r>
            <a:r>
              <a:rPr lang="en-US" sz="2800" baseline="-25000" dirty="0">
                <a:latin typeface="Comic Sans MS" pitchFamily="66" charset="0"/>
                <a:cs typeface="Arial" charset="0"/>
                <a:sym typeface="Symbol" pitchFamily="18" charset="2"/>
              </a:rPr>
              <a:t>0</a:t>
            </a:r>
            <a:r>
              <a:rPr lang="en-US" sz="2800" dirty="0">
                <a:latin typeface="Comic Sans MS" pitchFamily="66" charset="0"/>
                <a:cs typeface="Arial" charset="0"/>
                <a:sym typeface="Symbol" pitchFamily="18" charset="2"/>
              </a:rPr>
              <a:t> when </a:t>
            </a:r>
            <a:r>
              <a:rPr lang="en-US" sz="2800" i="1" dirty="0">
                <a:latin typeface="Comic Sans MS" pitchFamily="66" charset="0"/>
                <a:cs typeface="Arial" charset="0"/>
                <a:sym typeface="Symbol" pitchFamily="18" charset="2"/>
              </a:rPr>
              <a:t>P </a:t>
            </a:r>
            <a:r>
              <a:rPr lang="en-US" sz="2800" dirty="0">
                <a:latin typeface="Comic Sans MS" pitchFamily="66" charset="0"/>
                <a:cs typeface="Arial" charset="0"/>
                <a:sym typeface="Symbol" pitchFamily="18" charset="2"/>
              </a:rPr>
              <a:t>≤ </a:t>
            </a:r>
            <a:r>
              <a:rPr lang="el-GR" sz="2800" dirty="0">
                <a:latin typeface="Comic Sans MS" pitchFamily="66" charset="0"/>
                <a:cs typeface="Arial" charset="0"/>
                <a:sym typeface="Symbol" pitchFamily="18" charset="2"/>
              </a:rPr>
              <a:t>α</a:t>
            </a:r>
            <a:endParaRPr lang="en-US" sz="2800" dirty="0">
              <a:latin typeface="Comic Sans MS" pitchFamily="66" charset="0"/>
              <a:cs typeface="Arial" charset="0"/>
              <a:sym typeface="Symbol" pitchFamily="18" charset="2"/>
            </a:endParaRPr>
          </a:p>
          <a:p>
            <a:pPr algn="just" eaLnBrk="1" hangingPunct="1">
              <a:lnSpc>
                <a:spcPct val="150000"/>
              </a:lnSpc>
            </a:pPr>
            <a:r>
              <a:rPr lang="en-US" sz="2800" dirty="0">
                <a:latin typeface="Comic Sans MS" pitchFamily="66" charset="0"/>
                <a:cs typeface="Arial" charset="0"/>
                <a:sym typeface="Symbol" pitchFamily="18" charset="2"/>
              </a:rPr>
              <a:t>Do not reject </a:t>
            </a:r>
            <a:r>
              <a:rPr lang="en-US" sz="2800" i="1" dirty="0">
                <a:latin typeface="Comic Sans MS" pitchFamily="66" charset="0"/>
                <a:cs typeface="Arial" charset="0"/>
                <a:sym typeface="Symbol" pitchFamily="18" charset="2"/>
              </a:rPr>
              <a:t>H</a:t>
            </a:r>
            <a:r>
              <a:rPr lang="en-US" sz="2800" baseline="-25000" dirty="0">
                <a:latin typeface="Comic Sans MS" pitchFamily="66" charset="0"/>
                <a:cs typeface="Arial" charset="0"/>
                <a:sym typeface="Symbol" pitchFamily="18" charset="2"/>
              </a:rPr>
              <a:t>0</a:t>
            </a:r>
            <a:r>
              <a:rPr lang="en-US" sz="2800" dirty="0">
                <a:latin typeface="Comic Sans MS" pitchFamily="66" charset="0"/>
                <a:cs typeface="Arial" charset="0"/>
                <a:sym typeface="Symbol" pitchFamily="18" charset="2"/>
              </a:rPr>
              <a:t> when </a:t>
            </a:r>
            <a:r>
              <a:rPr lang="en-US" sz="2800" i="1" dirty="0">
                <a:latin typeface="Comic Sans MS" pitchFamily="66" charset="0"/>
                <a:cs typeface="Arial" charset="0"/>
                <a:sym typeface="Symbol" pitchFamily="18" charset="2"/>
              </a:rPr>
              <a:t>P </a:t>
            </a:r>
            <a:r>
              <a:rPr lang="en-US" sz="2800" dirty="0">
                <a:latin typeface="Comic Sans MS" pitchFamily="66" charset="0"/>
                <a:cs typeface="Arial" charset="0"/>
                <a:sym typeface="Symbol" pitchFamily="18" charset="2"/>
              </a:rPr>
              <a:t>&gt; </a:t>
            </a:r>
            <a:r>
              <a:rPr lang="el-GR" sz="2800" dirty="0">
                <a:latin typeface="Comic Sans MS" pitchFamily="66" charset="0"/>
                <a:cs typeface="Arial" charset="0"/>
                <a:sym typeface="Symbol" pitchFamily="18" charset="2"/>
              </a:rPr>
              <a:t>α</a:t>
            </a:r>
          </a:p>
          <a:p>
            <a:pPr algn="just">
              <a:lnSpc>
                <a:spcPct val="150000"/>
              </a:lnSpc>
            </a:pPr>
            <a:r>
              <a:rPr lang="en-US" sz="2800" dirty="0">
                <a:latin typeface="Comic Sans MS" pitchFamily="66" charset="0"/>
                <a:sym typeface="Symbol" pitchFamily="18" charset="2"/>
              </a:rPr>
              <a:t>Example: Set </a:t>
            </a:r>
            <a:r>
              <a:rPr lang="el-GR" sz="2800" dirty="0">
                <a:latin typeface="Comic Sans MS" pitchFamily="66" charset="0"/>
                <a:cs typeface="Arial" charset="0"/>
                <a:sym typeface="Symbol" pitchFamily="18" charset="2"/>
              </a:rPr>
              <a:t>α</a:t>
            </a:r>
            <a:r>
              <a:rPr lang="en-US" sz="2800" dirty="0">
                <a:latin typeface="Comic Sans MS" pitchFamily="66" charset="0"/>
                <a:cs typeface="Arial" charset="0"/>
                <a:sym typeface="Symbol" pitchFamily="18" charset="2"/>
              </a:rPr>
              <a:t> = .10. Find </a:t>
            </a:r>
            <a:r>
              <a:rPr lang="en-US" sz="2800" i="1" dirty="0">
                <a:latin typeface="Comic Sans MS" pitchFamily="66" charset="0"/>
                <a:sym typeface="Symbol" pitchFamily="18" charset="2"/>
              </a:rPr>
              <a:t>P </a:t>
            </a:r>
            <a:r>
              <a:rPr lang="en-US" sz="2800" dirty="0">
                <a:latin typeface="Comic Sans MS" pitchFamily="66" charset="0"/>
                <a:sym typeface="Symbol" pitchFamily="18" charset="2"/>
              </a:rPr>
              <a:t>= 0.27  </a:t>
            </a:r>
            <a:r>
              <a:rPr lang="en-US" sz="2800" dirty="0">
                <a:latin typeface="Comic Sans MS" pitchFamily="66" charset="0"/>
                <a:cs typeface="Arial" charset="0"/>
                <a:sym typeface="Symbol" pitchFamily="18" charset="2"/>
              </a:rPr>
              <a:t>Do not reject </a:t>
            </a:r>
            <a:r>
              <a:rPr lang="en-US" sz="2800" i="1" dirty="0">
                <a:latin typeface="Comic Sans MS" pitchFamily="66" charset="0"/>
                <a:sym typeface="Symbol" pitchFamily="18" charset="2"/>
              </a:rPr>
              <a:t>H</a:t>
            </a:r>
            <a:r>
              <a:rPr lang="en-US" sz="2800" baseline="-25000" dirty="0">
                <a:latin typeface="Comic Sans MS" pitchFamily="66" charset="0"/>
                <a:sym typeface="Symbol" pitchFamily="18" charset="2"/>
              </a:rPr>
              <a:t>0</a:t>
            </a:r>
            <a:endParaRPr lang="en-US" sz="2800" dirty="0">
              <a:latin typeface="Comic Sans MS" pitchFamily="66" charset="0"/>
              <a:sym typeface="Symbol" pitchFamily="18" charset="2"/>
            </a:endParaRPr>
          </a:p>
          <a:p>
            <a:pPr algn="just" eaLnBrk="1" hangingPunct="1">
              <a:lnSpc>
                <a:spcPct val="150000"/>
              </a:lnSpc>
            </a:pPr>
            <a:r>
              <a:rPr lang="en-US" sz="2800" dirty="0">
                <a:latin typeface="Comic Sans MS" pitchFamily="66" charset="0"/>
                <a:sym typeface="Symbol" pitchFamily="18" charset="2"/>
              </a:rPr>
              <a:t>Example: Set </a:t>
            </a:r>
            <a:r>
              <a:rPr lang="el-GR" sz="2800" dirty="0">
                <a:latin typeface="Comic Sans MS" pitchFamily="66" charset="0"/>
                <a:cs typeface="Arial" charset="0"/>
                <a:sym typeface="Symbol" pitchFamily="18" charset="2"/>
              </a:rPr>
              <a:t>α</a:t>
            </a:r>
            <a:r>
              <a:rPr lang="en-US" sz="2800" dirty="0">
                <a:latin typeface="Comic Sans MS" pitchFamily="66" charset="0"/>
                <a:cs typeface="Arial" charset="0"/>
                <a:sym typeface="Symbol" pitchFamily="18" charset="2"/>
              </a:rPr>
              <a:t> = .01. Find </a:t>
            </a:r>
            <a:r>
              <a:rPr lang="en-US" sz="2800" i="1" dirty="0">
                <a:latin typeface="Comic Sans MS" pitchFamily="66" charset="0"/>
                <a:sym typeface="Symbol" pitchFamily="18" charset="2"/>
              </a:rPr>
              <a:t>P </a:t>
            </a:r>
            <a:r>
              <a:rPr lang="en-US" sz="2800" dirty="0">
                <a:latin typeface="Comic Sans MS" pitchFamily="66" charset="0"/>
                <a:sym typeface="Symbol" pitchFamily="18" charset="2"/>
              </a:rPr>
              <a:t>= .001  reject </a:t>
            </a:r>
            <a:r>
              <a:rPr lang="en-US" sz="2800" i="1" dirty="0">
                <a:latin typeface="Comic Sans MS" pitchFamily="66" charset="0"/>
                <a:sym typeface="Symbol" pitchFamily="18" charset="2"/>
              </a:rPr>
              <a:t>H</a:t>
            </a:r>
            <a:r>
              <a:rPr lang="en-US" sz="2800" baseline="-25000" dirty="0">
                <a:latin typeface="Comic Sans MS" pitchFamily="66" charset="0"/>
                <a:sym typeface="Symbol" pitchFamily="18" charset="2"/>
              </a:rPr>
              <a:t>0</a:t>
            </a:r>
          </a:p>
        </p:txBody>
      </p:sp>
      <p:sp>
        <p:nvSpPr>
          <p:cNvPr id="4" name="Date Placeholder 3"/>
          <p:cNvSpPr>
            <a:spLocks noGrp="1"/>
          </p:cNvSpPr>
          <p:nvPr>
            <p:ph type="dt" sz="half" idx="10"/>
          </p:nvPr>
        </p:nvSpPr>
        <p:spPr/>
        <p:txBody>
          <a:bodyPr/>
          <a:lstStyle/>
          <a:p>
            <a:fld id="{3784B6F5-6E89-4FAB-A873-9B2206BD3ED2}"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Effect transition="in" filter="blinds(horizontal)">
                                      <p:cBhvr>
                                        <p:cTn id="7" dur="500"/>
                                        <p:tgtEl>
                                          <p:spTgt spid="222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2211">
                                            <p:txEl>
                                              <p:pRg st="1" end="1"/>
                                            </p:txEl>
                                          </p:spTgt>
                                        </p:tgtEl>
                                        <p:attrNameLst>
                                          <p:attrName>style.visibility</p:attrName>
                                        </p:attrNameLst>
                                      </p:cBhvr>
                                      <p:to>
                                        <p:strVal val="visible"/>
                                      </p:to>
                                    </p:set>
                                    <p:animEffect transition="in" filter="blinds(horizontal)">
                                      <p:cBhvr>
                                        <p:cTn id="12" dur="500"/>
                                        <p:tgtEl>
                                          <p:spTgt spid="222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2211">
                                            <p:txEl>
                                              <p:pRg st="2" end="2"/>
                                            </p:txEl>
                                          </p:spTgt>
                                        </p:tgtEl>
                                        <p:attrNameLst>
                                          <p:attrName>style.visibility</p:attrName>
                                        </p:attrNameLst>
                                      </p:cBhvr>
                                      <p:to>
                                        <p:strVal val="visible"/>
                                      </p:to>
                                    </p:set>
                                    <p:animEffect transition="in" filter="blinds(horizontal)">
                                      <p:cBhvr>
                                        <p:cTn id="17" dur="500"/>
                                        <p:tgtEl>
                                          <p:spTgt spid="222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2211">
                                            <p:txEl>
                                              <p:pRg st="3" end="3"/>
                                            </p:txEl>
                                          </p:spTgt>
                                        </p:tgtEl>
                                        <p:attrNameLst>
                                          <p:attrName>style.visibility</p:attrName>
                                        </p:attrNameLst>
                                      </p:cBhvr>
                                      <p:to>
                                        <p:strVal val="visible"/>
                                      </p:to>
                                    </p:set>
                                    <p:animEffect transition="in" filter="blinds(horizontal)">
                                      <p:cBhvr>
                                        <p:cTn id="22" dur="500"/>
                                        <p:tgtEl>
                                          <p:spTgt spid="222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2211">
                                            <p:txEl>
                                              <p:pRg st="4" end="4"/>
                                            </p:txEl>
                                          </p:spTgt>
                                        </p:tgtEl>
                                        <p:attrNameLst>
                                          <p:attrName>style.visibility</p:attrName>
                                        </p:attrNameLst>
                                      </p:cBhvr>
                                      <p:to>
                                        <p:strVal val="visible"/>
                                      </p:to>
                                    </p:set>
                                    <p:animEffect transition="in" filter="blinds(horizontal)">
                                      <p:cBhvr>
                                        <p:cTn id="27" dur="500"/>
                                        <p:tgtEl>
                                          <p:spTgt spid="2222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22211">
                                            <p:txEl>
                                              <p:pRg st="5" end="5"/>
                                            </p:txEl>
                                          </p:spTgt>
                                        </p:tgtEl>
                                        <p:attrNameLst>
                                          <p:attrName>style.visibility</p:attrName>
                                        </p:attrNameLst>
                                      </p:cBhvr>
                                      <p:to>
                                        <p:strVal val="visible"/>
                                      </p:to>
                                    </p:set>
                                    <p:animEffect transition="in" filter="blinds(horizontal)">
                                      <p:cBhvr>
                                        <p:cTn id="32" dur="500"/>
                                        <p:tgtEl>
                                          <p:spTgt spid="222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rmAutofit/>
          </a:bodyPr>
          <a:lstStyle/>
          <a:p>
            <a:pPr eaLnBrk="1" hangingPunct="1"/>
            <a:r>
              <a:rPr lang="en-US" sz="3200" dirty="0">
                <a:latin typeface="Comic Sans MS" pitchFamily="66" charset="0"/>
              </a:rPr>
              <a:t>(Summary) One-Sample </a:t>
            </a:r>
            <a:r>
              <a:rPr lang="en-US" sz="3200" i="1" dirty="0">
                <a:latin typeface="Comic Sans MS" pitchFamily="66" charset="0"/>
              </a:rPr>
              <a:t>Z </a:t>
            </a:r>
            <a:r>
              <a:rPr lang="en-US" sz="3200" dirty="0">
                <a:latin typeface="Comic Sans MS" pitchFamily="66" charset="0"/>
              </a:rPr>
              <a:t> Test</a:t>
            </a:r>
          </a:p>
        </p:txBody>
      </p:sp>
      <p:sp>
        <p:nvSpPr>
          <p:cNvPr id="7173" name="Rectangle 6"/>
          <p:cNvSpPr>
            <a:spLocks noGrp="1" noChangeArrowheads="1"/>
          </p:cNvSpPr>
          <p:nvPr>
            <p:ph type="body" sz="half" idx="2"/>
          </p:nvPr>
        </p:nvSpPr>
        <p:spPr>
          <a:xfrm>
            <a:off x="142844" y="1506538"/>
            <a:ext cx="9001155" cy="4976812"/>
          </a:xfrm>
          <a:solidFill>
            <a:schemeClr val="bg1"/>
          </a:solidFill>
          <a:ln>
            <a:solidFill>
              <a:schemeClr val="tx1"/>
            </a:solidFill>
          </a:ln>
        </p:spPr>
        <p:txBody>
          <a:bodyPr>
            <a:normAutofit lnSpcReduction="10000"/>
          </a:bodyPr>
          <a:lstStyle/>
          <a:p>
            <a:pPr marL="457200" indent="-457200" eaLnBrk="1" hangingPunct="1">
              <a:lnSpc>
                <a:spcPct val="110000"/>
              </a:lnSpc>
              <a:buFontTx/>
              <a:buAutoNum type="alphaUcPeriod"/>
            </a:pPr>
            <a:r>
              <a:rPr lang="en-US" dirty="0">
                <a:latin typeface="Comic Sans MS" pitchFamily="66" charset="0"/>
              </a:rPr>
              <a:t>Hypothesis statements</a:t>
            </a:r>
            <a:r>
              <a:rPr lang="en-US" i="1" dirty="0">
                <a:latin typeface="Comic Sans MS" pitchFamily="66" charset="0"/>
              </a:rPr>
              <a:t> </a:t>
            </a:r>
            <a:br>
              <a:rPr lang="en-US" i="1" dirty="0">
                <a:latin typeface="Comic Sans MS" pitchFamily="66" charset="0"/>
              </a:rPr>
            </a:br>
            <a:r>
              <a:rPr lang="en-US" i="1" dirty="0">
                <a:latin typeface="Comic Sans MS" pitchFamily="66" charset="0"/>
              </a:rPr>
              <a:t>H</a:t>
            </a:r>
            <a:r>
              <a:rPr lang="en-US" baseline="-25000" dirty="0">
                <a:latin typeface="Comic Sans MS" pitchFamily="66" charset="0"/>
              </a:rPr>
              <a:t>0</a:t>
            </a:r>
            <a:r>
              <a:rPr lang="en-US" dirty="0">
                <a:latin typeface="Comic Sans MS" pitchFamily="66" charset="0"/>
              </a:rPr>
              <a:t>: µ = µ</a:t>
            </a:r>
            <a:r>
              <a:rPr lang="en-US" baseline="-25000" dirty="0">
                <a:latin typeface="Comic Sans MS" pitchFamily="66" charset="0"/>
              </a:rPr>
              <a:t>0</a:t>
            </a:r>
            <a:r>
              <a:rPr lang="en-US" dirty="0">
                <a:latin typeface="Comic Sans MS" pitchFamily="66" charset="0"/>
              </a:rPr>
              <a:t> vs. </a:t>
            </a:r>
            <a:br>
              <a:rPr lang="en-US" dirty="0">
                <a:latin typeface="Comic Sans MS" pitchFamily="66" charset="0"/>
              </a:rPr>
            </a:br>
            <a:r>
              <a:rPr lang="en-US" i="1" dirty="0">
                <a:latin typeface="Comic Sans MS" pitchFamily="66" charset="0"/>
              </a:rPr>
              <a:t>H</a:t>
            </a:r>
            <a:r>
              <a:rPr lang="en-US" baseline="-25000" dirty="0">
                <a:latin typeface="Comic Sans MS" pitchFamily="66" charset="0"/>
              </a:rPr>
              <a:t>a</a:t>
            </a:r>
            <a:r>
              <a:rPr lang="en-US" dirty="0">
                <a:latin typeface="Comic Sans MS" pitchFamily="66" charset="0"/>
              </a:rPr>
              <a:t>: µ </a:t>
            </a:r>
            <a:r>
              <a:rPr lang="en-US" dirty="0">
                <a:latin typeface="Comic Sans MS" pitchFamily="66" charset="0"/>
                <a:cs typeface="Arial" charset="0"/>
              </a:rPr>
              <a:t>≠</a:t>
            </a:r>
            <a:r>
              <a:rPr lang="en-US" dirty="0">
                <a:latin typeface="Comic Sans MS" pitchFamily="66" charset="0"/>
              </a:rPr>
              <a:t> µ</a:t>
            </a:r>
            <a:r>
              <a:rPr lang="en-US" baseline="-25000" dirty="0">
                <a:latin typeface="Comic Sans MS" pitchFamily="66" charset="0"/>
              </a:rPr>
              <a:t>0</a:t>
            </a:r>
            <a:r>
              <a:rPr lang="en-US" dirty="0">
                <a:latin typeface="Comic Sans MS" pitchFamily="66" charset="0"/>
              </a:rPr>
              <a:t> (two-sided) or </a:t>
            </a:r>
            <a:br>
              <a:rPr lang="en-US" dirty="0">
                <a:latin typeface="Comic Sans MS" pitchFamily="66" charset="0"/>
              </a:rPr>
            </a:br>
            <a:r>
              <a:rPr lang="en-US" i="1" dirty="0">
                <a:latin typeface="Comic Sans MS" pitchFamily="66" charset="0"/>
              </a:rPr>
              <a:t>H</a:t>
            </a:r>
            <a:r>
              <a:rPr lang="en-US" baseline="-25000" dirty="0">
                <a:latin typeface="Comic Sans MS" pitchFamily="66" charset="0"/>
              </a:rPr>
              <a:t>a</a:t>
            </a:r>
            <a:r>
              <a:rPr lang="en-US" dirty="0">
                <a:latin typeface="Comic Sans MS" pitchFamily="66" charset="0"/>
              </a:rPr>
              <a:t>: µ &lt; µ</a:t>
            </a:r>
            <a:r>
              <a:rPr lang="en-US" baseline="-25000" dirty="0">
                <a:latin typeface="Comic Sans MS" pitchFamily="66" charset="0"/>
              </a:rPr>
              <a:t>0</a:t>
            </a:r>
            <a:r>
              <a:rPr lang="en-US" dirty="0">
                <a:latin typeface="Comic Sans MS" pitchFamily="66" charset="0"/>
              </a:rPr>
              <a:t> (left-sided) or</a:t>
            </a:r>
            <a:br>
              <a:rPr lang="en-US" dirty="0">
                <a:latin typeface="Comic Sans MS" pitchFamily="66" charset="0"/>
              </a:rPr>
            </a:br>
            <a:r>
              <a:rPr lang="en-US" i="1" dirty="0">
                <a:latin typeface="Comic Sans MS" pitchFamily="66" charset="0"/>
              </a:rPr>
              <a:t>H</a:t>
            </a:r>
            <a:r>
              <a:rPr lang="en-US" baseline="-25000" dirty="0">
                <a:latin typeface="Comic Sans MS" pitchFamily="66" charset="0"/>
              </a:rPr>
              <a:t>a</a:t>
            </a:r>
            <a:r>
              <a:rPr lang="en-US" dirty="0">
                <a:latin typeface="Comic Sans MS" pitchFamily="66" charset="0"/>
              </a:rPr>
              <a:t>: µ &gt; µ</a:t>
            </a:r>
            <a:r>
              <a:rPr lang="en-US" baseline="-25000" dirty="0">
                <a:latin typeface="Comic Sans MS" pitchFamily="66" charset="0"/>
              </a:rPr>
              <a:t>0</a:t>
            </a:r>
            <a:r>
              <a:rPr lang="en-US" dirty="0">
                <a:latin typeface="Comic Sans MS" pitchFamily="66" charset="0"/>
              </a:rPr>
              <a:t> (right-sided) </a:t>
            </a:r>
          </a:p>
          <a:p>
            <a:pPr marL="457200" indent="-457200" eaLnBrk="1" hangingPunct="1">
              <a:buNone/>
            </a:pPr>
            <a:endParaRPr lang="en-US" sz="1600" dirty="0">
              <a:latin typeface="Comic Sans MS" pitchFamily="66" charset="0"/>
            </a:endParaRPr>
          </a:p>
          <a:p>
            <a:pPr marL="457200" indent="-457200" eaLnBrk="1" hangingPunct="1">
              <a:buFontTx/>
              <a:buAutoNum type="alphaUcPeriod"/>
            </a:pPr>
            <a:r>
              <a:rPr lang="en-US" dirty="0">
                <a:latin typeface="Comic Sans MS" pitchFamily="66" charset="0"/>
              </a:rPr>
              <a:t>Test statistic</a:t>
            </a:r>
            <a:br>
              <a:rPr lang="en-US" dirty="0">
                <a:latin typeface="Comic Sans MS" pitchFamily="66" charset="0"/>
              </a:rPr>
            </a:br>
            <a:br>
              <a:rPr lang="en-US" dirty="0">
                <a:latin typeface="Comic Sans MS" pitchFamily="66" charset="0"/>
              </a:rPr>
            </a:br>
            <a:endParaRPr lang="en-US" dirty="0">
              <a:latin typeface="Comic Sans MS" pitchFamily="66" charset="0"/>
            </a:endParaRPr>
          </a:p>
          <a:p>
            <a:pPr marL="457200" indent="-457200" eaLnBrk="1" hangingPunct="1">
              <a:buFontTx/>
              <a:buAutoNum type="alphaUcPeriod"/>
            </a:pPr>
            <a:r>
              <a:rPr lang="en-US" dirty="0">
                <a:latin typeface="Comic Sans MS" pitchFamily="66" charset="0"/>
              </a:rPr>
              <a:t>P-value: convert </a:t>
            </a:r>
            <a:r>
              <a:rPr lang="en-US" i="1" dirty="0" err="1">
                <a:latin typeface="Comic Sans MS" pitchFamily="66" charset="0"/>
              </a:rPr>
              <a:t>z</a:t>
            </a:r>
            <a:r>
              <a:rPr lang="en-US" baseline="-25000" dirty="0" err="1">
                <a:latin typeface="Comic Sans MS" pitchFamily="66" charset="0"/>
              </a:rPr>
              <a:t>stat</a:t>
            </a:r>
            <a:r>
              <a:rPr lang="en-US" baseline="-25000" dirty="0">
                <a:latin typeface="Comic Sans MS" pitchFamily="66" charset="0"/>
              </a:rPr>
              <a:t> </a:t>
            </a:r>
            <a:r>
              <a:rPr lang="en-US" dirty="0">
                <a:latin typeface="Comic Sans MS" pitchFamily="66" charset="0"/>
              </a:rPr>
              <a:t>to P value</a:t>
            </a:r>
          </a:p>
          <a:p>
            <a:pPr marL="457200" indent="-457200" eaLnBrk="1" hangingPunct="1">
              <a:buNone/>
            </a:pPr>
            <a:endParaRPr lang="en-US" sz="1200" dirty="0">
              <a:latin typeface="Comic Sans MS" pitchFamily="66" charset="0"/>
            </a:endParaRPr>
          </a:p>
          <a:p>
            <a:pPr marL="457200" indent="-457200" eaLnBrk="1" hangingPunct="1">
              <a:buFontTx/>
              <a:buAutoNum type="alphaUcPeriod"/>
            </a:pPr>
            <a:r>
              <a:rPr lang="en-US" dirty="0">
                <a:latin typeface="Comic Sans MS" pitchFamily="66" charset="0"/>
              </a:rPr>
              <a:t>Significance statement</a:t>
            </a:r>
          </a:p>
        </p:txBody>
      </p:sp>
      <p:graphicFrame>
        <p:nvGraphicFramePr>
          <p:cNvPr id="7170" name="Object 7"/>
          <p:cNvGraphicFramePr>
            <a:graphicFrameLocks noChangeAspect="1"/>
          </p:cNvGraphicFramePr>
          <p:nvPr/>
        </p:nvGraphicFramePr>
        <p:xfrm>
          <a:off x="2792395" y="3929066"/>
          <a:ext cx="6351605" cy="1298575"/>
        </p:xfrm>
        <a:graphic>
          <a:graphicData uri="http://schemas.openxmlformats.org/presentationml/2006/ole">
            <mc:AlternateContent xmlns:mc="http://schemas.openxmlformats.org/markup-compatibility/2006">
              <mc:Choice xmlns:v="urn:schemas-microsoft-com:vml" Requires="v">
                <p:oleObj spid="_x0000_s46102" name="Equation" r:id="rId3" imgW="1930320" imgH="431640" progId="Equation.3">
                  <p:embed/>
                </p:oleObj>
              </mc:Choice>
              <mc:Fallback>
                <p:oleObj name="Equation" r:id="rId3" imgW="1930320" imgH="4316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2395" y="3929066"/>
                        <a:ext cx="635160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Date Placeholder 4"/>
          <p:cNvSpPr>
            <a:spLocks noGrp="1"/>
          </p:cNvSpPr>
          <p:nvPr>
            <p:ph type="dt" sz="half" idx="10"/>
          </p:nvPr>
        </p:nvSpPr>
        <p:spPr/>
        <p:txBody>
          <a:bodyPr/>
          <a:lstStyle/>
          <a:p>
            <a:fld id="{2382AA2A-EB66-4ECE-9ED1-429AECDE2DA7}" type="datetime1">
              <a:rPr lang="en-US" smtClean="0"/>
              <a:pPr/>
              <a:t>1/3/2024</a:t>
            </a:fld>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D7BEFC9-1D7B-4EEB-BD3D-9ACCF3ED6201}"/>
              </a:ext>
            </a:extLst>
          </p:cNvPr>
          <p:cNvSpPr>
            <a:spLocks noGrp="1"/>
          </p:cNvSpPr>
          <p:nvPr>
            <p:ph type="dt" sz="half" idx="10"/>
          </p:nvPr>
        </p:nvSpPr>
        <p:spPr/>
        <p:txBody>
          <a:bodyPr/>
          <a:lstStyle/>
          <a:p>
            <a:fld id="{889321B7-0A1A-4AF5-81B7-010CCB303829}" type="datetime1">
              <a:rPr lang="en-US" smtClean="0"/>
              <a:pPr/>
              <a:t>1/3/2024</a:t>
            </a:fld>
            <a:endParaRPr lang="en-US"/>
          </a:p>
        </p:txBody>
      </p:sp>
      <p:sp>
        <p:nvSpPr>
          <p:cNvPr id="5" name="Slide Number Placeholder 4">
            <a:extLst>
              <a:ext uri="{FF2B5EF4-FFF2-40B4-BE49-F238E27FC236}">
                <a16:creationId xmlns:a16="http://schemas.microsoft.com/office/drawing/2014/main" id="{9F793EE6-2A9D-46CA-BE0C-3FEB98982B76}"/>
              </a:ext>
            </a:extLst>
          </p:cNvPr>
          <p:cNvSpPr>
            <a:spLocks noGrp="1"/>
          </p:cNvSpPr>
          <p:nvPr>
            <p:ph type="sldNum" sz="quarter" idx="12"/>
          </p:nvPr>
        </p:nvSpPr>
        <p:spPr/>
        <p:txBody>
          <a:bodyPr/>
          <a:lstStyle/>
          <a:p>
            <a:fld id="{55F459C9-0256-49D5-A9B1-9BD1A09F91BF}" type="slidenum">
              <a:rPr lang="en-US" smtClean="0"/>
              <a:pPr/>
              <a:t>17</a:t>
            </a:fld>
            <a:endParaRPr lang="en-US"/>
          </a:p>
        </p:txBody>
      </p:sp>
      <p:pic>
        <p:nvPicPr>
          <p:cNvPr id="7" name="Picture 6">
            <a:extLst>
              <a:ext uri="{FF2B5EF4-FFF2-40B4-BE49-F238E27FC236}">
                <a16:creationId xmlns:a16="http://schemas.microsoft.com/office/drawing/2014/main" id="{D44F1132-0A23-4BD0-86F8-15AD9CCD5C1A}"/>
              </a:ext>
            </a:extLst>
          </p:cNvPr>
          <p:cNvPicPr>
            <a:picLocks noChangeAspect="1"/>
          </p:cNvPicPr>
          <p:nvPr/>
        </p:nvPicPr>
        <p:blipFill rotWithShape="1">
          <a:blip r:embed="rId2"/>
          <a:srcRect l="27163" t="24801" r="28333" b="6600"/>
          <a:stretch/>
        </p:blipFill>
        <p:spPr>
          <a:xfrm>
            <a:off x="800333" y="2215629"/>
            <a:ext cx="8100900" cy="4588618"/>
          </a:xfrm>
          <a:prstGeom prst="rect">
            <a:avLst/>
          </a:prstGeom>
        </p:spPr>
      </p:pic>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E59C134-4F5A-4E85-A434-9C0B03AD7B07}"/>
                  </a:ext>
                </a:extLst>
              </p:cNvPr>
              <p:cNvSpPr txBox="1"/>
              <p:nvPr/>
            </p:nvSpPr>
            <p:spPr>
              <a:xfrm>
                <a:off x="393945" y="471587"/>
                <a:ext cx="8507288" cy="1876476"/>
              </a:xfrm>
              <a:prstGeom prst="rect">
                <a:avLst/>
              </a:prstGeom>
              <a:noFill/>
            </p:spPr>
            <p:txBody>
              <a:bodyPr wrap="square" rtlCol="0">
                <a:spAutoFit/>
              </a:bodyPr>
              <a:lstStyle/>
              <a:p>
                <a:pPr marL="0" marR="0" algn="just" fontAlgn="t">
                  <a:lnSpc>
                    <a:spcPts val="1800"/>
                  </a:lnSpc>
                  <a:spcBef>
                    <a:spcPts val="0"/>
                  </a:spcBef>
                  <a:spcAft>
                    <a:spcPts val="0"/>
                  </a:spcAft>
                </a:pPr>
                <a:r>
                  <a:rPr lang="en-US" sz="1400" b="1" dirty="0">
                    <a:solidFill>
                      <a:srgbClr val="000000"/>
                    </a:solidFill>
                    <a:effectLst/>
                    <a:latin typeface="Times New Roman" panose="02020603050405020304" pitchFamily="18" charset="0"/>
                    <a:ea typeface="Times New Roman" panose="02020603050405020304" pitchFamily="18" charset="0"/>
                  </a:rPr>
                  <a:t>Example:</a:t>
                </a:r>
                <a:r>
                  <a:rPr lang="en-US" sz="1400" dirty="0">
                    <a:solidFill>
                      <a:srgbClr val="000000"/>
                    </a:solidFill>
                    <a:effectLst/>
                    <a:latin typeface="Times New Roman" panose="02020603050405020304" pitchFamily="18" charset="0"/>
                    <a:ea typeface="Times New Roman" panose="02020603050405020304" pitchFamily="18" charset="0"/>
                  </a:rPr>
                  <a:t> Consider the following hypothesis :</a:t>
                </a:r>
                <a:endParaRPr lang="en-US" sz="1400" dirty="0">
                  <a:effectLst/>
                  <a:latin typeface="Times New Roman" panose="02020603050405020304" pitchFamily="18" charset="0"/>
                  <a:ea typeface="Times New Roman" panose="02020603050405020304" pitchFamily="18" charset="0"/>
                </a:endParaRPr>
              </a:p>
              <a:p>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14:m>
                  <m:oMath xmlns:m="http://schemas.openxmlformats.org/officeDocument/2006/math">
                    <m:sSub>
                      <m:sSubPr>
                        <m:ctrlPr>
                          <a:rPr lang="en-US" sz="1400" i="1" dirty="0" smtClean="0">
                            <a:effectLst/>
                            <a:latin typeface="Cambria Math" panose="02040503050406030204" pitchFamily="18" charset="0"/>
                          </a:rPr>
                        </m:ctrlPr>
                      </m:sSubPr>
                      <m:e>
                        <m:r>
                          <a:rPr lang="en-US" sz="1400" b="0" i="1" dirty="0" smtClean="0">
                            <a:effectLst/>
                            <a:latin typeface="Cambria Math" panose="02040503050406030204" pitchFamily="18" charset="0"/>
                          </a:rPr>
                          <m:t>𝐻</m:t>
                        </m:r>
                      </m:e>
                      <m:sub>
                        <m:r>
                          <a:rPr lang="en-US" sz="1400" b="0" i="1" dirty="0" smtClean="0">
                            <a:effectLst/>
                            <a:latin typeface="Cambria Math" panose="02040503050406030204" pitchFamily="18" charset="0"/>
                          </a:rPr>
                          <m:t>0</m:t>
                        </m:r>
                      </m:sub>
                    </m:sSub>
                  </m:oMath>
                </a14:m>
                <a:r>
                  <a:rPr lang="en-US" sz="1400" dirty="0">
                    <a:effectLst/>
                    <a:latin typeface="Times New Roman" panose="02020603050405020304" pitchFamily="18" charset="0"/>
                    <a:ea typeface="Times New Roman" panose="02020603050405020304" pitchFamily="18" charset="0"/>
                  </a:rPr>
                  <a:t>: P </a:t>
                </a:r>
                <a:r>
                  <a:rPr lang="en-US" sz="1400">
                    <a:effectLst/>
                    <a:latin typeface="Times New Roman" panose="02020603050405020304" pitchFamily="18" charset="0"/>
                    <a:ea typeface="Times New Roman" panose="02020603050405020304" pitchFamily="18" charset="0"/>
                  </a:rPr>
                  <a:t>= 0.5 </a:t>
                </a:r>
                <a:br>
                  <a:rPr lang="en-US" sz="1400" dirty="0">
                    <a:effectLst/>
                    <a:latin typeface="Times New Roman" panose="02020603050405020304" pitchFamily="18" charset="0"/>
                    <a:ea typeface="Times New Roman" panose="02020603050405020304" pitchFamily="18" charset="0"/>
                  </a:rPr>
                </a:br>
                <a14:m>
                  <m:oMath xmlns:m="http://schemas.openxmlformats.org/officeDocument/2006/math">
                    <m:sSub>
                      <m:sSubPr>
                        <m:ctrlPr>
                          <a:rPr lang="en-US" sz="1400" i="1" smtClean="0">
                            <a:effectLst/>
                            <a:latin typeface="Cambria Math" panose="02040503050406030204" pitchFamily="18" charset="0"/>
                          </a:rPr>
                        </m:ctrlPr>
                      </m:sSubPr>
                      <m:e>
                        <m:r>
                          <a:rPr lang="en-US" sz="1400" b="0" i="1" smtClean="0">
                            <a:effectLst/>
                            <a:latin typeface="Cambria Math" panose="02040503050406030204" pitchFamily="18" charset="0"/>
                          </a:rPr>
                          <m:t> </m:t>
                        </m:r>
                        <m:r>
                          <a:rPr lang="en-US" sz="1400" b="0" i="1" smtClean="0">
                            <a:effectLst/>
                            <a:latin typeface="Cambria Math" panose="02040503050406030204" pitchFamily="18" charset="0"/>
                          </a:rPr>
                          <m:t>𝐻</m:t>
                        </m:r>
                      </m:e>
                      <m:sub>
                        <m:r>
                          <a:rPr lang="en-US" sz="1400" b="0" i="1" smtClean="0">
                            <a:effectLst/>
                            <a:latin typeface="Cambria Math" panose="02040503050406030204" pitchFamily="18" charset="0"/>
                          </a:rPr>
                          <m:t>1</m:t>
                        </m:r>
                      </m:sub>
                    </m:sSub>
                  </m:oMath>
                </a14:m>
                <a:r>
                  <a:rPr lang="en-US" sz="1400" dirty="0">
                    <a:effectLst/>
                    <a:latin typeface="Times New Roman" panose="02020603050405020304" pitchFamily="18" charset="0"/>
                    <a:ea typeface="Times New Roman" panose="02020603050405020304" pitchFamily="18" charset="0"/>
                  </a:rPr>
                  <a:t>:  P = 0.2, where p is the probability of success for a Binomial Experiment. Find the best C.R. in terms of the number of successes in a R.S. of size n=3, subject to the restriction that prob. of type I error should not exceeds 0.1</a:t>
                </a:r>
                <a:endParaRPr lang="en-US" sz="1400" b="1" dirty="0">
                  <a:effectLst/>
                  <a:latin typeface="Times New Roman" panose="02020603050405020304" pitchFamily="18" charset="0"/>
                  <a:ea typeface="Times New Roman" panose="02020603050405020304" pitchFamily="18" charset="0"/>
                </a:endParaRPr>
              </a:p>
              <a:p>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r>
                  <a:rPr lang="en-US" dirty="0"/>
                  <a:t>=</a:t>
                </a:r>
                <a:r>
                  <a:rPr lang="en-US" dirty="0" err="1"/>
                  <a:t>Pr</a:t>
                </a:r>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in RR(CR)</a:t>
                </a:r>
                <a14:m>
                  <m:oMath xmlns:m="http://schemas.openxmlformats.org/officeDocument/2006/math">
                    <m:r>
                      <a:rPr lang="en-US" b="0" i="1" smtClean="0">
                        <a:latin typeface="Cambria Math" panose="02040503050406030204" pitchFamily="18" charset="0"/>
                      </a:rPr>
                      <m:t>𝑙</m:t>
                    </m:r>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oMath>
                </a14:m>
                <a:r>
                  <a:rPr lang="en-US" dirty="0"/>
                  <a:t>)   ;    </a:t>
                </a:r>
                <a14:m>
                  <m:oMath xmlns:m="http://schemas.openxmlformats.org/officeDocument/2006/math">
                    <m:r>
                      <a:rPr lang="en-US"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 </m:t>
                    </m:r>
                  </m:oMath>
                </a14:m>
                <a:r>
                  <a:rPr lang="en-US" dirty="0"/>
                  <a:t>Pr{</a:t>
                </a:r>
                <a14:m>
                  <m:oMath xmlns:m="http://schemas.openxmlformats.org/officeDocument/2006/math">
                    <m:r>
                      <a:rPr lang="en-US" i="1">
                        <a:latin typeface="Cambria Math" panose="02040503050406030204" pitchFamily="18" charset="0"/>
                        <a:ea typeface="Cambria Math" panose="02040503050406030204" pitchFamily="18" charset="0"/>
                      </a:rPr>
                      <m:t>𝜃</m:t>
                    </m:r>
                  </m:oMath>
                </a14:m>
                <a:r>
                  <a:rPr lang="en-US" dirty="0"/>
                  <a:t> in AR)</a:t>
                </a:r>
                <a14:m>
                  <m:oMath xmlns:m="http://schemas.openxmlformats.org/officeDocument/2006/math">
                    <m:r>
                      <a:rPr lang="en-US" i="1">
                        <a:latin typeface="Cambria Math" panose="02040503050406030204" pitchFamily="18" charset="0"/>
                      </a:rPr>
                      <m:t>𝑙</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b="0" i="1" smtClean="0">
                            <a:latin typeface="Cambria Math" panose="02040503050406030204" pitchFamily="18" charset="0"/>
                          </a:rPr>
                          <m:t>1</m:t>
                        </m:r>
                      </m:sub>
                    </m:sSub>
                  </m:oMath>
                </a14:m>
                <a:r>
                  <a:rPr lang="en-US" dirty="0"/>
                  <a:t>) </a:t>
                </a:r>
              </a:p>
              <a:p>
                <a14:m>
                  <m:oMath xmlns:m="http://schemas.openxmlformats.org/officeDocument/2006/math">
                    <m:r>
                      <a:rPr lang="en-US" i="1" smtClean="0">
                        <a:latin typeface="Cambria Math" panose="02040503050406030204" pitchFamily="18" charset="0"/>
                        <a:ea typeface="Cambria Math" panose="02040503050406030204" pitchFamily="18" charset="0"/>
                      </a:rPr>
                      <m:t>𝛼</m:t>
                    </m:r>
                  </m:oMath>
                </a14:m>
                <a:r>
                  <a:rPr lang="en-US" dirty="0"/>
                  <a:t>=</a:t>
                </a:r>
                <a:r>
                  <a:rPr lang="en-US" dirty="0" err="1"/>
                  <a:t>Pr</a:t>
                </a:r>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in RR(CR)</a:t>
                </a:r>
                <a14:m>
                  <m:oMath xmlns:m="http://schemas.openxmlformats.org/officeDocument/2006/math">
                    <m:r>
                      <a:rPr lang="en-US" b="0" i="1" smtClean="0">
                        <a:latin typeface="Cambria Math" panose="02040503050406030204" pitchFamily="18" charset="0"/>
                      </a:rPr>
                      <m:t>𝑙</m:t>
                    </m:r>
                    <m:r>
                      <a:rPr lang="en-US" i="1">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0.05</m:t>
                    </m:r>
                  </m:oMath>
                </a14:m>
                <a:r>
                  <a:rPr lang="en-US" dirty="0"/>
                  <a:t>);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0</m:t>
                        </m:r>
                      </m:sub>
                      <m:sup>
                        <m:r>
                          <a:rPr lang="en-US" b="0" i="1" smtClean="0">
                            <a:latin typeface="Cambria Math" panose="02040503050406030204" pitchFamily="18" charset="0"/>
                          </a:rPr>
                          <m:t>𝑥</m:t>
                        </m:r>
                      </m:sup>
                      <m:e>
                        <m:d>
                          <m:dPr>
                            <m:ctrlPr>
                              <a:rPr lang="en-US" i="1" smtClean="0">
                                <a:latin typeface="Cambria Math" panose="02040503050406030204" pitchFamily="18" charset="0"/>
                              </a:rPr>
                            </m:ctrlPr>
                          </m:dPr>
                          <m:e>
                            <m:eqArr>
                              <m:eqArrPr>
                                <m:ctrlPr>
                                  <a:rPr lang="en-US" b="0" i="1" smtClean="0">
                                    <a:latin typeface="Cambria Math" panose="02040503050406030204" pitchFamily="18" charset="0"/>
                                  </a:rPr>
                                </m:ctrlPr>
                              </m:eqArrPr>
                              <m:e>
                                <m:r>
                                  <a:rPr lang="en-US" b="0" i="1" smtClean="0">
                                    <a:latin typeface="Cambria Math" panose="02040503050406030204" pitchFamily="18" charset="0"/>
                                  </a:rPr>
                                  <m:t>𝑛</m:t>
                                </m:r>
                              </m:e>
                              <m:e>
                                <m:r>
                                  <a:rPr lang="en-US" b="0" i="1" smtClean="0">
                                    <a:latin typeface="Cambria Math" panose="02040503050406030204" pitchFamily="18" charset="0"/>
                                  </a:rPr>
                                  <m:t>𝑥</m:t>
                                </m:r>
                              </m:e>
                            </m:eqArr>
                          </m:e>
                        </m:d>
                      </m:e>
                    </m:nary>
                    <m:r>
                      <a:rPr lang="en-US" b="0" i="1" smtClean="0">
                        <a:latin typeface="Cambria Math" panose="02040503050406030204" pitchFamily="18" charset="0"/>
                      </a:rPr>
                      <m:t>(0</m:t>
                    </m:r>
                    <m:sSup>
                      <m:sSupPr>
                        <m:ctrlPr>
                          <a:rPr lang="en-US" i="1" smtClean="0">
                            <a:latin typeface="Cambria Math" panose="02040503050406030204" pitchFamily="18" charset="0"/>
                          </a:rPr>
                        </m:ctrlPr>
                      </m:sSupPr>
                      <m:e>
                        <m:r>
                          <a:rPr lang="en-US" b="0" i="1" smtClean="0">
                            <a:latin typeface="Cambria Math" panose="02040503050406030204" pitchFamily="18" charset="0"/>
                          </a:rPr>
                          <m:t>.05)</m:t>
                        </m:r>
                      </m:e>
                      <m:sup>
                        <m:r>
                          <a:rPr lang="en-US" b="0" i="1" smtClean="0">
                            <a:latin typeface="Cambria Math" panose="02040503050406030204" pitchFamily="18" charset="0"/>
                          </a:rPr>
                          <m:t>𝑥</m:t>
                        </m:r>
                      </m:sup>
                    </m:sSup>
                  </m:oMath>
                </a14:m>
                <a:r>
                  <a:rPr lang="en-US" dirty="0"/>
                  <a:t>(1-0</a:t>
                </a:r>
                <a14:m>
                  <m:oMath xmlns:m="http://schemas.openxmlformats.org/officeDocument/2006/math">
                    <m:r>
                      <a:rPr lang="en-US" b="0" i="0" dirty="0" smtClean="0">
                        <a:latin typeface="Cambria Math" panose="02040503050406030204" pitchFamily="18" charset="0"/>
                      </a:rPr>
                      <m:t>.05</m:t>
                    </m:r>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m:t>
                        </m:r>
                      </m:e>
                      <m:sup>
                        <m:r>
                          <a:rPr lang="en-US" b="0" i="1" dirty="0" smtClean="0">
                            <a:latin typeface="Cambria Math" panose="02040503050406030204" pitchFamily="18" charset="0"/>
                          </a:rPr>
                          <m:t>𝑛</m:t>
                        </m:r>
                        <m:r>
                          <a:rPr lang="en-US" b="0" i="1" dirty="0" smtClean="0">
                            <a:latin typeface="Cambria Math" panose="02040503050406030204" pitchFamily="18" charset="0"/>
                          </a:rPr>
                          <m:t>−</m:t>
                        </m:r>
                        <m:r>
                          <a:rPr lang="en-US" b="0" i="1" dirty="0" smtClean="0">
                            <a:latin typeface="Cambria Math" panose="02040503050406030204" pitchFamily="18" charset="0"/>
                          </a:rPr>
                          <m:t>𝑥</m:t>
                        </m:r>
                      </m:sup>
                    </m:sSup>
                  </m:oMath>
                </a14:m>
                <a:r>
                  <a:rPr lang="en-US" dirty="0"/>
                  <a:t>     while for </a:t>
                </a:r>
                <a14:m>
                  <m:oMath xmlns:m="http://schemas.openxmlformats.org/officeDocument/2006/math">
                    <m:r>
                      <a:rPr lang="en-US" i="1">
                        <a:latin typeface="Cambria Math" panose="02040503050406030204" pitchFamily="18" charset="0"/>
                        <a:ea typeface="Cambria Math" panose="02040503050406030204" pitchFamily="18" charset="0"/>
                      </a:rPr>
                      <m:t>𝛽</m:t>
                    </m:r>
                  </m:oMath>
                </a14:m>
                <a:r>
                  <a:rPr lang="en-US" dirty="0"/>
                  <a:t>, </a:t>
                </a:r>
                <a14:m>
                  <m:oMath xmlns:m="http://schemas.openxmlformats.org/officeDocument/2006/math">
                    <m:r>
                      <a:rPr lang="en-US" i="1">
                        <a:latin typeface="Cambria Math" panose="02040503050406030204" pitchFamily="18" charset="0"/>
                        <a:ea typeface="Cambria Math" panose="02040503050406030204" pitchFamily="18" charset="0"/>
                      </a:rPr>
                      <m:t>𝜃</m:t>
                    </m:r>
                  </m:oMath>
                </a14:m>
                <a:r>
                  <a:rPr lang="en-US" dirty="0"/>
                  <a:t>= 0.2  </a:t>
                </a:r>
              </a:p>
            </p:txBody>
          </p:sp>
        </mc:Choice>
        <mc:Fallback>
          <p:sp>
            <p:nvSpPr>
              <p:cNvPr id="9" name="TextBox 8">
                <a:extLst>
                  <a:ext uri="{FF2B5EF4-FFF2-40B4-BE49-F238E27FC236}">
                    <a16:creationId xmlns:a16="http://schemas.microsoft.com/office/drawing/2014/main" id="{CE59C134-4F5A-4E85-A434-9C0B03AD7B07}"/>
                  </a:ext>
                </a:extLst>
              </p:cNvPr>
              <p:cNvSpPr txBox="1">
                <a:spLocks noRot="1" noChangeAspect="1" noMove="1" noResize="1" noEditPoints="1" noAdjustHandles="1" noChangeArrowheads="1" noChangeShapeType="1" noTextEdit="1"/>
              </p:cNvSpPr>
              <p:nvPr/>
            </p:nvSpPr>
            <p:spPr>
              <a:xfrm>
                <a:off x="393945" y="471587"/>
                <a:ext cx="8507288" cy="1876476"/>
              </a:xfrm>
              <a:prstGeom prst="rect">
                <a:avLst/>
              </a:prstGeom>
              <a:blipFill>
                <a:blip r:embed="rId3"/>
                <a:stretch>
                  <a:fillRect l="-215" b="-32468"/>
                </a:stretch>
              </a:blipFill>
            </p:spPr>
            <p:txBody>
              <a:bodyPr/>
              <a:lstStyle/>
              <a:p>
                <a:r>
                  <a:rPr lang="en-US">
                    <a:noFill/>
                  </a:rPr>
                  <a:t> </a:t>
                </a:r>
              </a:p>
            </p:txBody>
          </p:sp>
        </mc:Fallback>
      </mc:AlternateContent>
    </p:spTree>
    <p:extLst>
      <p:ext uri="{BB962C8B-B14F-4D97-AF65-F5344CB8AC3E}">
        <p14:creationId xmlns:p14="http://schemas.microsoft.com/office/powerpoint/2010/main" val="2890315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382000" cy="792162"/>
          </a:xfrm>
        </p:spPr>
        <p:txBody>
          <a:bodyPr>
            <a:normAutofit/>
          </a:bodyPr>
          <a:lstStyle/>
          <a:p>
            <a:pPr eaLnBrk="1" hangingPunct="1"/>
            <a:r>
              <a:rPr lang="en-US" sz="3200" b="1" dirty="0">
                <a:latin typeface="Comic Sans MS" pitchFamily="66" charset="0"/>
              </a:rPr>
              <a:t>Student’s T-Test</a:t>
            </a:r>
          </a:p>
        </p:txBody>
      </p:sp>
      <p:sp>
        <p:nvSpPr>
          <p:cNvPr id="11267" name="Rectangle 3"/>
          <p:cNvSpPr>
            <a:spLocks noGrp="1" noChangeArrowheads="1"/>
          </p:cNvSpPr>
          <p:nvPr>
            <p:ph type="body" idx="1"/>
          </p:nvPr>
        </p:nvSpPr>
        <p:spPr>
          <a:xfrm>
            <a:off x="285720" y="1219200"/>
            <a:ext cx="8401080" cy="5257800"/>
          </a:xfrm>
        </p:spPr>
        <p:txBody>
          <a:bodyPr/>
          <a:lstStyle/>
          <a:p>
            <a:pPr algn="just" eaLnBrk="1" hangingPunct="1">
              <a:lnSpc>
                <a:spcPct val="90000"/>
              </a:lnSpc>
            </a:pPr>
            <a:r>
              <a:rPr lang="en-US" sz="2800" dirty="0">
                <a:latin typeface="Comic Sans MS" pitchFamily="66" charset="0"/>
              </a:rPr>
              <a:t>Problem: We may not know the mean and variance of some populations, which means we cannot do a Z-Test.  In this case, we use a T-test, Student’s T to be specific, for use with a single group or sample of data.</a:t>
            </a:r>
          </a:p>
          <a:p>
            <a:pPr eaLnBrk="1" hangingPunct="1">
              <a:lnSpc>
                <a:spcPct val="90000"/>
              </a:lnSpc>
            </a:pPr>
            <a:endParaRPr lang="en-US" dirty="0"/>
          </a:p>
          <a:p>
            <a:pPr eaLnBrk="1" hangingPunct="1">
              <a:lnSpc>
                <a:spcPct val="90000"/>
              </a:lnSpc>
              <a:buNone/>
            </a:pPr>
            <a:r>
              <a:rPr lang="en-US" dirty="0">
                <a:solidFill>
                  <a:srgbClr val="3333FF"/>
                </a:solidFill>
              </a:rPr>
              <a:t> </a:t>
            </a:r>
          </a:p>
        </p:txBody>
      </p:sp>
      <p:sp>
        <p:nvSpPr>
          <p:cNvPr id="4" name="Date Placeholder 3"/>
          <p:cNvSpPr>
            <a:spLocks noGrp="1"/>
          </p:cNvSpPr>
          <p:nvPr>
            <p:ph type="dt" sz="half" idx="10"/>
          </p:nvPr>
        </p:nvSpPr>
        <p:spPr/>
        <p:txBody>
          <a:bodyPr/>
          <a:lstStyle/>
          <a:p>
            <a:fld id="{EA73B33C-2200-415C-9B67-256806FCBF1C}"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animEffect transition="in" filter="slide(fromBottom)">
                                      <p:cBhvr>
                                        <p:cTn id="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0" name="Rectangle 10"/>
          <p:cNvSpPr>
            <a:spLocks noChangeArrowheads="1"/>
          </p:cNvSpPr>
          <p:nvPr/>
        </p:nvSpPr>
        <p:spPr bwMode="auto">
          <a:xfrm>
            <a:off x="342900" y="114300"/>
            <a:ext cx="8534400" cy="609600"/>
          </a:xfrm>
          <a:prstGeom prst="rect">
            <a:avLst/>
          </a:prstGeom>
          <a:noFill/>
          <a:ln w="9525">
            <a:noFill/>
            <a:miter lim="800000"/>
            <a:headEnd/>
            <a:tailEnd/>
          </a:ln>
          <a:effectLst/>
        </p:spPr>
        <p:txBody>
          <a:bodyPr anchor="ctr"/>
          <a:lstStyle/>
          <a:p>
            <a:pPr algn="ctr"/>
            <a:r>
              <a:rPr lang="en-US" sz="3200" b="1" dirty="0">
                <a:latin typeface="Comic Sans MS" pitchFamily="66" charset="0"/>
              </a:rPr>
              <a:t>The t-test and t Distribution</a:t>
            </a:r>
          </a:p>
        </p:txBody>
      </p:sp>
      <p:sp>
        <p:nvSpPr>
          <p:cNvPr id="40965" name="Text Box 5"/>
          <p:cNvSpPr txBox="1">
            <a:spLocks noChangeArrowheads="1"/>
          </p:cNvSpPr>
          <p:nvPr/>
        </p:nvSpPr>
        <p:spPr bwMode="auto">
          <a:xfrm>
            <a:off x="381000" y="1143000"/>
            <a:ext cx="8001000" cy="4339650"/>
          </a:xfrm>
          <a:prstGeom prst="rect">
            <a:avLst/>
          </a:prstGeom>
          <a:noFill/>
          <a:ln w="9525">
            <a:noFill/>
            <a:miter lim="800000"/>
            <a:headEnd/>
            <a:tailEnd/>
          </a:ln>
          <a:effectLst/>
        </p:spPr>
        <p:txBody>
          <a:bodyPr>
            <a:spAutoFit/>
          </a:bodyPr>
          <a:lstStyle/>
          <a:p>
            <a:r>
              <a:rPr lang="en-US" sz="2800" dirty="0">
                <a:latin typeface="Comic Sans MS" pitchFamily="66" charset="0"/>
              </a:rPr>
              <a:t>For Example:</a:t>
            </a:r>
          </a:p>
          <a:p>
            <a:endParaRPr lang="en-US" sz="1000" dirty="0"/>
          </a:p>
          <a:p>
            <a:r>
              <a:rPr lang="en-US" sz="2800" dirty="0">
                <a:latin typeface="Comic Sans MS" pitchFamily="66" charset="0"/>
              </a:rPr>
              <a:t>Suppose we have only the information from a random sample, n = 5, from the population of body weights, with</a:t>
            </a:r>
          </a:p>
          <a:p>
            <a:pPr>
              <a:lnSpc>
                <a:spcPct val="150000"/>
              </a:lnSpc>
            </a:pPr>
            <a:r>
              <a:rPr lang="en-US" sz="2800" dirty="0">
                <a:latin typeface="Comic Sans MS" pitchFamily="66" charset="0"/>
              </a:rPr>
              <a:t>		</a:t>
            </a:r>
            <a:r>
              <a:rPr lang="en-US" sz="2800" dirty="0">
                <a:latin typeface="Comic Sans MS" pitchFamily="66" charset="0"/>
                <a:sym typeface="WP MathB" charset="2"/>
              </a:rPr>
              <a:t>  </a:t>
            </a:r>
            <a:r>
              <a:rPr lang="en-US" sz="2800" dirty="0">
                <a:latin typeface="Comic Sans MS" pitchFamily="66" charset="0"/>
              </a:rPr>
              <a:t> = 153.0 lbs, and   s = 12.9 lbs.</a:t>
            </a:r>
          </a:p>
          <a:p>
            <a:pPr>
              <a:spcBef>
                <a:spcPct val="50000"/>
              </a:spcBef>
            </a:pPr>
            <a:r>
              <a:rPr lang="en-US" sz="2800" dirty="0">
                <a:latin typeface="Comic Sans MS" pitchFamily="66" charset="0"/>
                <a:cs typeface="Times New Roman" pitchFamily="18" charset="0"/>
              </a:rPr>
              <a:t>Is it likely that the population mean has the value </a:t>
            </a:r>
            <a:r>
              <a:rPr lang="en-US" sz="2800" i="1" dirty="0">
                <a:latin typeface="Comic Sans MS" pitchFamily="66" charset="0"/>
                <a:cs typeface="Times New Roman" pitchFamily="18" charset="0"/>
                <a:sym typeface="Symbol" pitchFamily="18" charset="2"/>
              </a:rPr>
              <a:t></a:t>
            </a:r>
            <a:r>
              <a:rPr lang="en-US" sz="2800" dirty="0">
                <a:latin typeface="Comic Sans MS" pitchFamily="66" charset="0"/>
                <a:cs typeface="Times New Roman" pitchFamily="18" charset="0"/>
              </a:rPr>
              <a:t> = 170 lbs.?</a:t>
            </a:r>
          </a:p>
          <a:p>
            <a:pPr>
              <a:lnSpc>
                <a:spcPct val="150000"/>
              </a:lnSpc>
            </a:pPr>
            <a:endParaRPr lang="en-US" sz="2800" dirty="0">
              <a:latin typeface="Comic Sans MS" pitchFamily="66" charset="0"/>
            </a:endParaRPr>
          </a:p>
        </p:txBody>
      </p:sp>
      <p:graphicFrame>
        <p:nvGraphicFramePr>
          <p:cNvPr id="40966" name="Object 6"/>
          <p:cNvGraphicFramePr>
            <a:graphicFrameLocks noChangeAspect="1"/>
          </p:cNvGraphicFramePr>
          <p:nvPr/>
        </p:nvGraphicFramePr>
        <p:xfrm>
          <a:off x="2285984" y="3214686"/>
          <a:ext cx="309563" cy="365125"/>
        </p:xfrm>
        <a:graphic>
          <a:graphicData uri="http://schemas.openxmlformats.org/presentationml/2006/ole">
            <mc:AlternateContent xmlns:mc="http://schemas.openxmlformats.org/markup-compatibility/2006">
              <mc:Choice xmlns:v="urn:schemas-microsoft-com:vml" Requires="v">
                <p:oleObj spid="_x0000_s98326" name="Equation" r:id="rId3" imgW="139680" imgH="164880" progId="">
                  <p:embed/>
                </p:oleObj>
              </mc:Choice>
              <mc:Fallback>
                <p:oleObj name="Equation" r:id="rId3" imgW="139680" imgH="1648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984" y="3214686"/>
                        <a:ext cx="309563"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73" name="Line 13"/>
          <p:cNvSpPr>
            <a:spLocks noChangeShapeType="1"/>
          </p:cNvSpPr>
          <p:nvPr/>
        </p:nvSpPr>
        <p:spPr bwMode="auto">
          <a:xfrm>
            <a:off x="266700" y="838200"/>
            <a:ext cx="8686800" cy="0"/>
          </a:xfrm>
          <a:prstGeom prst="line">
            <a:avLst/>
          </a:prstGeom>
          <a:noFill/>
          <a:ln w="28575">
            <a:solidFill>
              <a:schemeClr val="tx1"/>
            </a:solidFill>
            <a:round/>
            <a:headEnd/>
            <a:tailEnd/>
          </a:ln>
          <a:effectLst/>
        </p:spPr>
        <p:txBody>
          <a:bodyPr/>
          <a:lstStyle/>
          <a:p>
            <a:endParaRPr lang="en-US"/>
          </a:p>
        </p:txBody>
      </p:sp>
      <p:sp>
        <p:nvSpPr>
          <p:cNvPr id="8" name="Date Placeholder 7"/>
          <p:cNvSpPr>
            <a:spLocks noGrp="1"/>
          </p:cNvSpPr>
          <p:nvPr>
            <p:ph type="dt" sz="half" idx="10"/>
          </p:nvPr>
        </p:nvSpPr>
        <p:spPr/>
        <p:txBody>
          <a:bodyPr/>
          <a:lstStyle/>
          <a:p>
            <a:fld id="{32501219-0A92-4D3F-B210-8195A61A52F1}" type="datetime1">
              <a:rPr lang="en-US" smtClean="0"/>
              <a:pPr/>
              <a:t>1/3/2024</a:t>
            </a:fld>
            <a:endParaRPr lang="en-US"/>
          </a:p>
        </p:txBody>
      </p:sp>
      <p:sp>
        <p:nvSpPr>
          <p:cNvPr id="9" name="Slide Number Placeholder 8"/>
          <p:cNvSpPr>
            <a:spLocks noGrp="1"/>
          </p:cNvSpPr>
          <p:nvPr>
            <p:ph type="sldNum" sz="quarter" idx="11"/>
          </p:nvPr>
        </p:nvSpPr>
        <p:spPr/>
        <p:txBody>
          <a:bodyPr/>
          <a:lstStyle/>
          <a:p>
            <a:r>
              <a:rPr lang="en-US" dirty="0"/>
              <a:t>16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274638"/>
            <a:ext cx="8229600" cy="887412"/>
          </a:xfrm>
        </p:spPr>
        <p:txBody>
          <a:bodyPr/>
          <a:lstStyle/>
          <a:p>
            <a:pPr algn="l" eaLnBrk="1" hangingPunct="1"/>
            <a:r>
              <a:rPr lang="en-US" dirty="0"/>
              <a:t> </a:t>
            </a:r>
            <a:r>
              <a:rPr lang="en-US" sz="3200" dirty="0">
                <a:latin typeface="Comic Sans MS" pitchFamily="66" charset="0"/>
                <a:ea typeface="+mn-ea"/>
                <a:cs typeface="+mn-cs"/>
              </a:rPr>
              <a:t>Test Statistic</a:t>
            </a:r>
          </a:p>
        </p:txBody>
      </p:sp>
      <p:graphicFrame>
        <p:nvGraphicFramePr>
          <p:cNvPr id="149508" name="Object 4"/>
          <p:cNvGraphicFramePr>
            <a:graphicFrameLocks noChangeAspect="1"/>
          </p:cNvGraphicFramePr>
          <p:nvPr/>
        </p:nvGraphicFramePr>
        <p:xfrm>
          <a:off x="0" y="2214554"/>
          <a:ext cx="9112250" cy="3278187"/>
        </p:xfrm>
        <a:graphic>
          <a:graphicData uri="http://schemas.openxmlformats.org/presentationml/2006/ole">
            <mc:AlternateContent xmlns:mc="http://schemas.openxmlformats.org/markup-compatibility/2006">
              <mc:Choice xmlns:v="urn:schemas-microsoft-com:vml" Requires="v">
                <p:oleObj spid="_x0000_s37910" name="Equation" r:id="rId4" imgW="2997000" imgH="1104840" progId="Equation.3">
                  <p:embed/>
                </p:oleObj>
              </mc:Choice>
              <mc:Fallback>
                <p:oleObj name="Equation" r:id="rId4" imgW="2997000" imgH="11048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14554"/>
                        <a:ext cx="9112250"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miter lim="800000"/>
                            <a:headEnd/>
                            <a:tailEnd/>
                          </a14:hiddenLine>
                        </a:ext>
                      </a:extLst>
                    </p:spPr>
                  </p:pic>
                </p:oleObj>
              </mc:Fallback>
            </mc:AlternateContent>
          </a:graphicData>
        </a:graphic>
      </p:graphicFrame>
      <p:sp>
        <p:nvSpPr>
          <p:cNvPr id="3077" name="Rectangle 6"/>
          <p:cNvSpPr>
            <a:spLocks noChangeArrowheads="1"/>
          </p:cNvSpPr>
          <p:nvPr/>
        </p:nvSpPr>
        <p:spPr bwMode="auto">
          <a:xfrm>
            <a:off x="0" y="1184275"/>
            <a:ext cx="8767763" cy="1384995"/>
          </a:xfrm>
          <a:prstGeom prst="rect">
            <a:avLst/>
          </a:prstGeom>
          <a:noFill/>
          <a:ln w="9525">
            <a:noFill/>
            <a:miter lim="800000"/>
            <a:headEnd/>
            <a:tailEnd/>
          </a:ln>
        </p:spPr>
        <p:txBody>
          <a:bodyPr wrap="square">
            <a:spAutoFit/>
          </a:bodyPr>
          <a:lstStyle/>
          <a:p>
            <a:pPr algn="just"/>
            <a:r>
              <a:rPr lang="en-US" sz="2800" dirty="0">
                <a:latin typeface="Comic Sans MS" pitchFamily="66" charset="0"/>
              </a:rPr>
              <a:t>This is an example of a one-sample test of a mean when </a:t>
            </a:r>
            <a:r>
              <a:rPr lang="el-GR" sz="2800" dirty="0">
                <a:latin typeface="Comic Sans MS" pitchFamily="66" charset="0"/>
              </a:rPr>
              <a:t>σ</a:t>
            </a:r>
            <a:r>
              <a:rPr lang="en-US" sz="2800" dirty="0">
                <a:latin typeface="Comic Sans MS" pitchFamily="66" charset="0"/>
              </a:rPr>
              <a:t> is known. Use Z- statistic to test the problem:</a:t>
            </a:r>
            <a:endParaRPr lang="el-GR" sz="2800" dirty="0">
              <a:latin typeface="Comic Sans MS" pitchFamily="66" charset="0"/>
            </a:endParaRPr>
          </a:p>
        </p:txBody>
      </p:sp>
      <p:sp>
        <p:nvSpPr>
          <p:cNvPr id="5" name="Date Placeholder 4"/>
          <p:cNvSpPr>
            <a:spLocks noGrp="1"/>
          </p:cNvSpPr>
          <p:nvPr>
            <p:ph type="dt" sz="half" idx="10"/>
          </p:nvPr>
        </p:nvSpPr>
        <p:spPr/>
        <p:txBody>
          <a:bodyPr/>
          <a:lstStyle/>
          <a:p>
            <a:fld id="{4FAC2D26-5120-4588-8C13-3A18ECC618AA}" type="datetime1">
              <a:rPr lang="en-US" smtClean="0"/>
              <a:pPr/>
              <a:t>1/3/2024</a:t>
            </a:fld>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9508"/>
                                        </p:tgtEl>
                                        <p:attrNameLst>
                                          <p:attrName>style.visibility</p:attrName>
                                        </p:attrNameLst>
                                      </p:cBhvr>
                                      <p:to>
                                        <p:strVal val="visible"/>
                                      </p:to>
                                    </p:set>
                                    <p:animEffect transition="in" filter="blinds(horizontal)">
                                      <p:cBhvr>
                                        <p:cTn id="7" dur="500"/>
                                        <p:tgtEl>
                                          <p:spTgt spid="149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304800" y="1219200"/>
            <a:ext cx="8610600" cy="4185761"/>
          </a:xfrm>
          <a:prstGeom prst="rect">
            <a:avLst/>
          </a:prstGeom>
          <a:noFill/>
          <a:ln w="9525">
            <a:noFill/>
            <a:miter lim="800000"/>
            <a:headEnd/>
            <a:tailEnd/>
          </a:ln>
          <a:effectLst/>
        </p:spPr>
        <p:txBody>
          <a:bodyPr>
            <a:spAutoFit/>
          </a:bodyPr>
          <a:lstStyle/>
          <a:p>
            <a:pPr>
              <a:spcBef>
                <a:spcPct val="50000"/>
              </a:spcBef>
            </a:pPr>
            <a:r>
              <a:rPr lang="en-US" sz="2800" b="1" dirty="0">
                <a:latin typeface="Comic Sans MS" pitchFamily="66" charset="0"/>
                <a:cs typeface="Times New Roman" pitchFamily="18" charset="0"/>
              </a:rPr>
              <a:t>The two hypotheses are:</a:t>
            </a:r>
          </a:p>
          <a:p>
            <a:pPr>
              <a:spcBef>
                <a:spcPct val="50000"/>
              </a:spcBef>
            </a:pPr>
            <a:endParaRPr lang="en-US" sz="2800" b="1" dirty="0">
              <a:cs typeface="Times New Roman" pitchFamily="18" charset="0"/>
            </a:endParaRPr>
          </a:p>
          <a:p>
            <a:pPr>
              <a:spcBef>
                <a:spcPct val="50000"/>
              </a:spcBef>
            </a:pPr>
            <a:r>
              <a:rPr lang="en-US" sz="2800" dirty="0">
                <a:cs typeface="Times New Roman" pitchFamily="18" charset="0"/>
              </a:rPr>
              <a:t>H</a:t>
            </a:r>
            <a:r>
              <a:rPr lang="en-US" sz="2800" baseline="-30000" dirty="0">
                <a:cs typeface="Times New Roman" pitchFamily="18" charset="0"/>
              </a:rPr>
              <a:t>0</a:t>
            </a:r>
            <a:r>
              <a:rPr lang="en-US" sz="2800" dirty="0">
                <a:cs typeface="Times New Roman" pitchFamily="18" charset="0"/>
              </a:rPr>
              <a:t>: </a:t>
            </a:r>
            <a:r>
              <a:rPr lang="en-US" sz="2800" i="1" dirty="0">
                <a:cs typeface="Times New Roman" pitchFamily="18" charset="0"/>
                <a:sym typeface="Symbol" pitchFamily="18" charset="2"/>
              </a:rPr>
              <a:t></a:t>
            </a:r>
            <a:r>
              <a:rPr lang="en-US" sz="2800" dirty="0">
                <a:cs typeface="Times New Roman" pitchFamily="18" charset="0"/>
              </a:rPr>
              <a:t> = 170     </a:t>
            </a:r>
            <a:r>
              <a:rPr lang="en-US" sz="2800" dirty="0">
                <a:latin typeface="Comic Sans MS" pitchFamily="66" charset="0"/>
                <a:cs typeface="Times New Roman" pitchFamily="18" charset="0"/>
              </a:rPr>
              <a:t>versus  </a:t>
            </a:r>
            <a:r>
              <a:rPr lang="en-US" sz="2800" dirty="0">
                <a:cs typeface="Times New Roman" pitchFamily="18" charset="0"/>
              </a:rPr>
              <a:t>   H</a:t>
            </a:r>
            <a:r>
              <a:rPr lang="en-US" sz="2800" baseline="-30000" dirty="0">
                <a:cs typeface="Times New Roman" pitchFamily="18" charset="0"/>
              </a:rPr>
              <a:t>1</a:t>
            </a:r>
            <a:r>
              <a:rPr lang="en-US" sz="2800" dirty="0">
                <a:cs typeface="Times New Roman" pitchFamily="18" charset="0"/>
              </a:rPr>
              <a:t>: </a:t>
            </a:r>
            <a:r>
              <a:rPr lang="en-US" sz="2800" i="1" dirty="0">
                <a:cs typeface="Times New Roman" pitchFamily="18" charset="0"/>
                <a:sym typeface="Symbol" pitchFamily="18" charset="2"/>
              </a:rPr>
              <a:t></a:t>
            </a:r>
            <a:r>
              <a:rPr lang="en-US" sz="2800" dirty="0">
                <a:cs typeface="Times New Roman" pitchFamily="18" charset="0"/>
              </a:rPr>
              <a:t> ≠  170</a:t>
            </a:r>
          </a:p>
          <a:p>
            <a:pPr>
              <a:spcBef>
                <a:spcPct val="50000"/>
              </a:spcBef>
            </a:pPr>
            <a:endParaRPr lang="en-US" sz="2800" dirty="0">
              <a:cs typeface="Times New Roman" pitchFamily="18" charset="0"/>
            </a:endParaRPr>
          </a:p>
          <a:p>
            <a:pPr>
              <a:spcBef>
                <a:spcPct val="50000"/>
              </a:spcBef>
              <a:buFontTx/>
              <a:buAutoNum type="arabicPeriod"/>
            </a:pPr>
            <a:r>
              <a:rPr lang="en-US" sz="2800" b="1" dirty="0">
                <a:cs typeface="Times New Roman" pitchFamily="18" charset="0"/>
              </a:rPr>
              <a:t> </a:t>
            </a:r>
            <a:r>
              <a:rPr lang="en-US" sz="2800" dirty="0">
                <a:latin typeface="Comic Sans MS" pitchFamily="66" charset="0"/>
                <a:cs typeface="Times New Roman" pitchFamily="18" charset="0"/>
              </a:rPr>
              <a:t>The assumptions: Random sample from a normal </a:t>
            </a:r>
            <a:r>
              <a:rPr lang="en-US" sz="2800" dirty="0">
                <a:cs typeface="Times New Roman" pitchFamily="18" charset="0"/>
              </a:rPr>
              <a:t>					</a:t>
            </a:r>
            <a:r>
              <a:rPr lang="en-US" sz="2800" dirty="0">
                <a:latin typeface="Comic Sans MS" pitchFamily="66" charset="0"/>
                <a:cs typeface="Times New Roman" pitchFamily="18" charset="0"/>
              </a:rPr>
              <a:t>distribution</a:t>
            </a:r>
          </a:p>
          <a:p>
            <a:pPr>
              <a:spcBef>
                <a:spcPct val="50000"/>
              </a:spcBef>
              <a:buFontTx/>
              <a:buAutoNum type="arabicPeriod"/>
            </a:pPr>
            <a:r>
              <a:rPr lang="en-US" sz="2800" b="1" dirty="0">
                <a:cs typeface="Times New Roman" pitchFamily="18" charset="0"/>
              </a:rPr>
              <a:t> </a:t>
            </a:r>
            <a:r>
              <a:rPr lang="en-US" sz="2800" dirty="0">
                <a:latin typeface="Comic Sans MS" pitchFamily="66" charset="0"/>
                <a:cs typeface="Times New Roman" pitchFamily="18" charset="0"/>
              </a:rPr>
              <a:t>The </a:t>
            </a:r>
            <a:r>
              <a:rPr lang="el-GR" sz="2800" dirty="0">
                <a:latin typeface="Comic Sans MS" pitchFamily="66" charset="0"/>
                <a:cs typeface="Times New Roman" pitchFamily="18" charset="0"/>
                <a:sym typeface="Symbol" pitchFamily="18" charset="2"/>
              </a:rPr>
              <a:t>α</a:t>
            </a:r>
            <a:r>
              <a:rPr lang="en-US" sz="2800" dirty="0">
                <a:latin typeface="Comic Sans MS" pitchFamily="66" charset="0"/>
                <a:cs typeface="Times New Roman" pitchFamily="18" charset="0"/>
                <a:sym typeface="Symbol" pitchFamily="18" charset="2"/>
              </a:rPr>
              <a:t> </a:t>
            </a:r>
            <a:r>
              <a:rPr lang="en-US" sz="2800" dirty="0">
                <a:latin typeface="Comic Sans MS" pitchFamily="66" charset="0"/>
                <a:cs typeface="Times New Roman" pitchFamily="18" charset="0"/>
              </a:rPr>
              <a:t>- level:</a:t>
            </a:r>
            <a:r>
              <a:rPr lang="en-US" sz="2800" dirty="0">
                <a:cs typeface="Times New Roman" pitchFamily="18" charset="0"/>
              </a:rPr>
              <a:t>	        </a:t>
            </a:r>
            <a:r>
              <a:rPr lang="el-GR" sz="2800" dirty="0">
                <a:cs typeface="Times New Roman" pitchFamily="18" charset="0"/>
                <a:sym typeface="Symbol" pitchFamily="18" charset="2"/>
              </a:rPr>
              <a:t>α</a:t>
            </a:r>
            <a:r>
              <a:rPr lang="en-US" sz="2800" dirty="0">
                <a:cs typeface="Times New Roman" pitchFamily="18" charset="0"/>
              </a:rPr>
              <a:t> = 0.05 </a:t>
            </a:r>
          </a:p>
        </p:txBody>
      </p:sp>
      <p:sp>
        <p:nvSpPr>
          <p:cNvPr id="10" name="Date Placeholder 9"/>
          <p:cNvSpPr>
            <a:spLocks noGrp="1"/>
          </p:cNvSpPr>
          <p:nvPr>
            <p:ph type="dt" sz="half" idx="10"/>
          </p:nvPr>
        </p:nvSpPr>
        <p:spPr/>
        <p:txBody>
          <a:bodyPr/>
          <a:lstStyle/>
          <a:p>
            <a:fld id="{23F590CF-7B8D-4040-ADA6-27A4584107E5}" type="datetime1">
              <a:rPr lang="en-US" smtClean="0"/>
              <a:pPr/>
              <a:t>1/3/2024</a:t>
            </a:fld>
            <a:endParaRPr lang="en-US"/>
          </a:p>
        </p:txBody>
      </p:sp>
      <p:sp>
        <p:nvSpPr>
          <p:cNvPr id="11" name="Slide Number Placeholder 10"/>
          <p:cNvSpPr>
            <a:spLocks noGrp="1"/>
          </p:cNvSpPr>
          <p:nvPr>
            <p:ph type="sldNum" sz="quarter" idx="12"/>
          </p:nvPr>
        </p:nvSpPr>
        <p:spPr/>
        <p:txBody>
          <a:bodyPr/>
          <a:lstStyle/>
          <a:p>
            <a:fld id="{55F459C9-0256-49D5-A9B1-9BD1A09F91B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1" y="785812"/>
            <a:ext cx="8815388" cy="6688138"/>
            <a:chOff x="144" y="511"/>
            <a:chExt cx="5553" cy="4213"/>
          </a:xfrm>
        </p:grpSpPr>
        <p:sp>
          <p:nvSpPr>
            <p:cNvPr id="48130" name="Text Box 2"/>
            <p:cNvSpPr txBox="1">
              <a:spLocks noChangeArrowheads="1"/>
            </p:cNvSpPr>
            <p:nvPr/>
          </p:nvSpPr>
          <p:spPr bwMode="auto">
            <a:xfrm>
              <a:off x="144" y="691"/>
              <a:ext cx="5553" cy="4033"/>
            </a:xfrm>
            <a:prstGeom prst="rect">
              <a:avLst/>
            </a:prstGeom>
            <a:noFill/>
            <a:ln w="9525">
              <a:noFill/>
              <a:miter lim="800000"/>
              <a:headEnd/>
              <a:tailEnd/>
            </a:ln>
            <a:effectLst/>
          </p:spPr>
          <p:txBody>
            <a:bodyPr wrap="square">
              <a:spAutoFit/>
            </a:bodyPr>
            <a:lstStyle/>
            <a:p>
              <a:pPr marL="457200" indent="-457200">
                <a:spcBef>
                  <a:spcPct val="50000"/>
                </a:spcBef>
              </a:pPr>
              <a:r>
                <a:rPr lang="en-US" sz="2800" dirty="0">
                  <a:cs typeface="Times New Roman" pitchFamily="18" charset="0"/>
                </a:rPr>
                <a:t>2.    </a:t>
              </a:r>
              <a:r>
                <a:rPr lang="en-US" sz="2400" dirty="0">
                  <a:latin typeface="Comic Sans MS" pitchFamily="66" charset="0"/>
                  <a:cs typeface="Times New Roman" pitchFamily="18" charset="0"/>
                </a:rPr>
                <a:t>The test statistic</a:t>
              </a:r>
              <a:r>
                <a:rPr lang="en-US" sz="2800" dirty="0">
                  <a:latin typeface="Comic Sans MS" pitchFamily="66" charset="0"/>
                  <a:cs typeface="Times New Roman" pitchFamily="18" charset="0"/>
                </a:rPr>
                <a:t>:</a:t>
              </a:r>
            </a:p>
            <a:p>
              <a:pPr marL="457200" indent="-457200">
                <a:spcBef>
                  <a:spcPct val="50000"/>
                </a:spcBef>
              </a:pPr>
              <a:endParaRPr lang="en-US" sz="1200" i="1" dirty="0">
                <a:cs typeface="Times New Roman" pitchFamily="18" charset="0"/>
              </a:endParaRPr>
            </a:p>
            <a:p>
              <a:pPr marL="457200" indent="-457200">
                <a:spcBef>
                  <a:spcPct val="50000"/>
                </a:spcBef>
              </a:pPr>
              <a:r>
                <a:rPr lang="en-US" sz="2800" i="1" dirty="0">
                  <a:cs typeface="Times New Roman" pitchFamily="18" charset="0"/>
                </a:rPr>
                <a:t>3</a:t>
              </a:r>
              <a:r>
                <a:rPr lang="en-US" sz="2800" dirty="0">
                  <a:cs typeface="Times New Roman" pitchFamily="18" charset="0"/>
                </a:rPr>
                <a:t>. </a:t>
              </a:r>
              <a:r>
                <a:rPr lang="en-US" sz="2400" dirty="0">
                  <a:latin typeface="Comic Sans MS" pitchFamily="66" charset="0"/>
                  <a:cs typeface="Times New Roman" pitchFamily="18" charset="0"/>
                </a:rPr>
                <a:t>The critical region:</a:t>
              </a:r>
              <a:r>
                <a:rPr lang="en-US" sz="2800" i="1" dirty="0">
                  <a:cs typeface="Times New Roman" pitchFamily="18" charset="0"/>
                </a:rPr>
                <a:t>	</a:t>
              </a:r>
              <a:r>
                <a:rPr lang="en-US" sz="2400" dirty="0">
                  <a:latin typeface="Comic Sans MS" pitchFamily="66" charset="0"/>
                  <a:cs typeface="Times New Roman" pitchFamily="18" charset="0"/>
                </a:rPr>
                <a:t>Reject H</a:t>
              </a:r>
              <a:r>
                <a:rPr lang="en-US" sz="2400" baseline="-30000" dirty="0">
                  <a:latin typeface="Comic Sans MS" pitchFamily="66" charset="0"/>
                  <a:cs typeface="Times New Roman" pitchFamily="18" charset="0"/>
                </a:rPr>
                <a:t>0</a:t>
              </a:r>
              <a:r>
                <a:rPr lang="en-US" sz="2400" dirty="0">
                  <a:latin typeface="Comic Sans MS" pitchFamily="66" charset="0"/>
                  <a:cs typeface="Times New Roman" pitchFamily="18" charset="0"/>
                </a:rPr>
                <a:t>: </a:t>
              </a:r>
              <a:r>
                <a:rPr lang="en-US" sz="2400" dirty="0">
                  <a:latin typeface="Comic Sans MS" pitchFamily="66" charset="0"/>
                  <a:cs typeface="Times New Roman" pitchFamily="18" charset="0"/>
                  <a:sym typeface="WP MathA" pitchFamily="2" charset="2"/>
                </a:rPr>
                <a:t>µ</a:t>
              </a:r>
              <a:r>
                <a:rPr lang="en-US" sz="2400" dirty="0">
                  <a:latin typeface="Comic Sans MS" pitchFamily="66" charset="0"/>
                  <a:cs typeface="Times New Roman" pitchFamily="18" charset="0"/>
                </a:rPr>
                <a:t> = 170 if the value </a:t>
              </a:r>
              <a:r>
                <a:rPr lang="en-US" sz="2800" dirty="0">
                  <a:cs typeface="Times New Roman" pitchFamily="18" charset="0"/>
                </a:rPr>
                <a:t>			         		</a:t>
              </a:r>
              <a:r>
                <a:rPr lang="en-US" sz="2400" dirty="0">
                  <a:latin typeface="Comic Sans MS" pitchFamily="66" charset="0"/>
                  <a:cs typeface="Times New Roman" pitchFamily="18" charset="0"/>
                </a:rPr>
                <a:t>calculated for t is not between </a:t>
              </a:r>
              <a:r>
                <a:rPr lang="en-US" sz="2800" dirty="0">
                  <a:cs typeface="Times New Roman" pitchFamily="18" charset="0"/>
                </a:rPr>
                <a:t>			         		± </a:t>
              </a:r>
              <a:r>
                <a:rPr lang="en-US" dirty="0"/>
                <a:t>t</a:t>
              </a:r>
              <a:r>
                <a:rPr lang="en-US" baseline="-25000" dirty="0"/>
                <a:t>0.975</a:t>
              </a:r>
              <a:r>
                <a:rPr lang="en-US" dirty="0"/>
                <a:t>(4) = 2.776</a:t>
              </a:r>
            </a:p>
            <a:p>
              <a:pPr marL="457200" indent="-457200">
                <a:spcBef>
                  <a:spcPct val="50000"/>
                </a:spcBef>
              </a:pPr>
              <a:endParaRPr lang="en-US" sz="2800" dirty="0">
                <a:cs typeface="Times New Roman" pitchFamily="18" charset="0"/>
              </a:endParaRPr>
            </a:p>
            <a:p>
              <a:pPr marL="457200" indent="-457200">
                <a:spcBef>
                  <a:spcPct val="50000"/>
                </a:spcBef>
              </a:pPr>
              <a:r>
                <a:rPr lang="en-US" sz="2800" dirty="0">
                  <a:cs typeface="Times New Roman" pitchFamily="18" charset="0"/>
                </a:rPr>
                <a:t>4.  </a:t>
              </a:r>
              <a:r>
                <a:rPr lang="en-US" sz="2400" dirty="0">
                  <a:latin typeface="Comic Sans MS" pitchFamily="66" charset="0"/>
                  <a:cs typeface="Times New Roman" pitchFamily="18" charset="0"/>
                </a:rPr>
                <a:t>The result:</a:t>
              </a:r>
              <a:r>
                <a:rPr lang="en-US" sz="2800" i="1" dirty="0">
                  <a:cs typeface="Times New Roman" pitchFamily="18" charset="0"/>
                </a:rPr>
                <a:t>	</a:t>
              </a:r>
              <a:endParaRPr lang="en-US" sz="2800" dirty="0">
                <a:cs typeface="Times New Roman" pitchFamily="18" charset="0"/>
              </a:endParaRPr>
            </a:p>
            <a:p>
              <a:pPr marL="457200" indent="-457200">
                <a:spcBef>
                  <a:spcPct val="50000"/>
                </a:spcBef>
              </a:pPr>
              <a:r>
                <a:rPr lang="en-US" sz="2800" dirty="0">
                  <a:cs typeface="Times New Roman" pitchFamily="18" charset="0"/>
                </a:rPr>
                <a:t> </a:t>
              </a:r>
            </a:p>
            <a:p>
              <a:pPr marL="457200" indent="-457200">
                <a:spcBef>
                  <a:spcPct val="50000"/>
                </a:spcBef>
              </a:pPr>
              <a:r>
                <a:rPr lang="en-US" sz="2400" dirty="0">
                  <a:latin typeface="Comic Sans MS" pitchFamily="66" charset="0"/>
                  <a:cs typeface="Times New Roman" pitchFamily="18" charset="0"/>
                </a:rPr>
                <a:t> 5. The conclusion:	        Reject H</a:t>
              </a:r>
              <a:r>
                <a:rPr lang="en-US" sz="2400" baseline="-25000" dirty="0">
                  <a:latin typeface="Comic Sans MS" pitchFamily="66" charset="0"/>
                  <a:cs typeface="Times New Roman" pitchFamily="18" charset="0"/>
                </a:rPr>
                <a:t>0</a:t>
              </a:r>
              <a:r>
                <a:rPr lang="en-US" sz="2400" dirty="0">
                  <a:latin typeface="Comic Sans MS" pitchFamily="66" charset="0"/>
                  <a:cs typeface="Times New Roman" pitchFamily="18" charset="0"/>
                </a:rPr>
                <a:t>: </a:t>
              </a:r>
              <a:r>
                <a:rPr lang="en-US" sz="2400" dirty="0">
                  <a:latin typeface="Comic Sans MS" pitchFamily="66" charset="0"/>
                  <a:cs typeface="Times New Roman" pitchFamily="18" charset="0"/>
                  <a:sym typeface="WP MathA" pitchFamily="2" charset="2"/>
                </a:rPr>
                <a:t>µ</a:t>
              </a:r>
              <a:r>
                <a:rPr lang="en-US" sz="2400" dirty="0">
                  <a:latin typeface="Comic Sans MS" pitchFamily="66" charset="0"/>
                  <a:cs typeface="Times New Roman" pitchFamily="18" charset="0"/>
                </a:rPr>
                <a:t> = 170 since the </a:t>
              </a:r>
              <a:r>
                <a:rPr lang="en-US" sz="2800" dirty="0">
                  <a:cs typeface="Times New Roman" pitchFamily="18" charset="0"/>
                </a:rPr>
                <a:t>				         </a:t>
              </a:r>
              <a:r>
                <a:rPr lang="en-US" sz="2400" dirty="0">
                  <a:latin typeface="Comic Sans MS" pitchFamily="66" charset="0"/>
                  <a:cs typeface="Times New Roman" pitchFamily="18" charset="0"/>
                </a:rPr>
                <a:t>value calculated for t is not 					between ± 2.776</a:t>
              </a:r>
              <a:r>
                <a:rPr lang="en-US" sz="2800" dirty="0">
                  <a:cs typeface="Times New Roman" pitchFamily="18" charset="0"/>
                </a:rPr>
                <a:t>.</a:t>
              </a:r>
            </a:p>
            <a:p>
              <a:pPr marL="457200" indent="-457200">
                <a:spcBef>
                  <a:spcPct val="50000"/>
                </a:spcBef>
              </a:pPr>
              <a:r>
                <a:rPr lang="en-US" sz="2800" dirty="0">
                  <a:cs typeface="Times New Roman" pitchFamily="18" charset="0"/>
                </a:rPr>
                <a:t>                                     </a:t>
              </a:r>
              <a:endParaRPr lang="en-US" sz="2800" dirty="0"/>
            </a:p>
          </p:txBody>
        </p:sp>
        <p:graphicFrame>
          <p:nvGraphicFramePr>
            <p:cNvPr id="48131" name="Object 3"/>
            <p:cNvGraphicFramePr>
              <a:graphicFrameLocks noChangeAspect="1"/>
            </p:cNvGraphicFramePr>
            <p:nvPr/>
          </p:nvGraphicFramePr>
          <p:xfrm>
            <a:off x="2574" y="511"/>
            <a:ext cx="912" cy="633"/>
          </p:xfrm>
          <a:graphic>
            <a:graphicData uri="http://schemas.openxmlformats.org/presentationml/2006/ole">
              <mc:AlternateContent xmlns:mc="http://schemas.openxmlformats.org/markup-compatibility/2006">
                <mc:Choice xmlns:v="urn:schemas-microsoft-com:vml" Requires="v">
                  <p:oleObj spid="_x0000_s100394" name="Equation" r:id="rId3" imgW="596880" imgH="444240" progId="">
                    <p:embed/>
                  </p:oleObj>
                </mc:Choice>
                <mc:Fallback>
                  <p:oleObj name="Equation" r:id="rId3" imgW="596880" imgH="4442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4" y="511"/>
                          <a:ext cx="912" cy="6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8132" name="Object 4"/>
            <p:cNvGraphicFramePr>
              <a:graphicFrameLocks noChangeAspect="1"/>
            </p:cNvGraphicFramePr>
            <p:nvPr/>
          </p:nvGraphicFramePr>
          <p:xfrm>
            <a:off x="2259" y="2311"/>
            <a:ext cx="2960" cy="656"/>
          </p:xfrm>
          <a:graphic>
            <a:graphicData uri="http://schemas.openxmlformats.org/presentationml/2006/ole">
              <mc:AlternateContent xmlns:mc="http://schemas.openxmlformats.org/markup-compatibility/2006">
                <mc:Choice xmlns:v="urn:schemas-microsoft-com:vml" Requires="v">
                  <p:oleObj spid="_x0000_s100395" name="Equation" r:id="rId5" imgW="2082600" imgH="444240" progId="">
                    <p:embed/>
                  </p:oleObj>
                </mc:Choice>
                <mc:Fallback>
                  <p:oleObj name="Equation" r:id="rId5" imgW="2082600" imgH="4442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9" y="2311"/>
                          <a:ext cx="2960" cy="6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 name="Date Placeholder 6"/>
          <p:cNvSpPr>
            <a:spLocks noGrp="1"/>
          </p:cNvSpPr>
          <p:nvPr>
            <p:ph type="dt" sz="half" idx="10"/>
          </p:nvPr>
        </p:nvSpPr>
        <p:spPr/>
        <p:txBody>
          <a:bodyPr/>
          <a:lstStyle/>
          <a:p>
            <a:fld id="{F450B82D-E434-4904-89E4-87B0A1766D5C}" type="datetime1">
              <a:rPr lang="en-US" smtClean="0"/>
              <a:pPr/>
              <a:t>1/3/2024</a:t>
            </a:fld>
            <a:endParaRPr lang="en-US"/>
          </a:p>
        </p:txBody>
      </p:sp>
      <p:sp>
        <p:nvSpPr>
          <p:cNvPr id="8" name="Slide Number Placeholder 7"/>
          <p:cNvSpPr>
            <a:spLocks noGrp="1"/>
          </p:cNvSpPr>
          <p:nvPr>
            <p:ph type="sldNum" sz="quarter" idx="12"/>
          </p:nvPr>
        </p:nvSpPr>
        <p:spPr/>
        <p:txBody>
          <a:bodyPr/>
          <a:lstStyle/>
          <a:p>
            <a:fld id="{55F459C9-0256-49D5-A9B1-9BD1A09F91BF}" type="slidenum">
              <a:rPr lang="en-US" smtClean="0"/>
              <a:pPr/>
              <a:t>21</a:t>
            </a:fld>
            <a:endParaRPr lang="en-US" dirty="0"/>
          </a:p>
        </p:txBody>
      </p:sp>
      <p:sp>
        <p:nvSpPr>
          <p:cNvPr id="9" name="TextBox 8"/>
          <p:cNvSpPr txBox="1"/>
          <p:nvPr/>
        </p:nvSpPr>
        <p:spPr>
          <a:xfrm>
            <a:off x="0" y="142852"/>
            <a:ext cx="9144000" cy="800219"/>
          </a:xfrm>
          <a:prstGeom prst="rect">
            <a:avLst/>
          </a:prstGeom>
          <a:noFill/>
        </p:spPr>
        <p:txBody>
          <a:bodyPr wrap="square" rtlCol="0">
            <a:spAutoFit/>
          </a:bodyPr>
          <a:lstStyle/>
          <a:p>
            <a:r>
              <a:rPr lang="en-US" sz="2800" dirty="0">
                <a:latin typeface="Comic Sans MS" pitchFamily="66" charset="0"/>
                <a:cs typeface="Times New Roman" pitchFamily="18" charset="0"/>
              </a:rPr>
              <a:t>1. </a:t>
            </a:r>
            <a:r>
              <a:rPr lang="en-US" sz="2400" dirty="0">
                <a:latin typeface="Comic Sans MS" pitchFamily="66" charset="0"/>
                <a:cs typeface="Times New Roman" pitchFamily="18" charset="0"/>
              </a:rPr>
              <a:t>The two hypothesis are</a:t>
            </a:r>
            <a:r>
              <a:rPr lang="en-US" sz="2800" dirty="0">
                <a:latin typeface="Comic Sans MS" pitchFamily="66" charset="0"/>
                <a:cs typeface="Times New Roman" pitchFamily="18" charset="0"/>
              </a:rPr>
              <a:t>:  </a:t>
            </a:r>
            <a:r>
              <a:rPr lang="en-US" sz="2400" dirty="0">
                <a:latin typeface="Comic Sans MS" pitchFamily="66" charset="0"/>
                <a:cs typeface="Times New Roman" pitchFamily="18" charset="0"/>
              </a:rPr>
              <a:t>H</a:t>
            </a:r>
            <a:r>
              <a:rPr lang="en-US" sz="2400" baseline="-30000" dirty="0">
                <a:latin typeface="Comic Sans MS" pitchFamily="66" charset="0"/>
                <a:cs typeface="Times New Roman" pitchFamily="18" charset="0"/>
              </a:rPr>
              <a:t>0</a:t>
            </a:r>
            <a:r>
              <a:rPr lang="en-US" sz="2400" dirty="0">
                <a:latin typeface="Comic Sans MS" pitchFamily="66" charset="0"/>
                <a:cs typeface="Times New Roman" pitchFamily="18" charset="0"/>
              </a:rPr>
              <a:t>: </a:t>
            </a:r>
            <a:r>
              <a:rPr lang="en-US" sz="2400" i="1" dirty="0">
                <a:latin typeface="Comic Sans MS" pitchFamily="66" charset="0"/>
                <a:cs typeface="Times New Roman" pitchFamily="18" charset="0"/>
                <a:sym typeface="Symbol" pitchFamily="18" charset="2"/>
              </a:rPr>
              <a:t></a:t>
            </a:r>
            <a:r>
              <a:rPr lang="en-US" sz="2400" dirty="0">
                <a:latin typeface="Comic Sans MS" pitchFamily="66" charset="0"/>
                <a:cs typeface="Times New Roman" pitchFamily="18" charset="0"/>
              </a:rPr>
              <a:t> = 170 versus H</a:t>
            </a:r>
            <a:r>
              <a:rPr lang="en-US" sz="2400" baseline="-30000" dirty="0">
                <a:latin typeface="Comic Sans MS" pitchFamily="66" charset="0"/>
                <a:cs typeface="Times New Roman" pitchFamily="18" charset="0"/>
              </a:rPr>
              <a:t>1</a:t>
            </a:r>
            <a:r>
              <a:rPr lang="en-US" sz="2400" dirty="0">
                <a:latin typeface="Comic Sans MS" pitchFamily="66" charset="0"/>
                <a:cs typeface="Times New Roman" pitchFamily="18" charset="0"/>
              </a:rPr>
              <a:t>: </a:t>
            </a:r>
            <a:r>
              <a:rPr lang="en-US" sz="2400" i="1" dirty="0">
                <a:latin typeface="Comic Sans MS" pitchFamily="66" charset="0"/>
                <a:cs typeface="Times New Roman" pitchFamily="18" charset="0"/>
                <a:sym typeface="Symbol" pitchFamily="18" charset="2"/>
              </a:rPr>
              <a:t></a:t>
            </a:r>
            <a:r>
              <a:rPr lang="en-US" sz="2400" dirty="0">
                <a:latin typeface="Comic Sans MS" pitchFamily="66" charset="0"/>
                <a:cs typeface="Times New Roman" pitchFamily="18" charset="0"/>
              </a:rPr>
              <a:t> ≠  170</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142876" y="609600"/>
            <a:ext cx="8696325" cy="4186239"/>
            <a:chOff x="42" y="384"/>
            <a:chExt cx="5478" cy="2637"/>
          </a:xfrm>
        </p:grpSpPr>
        <p:sp>
          <p:nvSpPr>
            <p:cNvPr id="14338" name="Text Box 2"/>
            <p:cNvSpPr txBox="1">
              <a:spLocks noChangeArrowheads="1"/>
            </p:cNvSpPr>
            <p:nvPr/>
          </p:nvSpPr>
          <p:spPr bwMode="auto">
            <a:xfrm>
              <a:off x="42" y="384"/>
              <a:ext cx="5478" cy="2637"/>
            </a:xfrm>
            <a:prstGeom prst="rect">
              <a:avLst/>
            </a:prstGeom>
            <a:noFill/>
            <a:ln w="9525">
              <a:noFill/>
              <a:miter lim="800000"/>
              <a:headEnd/>
              <a:tailEnd/>
            </a:ln>
            <a:effectLst/>
          </p:spPr>
          <p:txBody>
            <a:bodyPr wrap="square">
              <a:spAutoFit/>
            </a:bodyPr>
            <a:lstStyle/>
            <a:p>
              <a:pPr algn="just">
                <a:spcBef>
                  <a:spcPct val="50000"/>
                </a:spcBef>
              </a:pPr>
              <a:r>
                <a:rPr lang="en-US" sz="2800" dirty="0">
                  <a:latin typeface="Comic Sans MS" pitchFamily="66" charset="0"/>
                  <a:cs typeface="Times New Roman" pitchFamily="18" charset="0"/>
                </a:rPr>
                <a:t>This test was performed under the assumption that µ=170. </a:t>
              </a:r>
            </a:p>
            <a:p>
              <a:pPr algn="just">
                <a:spcBef>
                  <a:spcPct val="50000"/>
                </a:spcBef>
              </a:pPr>
              <a:r>
                <a:rPr lang="en-US" sz="2800" dirty="0">
                  <a:latin typeface="Comic Sans MS" pitchFamily="66" charset="0"/>
                  <a:cs typeface="Times New Roman" pitchFamily="18" charset="0"/>
                </a:rPr>
                <a:t>The conclusion is that the sample mean     = 153.0 is so far away from µ=170 that is hard to believe that µ =170.  </a:t>
              </a:r>
            </a:p>
            <a:p>
              <a:pPr algn="just">
                <a:spcBef>
                  <a:spcPct val="50000"/>
                </a:spcBef>
              </a:pPr>
              <a:endParaRPr lang="en-US" sz="2800" dirty="0">
                <a:latin typeface="Comic Sans MS" pitchFamily="66" charset="0"/>
                <a:cs typeface="Times New Roman" pitchFamily="18" charset="0"/>
              </a:endParaRPr>
            </a:p>
            <a:p>
              <a:pPr algn="just">
                <a:spcBef>
                  <a:spcPct val="50000"/>
                </a:spcBef>
              </a:pPr>
              <a:r>
                <a:rPr lang="en-US" sz="2800" dirty="0">
                  <a:latin typeface="Comic Sans MS" pitchFamily="66" charset="0"/>
                  <a:cs typeface="Times New Roman" pitchFamily="18" charset="0"/>
                </a:rPr>
                <a:t>i.e.: Based on the given information (data) there is evidence to reject H</a:t>
              </a:r>
              <a:r>
                <a:rPr lang="en-US" sz="2800" baseline="-25000" dirty="0">
                  <a:latin typeface="Comic Sans MS" pitchFamily="66" charset="0"/>
                  <a:cs typeface="Times New Roman" pitchFamily="18" charset="0"/>
                </a:rPr>
                <a:t>0</a:t>
              </a:r>
              <a:endParaRPr lang="en-US" sz="2800" dirty="0">
                <a:latin typeface="Comic Sans MS" pitchFamily="66" charset="0"/>
                <a:cs typeface="Times New Roman" pitchFamily="18" charset="0"/>
              </a:endParaRPr>
            </a:p>
          </p:txBody>
        </p:sp>
        <p:graphicFrame>
          <p:nvGraphicFramePr>
            <p:cNvPr id="14339" name="Object 3"/>
            <p:cNvGraphicFramePr>
              <a:graphicFrameLocks noChangeAspect="1"/>
            </p:cNvGraphicFramePr>
            <p:nvPr/>
          </p:nvGraphicFramePr>
          <p:xfrm>
            <a:off x="4362" y="1080"/>
            <a:ext cx="285" cy="336"/>
          </p:xfrm>
          <a:graphic>
            <a:graphicData uri="http://schemas.openxmlformats.org/presentationml/2006/ole">
              <mc:AlternateContent xmlns:mc="http://schemas.openxmlformats.org/markup-compatibility/2006">
                <mc:Choice xmlns:v="urn:schemas-microsoft-com:vml" Requires="v">
                  <p:oleObj spid="_x0000_s101398" name="Equation" r:id="rId3" imgW="139680" imgH="164880" progId="">
                    <p:embed/>
                  </p:oleObj>
                </mc:Choice>
                <mc:Fallback>
                  <p:oleObj name="Equation" r:id="rId3" imgW="139680" imgH="1648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2" y="1080"/>
                          <a:ext cx="285" cy="3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 name="Date Placeholder 7"/>
          <p:cNvSpPr>
            <a:spLocks noGrp="1"/>
          </p:cNvSpPr>
          <p:nvPr>
            <p:ph type="dt" sz="half" idx="10"/>
          </p:nvPr>
        </p:nvSpPr>
        <p:spPr/>
        <p:txBody>
          <a:bodyPr/>
          <a:lstStyle/>
          <a:p>
            <a:fld id="{366E7BDC-7336-4825-A617-783494166DBA}" type="datetime1">
              <a:rPr lang="en-US" smtClean="0"/>
              <a:pPr/>
              <a:t>1/3/2024</a:t>
            </a:fld>
            <a:endParaRPr lang="en-US"/>
          </a:p>
        </p:txBody>
      </p:sp>
      <p:sp>
        <p:nvSpPr>
          <p:cNvPr id="9" name="Slide Number Placeholder 8"/>
          <p:cNvSpPr>
            <a:spLocks noGrp="1"/>
          </p:cNvSpPr>
          <p:nvPr>
            <p:ph type="sldNum" sz="quarter" idx="12"/>
          </p:nvPr>
        </p:nvSpPr>
        <p:spPr/>
        <p:txBody>
          <a:bodyPr/>
          <a:lstStyle/>
          <a:p>
            <a:fld id="{55F459C9-0256-49D5-A9B1-9BD1A09F91B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normAutofit/>
          </a:bodyPr>
          <a:lstStyle/>
          <a:p>
            <a:pPr eaLnBrk="1" hangingPunct="1">
              <a:defRPr/>
            </a:pPr>
            <a:r>
              <a:rPr lang="en-US" sz="3200" b="1" dirty="0">
                <a:latin typeface="Comic Sans MS" pitchFamily="66" charset="0"/>
                <a:ea typeface="+mn-ea"/>
                <a:cs typeface="+mn-cs"/>
              </a:rPr>
              <a:t>T-Tests</a:t>
            </a:r>
          </a:p>
        </p:txBody>
      </p:sp>
      <p:sp>
        <p:nvSpPr>
          <p:cNvPr id="19459" name="Rectangle 3"/>
          <p:cNvSpPr>
            <a:spLocks noGrp="1" noChangeArrowheads="1"/>
          </p:cNvSpPr>
          <p:nvPr>
            <p:ph type="subTitle" idx="1"/>
          </p:nvPr>
        </p:nvSpPr>
        <p:spPr/>
        <p:txBody>
          <a:bodyPr/>
          <a:lstStyle/>
          <a:p>
            <a:pPr eaLnBrk="1" hangingPunct="1"/>
            <a:r>
              <a:rPr lang="en-US" dirty="0">
                <a:solidFill>
                  <a:schemeClr val="tx1"/>
                </a:solidFill>
                <a:latin typeface="Comic Sans MS" pitchFamily="66" charset="0"/>
              </a:rPr>
              <a:t>Independent Samples</a:t>
            </a:r>
          </a:p>
        </p:txBody>
      </p:sp>
      <p:sp>
        <p:nvSpPr>
          <p:cNvPr id="4" name="Date Placeholder 3"/>
          <p:cNvSpPr>
            <a:spLocks noGrp="1"/>
          </p:cNvSpPr>
          <p:nvPr>
            <p:ph type="dt" sz="half" idx="10"/>
          </p:nvPr>
        </p:nvSpPr>
        <p:spPr/>
        <p:txBody>
          <a:bodyPr/>
          <a:lstStyle/>
          <a:p>
            <a:fld id="{AAB82100-6CB0-4E94-B48F-4F4B7CD6C22E}"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57158" y="0"/>
            <a:ext cx="8229600" cy="869950"/>
          </a:xfrm>
        </p:spPr>
        <p:txBody>
          <a:bodyPr>
            <a:normAutofit/>
          </a:bodyPr>
          <a:lstStyle/>
          <a:p>
            <a:pPr eaLnBrk="1" hangingPunct="1"/>
            <a:r>
              <a:rPr lang="en-US" sz="3200" dirty="0">
                <a:latin typeface="Comic Sans MS" pitchFamily="66" charset="0"/>
              </a:rPr>
              <a:t>T-Tests of Independence</a:t>
            </a:r>
          </a:p>
        </p:txBody>
      </p:sp>
      <p:sp>
        <p:nvSpPr>
          <p:cNvPr id="20483" name="Rectangle 3"/>
          <p:cNvSpPr>
            <a:spLocks noGrp="1" noChangeArrowheads="1"/>
          </p:cNvSpPr>
          <p:nvPr>
            <p:ph type="body" idx="1"/>
          </p:nvPr>
        </p:nvSpPr>
        <p:spPr>
          <a:xfrm>
            <a:off x="214282" y="714356"/>
            <a:ext cx="8929718" cy="5257800"/>
          </a:xfrm>
        </p:spPr>
        <p:txBody>
          <a:bodyPr>
            <a:normAutofit fontScale="85000" lnSpcReduction="20000"/>
          </a:bodyPr>
          <a:lstStyle/>
          <a:p>
            <a:pPr algn="just" eaLnBrk="1" hangingPunct="1">
              <a:lnSpc>
                <a:spcPct val="150000"/>
              </a:lnSpc>
            </a:pPr>
            <a:r>
              <a:rPr lang="en-US" sz="2800" dirty="0">
                <a:latin typeface="Comic Sans MS" pitchFamily="66" charset="0"/>
              </a:rPr>
              <a:t>Used to test whether there is a significant difference between the means of two samples.</a:t>
            </a:r>
          </a:p>
          <a:p>
            <a:pPr algn="just" eaLnBrk="1" hangingPunct="1">
              <a:lnSpc>
                <a:spcPct val="150000"/>
              </a:lnSpc>
            </a:pPr>
            <a:r>
              <a:rPr lang="en-US" sz="2800" dirty="0">
                <a:latin typeface="Comic Sans MS" pitchFamily="66" charset="0"/>
              </a:rPr>
              <a:t>We are testing for independence, meaning the two samples are related or not.</a:t>
            </a:r>
          </a:p>
          <a:p>
            <a:pPr algn="just">
              <a:lnSpc>
                <a:spcPct val="150000"/>
              </a:lnSpc>
            </a:pPr>
            <a:r>
              <a:rPr lang="en-US" sz="2800" dirty="0">
                <a:latin typeface="Comic Sans MS" pitchFamily="66" charset="0"/>
              </a:rPr>
              <a:t>Useful in experiments where people are assigned to two groups, when there should be no differences, and then introduce Independent variables (treatment) to see if groups have real differences, which would be attributable to introduced X variable.  This implies the samples are from different populations (with different </a:t>
            </a:r>
            <a:r>
              <a:rPr lang="el-GR" sz="2800" dirty="0">
                <a:latin typeface="Comic Sans MS" pitchFamily="66" charset="0"/>
              </a:rPr>
              <a:t>μ</a:t>
            </a:r>
            <a:r>
              <a:rPr lang="en-US" sz="2800" dirty="0">
                <a:latin typeface="Comic Sans MS" pitchFamily="66" charset="0"/>
              </a:rPr>
              <a:t>).</a:t>
            </a:r>
            <a:endParaRPr lang="el-GR" sz="2800" dirty="0">
              <a:latin typeface="Comic Sans MS" pitchFamily="66" charset="0"/>
            </a:endParaRPr>
          </a:p>
          <a:p>
            <a:pPr algn="just" eaLnBrk="1" hangingPunct="1">
              <a:lnSpc>
                <a:spcPct val="150000"/>
              </a:lnSpc>
            </a:pPr>
            <a:endParaRPr lang="en-US" sz="2800" dirty="0">
              <a:latin typeface="Comic Sans MS" pitchFamily="66" charset="0"/>
            </a:endParaRPr>
          </a:p>
          <a:p>
            <a:pPr algn="just" eaLnBrk="1" hangingPunct="1">
              <a:lnSpc>
                <a:spcPct val="150000"/>
              </a:lnSpc>
              <a:buNone/>
            </a:pPr>
            <a:endParaRPr lang="en-US" sz="1600" dirty="0">
              <a:latin typeface="Comic Sans MS" pitchFamily="66" charset="0"/>
            </a:endParaRPr>
          </a:p>
        </p:txBody>
      </p:sp>
      <p:sp>
        <p:nvSpPr>
          <p:cNvPr id="4" name="Date Placeholder 3"/>
          <p:cNvSpPr>
            <a:spLocks noGrp="1"/>
          </p:cNvSpPr>
          <p:nvPr>
            <p:ph type="dt" sz="half" idx="10"/>
          </p:nvPr>
        </p:nvSpPr>
        <p:spPr/>
        <p:txBody>
          <a:bodyPr/>
          <a:lstStyle/>
          <a:p>
            <a:fld id="{CE89CE91-28E6-494D-AF38-8B2D903DB1EA}"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ChangeArrowheads="1"/>
          </p:cNvSpPr>
          <p:nvPr/>
        </p:nvSpPr>
        <p:spPr bwMode="auto">
          <a:xfrm>
            <a:off x="0" y="2852738"/>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3"/>
          <p:cNvGraphicFramePr>
            <a:graphicFrameLocks noChangeAspect="1"/>
          </p:cNvGraphicFramePr>
          <p:nvPr/>
        </p:nvGraphicFramePr>
        <p:xfrm>
          <a:off x="914400" y="1371600"/>
          <a:ext cx="6858000" cy="2336800"/>
        </p:xfrm>
        <a:graphic>
          <a:graphicData uri="http://schemas.openxmlformats.org/presentationml/2006/ole">
            <mc:AlternateContent xmlns:mc="http://schemas.openxmlformats.org/markup-compatibility/2006">
              <mc:Choice xmlns:v="urn:schemas-microsoft-com:vml" Requires="v">
                <p:oleObj spid="_x0000_s80958" name="Equation" r:id="rId3" imgW="2451100" imgH="838200" progId="Equation.3">
                  <p:embed/>
                </p:oleObj>
              </mc:Choice>
              <mc:Fallback>
                <p:oleObj name="Equation" r:id="rId3" imgW="2451100" imgH="838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371600"/>
                        <a:ext cx="6858000" cy="233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Text Box 4"/>
          <p:cNvSpPr txBox="1">
            <a:spLocks noChangeArrowheads="1"/>
          </p:cNvSpPr>
          <p:nvPr/>
        </p:nvSpPr>
        <p:spPr bwMode="auto">
          <a:xfrm>
            <a:off x="428596" y="214290"/>
            <a:ext cx="8001056" cy="523220"/>
          </a:xfrm>
          <a:prstGeom prst="rect">
            <a:avLst/>
          </a:prstGeom>
          <a:noFill/>
          <a:ln w="9525">
            <a:noFill/>
            <a:miter lim="800000"/>
            <a:headEnd/>
            <a:tailEnd/>
          </a:ln>
        </p:spPr>
        <p:txBody>
          <a:bodyPr wrap="square">
            <a:spAutoFit/>
          </a:bodyPr>
          <a:lstStyle/>
          <a:p>
            <a:r>
              <a:rPr lang="en-US" sz="2800" b="1" dirty="0">
                <a:latin typeface="Comic Sans MS" pitchFamily="66" charset="0"/>
              </a:rPr>
              <a:t>Two Sample Difference of Means T-Test is</a:t>
            </a:r>
          </a:p>
        </p:txBody>
      </p:sp>
      <p:graphicFrame>
        <p:nvGraphicFramePr>
          <p:cNvPr id="3075" name="Object 5"/>
          <p:cNvGraphicFramePr>
            <a:graphicFrameLocks noChangeAspect="1"/>
          </p:cNvGraphicFramePr>
          <p:nvPr/>
        </p:nvGraphicFramePr>
        <p:xfrm>
          <a:off x="1500166" y="4071942"/>
          <a:ext cx="3048000" cy="1081088"/>
        </p:xfrm>
        <a:graphic>
          <a:graphicData uri="http://schemas.openxmlformats.org/presentationml/2006/ole">
            <mc:AlternateContent xmlns:mc="http://schemas.openxmlformats.org/markup-compatibility/2006">
              <mc:Choice xmlns:v="urn:schemas-microsoft-com:vml" Requires="v">
                <p:oleObj spid="_x0000_s80959" name="Equation" r:id="rId5" imgW="1396800" imgH="495000" progId="Equation.3">
                  <p:embed/>
                </p:oleObj>
              </mc:Choice>
              <mc:Fallback>
                <p:oleObj name="Equation" r:id="rId5" imgW="1396800" imgH="495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166" y="4071942"/>
                        <a:ext cx="304800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9" name="Text Box 6"/>
          <p:cNvSpPr txBox="1">
            <a:spLocks noChangeArrowheads="1"/>
          </p:cNvSpPr>
          <p:nvPr/>
        </p:nvSpPr>
        <p:spPr bwMode="auto">
          <a:xfrm>
            <a:off x="500034" y="4357694"/>
            <a:ext cx="631904" cy="369332"/>
          </a:xfrm>
          <a:prstGeom prst="rect">
            <a:avLst/>
          </a:prstGeom>
          <a:noFill/>
          <a:ln w="9525">
            <a:noFill/>
            <a:miter lim="800000"/>
            <a:headEnd/>
            <a:tailEnd/>
          </a:ln>
        </p:spPr>
        <p:txBody>
          <a:bodyPr wrap="none">
            <a:spAutoFit/>
          </a:bodyPr>
          <a:lstStyle/>
          <a:p>
            <a:r>
              <a:rPr lang="en-US" dirty="0"/>
              <a:t>S</a:t>
            </a:r>
            <a:r>
              <a:rPr lang="en-US" sz="1400" dirty="0"/>
              <a:t>p</a:t>
            </a:r>
            <a:r>
              <a:rPr lang="en-US" baseline="-25000" dirty="0"/>
              <a:t>2</a:t>
            </a:r>
            <a:r>
              <a:rPr lang="en-US" dirty="0"/>
              <a:t> =</a:t>
            </a:r>
          </a:p>
        </p:txBody>
      </p:sp>
      <p:sp>
        <p:nvSpPr>
          <p:cNvPr id="3080" name="Text Box 7"/>
          <p:cNvSpPr txBox="1">
            <a:spLocks noChangeArrowheads="1"/>
          </p:cNvSpPr>
          <p:nvPr/>
        </p:nvSpPr>
        <p:spPr bwMode="auto">
          <a:xfrm>
            <a:off x="4643438" y="4303713"/>
            <a:ext cx="4119562" cy="366712"/>
          </a:xfrm>
          <a:prstGeom prst="rect">
            <a:avLst/>
          </a:prstGeom>
          <a:noFill/>
          <a:ln w="9525">
            <a:noFill/>
            <a:miter lim="800000"/>
            <a:headEnd/>
            <a:tailEnd/>
          </a:ln>
        </p:spPr>
        <p:txBody>
          <a:bodyPr wrap="square">
            <a:spAutoFit/>
          </a:bodyPr>
          <a:lstStyle/>
          <a:p>
            <a:r>
              <a:rPr lang="en-US" dirty="0"/>
              <a:t>Pooled variance of the two groups with</a:t>
            </a:r>
          </a:p>
        </p:txBody>
      </p:sp>
      <p:graphicFrame>
        <p:nvGraphicFramePr>
          <p:cNvPr id="3076" name="Object 8"/>
          <p:cNvGraphicFramePr>
            <a:graphicFrameLocks noChangeAspect="1"/>
          </p:cNvGraphicFramePr>
          <p:nvPr/>
        </p:nvGraphicFramePr>
        <p:xfrm>
          <a:off x="1643042" y="5286388"/>
          <a:ext cx="1371600" cy="1109663"/>
        </p:xfrm>
        <a:graphic>
          <a:graphicData uri="http://schemas.openxmlformats.org/presentationml/2006/ole">
            <mc:AlternateContent xmlns:mc="http://schemas.openxmlformats.org/markup-compatibility/2006">
              <mc:Choice xmlns:v="urn:schemas-microsoft-com:vml" Requires="v">
                <p:oleObj spid="_x0000_s80960" name="Equation" r:id="rId7" imgW="596880" imgH="482400" progId="Equation.3">
                  <p:embed/>
                </p:oleObj>
              </mc:Choice>
              <mc:Fallback>
                <p:oleObj name="Equation" r:id="rId7" imgW="596880" imgH="4824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3042" y="5286388"/>
                        <a:ext cx="1371600" cy="110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1" name="Text Box 9"/>
          <p:cNvSpPr txBox="1">
            <a:spLocks noChangeArrowheads="1"/>
          </p:cNvSpPr>
          <p:nvPr/>
        </p:nvSpPr>
        <p:spPr bwMode="auto">
          <a:xfrm>
            <a:off x="3214678" y="5643578"/>
            <a:ext cx="4622800" cy="366712"/>
          </a:xfrm>
          <a:prstGeom prst="rect">
            <a:avLst/>
          </a:prstGeom>
          <a:noFill/>
          <a:ln w="9525">
            <a:noFill/>
            <a:miter lim="800000"/>
            <a:headEnd/>
            <a:tailEnd/>
          </a:ln>
        </p:spPr>
        <p:txBody>
          <a:bodyPr wrap="none">
            <a:spAutoFit/>
          </a:bodyPr>
          <a:lstStyle/>
          <a:p>
            <a:r>
              <a:rPr lang="en-US" dirty="0"/>
              <a:t>= common standard deviation of two groups</a:t>
            </a:r>
          </a:p>
        </p:txBody>
      </p:sp>
      <p:sp>
        <p:nvSpPr>
          <p:cNvPr id="10" name="Date Placeholder 9"/>
          <p:cNvSpPr>
            <a:spLocks noGrp="1"/>
          </p:cNvSpPr>
          <p:nvPr>
            <p:ph type="dt" sz="half" idx="10"/>
          </p:nvPr>
        </p:nvSpPr>
        <p:spPr/>
        <p:txBody>
          <a:bodyPr/>
          <a:lstStyle/>
          <a:p>
            <a:fld id="{CD3319AE-201E-4994-92A2-D3DE5B5342AD}" type="datetime1">
              <a:rPr lang="en-US" smtClean="0"/>
              <a:pPr/>
              <a:t>1/3/2024</a:t>
            </a:fld>
            <a:endParaRPr lang="en-US"/>
          </a:p>
        </p:txBody>
      </p:sp>
      <p:sp>
        <p:nvSpPr>
          <p:cNvPr id="11" name="Slide Number Placeholder 10"/>
          <p:cNvSpPr>
            <a:spLocks noGrp="1"/>
          </p:cNvSpPr>
          <p:nvPr>
            <p:ph type="sldNum" sz="quarter" idx="12"/>
          </p:nvPr>
        </p:nvSpPr>
        <p:spPr/>
        <p:txBody>
          <a:bodyPr/>
          <a:lstStyle/>
          <a:p>
            <a:fld id="{55F459C9-0256-49D5-A9B1-9BD1A09F91BF}"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33400"/>
            <a:ext cx="8153400" cy="381000"/>
          </a:xfrm>
        </p:spPr>
        <p:txBody>
          <a:bodyPr>
            <a:normAutofit fontScale="90000"/>
          </a:bodyPr>
          <a:lstStyle/>
          <a:p>
            <a:pPr eaLnBrk="1" hangingPunct="1"/>
            <a:r>
              <a:rPr lang="en-US" sz="3200" b="1" dirty="0">
                <a:solidFill>
                  <a:schemeClr val="tx1"/>
                </a:solidFill>
              </a:rPr>
              <a:t>Two Sample Difference of Means T-Test</a:t>
            </a:r>
            <a:br>
              <a:rPr lang="en-US" sz="4000" b="1" dirty="0">
                <a:solidFill>
                  <a:schemeClr val="tx1"/>
                </a:solidFill>
              </a:rPr>
            </a:br>
            <a:endParaRPr lang="en-US" sz="4000" b="1" dirty="0">
              <a:solidFill>
                <a:schemeClr val="tx1"/>
              </a:solidFill>
            </a:endParaRPr>
          </a:p>
        </p:txBody>
      </p:sp>
      <p:sp>
        <p:nvSpPr>
          <p:cNvPr id="23555" name="Rectangle 3"/>
          <p:cNvSpPr>
            <a:spLocks noGrp="1" noChangeArrowheads="1"/>
          </p:cNvSpPr>
          <p:nvPr>
            <p:ph type="body" idx="1"/>
          </p:nvPr>
        </p:nvSpPr>
        <p:spPr>
          <a:xfrm>
            <a:off x="0" y="857232"/>
            <a:ext cx="8929718" cy="5410200"/>
          </a:xfrm>
        </p:spPr>
        <p:txBody>
          <a:bodyPr>
            <a:noAutofit/>
          </a:bodyPr>
          <a:lstStyle/>
          <a:p>
            <a:pPr algn="just" eaLnBrk="1" hangingPunct="1">
              <a:lnSpc>
                <a:spcPct val="150000"/>
              </a:lnSpc>
            </a:pPr>
            <a:r>
              <a:rPr lang="en-US" sz="2800" dirty="0">
                <a:latin typeface="Comic Sans MS" pitchFamily="66" charset="0"/>
              </a:rPr>
              <a:t>The nominator of the equation captures difference in means, while the denominator captures the variation within and between each group.</a:t>
            </a:r>
          </a:p>
          <a:p>
            <a:pPr algn="just" eaLnBrk="1" hangingPunct="1">
              <a:lnSpc>
                <a:spcPct val="150000"/>
              </a:lnSpc>
            </a:pPr>
            <a:r>
              <a:rPr lang="en-US" sz="2800" dirty="0">
                <a:latin typeface="Comic Sans MS" pitchFamily="66" charset="0"/>
              </a:rPr>
              <a:t>Important point: of interest is the difference between the sample means, not sample and population means.  However, rejecting the null means that the two groups under analysis have different population means.</a:t>
            </a:r>
          </a:p>
        </p:txBody>
      </p:sp>
      <p:sp>
        <p:nvSpPr>
          <p:cNvPr id="4" name="Date Placeholder 3"/>
          <p:cNvSpPr>
            <a:spLocks noGrp="1"/>
          </p:cNvSpPr>
          <p:nvPr>
            <p:ph type="dt" sz="half" idx="10"/>
          </p:nvPr>
        </p:nvSpPr>
        <p:spPr/>
        <p:txBody>
          <a:bodyPr/>
          <a:lstStyle/>
          <a:p>
            <a:fld id="{3D534F4D-7323-46B5-95F8-93A26978BB87}"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74638"/>
            <a:ext cx="8305800" cy="792162"/>
          </a:xfrm>
        </p:spPr>
        <p:txBody>
          <a:bodyPr>
            <a:normAutofit/>
          </a:bodyPr>
          <a:lstStyle/>
          <a:p>
            <a:pPr algn="l" eaLnBrk="1" hangingPunct="1"/>
            <a:r>
              <a:rPr lang="en-US" sz="3200" dirty="0">
                <a:latin typeface="Comic Sans MS" pitchFamily="66" charset="0"/>
              </a:rPr>
              <a:t>Example</a:t>
            </a:r>
          </a:p>
        </p:txBody>
      </p:sp>
      <p:sp>
        <p:nvSpPr>
          <p:cNvPr id="4100" name="Rectangle 3"/>
          <p:cNvSpPr>
            <a:spLocks noGrp="1" noChangeArrowheads="1"/>
          </p:cNvSpPr>
          <p:nvPr>
            <p:ph type="body" idx="1"/>
          </p:nvPr>
        </p:nvSpPr>
        <p:spPr>
          <a:xfrm>
            <a:off x="304800" y="1295400"/>
            <a:ext cx="8610600" cy="5334000"/>
          </a:xfrm>
        </p:spPr>
        <p:txBody>
          <a:bodyPr/>
          <a:lstStyle/>
          <a:p>
            <a:pPr algn="just" eaLnBrk="1" hangingPunct="1">
              <a:lnSpc>
                <a:spcPct val="150000"/>
              </a:lnSpc>
            </a:pPr>
            <a:r>
              <a:rPr lang="en-US" sz="2800" dirty="0">
                <a:latin typeface="Comic Sans MS" pitchFamily="66" charset="0"/>
              </a:rPr>
              <a:t>If it is required to test on scores by gender :</a:t>
            </a:r>
          </a:p>
          <a:p>
            <a:pPr algn="just" eaLnBrk="1" hangingPunct="1">
              <a:lnSpc>
                <a:spcPct val="150000"/>
              </a:lnSpc>
              <a:buFontTx/>
              <a:buNone/>
            </a:pPr>
            <a:r>
              <a:rPr lang="en-US" sz="2800" dirty="0">
                <a:latin typeface="Comic Sans MS" pitchFamily="66" charset="0"/>
              </a:rPr>
              <a:t>Females: mean = 50.9, variance = 47.553, n=6</a:t>
            </a:r>
          </a:p>
          <a:p>
            <a:pPr algn="just" eaLnBrk="1" hangingPunct="1">
              <a:lnSpc>
                <a:spcPct val="150000"/>
              </a:lnSpc>
              <a:buFontTx/>
              <a:buNone/>
            </a:pPr>
            <a:r>
              <a:rPr lang="en-US" sz="2800" dirty="0">
                <a:latin typeface="Comic Sans MS" pitchFamily="66" charset="0"/>
              </a:rPr>
              <a:t>Males: mean=41.5, variance= 49.544, n=10.</a:t>
            </a:r>
          </a:p>
          <a:p>
            <a:pPr algn="just" eaLnBrk="1" hangingPunct="1">
              <a:lnSpc>
                <a:spcPct val="150000"/>
              </a:lnSpc>
              <a:buFontTx/>
              <a:buNone/>
            </a:pPr>
            <a:r>
              <a:rPr lang="en-US" sz="2800" dirty="0">
                <a:latin typeface="Comic Sans MS" pitchFamily="66" charset="0"/>
              </a:rPr>
              <a:t>The statistic (for small n and unknown variances) </a:t>
            </a:r>
          </a:p>
          <a:p>
            <a:pPr algn="just" eaLnBrk="1" hangingPunct="1">
              <a:lnSpc>
                <a:spcPct val="150000"/>
              </a:lnSpc>
              <a:buFontTx/>
              <a:buNone/>
            </a:pPr>
            <a:r>
              <a:rPr lang="en-US" sz="2800" dirty="0">
                <a:latin typeface="Comic Sans MS" pitchFamily="66" charset="0"/>
              </a:rPr>
              <a:t>is defined as</a:t>
            </a:r>
          </a:p>
          <a:p>
            <a:pPr algn="just" eaLnBrk="1" hangingPunct="1">
              <a:lnSpc>
                <a:spcPct val="150000"/>
              </a:lnSpc>
              <a:buFontTx/>
              <a:buNone/>
            </a:pPr>
            <a:endParaRPr lang="en-US" sz="2800" dirty="0">
              <a:latin typeface="Comic Sans MS" pitchFamily="66" charset="0"/>
            </a:endParaRPr>
          </a:p>
          <a:p>
            <a:pPr algn="just" eaLnBrk="1" hangingPunct="1">
              <a:lnSpc>
                <a:spcPct val="150000"/>
              </a:lnSpc>
              <a:buFontTx/>
              <a:buNone/>
            </a:pPr>
            <a:endParaRPr lang="en-US" sz="2800" dirty="0">
              <a:latin typeface="Comic Sans MS" pitchFamily="66" charset="0"/>
            </a:endParaRPr>
          </a:p>
          <a:p>
            <a:pPr eaLnBrk="1" hangingPunct="1">
              <a:buFontTx/>
              <a:buNone/>
            </a:pPr>
            <a:endParaRPr lang="en-US" dirty="0"/>
          </a:p>
        </p:txBody>
      </p:sp>
      <p:sp>
        <p:nvSpPr>
          <p:cNvPr id="410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098" name="Object 5"/>
          <p:cNvGraphicFramePr>
            <a:graphicFrameLocks noChangeAspect="1"/>
          </p:cNvGraphicFramePr>
          <p:nvPr>
            <p:extLst>
              <p:ext uri="{D42A27DB-BD31-4B8C-83A1-F6EECF244321}">
                <p14:modId xmlns:p14="http://schemas.microsoft.com/office/powerpoint/2010/main" val="1462405963"/>
              </p:ext>
            </p:extLst>
          </p:nvPr>
        </p:nvGraphicFramePr>
        <p:xfrm>
          <a:off x="2048446" y="4519612"/>
          <a:ext cx="6629400" cy="1608138"/>
        </p:xfrm>
        <a:graphic>
          <a:graphicData uri="http://schemas.openxmlformats.org/presentationml/2006/ole">
            <mc:AlternateContent xmlns:mc="http://schemas.openxmlformats.org/markup-compatibility/2006">
              <mc:Choice xmlns:v="urn:schemas-microsoft-com:vml" Requires="v">
                <p:oleObj spid="_x0000_s81942" name="Equation" r:id="rId3" imgW="2819400" imgH="685800" progId="Equation.3">
                  <p:embed/>
                </p:oleObj>
              </mc:Choice>
              <mc:Fallback>
                <p:oleObj name="Equation" r:id="rId3" imgW="2819400" imgH="685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8446" y="4519612"/>
                        <a:ext cx="6629400" cy="160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Date Placeholder 5"/>
          <p:cNvSpPr>
            <a:spLocks noGrp="1"/>
          </p:cNvSpPr>
          <p:nvPr>
            <p:ph type="dt" sz="half" idx="10"/>
          </p:nvPr>
        </p:nvSpPr>
        <p:spPr/>
        <p:txBody>
          <a:bodyPr/>
          <a:lstStyle/>
          <a:p>
            <a:fld id="{6E6F6250-E0C2-4453-B2FE-E1EA5A6D3B1D}" type="datetime1">
              <a:rPr lang="en-US" smtClean="0"/>
              <a:pPr/>
              <a:t>1/3/2024</a:t>
            </a:fld>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2" name="Object 3"/>
          <p:cNvGraphicFramePr>
            <a:graphicFrameLocks noChangeAspect="1"/>
          </p:cNvGraphicFramePr>
          <p:nvPr/>
        </p:nvGraphicFramePr>
        <p:xfrm>
          <a:off x="609600" y="685800"/>
          <a:ext cx="4191000" cy="1341438"/>
        </p:xfrm>
        <a:graphic>
          <a:graphicData uri="http://schemas.openxmlformats.org/presentationml/2006/ole">
            <mc:AlternateContent xmlns:mc="http://schemas.openxmlformats.org/markup-compatibility/2006">
              <mc:Choice xmlns:v="urn:schemas-microsoft-com:vml" Requires="v">
                <p:oleObj spid="_x0000_s83006" name="Equation" r:id="rId3" imgW="1384300" imgH="444500" progId="Equation.3">
                  <p:embed/>
                </p:oleObj>
              </mc:Choice>
              <mc:Fallback>
                <p:oleObj name="Equation" r:id="rId3" imgW="1384300" imgH="4445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685800"/>
                        <a:ext cx="4191000" cy="1341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4"/>
          <p:cNvGraphicFramePr>
            <a:graphicFrameLocks noChangeAspect="1"/>
          </p:cNvGraphicFramePr>
          <p:nvPr/>
        </p:nvGraphicFramePr>
        <p:xfrm>
          <a:off x="685800" y="2667000"/>
          <a:ext cx="2057400" cy="1190625"/>
        </p:xfrm>
        <a:graphic>
          <a:graphicData uri="http://schemas.openxmlformats.org/presentationml/2006/ole">
            <mc:AlternateContent xmlns:mc="http://schemas.openxmlformats.org/markup-compatibility/2006">
              <mc:Choice xmlns:v="urn:schemas-microsoft-com:vml" Requires="v">
                <p:oleObj spid="_x0000_s83007" name="Equation" r:id="rId5" imgW="723600" imgH="419040" progId="Equation.3">
                  <p:embed/>
                </p:oleObj>
              </mc:Choice>
              <mc:Fallback>
                <p:oleObj name="Equation" r:id="rId5" imgW="723600" imgH="41904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667000"/>
                        <a:ext cx="2057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6" name="Rectangle 5"/>
          <p:cNvSpPr>
            <a:spLocks noChangeArrowheads="1"/>
          </p:cNvSpPr>
          <p:nvPr/>
        </p:nvSpPr>
        <p:spPr bwMode="auto">
          <a:xfrm>
            <a:off x="0" y="3219450"/>
            <a:ext cx="9144000" cy="0"/>
          </a:xfrm>
          <a:prstGeom prst="rect">
            <a:avLst/>
          </a:prstGeom>
          <a:noFill/>
          <a:ln w="9525">
            <a:noFill/>
            <a:miter lim="800000"/>
            <a:headEnd/>
            <a:tailEnd/>
          </a:ln>
        </p:spPr>
        <p:txBody>
          <a:bodyPr wrap="none" anchor="ctr">
            <a:spAutoFit/>
          </a:bodyPr>
          <a:lstStyle/>
          <a:p>
            <a:endParaRPr lang="en-US"/>
          </a:p>
        </p:txBody>
      </p:sp>
      <p:graphicFrame>
        <p:nvGraphicFramePr>
          <p:cNvPr id="5124" name="Object 6"/>
          <p:cNvGraphicFramePr>
            <a:graphicFrameLocks noChangeAspect="1"/>
          </p:cNvGraphicFramePr>
          <p:nvPr>
            <p:extLst>
              <p:ext uri="{D42A27DB-BD31-4B8C-83A1-F6EECF244321}">
                <p14:modId xmlns:p14="http://schemas.microsoft.com/office/powerpoint/2010/main" val="3388870484"/>
              </p:ext>
            </p:extLst>
          </p:nvPr>
        </p:nvGraphicFramePr>
        <p:xfrm>
          <a:off x="4143372" y="2621756"/>
          <a:ext cx="3124200" cy="1195388"/>
        </p:xfrm>
        <a:graphic>
          <a:graphicData uri="http://schemas.openxmlformats.org/presentationml/2006/ole">
            <mc:AlternateContent xmlns:mc="http://schemas.openxmlformats.org/markup-compatibility/2006">
              <mc:Choice xmlns:v="urn:schemas-microsoft-com:vml" Requires="v">
                <p:oleObj spid="_x0000_s83008" name="Equation" r:id="rId7" imgW="1091726" imgH="418918" progId="Equation.3">
                  <p:embed/>
                </p:oleObj>
              </mc:Choice>
              <mc:Fallback>
                <p:oleObj name="Equation" r:id="rId7" imgW="1091726" imgH="418918"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3372" y="2621756"/>
                        <a:ext cx="3124200"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7" name="Text Box 7"/>
          <p:cNvSpPr txBox="1">
            <a:spLocks noChangeArrowheads="1"/>
          </p:cNvSpPr>
          <p:nvPr/>
        </p:nvSpPr>
        <p:spPr bwMode="auto">
          <a:xfrm>
            <a:off x="671382" y="4695360"/>
            <a:ext cx="7357002" cy="461665"/>
          </a:xfrm>
          <a:prstGeom prst="rect">
            <a:avLst/>
          </a:prstGeom>
          <a:noFill/>
          <a:ln w="9525">
            <a:noFill/>
            <a:miter lim="800000"/>
            <a:headEnd/>
            <a:tailEnd/>
          </a:ln>
        </p:spPr>
        <p:txBody>
          <a:bodyPr wrap="square">
            <a:spAutoFit/>
          </a:bodyPr>
          <a:lstStyle/>
          <a:p>
            <a:r>
              <a:rPr lang="en-US" sz="2400" b="1" dirty="0">
                <a:latin typeface="Comic Sans MS" pitchFamily="66" charset="0"/>
              </a:rPr>
              <a:t>Now what do we do with this obtained value?</a:t>
            </a:r>
          </a:p>
        </p:txBody>
      </p:sp>
      <p:sp>
        <p:nvSpPr>
          <p:cNvPr id="8" name="Date Placeholder 7"/>
          <p:cNvSpPr>
            <a:spLocks noGrp="1"/>
          </p:cNvSpPr>
          <p:nvPr>
            <p:ph type="dt" sz="half" idx="10"/>
          </p:nvPr>
        </p:nvSpPr>
        <p:spPr/>
        <p:txBody>
          <a:bodyPr/>
          <a:lstStyle/>
          <a:p>
            <a:fld id="{7A91ECFE-E042-44A8-BC68-3E89BA56E25E}" type="datetime1">
              <a:rPr lang="en-US" smtClean="0"/>
              <a:pPr/>
              <a:t>1/3/2024</a:t>
            </a:fld>
            <a:endParaRPr lang="en-US"/>
          </a:p>
        </p:txBody>
      </p:sp>
      <p:sp>
        <p:nvSpPr>
          <p:cNvPr id="9" name="Slide Number Placeholder 8"/>
          <p:cNvSpPr>
            <a:spLocks noGrp="1"/>
          </p:cNvSpPr>
          <p:nvPr>
            <p:ph type="sldNum" sz="quarter" idx="12"/>
          </p:nvPr>
        </p:nvSpPr>
        <p:spPr/>
        <p:txBody>
          <a:bodyPr/>
          <a:lstStyle/>
          <a:p>
            <a:fld id="{55F459C9-0256-49D5-A9B1-9BD1A09F91BF}"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382000" cy="792162"/>
          </a:xfrm>
        </p:spPr>
        <p:txBody>
          <a:bodyPr>
            <a:normAutofit/>
          </a:bodyPr>
          <a:lstStyle/>
          <a:p>
            <a:pPr eaLnBrk="1" hangingPunct="1"/>
            <a:r>
              <a:rPr lang="en-US" sz="3200" b="1" dirty="0">
                <a:latin typeface="Comic Sans MS" pitchFamily="66" charset="0"/>
              </a:rPr>
              <a:t>Steps of Testing and Significance</a:t>
            </a:r>
          </a:p>
        </p:txBody>
      </p:sp>
      <p:sp>
        <p:nvSpPr>
          <p:cNvPr id="46083" name="Rectangle 3"/>
          <p:cNvSpPr>
            <a:spLocks noGrp="1" noChangeArrowheads="1"/>
          </p:cNvSpPr>
          <p:nvPr>
            <p:ph type="body" idx="1"/>
          </p:nvPr>
        </p:nvSpPr>
        <p:spPr>
          <a:xfrm>
            <a:off x="214282" y="1295400"/>
            <a:ext cx="8701118" cy="5562600"/>
          </a:xfrm>
        </p:spPr>
        <p:txBody>
          <a:bodyPr/>
          <a:lstStyle/>
          <a:p>
            <a:pPr marL="609600" indent="-609600" algn="just" eaLnBrk="1" hangingPunct="1">
              <a:buFontTx/>
              <a:buAutoNum type="arabicPeriod"/>
            </a:pPr>
            <a:r>
              <a:rPr lang="en-US" sz="2800" dirty="0">
                <a:latin typeface="Comic Sans MS" pitchFamily="66" charset="0"/>
              </a:rPr>
              <a:t>State the null and Alternative hypotheses</a:t>
            </a:r>
          </a:p>
          <a:p>
            <a:pPr marL="609600" indent="-609600" algn="just" eaLnBrk="1" hangingPunct="1">
              <a:buFontTx/>
              <a:buAutoNum type="arabicPeriod"/>
            </a:pPr>
            <a:r>
              <a:rPr lang="en-US" sz="2800" dirty="0">
                <a:latin typeface="Comic Sans MS" pitchFamily="66" charset="0"/>
              </a:rPr>
              <a:t>Set Alpha Level of Risk: .10, .05, .01</a:t>
            </a:r>
          </a:p>
          <a:p>
            <a:pPr marL="609600" indent="-609600" algn="just">
              <a:buFontTx/>
              <a:buAutoNum type="arabicPeriod"/>
            </a:pPr>
            <a:r>
              <a:rPr lang="en-US" sz="2800" dirty="0">
                <a:latin typeface="Comic Sans MS" pitchFamily="66" charset="0"/>
              </a:rPr>
              <a:t>Selection of appropriate test statistic: Z-test, T-test Chi2, etc.</a:t>
            </a:r>
          </a:p>
          <a:p>
            <a:pPr marL="609600" indent="-609600" algn="just" eaLnBrk="1" hangingPunct="1">
              <a:buFontTx/>
              <a:buAutoNum type="arabicPeriod"/>
            </a:pPr>
            <a:r>
              <a:rPr lang="en-US" sz="2800" dirty="0">
                <a:latin typeface="Comic Sans MS" pitchFamily="66" charset="0"/>
              </a:rPr>
              <a:t>Computation of statistical value: get obtained value.</a:t>
            </a:r>
          </a:p>
          <a:p>
            <a:pPr marL="609600" indent="-609600" algn="just" eaLnBrk="1" hangingPunct="1">
              <a:buFontTx/>
              <a:buAutoNum type="arabicPeriod"/>
            </a:pPr>
            <a:r>
              <a:rPr lang="en-US" sz="2800" dirty="0">
                <a:latin typeface="Comic Sans MS" pitchFamily="66" charset="0"/>
              </a:rPr>
              <a:t>Compare obtained value to critical value: done for you for most methods in most statistical packages.</a:t>
            </a:r>
          </a:p>
          <a:p>
            <a:pPr marL="609600" indent="-609600" eaLnBrk="1" hangingPunct="1">
              <a:buFontTx/>
              <a:buAutoNum type="arabicPeriod"/>
            </a:pPr>
            <a:endParaRPr lang="en-US" b="1" dirty="0"/>
          </a:p>
        </p:txBody>
      </p:sp>
      <p:sp>
        <p:nvSpPr>
          <p:cNvPr id="4" name="Date Placeholder 3"/>
          <p:cNvSpPr>
            <a:spLocks noGrp="1"/>
          </p:cNvSpPr>
          <p:nvPr>
            <p:ph type="dt" sz="half" idx="10"/>
          </p:nvPr>
        </p:nvSpPr>
        <p:spPr/>
        <p:txBody>
          <a:bodyPr/>
          <a:lstStyle/>
          <a:p>
            <a:fld id="{6803002D-FCAF-41E3-BF7E-FDA4A7E8573A}"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slide(fromBottom)">
                                      <p:cBhvr>
                                        <p:cTn id="7" dur="500"/>
                                        <p:tgtEl>
                                          <p:spTgt spid="460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slide(fromBottom)">
                                      <p:cBhvr>
                                        <p:cTn id="12" dur="500"/>
                                        <p:tgtEl>
                                          <p:spTgt spid="460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anim calcmode="lin" valueType="num">
                                      <p:cBhvr>
                                        <p:cTn id="17" dur="5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4608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p:cTn id="23" dur="500" fill="hold"/>
                                        <p:tgtEl>
                                          <p:spTgt spid="4608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608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457200" y="274638"/>
            <a:ext cx="8229600" cy="887412"/>
          </a:xfrm>
        </p:spPr>
        <p:txBody>
          <a:bodyPr>
            <a:normAutofit/>
          </a:bodyPr>
          <a:lstStyle/>
          <a:p>
            <a:pPr algn="l" eaLnBrk="1" hangingPunct="1"/>
            <a:r>
              <a:rPr lang="en-US" sz="3200" dirty="0">
                <a:latin typeface="Comic Sans MS" pitchFamily="66" charset="0"/>
              </a:rPr>
              <a:t>Example continue</a:t>
            </a:r>
          </a:p>
        </p:txBody>
      </p:sp>
      <p:sp>
        <p:nvSpPr>
          <p:cNvPr id="4102" name="Rectangle 3"/>
          <p:cNvSpPr>
            <a:spLocks noGrp="1" noChangeArrowheads="1"/>
          </p:cNvSpPr>
          <p:nvPr>
            <p:ph type="body" idx="1"/>
          </p:nvPr>
        </p:nvSpPr>
        <p:spPr>
          <a:xfrm>
            <a:off x="214282" y="1201738"/>
            <a:ext cx="8539193" cy="5292725"/>
          </a:xfrm>
        </p:spPr>
        <p:txBody>
          <a:bodyPr>
            <a:normAutofit lnSpcReduction="10000"/>
          </a:bodyPr>
          <a:lstStyle/>
          <a:p>
            <a:pPr>
              <a:spcBef>
                <a:spcPct val="15000"/>
              </a:spcBef>
              <a:buNone/>
            </a:pPr>
            <a:endParaRPr lang="en-US" sz="2800" dirty="0">
              <a:latin typeface="Comic Sans MS" pitchFamily="66" charset="0"/>
            </a:endParaRPr>
          </a:p>
          <a:p>
            <a:pPr>
              <a:spcBef>
                <a:spcPct val="15000"/>
              </a:spcBef>
              <a:buNone/>
            </a:pPr>
            <a:r>
              <a:rPr lang="en-US" sz="2800" dirty="0">
                <a:latin typeface="Comic Sans MS" pitchFamily="66" charset="0"/>
              </a:rPr>
              <a:t>To test the hypothesis, we have </a:t>
            </a:r>
            <a:r>
              <a:rPr lang="el-GR" dirty="0">
                <a:cs typeface="Arial" charset="0"/>
              </a:rPr>
              <a:t>μ</a:t>
            </a:r>
            <a:r>
              <a:rPr lang="en-US" baseline="-25000" dirty="0"/>
              <a:t>0</a:t>
            </a:r>
            <a:r>
              <a:rPr lang="en-US" dirty="0"/>
              <a:t> = 170  </a:t>
            </a:r>
            <a:r>
              <a:rPr lang="en-US" sz="2800" dirty="0">
                <a:latin typeface="Comic Sans MS" pitchFamily="66" charset="0"/>
              </a:rPr>
              <a:t>and</a:t>
            </a:r>
          </a:p>
          <a:p>
            <a:pPr>
              <a:spcBef>
                <a:spcPct val="15000"/>
              </a:spcBef>
              <a:buNone/>
            </a:pPr>
            <a:r>
              <a:rPr lang="en-US" sz="2800" dirty="0">
                <a:latin typeface="Comic Sans MS" pitchFamily="66" charset="0"/>
              </a:rPr>
              <a:t> </a:t>
            </a:r>
            <a:r>
              <a:rPr lang="el-GR" sz="2800" dirty="0">
                <a:cs typeface="Arial" charset="0"/>
              </a:rPr>
              <a:t>σ</a:t>
            </a:r>
            <a:r>
              <a:rPr lang="en-US" sz="2800" dirty="0">
                <a:cs typeface="Arial" charset="0"/>
              </a:rPr>
              <a:t> = 40</a:t>
            </a:r>
            <a:endParaRPr lang="en-US" sz="2800" dirty="0">
              <a:latin typeface="Comic Sans MS" pitchFamily="66" charset="0"/>
            </a:endParaRPr>
          </a:p>
          <a:p>
            <a:pPr eaLnBrk="1" hangingPunct="1">
              <a:spcBef>
                <a:spcPct val="15000"/>
              </a:spcBef>
              <a:buNone/>
            </a:pPr>
            <a:endParaRPr lang="en-US" sz="2800" dirty="0">
              <a:latin typeface="Comic Sans MS" pitchFamily="66" charset="0"/>
            </a:endParaRPr>
          </a:p>
          <a:p>
            <a:pPr eaLnBrk="1" hangingPunct="1">
              <a:spcBef>
                <a:spcPct val="15000"/>
              </a:spcBef>
              <a:buNone/>
            </a:pPr>
            <a:r>
              <a:rPr lang="en-US" sz="2800" dirty="0">
                <a:latin typeface="Comic Sans MS" pitchFamily="66" charset="0"/>
              </a:rPr>
              <a:t>If a random sample of size </a:t>
            </a:r>
            <a:r>
              <a:rPr lang="en-US" i="1" dirty="0"/>
              <a:t>n </a:t>
            </a:r>
            <a:r>
              <a:rPr lang="en-US" dirty="0"/>
              <a:t>= 64 </a:t>
            </a:r>
            <a:r>
              <a:rPr lang="en-US" sz="2800" dirty="0">
                <a:latin typeface="Comic Sans MS" pitchFamily="66" charset="0"/>
              </a:rPr>
              <a:t>gives a mean of 173, then</a:t>
            </a:r>
          </a:p>
          <a:p>
            <a:pPr eaLnBrk="1" hangingPunct="1">
              <a:spcBef>
                <a:spcPct val="15000"/>
              </a:spcBef>
              <a:buFontTx/>
              <a:buNone/>
            </a:pPr>
            <a:br>
              <a:rPr lang="en-US" dirty="0"/>
            </a:br>
            <a:endParaRPr lang="en-US" dirty="0"/>
          </a:p>
          <a:p>
            <a:pPr eaLnBrk="1" hangingPunct="1">
              <a:spcBef>
                <a:spcPct val="15000"/>
              </a:spcBef>
              <a:buNone/>
            </a:pPr>
            <a:endParaRPr lang="en-US" dirty="0"/>
          </a:p>
          <a:p>
            <a:pPr eaLnBrk="1" hangingPunct="1">
              <a:spcBef>
                <a:spcPct val="15000"/>
              </a:spcBef>
              <a:buNone/>
            </a:pPr>
            <a:br>
              <a:rPr lang="en-US" dirty="0"/>
            </a:br>
            <a:endParaRPr lang="en-US" dirty="0"/>
          </a:p>
        </p:txBody>
      </p:sp>
      <p:graphicFrame>
        <p:nvGraphicFramePr>
          <p:cNvPr id="4098" name="Object 4"/>
          <p:cNvGraphicFramePr>
            <a:graphicFrameLocks noChangeAspect="1"/>
          </p:cNvGraphicFramePr>
          <p:nvPr/>
        </p:nvGraphicFramePr>
        <p:xfrm>
          <a:off x="1857356" y="4000504"/>
          <a:ext cx="3656012" cy="1131887"/>
        </p:xfrm>
        <a:graphic>
          <a:graphicData uri="http://schemas.openxmlformats.org/presentationml/2006/ole">
            <mc:AlternateContent xmlns:mc="http://schemas.openxmlformats.org/markup-compatibility/2006">
              <mc:Choice xmlns:v="urn:schemas-microsoft-com:vml" Requires="v">
                <p:oleObj spid="_x0000_s38954" name="Equation" r:id="rId3" imgW="1358640" imgH="419040" progId="Equation.3">
                  <p:embed/>
                </p:oleObj>
              </mc:Choice>
              <mc:Fallback>
                <p:oleObj name="Equation" r:id="rId3" imgW="135864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4000504"/>
                        <a:ext cx="3656012"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oleObj>
              </mc:Fallback>
            </mc:AlternateContent>
          </a:graphicData>
        </a:graphic>
      </p:graphicFrame>
      <p:graphicFrame>
        <p:nvGraphicFramePr>
          <p:cNvPr id="4099" name="Object 5"/>
          <p:cNvGraphicFramePr>
            <a:graphicFrameLocks noChangeAspect="1"/>
          </p:cNvGraphicFramePr>
          <p:nvPr/>
        </p:nvGraphicFramePr>
        <p:xfrm>
          <a:off x="1142976" y="5357826"/>
          <a:ext cx="5297488" cy="1147762"/>
        </p:xfrm>
        <a:graphic>
          <a:graphicData uri="http://schemas.openxmlformats.org/presentationml/2006/ole">
            <mc:AlternateContent xmlns:mc="http://schemas.openxmlformats.org/markup-compatibility/2006">
              <mc:Choice xmlns:v="urn:schemas-microsoft-com:vml" Requires="v">
                <p:oleObj spid="_x0000_s38955" name="Equation" r:id="rId5" imgW="1993680" imgH="431640" progId="Equation.3">
                  <p:embed/>
                </p:oleObj>
              </mc:Choice>
              <mc:Fallback>
                <p:oleObj name="Equation" r:id="rId5" imgW="1993680" imgH="431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976" y="5357826"/>
                        <a:ext cx="5297488" cy="114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Date Placeholder 5"/>
          <p:cNvSpPr>
            <a:spLocks noGrp="1"/>
          </p:cNvSpPr>
          <p:nvPr>
            <p:ph type="dt" sz="half" idx="10"/>
          </p:nvPr>
        </p:nvSpPr>
        <p:spPr/>
        <p:txBody>
          <a:bodyPr/>
          <a:lstStyle/>
          <a:p>
            <a:fld id="{596CC3F4-3F1E-4C68-B88C-C2164BF62275}" type="datetime1">
              <a:rPr lang="en-US" smtClean="0"/>
              <a:pPr/>
              <a:t>1/3/2024</a:t>
            </a:fld>
            <a:endParaRPr lang="en-US"/>
          </a:p>
        </p:txBody>
      </p:sp>
      <p:sp>
        <p:nvSpPr>
          <p:cNvPr id="8" name="Slide Number Placeholder 7"/>
          <p:cNvSpPr>
            <a:spLocks noGrp="1"/>
          </p:cNvSpPr>
          <p:nvPr>
            <p:ph type="sldNum" sz="quarter" idx="12"/>
          </p:nvPr>
        </p:nvSpPr>
        <p:spPr/>
        <p:txBody>
          <a:bodyPr/>
          <a:lstStyle/>
          <a:p>
            <a:fld id="{55F459C9-0256-49D5-A9B1-9BD1A09F91BF}"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2">
                                            <p:txEl>
                                              <p:pRg st="1" end="1"/>
                                            </p:txEl>
                                          </p:spTgt>
                                        </p:tgtEl>
                                        <p:attrNameLst>
                                          <p:attrName>style.visibility</p:attrName>
                                        </p:attrNameLst>
                                      </p:cBhvr>
                                      <p:to>
                                        <p:strVal val="visible"/>
                                      </p:to>
                                    </p:set>
                                    <p:animEffect transition="in" filter="blinds(horizontal)">
                                      <p:cBhvr>
                                        <p:cTn id="7" dur="500"/>
                                        <p:tgtEl>
                                          <p:spTgt spid="410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02">
                                            <p:txEl>
                                              <p:pRg st="2" end="2"/>
                                            </p:txEl>
                                          </p:spTgt>
                                        </p:tgtEl>
                                        <p:attrNameLst>
                                          <p:attrName>style.visibility</p:attrName>
                                        </p:attrNameLst>
                                      </p:cBhvr>
                                      <p:to>
                                        <p:strVal val="visible"/>
                                      </p:to>
                                    </p:set>
                                    <p:animEffect transition="in" filter="blinds(horizontal)">
                                      <p:cBhvr>
                                        <p:cTn id="10" dur="500"/>
                                        <p:tgtEl>
                                          <p:spTgt spid="410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02">
                                            <p:txEl>
                                              <p:pRg st="4" end="4"/>
                                            </p:txEl>
                                          </p:spTgt>
                                        </p:tgtEl>
                                        <p:attrNameLst>
                                          <p:attrName>style.visibility</p:attrName>
                                        </p:attrNameLst>
                                      </p:cBhvr>
                                      <p:to>
                                        <p:strVal val="visible"/>
                                      </p:to>
                                    </p:set>
                                    <p:animEffect transition="in" filter="blinds(horizontal)">
                                      <p:cBhvr>
                                        <p:cTn id="15" dur="500"/>
                                        <p:tgtEl>
                                          <p:spTgt spid="410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098"/>
                                        </p:tgtEl>
                                        <p:attrNameLst>
                                          <p:attrName>style.visibility</p:attrName>
                                        </p:attrNameLst>
                                      </p:cBhvr>
                                      <p:to>
                                        <p:strVal val="visible"/>
                                      </p:to>
                                    </p:set>
                                    <p:anim calcmode="lin" valueType="num">
                                      <p:cBhvr additive="base">
                                        <p:cTn id="20" dur="500" fill="hold"/>
                                        <p:tgtEl>
                                          <p:spTgt spid="4098"/>
                                        </p:tgtEl>
                                        <p:attrNameLst>
                                          <p:attrName>ppt_x</p:attrName>
                                        </p:attrNameLst>
                                      </p:cBhvr>
                                      <p:tavLst>
                                        <p:tav tm="0">
                                          <p:val>
                                            <p:strVal val="#ppt_x"/>
                                          </p:val>
                                        </p:tav>
                                        <p:tav tm="100000">
                                          <p:val>
                                            <p:strVal val="#ppt_x"/>
                                          </p:val>
                                        </p:tav>
                                      </p:tavLst>
                                    </p:anim>
                                    <p:anim calcmode="lin" valueType="num">
                                      <p:cBhvr additive="base">
                                        <p:cTn id="21"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099"/>
                                        </p:tgtEl>
                                        <p:attrNameLst>
                                          <p:attrName>style.visibility</p:attrName>
                                        </p:attrNameLst>
                                      </p:cBhvr>
                                      <p:to>
                                        <p:strVal val="visible"/>
                                      </p:to>
                                    </p:set>
                                    <p:anim calcmode="lin" valueType="num">
                                      <p:cBhvr additive="base">
                                        <p:cTn id="26" dur="500" fill="hold"/>
                                        <p:tgtEl>
                                          <p:spTgt spid="4099"/>
                                        </p:tgtEl>
                                        <p:attrNameLst>
                                          <p:attrName>ppt_x</p:attrName>
                                        </p:attrNameLst>
                                      </p:cBhvr>
                                      <p:tavLst>
                                        <p:tav tm="0">
                                          <p:val>
                                            <p:strVal val="#ppt_x"/>
                                          </p:val>
                                        </p:tav>
                                        <p:tav tm="100000">
                                          <p:val>
                                            <p:strVal val="#ppt_x"/>
                                          </p:val>
                                        </p:tav>
                                      </p:tavLst>
                                    </p:anim>
                                    <p:anim calcmode="lin" valueType="num">
                                      <p:cBhvr additive="base">
                                        <p:cTn id="27"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458200" cy="944562"/>
          </a:xfrm>
        </p:spPr>
        <p:txBody>
          <a:bodyPr>
            <a:normAutofit/>
          </a:bodyPr>
          <a:lstStyle/>
          <a:p>
            <a:pPr eaLnBrk="1" hangingPunct="1"/>
            <a:r>
              <a:rPr lang="en-US" sz="3200" dirty="0">
                <a:latin typeface="Comic Sans MS" pitchFamily="66" charset="0"/>
              </a:rPr>
              <a:t>Steps of Testing  continue</a:t>
            </a:r>
          </a:p>
        </p:txBody>
      </p:sp>
      <p:sp>
        <p:nvSpPr>
          <p:cNvPr id="47107" name="Rectangle 3"/>
          <p:cNvSpPr>
            <a:spLocks noGrp="1" noChangeArrowheads="1"/>
          </p:cNvSpPr>
          <p:nvPr>
            <p:ph type="body" idx="1"/>
          </p:nvPr>
        </p:nvSpPr>
        <p:spPr>
          <a:xfrm>
            <a:off x="0" y="1600200"/>
            <a:ext cx="8686800" cy="4953000"/>
          </a:xfrm>
        </p:spPr>
        <p:txBody>
          <a:bodyPr>
            <a:normAutofit/>
          </a:bodyPr>
          <a:lstStyle/>
          <a:p>
            <a:pPr marL="609600" indent="-609600" algn="just" eaLnBrk="1" hangingPunct="1">
              <a:lnSpc>
                <a:spcPct val="150000"/>
              </a:lnSpc>
              <a:buFontTx/>
              <a:buAutoNum type="arabicPeriod" startAt="6"/>
            </a:pPr>
            <a:r>
              <a:rPr lang="en-US" sz="2800" dirty="0">
                <a:latin typeface="Comic Sans MS" pitchFamily="66" charset="0"/>
              </a:rPr>
              <a:t>Comparison of the obtained and critical values.</a:t>
            </a:r>
          </a:p>
          <a:p>
            <a:pPr marL="609600" indent="-609600" algn="just" eaLnBrk="1" hangingPunct="1">
              <a:lnSpc>
                <a:spcPct val="150000"/>
              </a:lnSpc>
              <a:buFontTx/>
              <a:buAutoNum type="arabicPeriod" startAt="6"/>
            </a:pPr>
            <a:r>
              <a:rPr lang="en-US" sz="2800" dirty="0">
                <a:latin typeface="Comic Sans MS" pitchFamily="66" charset="0"/>
              </a:rPr>
              <a:t>If obtained value is more extreme than critical value, you may reject the null hypothesis. In other words, you have significant results.</a:t>
            </a:r>
          </a:p>
          <a:p>
            <a:pPr marL="609600" indent="-609600" algn="just" eaLnBrk="1" hangingPunct="1">
              <a:lnSpc>
                <a:spcPct val="150000"/>
              </a:lnSpc>
              <a:buFontTx/>
              <a:buAutoNum type="arabicPeriod" startAt="6"/>
            </a:pPr>
            <a:r>
              <a:rPr lang="en-US" sz="2800" dirty="0">
                <a:latin typeface="Comic Sans MS" pitchFamily="66" charset="0"/>
              </a:rPr>
              <a:t>If point seven above is not true, obtained is lower than critical, then null is not rejected</a:t>
            </a:r>
            <a:r>
              <a:rPr lang="en-US" sz="2800" b="1" dirty="0">
                <a:latin typeface="Comic Sans MS" pitchFamily="66" charset="0"/>
              </a:rPr>
              <a:t>.</a:t>
            </a:r>
          </a:p>
        </p:txBody>
      </p:sp>
      <p:sp>
        <p:nvSpPr>
          <p:cNvPr id="4" name="Date Placeholder 3"/>
          <p:cNvSpPr>
            <a:spLocks noGrp="1"/>
          </p:cNvSpPr>
          <p:nvPr>
            <p:ph type="dt" sz="half" idx="10"/>
          </p:nvPr>
        </p:nvSpPr>
        <p:spPr/>
        <p:txBody>
          <a:bodyPr/>
          <a:lstStyle/>
          <a:p>
            <a:fld id="{6ABA2D16-A369-4038-A2DF-B28191360A60}"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from="(-#ppt_w/2)" to="(#ppt_x)" calcmode="lin" valueType="num">
                                      <p:cBhvr>
                                        <p:cTn id="7" dur="600" fill="hold">
                                          <p:stCondLst>
                                            <p:cond delay="0"/>
                                          </p:stCondLst>
                                        </p:cTn>
                                        <p:tgtEl>
                                          <p:spTgt spid="47107">
                                            <p:txEl>
                                              <p:pRg st="1" end="1"/>
                                            </p:txEl>
                                          </p:spTgt>
                                        </p:tgtEl>
                                        <p:attrNameLst>
                                          <p:attrName>ppt_x</p:attrName>
                                        </p:attrNameLst>
                                      </p:cBhvr>
                                    </p:anim>
                                    <p:anim from="0" to="-1.0" calcmode="lin" valueType="num">
                                      <p:cBhvr>
                                        <p:cTn id="8" dur="200" decel="50000" autoRev="1" fill="hold">
                                          <p:stCondLst>
                                            <p:cond delay="600"/>
                                          </p:stCondLst>
                                        </p:cTn>
                                        <p:tgtEl>
                                          <p:spTgt spid="47107">
                                            <p:txEl>
                                              <p:pRg st="1" end="1"/>
                                            </p:txEl>
                                          </p:spTgt>
                                        </p:tgtEl>
                                        <p:attrNameLst>
                                          <p:attrName>xshear</p:attrName>
                                        </p:attrNameLst>
                                      </p:cBhvr>
                                    </p:anim>
                                    <p:animScale>
                                      <p:cBhvr>
                                        <p:cTn id="9" dur="200" decel="100000" autoRev="1" fill="hold">
                                          <p:stCondLst>
                                            <p:cond delay="600"/>
                                          </p:stCondLst>
                                        </p:cTn>
                                        <p:tgtEl>
                                          <p:spTgt spid="47107">
                                            <p:txEl>
                                              <p:pRg st="1" end="1"/>
                                            </p:txEl>
                                          </p:spTgt>
                                        </p:tgtEl>
                                      </p:cBhvr>
                                      <p:from x="100000" y="100000"/>
                                      <p:to x="80000" y="100000"/>
                                    </p:animScale>
                                    <p:anim by="(#ppt_h/3+#ppt_w*0.1)" calcmode="lin" valueType="num">
                                      <p:cBhvr additive="sum">
                                        <p:cTn id="10" dur="200" decel="100000" autoRev="1" fill="hold">
                                          <p:stCondLst>
                                            <p:cond delay="600"/>
                                          </p:stCondLst>
                                        </p:cTn>
                                        <p:tgtEl>
                                          <p:spTgt spid="47107">
                                            <p:txEl>
                                              <p:pRg st="1" end="1"/>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anim calcmode="lin" valueType="num">
                                      <p:cBhvr>
                                        <p:cTn id="15" dur="500" fill="hold"/>
                                        <p:tgtEl>
                                          <p:spTgt spid="4710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710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w7295e04">
            <a:hlinkClick r:id="rId2"/>
          </p:cNvPr>
          <p:cNvPicPr>
            <a:picLocks noChangeAspect="1" noChangeArrowheads="1"/>
          </p:cNvPicPr>
          <p:nvPr/>
        </p:nvPicPr>
        <p:blipFill>
          <a:blip r:embed="rId3"/>
          <a:srcRect/>
          <a:stretch>
            <a:fillRect/>
          </a:stretch>
        </p:blipFill>
        <p:spPr bwMode="auto">
          <a:xfrm>
            <a:off x="381000" y="381000"/>
            <a:ext cx="4267200" cy="4160838"/>
          </a:xfrm>
          <a:prstGeom prst="rect">
            <a:avLst/>
          </a:prstGeom>
          <a:noFill/>
          <a:ln w="9525">
            <a:noFill/>
            <a:miter lim="800000"/>
            <a:headEnd/>
            <a:tailEnd/>
          </a:ln>
        </p:spPr>
      </p:pic>
      <p:sp>
        <p:nvSpPr>
          <p:cNvPr id="26627" name="Text Box 3"/>
          <p:cNvSpPr txBox="1">
            <a:spLocks noChangeArrowheads="1"/>
          </p:cNvSpPr>
          <p:nvPr/>
        </p:nvSpPr>
        <p:spPr bwMode="auto">
          <a:xfrm>
            <a:off x="5029200" y="381000"/>
            <a:ext cx="3886200" cy="3385542"/>
          </a:xfrm>
          <a:prstGeom prst="rect">
            <a:avLst/>
          </a:prstGeom>
          <a:noFill/>
          <a:ln w="9525">
            <a:noFill/>
            <a:miter lim="800000"/>
            <a:headEnd/>
            <a:tailEnd/>
          </a:ln>
        </p:spPr>
        <p:txBody>
          <a:bodyPr>
            <a:spAutoFit/>
          </a:bodyPr>
          <a:lstStyle/>
          <a:p>
            <a:pPr algn="just"/>
            <a:r>
              <a:rPr lang="en-US" sz="2400" b="1" dirty="0">
                <a:solidFill>
                  <a:srgbClr val="FF6600"/>
                </a:solidFill>
                <a:latin typeface="Comic Sans MS" pitchFamily="66" charset="0"/>
              </a:rPr>
              <a:t>The critical values are set by moving toward the tails of the distribution.  The higher the significance threshold, the more space under the tail.</a:t>
            </a:r>
          </a:p>
          <a:p>
            <a:endParaRPr lang="en-US" sz="2800" b="1" dirty="0">
              <a:solidFill>
                <a:srgbClr val="FF6600"/>
              </a:solidFill>
            </a:endParaRPr>
          </a:p>
          <a:p>
            <a:endParaRPr lang="en-US" dirty="0"/>
          </a:p>
        </p:txBody>
      </p:sp>
      <p:sp>
        <p:nvSpPr>
          <p:cNvPr id="48132" name="Text Box 4"/>
          <p:cNvSpPr txBox="1">
            <a:spLocks noChangeArrowheads="1"/>
          </p:cNvSpPr>
          <p:nvPr/>
        </p:nvSpPr>
        <p:spPr bwMode="auto">
          <a:xfrm>
            <a:off x="142845" y="4837113"/>
            <a:ext cx="8696356" cy="1373187"/>
          </a:xfrm>
          <a:prstGeom prst="rect">
            <a:avLst/>
          </a:prstGeom>
          <a:noFill/>
          <a:ln w="9525">
            <a:noFill/>
            <a:miter lim="800000"/>
            <a:headEnd/>
            <a:tailEnd/>
          </a:ln>
        </p:spPr>
        <p:txBody>
          <a:bodyPr wrap="square">
            <a:spAutoFit/>
          </a:bodyPr>
          <a:lstStyle/>
          <a:p>
            <a:pPr algn="just"/>
            <a:r>
              <a:rPr lang="en-US" sz="2800" dirty="0">
                <a:latin typeface="Comic Sans MS" pitchFamily="66" charset="0"/>
              </a:rPr>
              <a:t>Also, hypothesis testing can entail a one or two-tailed test, depending on if a hypothesis is directional (increase/decrease) in nature</a:t>
            </a:r>
            <a:r>
              <a:rPr lang="en-US" sz="2800" b="1" dirty="0">
                <a:solidFill>
                  <a:srgbClr val="9933FF"/>
                </a:solidFill>
                <a:latin typeface="Comic Sans MS" pitchFamily="66" charset="0"/>
              </a:rPr>
              <a:t>.</a:t>
            </a:r>
          </a:p>
        </p:txBody>
      </p:sp>
      <p:sp>
        <p:nvSpPr>
          <p:cNvPr id="5" name="Date Placeholder 4"/>
          <p:cNvSpPr>
            <a:spLocks noGrp="1"/>
          </p:cNvSpPr>
          <p:nvPr>
            <p:ph type="dt" sz="half" idx="10"/>
          </p:nvPr>
        </p:nvSpPr>
        <p:spPr/>
        <p:txBody>
          <a:bodyPr/>
          <a:lstStyle/>
          <a:p>
            <a:fld id="{DA9760C9-AAF2-400C-83E8-555E813F94DA}"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31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 calcmode="lin" valueType="num">
                                      <p:cBhvr>
                                        <p:cTn id="7" dur="500" decel="50000" fill="hold">
                                          <p:stCondLst>
                                            <p:cond delay="0"/>
                                          </p:stCondLst>
                                        </p:cTn>
                                        <p:tgtEl>
                                          <p:spTgt spid="4813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813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458200" cy="792162"/>
          </a:xfrm>
        </p:spPr>
        <p:txBody>
          <a:bodyPr>
            <a:normAutofit/>
          </a:bodyPr>
          <a:lstStyle/>
          <a:p>
            <a:r>
              <a:rPr lang="en-US" sz="3200" dirty="0">
                <a:latin typeface="Comic Sans MS" pitchFamily="66" charset="0"/>
              </a:rPr>
              <a:t>Steps of Testing  continue</a:t>
            </a:r>
            <a:endParaRPr lang="en-US" sz="3200" b="1" dirty="0">
              <a:solidFill>
                <a:srgbClr val="0066FF"/>
              </a:solidFill>
            </a:endParaRPr>
          </a:p>
        </p:txBody>
      </p:sp>
      <p:sp>
        <p:nvSpPr>
          <p:cNvPr id="49155" name="Rectangle 3"/>
          <p:cNvSpPr>
            <a:spLocks noGrp="1" noChangeArrowheads="1"/>
          </p:cNvSpPr>
          <p:nvPr>
            <p:ph type="body" idx="1"/>
          </p:nvPr>
        </p:nvSpPr>
        <p:spPr>
          <a:xfrm>
            <a:off x="457200" y="1219200"/>
            <a:ext cx="8305800" cy="5334000"/>
          </a:xfrm>
        </p:spPr>
        <p:txBody>
          <a:bodyPr>
            <a:normAutofit/>
          </a:bodyPr>
          <a:lstStyle/>
          <a:p>
            <a:pPr algn="just" eaLnBrk="1" hangingPunct="1"/>
            <a:r>
              <a:rPr lang="en-US" sz="2800" b="1" dirty="0">
                <a:latin typeface="Comic Sans MS" pitchFamily="66" charset="0"/>
              </a:rPr>
              <a:t>The curve represents all of the possible outcomes for a given hypothesis.  </a:t>
            </a:r>
          </a:p>
          <a:p>
            <a:pPr algn="just" eaLnBrk="1" hangingPunct="1"/>
            <a:endParaRPr lang="en-US" sz="2800" b="1" dirty="0">
              <a:latin typeface="Comic Sans MS" pitchFamily="66" charset="0"/>
            </a:endParaRPr>
          </a:p>
          <a:p>
            <a:pPr algn="just" eaLnBrk="1" hangingPunct="1"/>
            <a:r>
              <a:rPr lang="en-US" sz="2800" b="1" dirty="0">
                <a:latin typeface="Comic Sans MS" pitchFamily="66" charset="0"/>
              </a:rPr>
              <a:t>In this manner we move from talking about a distribution of data to a distribution of potential values for a sample of data.</a:t>
            </a:r>
          </a:p>
        </p:txBody>
      </p:sp>
      <p:sp>
        <p:nvSpPr>
          <p:cNvPr id="4" name="Date Placeholder 3"/>
          <p:cNvSpPr>
            <a:spLocks noGrp="1"/>
          </p:cNvSpPr>
          <p:nvPr>
            <p:ph type="dt" sz="half" idx="10"/>
          </p:nvPr>
        </p:nvSpPr>
        <p:spPr/>
        <p:txBody>
          <a:bodyPr/>
          <a:lstStyle/>
          <a:p>
            <a:fld id="{94146F47-A94B-441D-8A2D-29668A5F11D2}" type="datetime1">
              <a:rPr lang="en-US" smtClean="0"/>
              <a:pPr/>
              <a:t>1/3/2024</a:t>
            </a:fld>
            <a:endParaRPr lang="en-US"/>
          </a:p>
        </p:txBody>
      </p:sp>
      <p:sp>
        <p:nvSpPr>
          <p:cNvPr id="5" name="Slide Number Placeholder 4"/>
          <p:cNvSpPr>
            <a:spLocks noGrp="1"/>
          </p:cNvSpPr>
          <p:nvPr>
            <p:ph type="sldNum" sz="quarter" idx="12"/>
          </p:nvPr>
        </p:nvSpPr>
        <p:spPr/>
        <p:txBody>
          <a:bodyPr/>
          <a:lstStyle/>
          <a:p>
            <a:fld id="{55F459C9-0256-49D5-A9B1-9BD1A09F91BF}" type="slidenum">
              <a:rPr lang="en-US" smtClean="0"/>
              <a:pPr/>
              <a:t>32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9155">
                                            <p:txEl>
                                              <p:pRg st="2" end="2"/>
                                            </p:txEl>
                                          </p:spTgt>
                                        </p:tgtEl>
                                        <p:attrNameLst>
                                          <p:attrName>style.visibility</p:attrName>
                                        </p:attrNameLst>
                                      </p:cBhvr>
                                      <p:to>
                                        <p:strVal val="visible"/>
                                      </p:to>
                                    </p:set>
                                    <p:anim calcmode="lin" valueType="num">
                                      <p:cBhvr>
                                        <p:cTn id="7" dur="500" decel="50000" fill="hold">
                                          <p:stCondLst>
                                            <p:cond delay="0"/>
                                          </p:stCondLst>
                                        </p:cTn>
                                        <p:tgtEl>
                                          <p:spTgt spid="49155">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9155">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9155">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49155">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9155">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9155">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9155">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Slide Number Placeholder 5">
            <a:extLst>
              <a:ext uri="{FF2B5EF4-FFF2-40B4-BE49-F238E27FC236}">
                <a16:creationId xmlns:a16="http://schemas.microsoft.com/office/drawing/2014/main" id="{C93A555B-FFAC-494E-ACE6-9671E8EFA4F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2CC4FB5-B0B3-4BAE-A751-389AE1C722E8}" type="slidenum">
              <a:rPr lang="en-US" altLang="en-US" sz="1400"/>
              <a:pPr/>
              <a:t>33</a:t>
            </a:fld>
            <a:endParaRPr lang="en-US" altLang="en-US" sz="1400"/>
          </a:p>
        </p:txBody>
      </p:sp>
      <p:sp>
        <p:nvSpPr>
          <p:cNvPr id="26628" name="Rectangle 2">
            <a:extLst>
              <a:ext uri="{FF2B5EF4-FFF2-40B4-BE49-F238E27FC236}">
                <a16:creationId xmlns:a16="http://schemas.microsoft.com/office/drawing/2014/main" id="{60CDCF01-793A-4FFB-86DA-26A671D16ACB}"/>
              </a:ext>
            </a:extLst>
          </p:cNvPr>
          <p:cNvSpPr>
            <a:spLocks noGrp="1" noChangeArrowheads="1"/>
          </p:cNvSpPr>
          <p:nvPr>
            <p:ph type="title"/>
          </p:nvPr>
        </p:nvSpPr>
        <p:spPr>
          <a:xfrm>
            <a:off x="457200" y="274638"/>
            <a:ext cx="8229600" cy="850106"/>
          </a:xfrm>
        </p:spPr>
        <p:txBody>
          <a:bodyPr/>
          <a:lstStyle/>
          <a:p>
            <a:r>
              <a:rPr lang="en-US" altLang="en-US" sz="3600" dirty="0"/>
              <a:t>Conclusions: Steps in Hypotheses Testing</a:t>
            </a:r>
            <a:endParaRPr lang="en-US" altLang="en-US" dirty="0"/>
          </a:p>
        </p:txBody>
      </p:sp>
      <p:sp>
        <p:nvSpPr>
          <p:cNvPr id="5123" name="Rectangle 3">
            <a:extLst>
              <a:ext uri="{FF2B5EF4-FFF2-40B4-BE49-F238E27FC236}">
                <a16:creationId xmlns:a16="http://schemas.microsoft.com/office/drawing/2014/main" id="{00B10726-A80E-4128-A8D1-290FA7AFBC14}"/>
              </a:ext>
            </a:extLst>
          </p:cNvPr>
          <p:cNvSpPr>
            <a:spLocks noGrp="1" noChangeArrowheads="1"/>
          </p:cNvSpPr>
          <p:nvPr>
            <p:ph type="body" idx="1"/>
          </p:nvPr>
        </p:nvSpPr>
        <p:spPr>
          <a:xfrm>
            <a:off x="490791" y="1166018"/>
            <a:ext cx="8229600" cy="5071294"/>
          </a:xfrm>
        </p:spPr>
        <p:txBody>
          <a:bodyPr>
            <a:normAutofit lnSpcReduction="10000"/>
          </a:bodyPr>
          <a:lstStyle/>
          <a:p>
            <a:pPr>
              <a:lnSpc>
                <a:spcPct val="150000"/>
              </a:lnSpc>
            </a:pPr>
            <a:r>
              <a:rPr lang="en-US" altLang="en-US" sz="2400" dirty="0">
                <a:solidFill>
                  <a:srgbClr val="990000"/>
                </a:solidFill>
              </a:rPr>
              <a:t>Step 1</a:t>
            </a:r>
            <a:r>
              <a:rPr lang="en-US" altLang="en-US" sz="2400" dirty="0"/>
              <a:t>:  Formulate your null and alternative hypotheses.</a:t>
            </a:r>
          </a:p>
          <a:p>
            <a:pPr>
              <a:lnSpc>
                <a:spcPct val="150000"/>
              </a:lnSpc>
            </a:pPr>
            <a:r>
              <a:rPr lang="en-US" altLang="en-US" sz="2400" dirty="0">
                <a:solidFill>
                  <a:srgbClr val="990000"/>
                </a:solidFill>
              </a:rPr>
              <a:t>Step 2</a:t>
            </a:r>
            <a:r>
              <a:rPr lang="en-US" altLang="en-US" sz="2400" dirty="0"/>
              <a:t>:  Determine the type of sample you will be getting with regards to sample size, knowledge of the standard deviation, etc.</a:t>
            </a:r>
          </a:p>
          <a:p>
            <a:pPr>
              <a:lnSpc>
                <a:spcPct val="150000"/>
              </a:lnSpc>
            </a:pPr>
            <a:r>
              <a:rPr lang="en-US" altLang="en-US" sz="2400" dirty="0">
                <a:solidFill>
                  <a:srgbClr val="990000"/>
                </a:solidFill>
              </a:rPr>
              <a:t>Step 3</a:t>
            </a:r>
            <a:r>
              <a:rPr lang="en-US" altLang="en-US" sz="2400" dirty="0"/>
              <a:t>:  Specify your level of significance.</a:t>
            </a:r>
          </a:p>
          <a:p>
            <a:pPr>
              <a:lnSpc>
                <a:spcPct val="150000"/>
              </a:lnSpc>
            </a:pPr>
            <a:r>
              <a:rPr lang="en-US" altLang="en-US" sz="2400" dirty="0">
                <a:solidFill>
                  <a:srgbClr val="990000"/>
                </a:solidFill>
              </a:rPr>
              <a:t>Step 4</a:t>
            </a:r>
            <a:r>
              <a:rPr lang="en-US" altLang="en-US" sz="2400" dirty="0"/>
              <a:t>:  State precisely your decision rule.</a:t>
            </a:r>
          </a:p>
          <a:p>
            <a:pPr>
              <a:lnSpc>
                <a:spcPct val="150000"/>
              </a:lnSpc>
            </a:pPr>
            <a:r>
              <a:rPr lang="en-US" altLang="en-US" sz="2400" dirty="0">
                <a:solidFill>
                  <a:srgbClr val="990000"/>
                </a:solidFill>
              </a:rPr>
              <a:t>Step 5</a:t>
            </a:r>
            <a:r>
              <a:rPr lang="en-US" altLang="en-US" sz="2400" dirty="0"/>
              <a:t>: Gather your sample data and compute the test statistic.</a:t>
            </a:r>
          </a:p>
          <a:p>
            <a:pPr>
              <a:lnSpc>
                <a:spcPct val="150000"/>
              </a:lnSpc>
            </a:pPr>
            <a:r>
              <a:rPr lang="en-US" altLang="en-US" sz="2400" dirty="0">
                <a:solidFill>
                  <a:srgbClr val="990000"/>
                </a:solidFill>
              </a:rPr>
              <a:t>Step 6</a:t>
            </a:r>
            <a:r>
              <a:rPr lang="en-US" altLang="en-US" sz="2400" dirty="0"/>
              <a:t>:  Decide and make final conclusions.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500"/>
                                        <p:tgtEl>
                                          <p:spTgt spid="51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out)">
                                      <p:cBhvr>
                                        <p:cTn id="12" dur="500"/>
                                        <p:tgtEl>
                                          <p:spTgt spid="512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out)">
                                      <p:cBhvr>
                                        <p:cTn id="17" dur="500"/>
                                        <p:tgtEl>
                                          <p:spTgt spid="512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ox(out)">
                                      <p:cBhvr>
                                        <p:cTn id="22" dur="500"/>
                                        <p:tgtEl>
                                          <p:spTgt spid="512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ox(out)">
                                      <p:cBhvr>
                                        <p:cTn id="27" dur="500"/>
                                        <p:tgtEl>
                                          <p:spTgt spid="512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ox(out)">
                                      <p:cBhvr>
                                        <p:cTn id="32" dur="500"/>
                                        <p:tgtEl>
                                          <p:spTgt spid="512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Slide Number Placeholder 5">
            <a:extLst>
              <a:ext uri="{FF2B5EF4-FFF2-40B4-BE49-F238E27FC236}">
                <a16:creationId xmlns:a16="http://schemas.microsoft.com/office/drawing/2014/main" id="{7BAD9231-36FE-4F5A-AF25-E99D164C256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6E588FA-9F61-404C-94CD-9A3C70C932EC}" type="slidenum">
              <a:rPr lang="en-US" altLang="en-US" sz="1400"/>
              <a:pPr/>
              <a:t>34</a:t>
            </a:fld>
            <a:endParaRPr lang="en-US" altLang="en-US" sz="1400"/>
          </a:p>
        </p:txBody>
      </p:sp>
      <p:sp>
        <p:nvSpPr>
          <p:cNvPr id="14340" name="Rectangle 2">
            <a:extLst>
              <a:ext uri="{FF2B5EF4-FFF2-40B4-BE49-F238E27FC236}">
                <a16:creationId xmlns:a16="http://schemas.microsoft.com/office/drawing/2014/main" id="{4E654FB5-3464-4657-A91C-961D48F32736}"/>
              </a:ext>
            </a:extLst>
          </p:cNvPr>
          <p:cNvSpPr>
            <a:spLocks noGrp="1" noChangeArrowheads="1"/>
          </p:cNvSpPr>
          <p:nvPr>
            <p:ph type="title"/>
          </p:nvPr>
        </p:nvSpPr>
        <p:spPr>
          <a:xfrm>
            <a:off x="682157" y="238061"/>
            <a:ext cx="7772400" cy="838200"/>
          </a:xfrm>
        </p:spPr>
        <p:txBody>
          <a:bodyPr/>
          <a:lstStyle/>
          <a:p>
            <a:r>
              <a:rPr lang="en-US" altLang="en-US" sz="3600" dirty="0"/>
              <a:t>The Decision Rule</a:t>
            </a:r>
            <a:endParaRPr lang="en-US" altLang="en-US" dirty="0"/>
          </a:p>
        </p:txBody>
      </p:sp>
      <p:sp>
        <p:nvSpPr>
          <p:cNvPr id="17411" name="Rectangle 3">
            <a:extLst>
              <a:ext uri="{FF2B5EF4-FFF2-40B4-BE49-F238E27FC236}">
                <a16:creationId xmlns:a16="http://schemas.microsoft.com/office/drawing/2014/main" id="{134B75B8-1B5F-49B6-8FD2-5CA7B9DF979F}"/>
              </a:ext>
            </a:extLst>
          </p:cNvPr>
          <p:cNvSpPr>
            <a:spLocks noGrp="1" noChangeArrowheads="1"/>
          </p:cNvSpPr>
          <p:nvPr>
            <p:ph type="body" idx="1"/>
          </p:nvPr>
        </p:nvSpPr>
        <p:spPr>
          <a:xfrm>
            <a:off x="323528" y="1076260"/>
            <a:ext cx="8473973" cy="5377075"/>
          </a:xfrm>
        </p:spPr>
        <p:txBody>
          <a:bodyPr>
            <a:normAutofit/>
          </a:bodyPr>
          <a:lstStyle/>
          <a:p>
            <a:pPr algn="just">
              <a:lnSpc>
                <a:spcPct val="150000"/>
              </a:lnSpc>
            </a:pPr>
            <a:r>
              <a:rPr lang="en-US" altLang="en-US" sz="2400" dirty="0"/>
              <a:t>The </a:t>
            </a:r>
            <a:r>
              <a:rPr lang="en-US" altLang="en-US" sz="2400" dirty="0">
                <a:solidFill>
                  <a:schemeClr val="accent2"/>
                </a:solidFill>
              </a:rPr>
              <a:t>decision rule</a:t>
            </a:r>
            <a:r>
              <a:rPr lang="en-US" altLang="en-US" sz="2400" dirty="0"/>
              <a:t> is the procedure that states when the null hypothesis, H</a:t>
            </a:r>
            <a:r>
              <a:rPr lang="en-US" altLang="en-US" sz="2400" baseline="-25000" dirty="0"/>
              <a:t>0</a:t>
            </a:r>
            <a:r>
              <a:rPr lang="en-US" altLang="en-US" sz="2400" dirty="0"/>
              <a:t>, will be rejected on the basis of the sample data.</a:t>
            </a:r>
          </a:p>
          <a:p>
            <a:pPr algn="just">
              <a:lnSpc>
                <a:spcPct val="150000"/>
              </a:lnSpc>
            </a:pPr>
            <a:endParaRPr lang="en-US" altLang="en-US" sz="1000"/>
          </a:p>
          <a:p>
            <a:pPr algn="just">
              <a:lnSpc>
                <a:spcPct val="150000"/>
              </a:lnSpc>
            </a:pPr>
            <a:endParaRPr lang="en-US" altLang="en-US" sz="1000" dirty="0"/>
          </a:p>
          <a:p>
            <a:pPr algn="just">
              <a:lnSpc>
                <a:spcPct val="150000"/>
              </a:lnSpc>
            </a:pPr>
            <a:r>
              <a:rPr lang="en-US" altLang="en-US" sz="2400" dirty="0"/>
              <a:t>To specify the decision rule, one </a:t>
            </a:r>
            <a:r>
              <a:rPr lang="en-US" altLang="en-US" sz="2400" dirty="0">
                <a:solidFill>
                  <a:schemeClr val="accent2"/>
                </a:solidFill>
              </a:rPr>
              <a:t>specifies a test statistic</a:t>
            </a:r>
            <a:r>
              <a:rPr lang="en-US" altLang="en-US" sz="2400" dirty="0"/>
              <a:t>, which is a quantity that is computed from the sample data, and whose sampling distribution under H</a:t>
            </a:r>
            <a:r>
              <a:rPr lang="en-US" altLang="en-US" sz="2400" baseline="-25000" dirty="0"/>
              <a:t>0</a:t>
            </a:r>
            <a:r>
              <a:rPr lang="en-US" altLang="en-US" sz="2400" dirty="0"/>
              <a:t> is known or can be determined. Such a statistic measures the agreement of the sample data with the null hypothesis specification.</a:t>
            </a:r>
          </a:p>
          <a:p>
            <a:pPr marL="0" indent="0">
              <a:lnSpc>
                <a:spcPct val="50000"/>
              </a:lnSpc>
              <a:buNone/>
            </a:pPr>
            <a:endParaRPr lang="en-US" altLang="en-US" sz="2400"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ox(out)">
                                      <p:cBhvr>
                                        <p:cTn id="7" dur="500"/>
                                        <p:tgtEl>
                                          <p:spTgt spid="174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Effect transition="in" filter="box(out)">
                                      <p:cBhvr>
                                        <p:cTn id="12" dur="500"/>
                                        <p:tgtEl>
                                          <p:spTgt spid="17411">
                                            <p:txEl>
                                              <p:pRg st="3" end="3"/>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500034" y="285728"/>
            <a:ext cx="8229600" cy="887412"/>
          </a:xfrm>
        </p:spPr>
        <p:txBody>
          <a:bodyPr>
            <a:normAutofit/>
          </a:bodyPr>
          <a:lstStyle/>
          <a:p>
            <a:pPr algn="l"/>
            <a:r>
              <a:rPr lang="en-US" sz="3200" dirty="0">
                <a:latin typeface="Comic Sans MS" pitchFamily="66" charset="0"/>
              </a:rPr>
              <a:t>Example continue</a:t>
            </a:r>
            <a:endParaRPr lang="en-US" sz="3200" dirty="0"/>
          </a:p>
        </p:txBody>
      </p:sp>
      <p:sp>
        <p:nvSpPr>
          <p:cNvPr id="5125" name="Rectangle 3"/>
          <p:cNvSpPr>
            <a:spLocks noGrp="1" noChangeArrowheads="1"/>
          </p:cNvSpPr>
          <p:nvPr>
            <p:ph type="body" idx="1"/>
          </p:nvPr>
        </p:nvSpPr>
        <p:spPr>
          <a:xfrm>
            <a:off x="214282" y="1142984"/>
            <a:ext cx="8296275" cy="768350"/>
          </a:xfrm>
        </p:spPr>
        <p:txBody>
          <a:bodyPr>
            <a:normAutofit/>
          </a:bodyPr>
          <a:lstStyle/>
          <a:p>
            <a:pPr marL="0" indent="0" eaLnBrk="1" hangingPunct="1">
              <a:spcBef>
                <a:spcPct val="15000"/>
              </a:spcBef>
              <a:buFontTx/>
              <a:buNone/>
            </a:pPr>
            <a:r>
              <a:rPr lang="en-US" sz="2800" dirty="0">
                <a:latin typeface="Comic Sans MS" pitchFamily="66" charset="0"/>
              </a:rPr>
              <a:t>If </a:t>
            </a:r>
            <a:r>
              <a:rPr lang="en-US" sz="2800">
                <a:latin typeface="Comic Sans MS" pitchFamily="66" charset="0"/>
              </a:rPr>
              <a:t>another sample gives </a:t>
            </a:r>
            <a:r>
              <a:rPr lang="en-US" sz="2800" dirty="0">
                <a:latin typeface="Comic Sans MS" pitchFamily="66" charset="0"/>
              </a:rPr>
              <a:t>mean of 185, then</a:t>
            </a:r>
          </a:p>
        </p:txBody>
      </p:sp>
      <p:graphicFrame>
        <p:nvGraphicFramePr>
          <p:cNvPr id="5122" name="Object 6"/>
          <p:cNvGraphicFramePr>
            <a:graphicFrameLocks noChangeAspect="1"/>
          </p:cNvGraphicFramePr>
          <p:nvPr/>
        </p:nvGraphicFramePr>
        <p:xfrm>
          <a:off x="1625600" y="2786063"/>
          <a:ext cx="5621338" cy="1217612"/>
        </p:xfrm>
        <a:graphic>
          <a:graphicData uri="http://schemas.openxmlformats.org/presentationml/2006/ole">
            <mc:AlternateContent xmlns:mc="http://schemas.openxmlformats.org/markup-compatibility/2006">
              <mc:Choice xmlns:v="urn:schemas-microsoft-com:vml" Requires="v">
                <p:oleObj spid="_x0000_s39958" name="Equation" r:id="rId3" imgW="1993680" imgH="431640" progId="Equation.3">
                  <p:embed/>
                </p:oleObj>
              </mc:Choice>
              <mc:Fallback>
                <p:oleObj name="Equation" r:id="rId3" imgW="1993680" imgH="431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5600" y="2786063"/>
                        <a:ext cx="5621338"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TextBox 4"/>
          <p:cNvSpPr txBox="1"/>
          <p:nvPr/>
        </p:nvSpPr>
        <p:spPr>
          <a:xfrm>
            <a:off x="285720" y="4572008"/>
            <a:ext cx="8643998" cy="954107"/>
          </a:xfrm>
          <a:prstGeom prst="rect">
            <a:avLst/>
          </a:prstGeom>
          <a:noFill/>
        </p:spPr>
        <p:txBody>
          <a:bodyPr wrap="square" rtlCol="0">
            <a:spAutoFit/>
          </a:bodyPr>
          <a:lstStyle/>
          <a:p>
            <a:r>
              <a:rPr lang="en-US" sz="2800" dirty="0">
                <a:latin typeface="Comic Sans MS" pitchFamily="66" charset="0"/>
              </a:rPr>
              <a:t>Then, we can take more samples and then compute other means, for example:</a:t>
            </a:r>
          </a:p>
        </p:txBody>
      </p:sp>
      <p:sp>
        <p:nvSpPr>
          <p:cNvPr id="6" name="Date Placeholder 5"/>
          <p:cNvSpPr>
            <a:spLocks noGrp="1"/>
          </p:cNvSpPr>
          <p:nvPr>
            <p:ph type="dt" sz="half" idx="10"/>
          </p:nvPr>
        </p:nvSpPr>
        <p:spPr/>
        <p:txBody>
          <a:bodyPr/>
          <a:lstStyle/>
          <a:p>
            <a:fld id="{0B1EC24D-CDA5-4D16-BE6F-9B6E821AE008}" type="datetime1">
              <a:rPr lang="en-US" smtClean="0"/>
              <a:pPr/>
              <a:t>1/3/2024</a:t>
            </a:fld>
            <a:endParaRPr lang="en-US"/>
          </a:p>
        </p:txBody>
      </p:sp>
      <p:sp>
        <p:nvSpPr>
          <p:cNvPr id="8" name="Slide Number Placeholder 7"/>
          <p:cNvSpPr>
            <a:spLocks noGrp="1"/>
          </p:cNvSpPr>
          <p:nvPr>
            <p:ph type="sldNum" sz="quarter" idx="12"/>
          </p:nvPr>
        </p:nvSpPr>
        <p:spPr/>
        <p:txBody>
          <a:bodyPr/>
          <a:lstStyle/>
          <a:p>
            <a:fld id="{55F459C9-0256-49D5-A9B1-9BD1A09F91BF}"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blinds(horizontal)">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 calcmode="lin" valueType="num">
                                      <p:cBhvr additive="base">
                                        <p:cTn id="12" dur="500" fill="hold"/>
                                        <p:tgtEl>
                                          <p:spTgt spid="5122"/>
                                        </p:tgtEl>
                                        <p:attrNameLst>
                                          <p:attrName>ppt_x</p:attrName>
                                        </p:attrNameLst>
                                      </p:cBhvr>
                                      <p:tavLst>
                                        <p:tav tm="0">
                                          <p:val>
                                            <p:strVal val="#ppt_x"/>
                                          </p:val>
                                        </p:tav>
                                        <p:tav tm="100000">
                                          <p:val>
                                            <p:strVal val="#ppt_x"/>
                                          </p:val>
                                        </p:tav>
                                      </p:tavLst>
                                    </p:anim>
                                    <p:anim calcmode="lin" valueType="num">
                                      <p:cBhvr additive="base">
                                        <p:cTn id="13"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28596" y="0"/>
            <a:ext cx="8229600" cy="968375"/>
          </a:xfrm>
        </p:spPr>
        <p:txBody>
          <a:bodyPr>
            <a:normAutofit/>
          </a:bodyPr>
          <a:lstStyle/>
          <a:p>
            <a:pPr eaLnBrk="1" hangingPunct="1"/>
            <a:r>
              <a:rPr lang="en-US" sz="3200" baseline="-25000" dirty="0">
                <a:latin typeface="Comic Sans MS" pitchFamily="66" charset="0"/>
              </a:rPr>
              <a:t>Sampling Distribution for the means </a:t>
            </a:r>
          </a:p>
        </p:txBody>
      </p:sp>
      <p:pic>
        <p:nvPicPr>
          <p:cNvPr id="6149" name="Picture 6"/>
          <p:cNvPicPr>
            <a:picLocks noGrp="1" noChangeAspect="1" noChangeArrowheads="1"/>
          </p:cNvPicPr>
          <p:nvPr>
            <p:ph idx="1"/>
          </p:nvPr>
        </p:nvPicPr>
        <p:blipFill>
          <a:blip r:embed="rId3"/>
          <a:srcRect/>
          <a:stretch>
            <a:fillRect/>
          </a:stretch>
        </p:blipFill>
        <p:spPr>
          <a:xfrm>
            <a:off x="428596" y="1000108"/>
            <a:ext cx="8478837" cy="4449780"/>
          </a:xfrm>
          <a:noFill/>
          <a:ln w="3175">
            <a:solidFill>
              <a:schemeClr val="tx1"/>
            </a:solidFill>
          </a:ln>
        </p:spPr>
      </p:pic>
      <p:graphicFrame>
        <p:nvGraphicFramePr>
          <p:cNvPr id="6146" name="Object 7"/>
          <p:cNvGraphicFramePr>
            <a:graphicFrameLocks noChangeAspect="1"/>
          </p:cNvGraphicFramePr>
          <p:nvPr/>
        </p:nvGraphicFramePr>
        <p:xfrm>
          <a:off x="5143504" y="5643578"/>
          <a:ext cx="3795713" cy="993775"/>
        </p:xfrm>
        <a:graphic>
          <a:graphicData uri="http://schemas.openxmlformats.org/presentationml/2006/ole">
            <mc:AlternateContent xmlns:mc="http://schemas.openxmlformats.org/markup-compatibility/2006">
              <mc:Choice xmlns:v="urn:schemas-microsoft-com:vml" Requires="v">
                <p:oleObj spid="_x0000_s41002" name="Equation" r:id="rId4" imgW="825480" imgH="215640" progId="Equation.3">
                  <p:embed/>
                </p:oleObj>
              </mc:Choice>
              <mc:Fallback>
                <p:oleObj name="Equation" r:id="rId4" imgW="825480" imgH="215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504" y="5643578"/>
                        <a:ext cx="3795713" cy="993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Text Box 8"/>
          <p:cNvSpPr txBox="1">
            <a:spLocks noChangeArrowheads="1"/>
          </p:cNvSpPr>
          <p:nvPr/>
        </p:nvSpPr>
        <p:spPr bwMode="auto">
          <a:xfrm>
            <a:off x="385763" y="5467350"/>
            <a:ext cx="5207000" cy="1031051"/>
          </a:xfrm>
          <a:prstGeom prst="rect">
            <a:avLst/>
          </a:prstGeom>
          <a:noFill/>
          <a:ln w="9525">
            <a:noFill/>
            <a:miter lim="800000"/>
            <a:headEnd/>
            <a:tailEnd/>
          </a:ln>
        </p:spPr>
        <p:txBody>
          <a:bodyPr>
            <a:spAutoFit/>
          </a:bodyPr>
          <a:lstStyle/>
          <a:p>
            <a:pPr>
              <a:spcBef>
                <a:spcPts val="600"/>
              </a:spcBef>
            </a:pPr>
            <a:r>
              <a:rPr lang="en-US" sz="2800" dirty="0"/>
              <a:t>Sampling distribution of  </a:t>
            </a:r>
          </a:p>
          <a:p>
            <a:pPr>
              <a:spcBef>
                <a:spcPts val="600"/>
              </a:spcBef>
            </a:pPr>
            <a:r>
              <a:rPr lang="en-US" sz="2800" dirty="0"/>
              <a:t>under </a:t>
            </a:r>
            <a:r>
              <a:rPr lang="en-US" sz="2800" i="1" dirty="0"/>
              <a:t>H</a:t>
            </a:r>
            <a:r>
              <a:rPr lang="en-US" sz="2800" baseline="-25000" dirty="0"/>
              <a:t>0</a:t>
            </a:r>
            <a:r>
              <a:rPr lang="en-US" sz="2800" dirty="0"/>
              <a:t>: µ =  170 for </a:t>
            </a:r>
            <a:r>
              <a:rPr lang="en-US" sz="2800" i="1" dirty="0">
                <a:cs typeface="Arial" charset="0"/>
              </a:rPr>
              <a:t>n </a:t>
            </a:r>
            <a:r>
              <a:rPr lang="en-US" sz="2800" dirty="0">
                <a:cs typeface="Arial" charset="0"/>
              </a:rPr>
              <a:t>= 64 </a:t>
            </a:r>
            <a:r>
              <a:rPr lang="en-US" sz="2800" dirty="0">
                <a:cs typeface="Arial" charset="0"/>
                <a:sym typeface="Symbol" pitchFamily="18" charset="2"/>
              </a:rPr>
              <a:t></a:t>
            </a:r>
          </a:p>
        </p:txBody>
      </p:sp>
      <p:sp>
        <p:nvSpPr>
          <p:cNvPr id="6" name="Date Placeholder 5"/>
          <p:cNvSpPr>
            <a:spLocks noGrp="1"/>
          </p:cNvSpPr>
          <p:nvPr>
            <p:ph type="dt" sz="half" idx="10"/>
          </p:nvPr>
        </p:nvSpPr>
        <p:spPr/>
        <p:txBody>
          <a:bodyPr/>
          <a:lstStyle/>
          <a:p>
            <a:fld id="{EDE5E50F-1172-4E9E-8A2F-A93A6A3E7AF2}" type="datetime1">
              <a:rPr lang="en-US" smtClean="0"/>
              <a:pPr/>
              <a:t>1/3/2024</a:t>
            </a:fld>
            <a:endParaRPr lang="en-US" dirty="0"/>
          </a:p>
        </p:txBody>
      </p:sp>
      <p:sp>
        <p:nvSpPr>
          <p:cNvPr id="8" name="Slide Number Placeholder 7"/>
          <p:cNvSpPr>
            <a:spLocks noGrp="1"/>
          </p:cNvSpPr>
          <p:nvPr>
            <p:ph type="sldNum" sz="quarter" idx="12"/>
          </p:nvPr>
        </p:nvSpPr>
        <p:spPr/>
        <p:txBody>
          <a:bodyPr/>
          <a:lstStyle/>
          <a:p>
            <a:fld id="{55F459C9-0256-49D5-A9B1-9BD1A09F91BF}" type="slidenum">
              <a:rPr lang="en-US" smtClean="0"/>
              <a:pPr/>
              <a:t>5</a:t>
            </a:fld>
            <a:endParaRPr lang="en-US"/>
          </a:p>
        </p:txBody>
      </p:sp>
      <p:graphicFrame>
        <p:nvGraphicFramePr>
          <p:cNvPr id="40963" name="Object 3"/>
          <p:cNvGraphicFramePr>
            <a:graphicFrameLocks noChangeAspect="1"/>
          </p:cNvGraphicFramePr>
          <p:nvPr/>
        </p:nvGraphicFramePr>
        <p:xfrm>
          <a:off x="4071934" y="5572140"/>
          <a:ext cx="428628" cy="379414"/>
        </p:xfrm>
        <a:graphic>
          <a:graphicData uri="http://schemas.openxmlformats.org/presentationml/2006/ole">
            <mc:AlternateContent xmlns:mc="http://schemas.openxmlformats.org/markup-compatibility/2006">
              <mc:Choice xmlns:v="urn:schemas-microsoft-com:vml" Requires="v">
                <p:oleObj spid="_x0000_s41003" name="Equation" r:id="rId6" imgW="139680" imgH="164880" progId="Equation.3">
                  <p:embed/>
                </p:oleObj>
              </mc:Choice>
              <mc:Fallback>
                <p:oleObj name="Equation" r:id="rId6" imgW="139680" imgH="1648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1934" y="5572140"/>
                        <a:ext cx="428628" cy="379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634082"/>
          </a:xfrm>
        </p:spPr>
        <p:txBody>
          <a:bodyPr>
            <a:normAutofit fontScale="90000"/>
          </a:bodyPr>
          <a:lstStyle/>
          <a:p>
            <a:pPr eaLnBrk="1" hangingPunct="1"/>
            <a:r>
              <a:rPr lang="en-US" dirty="0"/>
              <a:t> </a:t>
            </a:r>
            <a:r>
              <a:rPr lang="en-US" sz="3200" i="1" dirty="0">
                <a:latin typeface="Comic Sans MS" pitchFamily="66" charset="0"/>
              </a:rPr>
              <a:t>P-</a:t>
            </a:r>
            <a:r>
              <a:rPr lang="en-US" sz="3200" dirty="0">
                <a:latin typeface="Comic Sans MS" pitchFamily="66" charset="0"/>
              </a:rPr>
              <a:t>value</a:t>
            </a:r>
          </a:p>
        </p:txBody>
      </p:sp>
      <p:sp>
        <p:nvSpPr>
          <p:cNvPr id="154627" name="Rectangle 3"/>
          <p:cNvSpPr>
            <a:spLocks noGrp="1" noChangeArrowheads="1"/>
          </p:cNvSpPr>
          <p:nvPr>
            <p:ph type="body" idx="1"/>
          </p:nvPr>
        </p:nvSpPr>
        <p:spPr>
          <a:xfrm>
            <a:off x="214282" y="1042528"/>
            <a:ext cx="8929718" cy="5180013"/>
          </a:xfrm>
        </p:spPr>
        <p:txBody>
          <a:bodyPr>
            <a:noAutofit/>
          </a:bodyPr>
          <a:lstStyle/>
          <a:p>
            <a:pPr marL="0" indent="0" algn="just" eaLnBrk="1" hangingPunct="1">
              <a:buNone/>
            </a:pPr>
            <a:r>
              <a:rPr lang="en-US" sz="2400" dirty="0"/>
              <a:t>The </a:t>
            </a:r>
            <a:r>
              <a:rPr lang="en-US" sz="2400" i="1" dirty="0"/>
              <a:t>P</a:t>
            </a:r>
            <a:r>
              <a:rPr lang="en-US" sz="2400" dirty="0"/>
              <a:t>-value answer the question: What is the probability of the observed test statistic is more extreme </a:t>
            </a:r>
            <a:r>
              <a:rPr lang="en-US" sz="2400" b="1" dirty="0"/>
              <a:t>when </a:t>
            </a:r>
            <a:r>
              <a:rPr lang="en-US" sz="2400" b="1" i="1" dirty="0"/>
              <a:t>H</a:t>
            </a:r>
            <a:r>
              <a:rPr lang="en-US" sz="2400" b="1" baseline="-25000" dirty="0"/>
              <a:t>0</a:t>
            </a:r>
            <a:r>
              <a:rPr lang="en-US" sz="2400" b="1" i="1" dirty="0"/>
              <a:t> is true</a:t>
            </a:r>
            <a:r>
              <a:rPr lang="en-US" sz="2400" b="1" dirty="0"/>
              <a:t>? </a:t>
            </a:r>
          </a:p>
          <a:p>
            <a:pPr eaLnBrk="1" hangingPunct="1"/>
            <a:endParaRPr lang="en-US" sz="800" b="1" dirty="0"/>
          </a:p>
          <a:p>
            <a:pPr marL="87313" indent="-87313" algn="just" eaLnBrk="1" hangingPunct="1">
              <a:buNone/>
            </a:pPr>
            <a:r>
              <a:rPr lang="en-US" sz="2400" dirty="0"/>
              <a:t> This corresponds to the area under the curve in the tail of the Standard Normal Distribution beyond the </a:t>
            </a:r>
            <a:r>
              <a:rPr lang="en-US" sz="2400" i="1" dirty="0" err="1"/>
              <a:t>z</a:t>
            </a:r>
            <a:r>
              <a:rPr lang="en-US" sz="2400" baseline="-25000" dirty="0" err="1"/>
              <a:t>stat</a:t>
            </a:r>
            <a:r>
              <a:rPr lang="en-US" sz="2400" baseline="-25000" dirty="0"/>
              <a:t>. </a:t>
            </a:r>
          </a:p>
          <a:p>
            <a:pPr algn="just" eaLnBrk="1" hangingPunct="1">
              <a:buNone/>
            </a:pPr>
            <a:endParaRPr lang="en-US" sz="2400" dirty="0"/>
          </a:p>
          <a:p>
            <a:pPr algn="just" eaLnBrk="1" hangingPunct="1">
              <a:buNone/>
            </a:pPr>
            <a:r>
              <a:rPr lang="en-US" sz="2400" dirty="0"/>
              <a:t>Convert </a:t>
            </a:r>
            <a:r>
              <a:rPr lang="en-US" sz="2400" i="1" dirty="0"/>
              <a:t>Z</a:t>
            </a:r>
            <a:r>
              <a:rPr lang="en-US" sz="2400" dirty="0"/>
              <a:t> </a:t>
            </a:r>
            <a:r>
              <a:rPr lang="en-US" sz="2400" baseline="-25000" dirty="0"/>
              <a:t>statistics</a:t>
            </a:r>
            <a:r>
              <a:rPr lang="en-US" sz="2400" dirty="0"/>
              <a:t> to </a:t>
            </a:r>
            <a:r>
              <a:rPr lang="en-US" sz="2400" i="1" dirty="0"/>
              <a:t>P</a:t>
            </a:r>
            <a:r>
              <a:rPr lang="en-US" sz="2400" dirty="0"/>
              <a:t>-values : </a:t>
            </a:r>
          </a:p>
          <a:p>
            <a:pPr algn="just" eaLnBrk="1" hangingPunct="1">
              <a:buNone/>
            </a:pPr>
            <a:endParaRPr lang="en-US" sz="2400" dirty="0"/>
          </a:p>
          <a:p>
            <a:pPr lvl="1" indent="-481013" algn="just">
              <a:lnSpc>
                <a:spcPct val="95000"/>
              </a:lnSpc>
              <a:buNone/>
            </a:pPr>
            <a:r>
              <a:rPr lang="en-US" sz="2400" dirty="0"/>
              <a:t>For H</a:t>
            </a:r>
            <a:r>
              <a:rPr lang="en-US" sz="2400" baseline="-25000" dirty="0"/>
              <a:t>a</a:t>
            </a:r>
            <a:r>
              <a:rPr lang="en-US" sz="2400" dirty="0"/>
              <a:t>: </a:t>
            </a:r>
            <a:r>
              <a:rPr lang="el-GR" sz="2400" dirty="0"/>
              <a:t>μ</a:t>
            </a:r>
            <a:r>
              <a:rPr lang="en-US" sz="2400" dirty="0"/>
              <a:t> &gt; </a:t>
            </a:r>
            <a:r>
              <a:rPr lang="el-GR" sz="2400" dirty="0"/>
              <a:t>μ</a:t>
            </a:r>
            <a:r>
              <a:rPr lang="en-US" sz="2400" baseline="-25000" dirty="0"/>
              <a:t>0 </a:t>
            </a:r>
            <a:r>
              <a:rPr lang="en-US" sz="2400" dirty="0"/>
              <a:t> </a:t>
            </a:r>
            <a:r>
              <a:rPr lang="en-US" sz="2400" dirty="0">
                <a:sym typeface="Symbol" pitchFamily="18" charset="2"/>
              </a:rPr>
              <a:t> </a:t>
            </a:r>
            <a:r>
              <a:rPr lang="en-US" sz="2400" dirty="0"/>
              <a:t>P = Pr(Z &gt; </a:t>
            </a:r>
            <a:r>
              <a:rPr lang="en-US" sz="2400" dirty="0" err="1"/>
              <a:t>z</a:t>
            </a:r>
            <a:r>
              <a:rPr lang="en-US" sz="2400" baseline="-25000" dirty="0" err="1"/>
              <a:t>stat</a:t>
            </a:r>
            <a:r>
              <a:rPr lang="en-US" sz="2400" dirty="0"/>
              <a:t>) = right-tail beyond </a:t>
            </a:r>
            <a:r>
              <a:rPr lang="en-US" sz="2400" dirty="0" err="1"/>
              <a:t>z</a:t>
            </a:r>
            <a:r>
              <a:rPr lang="en-US" sz="2400" baseline="-25000" dirty="0" err="1"/>
              <a:t>stat</a:t>
            </a:r>
            <a:endParaRPr lang="en-US" sz="2400" baseline="-25000" dirty="0"/>
          </a:p>
          <a:p>
            <a:pPr lvl="1" indent="-481013" algn="just">
              <a:lnSpc>
                <a:spcPct val="95000"/>
              </a:lnSpc>
              <a:buNone/>
            </a:pPr>
            <a:r>
              <a:rPr lang="en-US" sz="2400" dirty="0"/>
              <a:t>For H</a:t>
            </a:r>
            <a:r>
              <a:rPr lang="en-US" sz="2400" baseline="-25000" dirty="0"/>
              <a:t>a</a:t>
            </a:r>
            <a:r>
              <a:rPr lang="en-US" sz="2400" dirty="0"/>
              <a:t>: </a:t>
            </a:r>
            <a:r>
              <a:rPr lang="el-GR" sz="2400" dirty="0"/>
              <a:t>μ</a:t>
            </a:r>
            <a:r>
              <a:rPr lang="en-US" sz="2400" dirty="0"/>
              <a:t> &lt; </a:t>
            </a:r>
            <a:r>
              <a:rPr lang="el-GR" sz="2400" dirty="0"/>
              <a:t>μ</a:t>
            </a:r>
            <a:r>
              <a:rPr lang="en-US" sz="2400" baseline="-25000" dirty="0"/>
              <a:t>0</a:t>
            </a:r>
            <a:r>
              <a:rPr lang="en-US" sz="2400" dirty="0"/>
              <a:t>  </a:t>
            </a:r>
            <a:r>
              <a:rPr lang="en-US" sz="2400" dirty="0">
                <a:sym typeface="Symbol" pitchFamily="18" charset="2"/>
              </a:rPr>
              <a:t> </a:t>
            </a:r>
            <a:r>
              <a:rPr lang="en-US" sz="2400" dirty="0"/>
              <a:t>P = Pr(Z &lt; </a:t>
            </a:r>
            <a:r>
              <a:rPr lang="en-US" sz="2400" dirty="0" err="1"/>
              <a:t>z</a:t>
            </a:r>
            <a:r>
              <a:rPr lang="en-US" sz="2400" baseline="-25000" dirty="0" err="1"/>
              <a:t>stat</a:t>
            </a:r>
            <a:r>
              <a:rPr lang="en-US" sz="2400" dirty="0"/>
              <a:t>) = left tail beyond </a:t>
            </a:r>
            <a:r>
              <a:rPr lang="en-US" sz="2400" dirty="0" err="1"/>
              <a:t>z</a:t>
            </a:r>
            <a:r>
              <a:rPr lang="en-US" sz="2400" baseline="-25000" dirty="0" err="1"/>
              <a:t>stat</a:t>
            </a:r>
            <a:endParaRPr lang="en-US" sz="2400" baseline="-25000" dirty="0"/>
          </a:p>
          <a:p>
            <a:pPr lvl="1" indent="-481013" algn="just">
              <a:lnSpc>
                <a:spcPct val="95000"/>
              </a:lnSpc>
              <a:buNone/>
            </a:pPr>
            <a:r>
              <a:rPr lang="en-US" sz="2400" dirty="0"/>
              <a:t>For H</a:t>
            </a:r>
            <a:r>
              <a:rPr lang="en-US" sz="2400" baseline="-25000" dirty="0"/>
              <a:t>a</a:t>
            </a:r>
            <a:r>
              <a:rPr lang="en-US" sz="2400" dirty="0"/>
              <a:t>: </a:t>
            </a:r>
            <a:r>
              <a:rPr lang="el-GR" sz="2400" dirty="0"/>
              <a:t>μ</a:t>
            </a:r>
            <a:r>
              <a:rPr lang="en-US" sz="2400" dirty="0"/>
              <a:t> ≠ </a:t>
            </a:r>
            <a:r>
              <a:rPr lang="el-GR" sz="2400" dirty="0"/>
              <a:t>μ</a:t>
            </a:r>
            <a:r>
              <a:rPr lang="en-US" sz="2400" baseline="-25000" dirty="0"/>
              <a:t>0  </a:t>
            </a:r>
            <a:r>
              <a:rPr lang="en-US" sz="2400" dirty="0">
                <a:sym typeface="Symbol" pitchFamily="18" charset="2"/>
              </a:rPr>
              <a:t> </a:t>
            </a:r>
            <a:r>
              <a:rPr lang="en-US" sz="2400" dirty="0"/>
              <a:t>P = 2 × one-tailed P-value</a:t>
            </a:r>
          </a:p>
          <a:p>
            <a:pPr lvl="1" indent="-481013" algn="just">
              <a:lnSpc>
                <a:spcPct val="95000"/>
              </a:lnSpc>
              <a:buNone/>
            </a:pPr>
            <a:endParaRPr lang="en-US" sz="2400" u="sng" dirty="0"/>
          </a:p>
          <a:p>
            <a:pPr lvl="1" indent="-481013" algn="just">
              <a:lnSpc>
                <a:spcPct val="95000"/>
              </a:lnSpc>
              <a:buNone/>
            </a:pPr>
            <a:r>
              <a:rPr lang="en-US" sz="2400" u="sng" dirty="0"/>
              <a:t>Note</a:t>
            </a:r>
            <a:r>
              <a:rPr lang="en-US" sz="2400" dirty="0"/>
              <a:t>: use Z-table  to find these probabilities</a:t>
            </a:r>
            <a:endParaRPr lang="en-US" sz="2400" u="sng" dirty="0"/>
          </a:p>
        </p:txBody>
      </p:sp>
      <p:sp>
        <p:nvSpPr>
          <p:cNvPr id="4" name="Date Placeholder 3"/>
          <p:cNvSpPr>
            <a:spLocks noGrp="1"/>
          </p:cNvSpPr>
          <p:nvPr>
            <p:ph type="dt" sz="half" idx="10"/>
          </p:nvPr>
        </p:nvSpPr>
        <p:spPr/>
        <p:txBody>
          <a:bodyPr/>
          <a:lstStyle/>
          <a:p>
            <a:fld id="{1ADF59B6-1E0B-4734-91C4-26C2FE0175C5}" type="datetime1">
              <a:rPr lang="en-US" smtClean="0"/>
              <a:pPr/>
              <a:t>1/3/2024</a:t>
            </a:fld>
            <a:endParaRPr lang="en-US"/>
          </a:p>
        </p:txBody>
      </p:sp>
      <p:sp>
        <p:nvSpPr>
          <p:cNvPr id="6" name="Slide Number Placeholder 5"/>
          <p:cNvSpPr>
            <a:spLocks noGrp="1"/>
          </p:cNvSpPr>
          <p:nvPr>
            <p:ph type="sldNum" sz="quarter" idx="12"/>
          </p:nvPr>
        </p:nvSpPr>
        <p:spPr/>
        <p:txBody>
          <a:bodyPr/>
          <a:lstStyle/>
          <a:p>
            <a:fld id="{55F459C9-0256-49D5-A9B1-9BD1A09F91BF}"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1000"/>
                                        <p:tgtEl>
                                          <p:spTgt spid="154627">
                                            <p:txEl>
                                              <p:pRg st="0" end="0"/>
                                            </p:txEl>
                                          </p:spTgt>
                                        </p:tgtEl>
                                      </p:cBhvr>
                                    </p:animEffect>
                                    <p:anim calcmode="lin" valueType="num">
                                      <p:cBhvr>
                                        <p:cTn id="8" dur="10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4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4627">
                                            <p:txEl>
                                              <p:pRg st="2" end="2"/>
                                            </p:txEl>
                                          </p:spTgt>
                                        </p:tgtEl>
                                        <p:attrNameLst>
                                          <p:attrName>style.visibility</p:attrName>
                                        </p:attrNameLst>
                                      </p:cBhvr>
                                      <p:to>
                                        <p:strVal val="visible"/>
                                      </p:to>
                                    </p:set>
                                    <p:animEffect transition="in" filter="fade">
                                      <p:cBhvr>
                                        <p:cTn id="14" dur="1000"/>
                                        <p:tgtEl>
                                          <p:spTgt spid="154627">
                                            <p:txEl>
                                              <p:pRg st="2" end="2"/>
                                            </p:txEl>
                                          </p:spTgt>
                                        </p:tgtEl>
                                      </p:cBhvr>
                                    </p:animEffect>
                                    <p:anim calcmode="lin" valueType="num">
                                      <p:cBhvr>
                                        <p:cTn id="15" dur="10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46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4627">
                                            <p:txEl>
                                              <p:pRg st="4" end="4"/>
                                            </p:txEl>
                                          </p:spTgt>
                                        </p:tgtEl>
                                        <p:attrNameLst>
                                          <p:attrName>style.visibility</p:attrName>
                                        </p:attrNameLst>
                                      </p:cBhvr>
                                      <p:to>
                                        <p:strVal val="visible"/>
                                      </p:to>
                                    </p:set>
                                    <p:animEffect transition="in" filter="fade">
                                      <p:cBhvr>
                                        <p:cTn id="21" dur="1000"/>
                                        <p:tgtEl>
                                          <p:spTgt spid="154627">
                                            <p:txEl>
                                              <p:pRg st="4" end="4"/>
                                            </p:txEl>
                                          </p:spTgt>
                                        </p:tgtEl>
                                      </p:cBhvr>
                                    </p:animEffect>
                                    <p:anim calcmode="lin" valueType="num">
                                      <p:cBhvr>
                                        <p:cTn id="22" dur="10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4627">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54627">
                                            <p:txEl>
                                              <p:pRg st="6" end="6"/>
                                            </p:txEl>
                                          </p:spTgt>
                                        </p:tgtEl>
                                        <p:attrNameLst>
                                          <p:attrName>style.visibility</p:attrName>
                                        </p:attrNameLst>
                                      </p:cBhvr>
                                      <p:to>
                                        <p:strVal val="visible"/>
                                      </p:to>
                                    </p:set>
                                    <p:animEffect transition="in" filter="fade">
                                      <p:cBhvr>
                                        <p:cTn id="26" dur="1000"/>
                                        <p:tgtEl>
                                          <p:spTgt spid="154627">
                                            <p:txEl>
                                              <p:pRg st="6" end="6"/>
                                            </p:txEl>
                                          </p:spTgt>
                                        </p:tgtEl>
                                      </p:cBhvr>
                                    </p:animEffect>
                                    <p:anim calcmode="lin" valueType="num">
                                      <p:cBhvr>
                                        <p:cTn id="27" dur="10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154627">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54627">
                                            <p:txEl>
                                              <p:pRg st="7" end="7"/>
                                            </p:txEl>
                                          </p:spTgt>
                                        </p:tgtEl>
                                        <p:attrNameLst>
                                          <p:attrName>style.visibility</p:attrName>
                                        </p:attrNameLst>
                                      </p:cBhvr>
                                      <p:to>
                                        <p:strVal val="visible"/>
                                      </p:to>
                                    </p:set>
                                    <p:animEffect transition="in" filter="fade">
                                      <p:cBhvr>
                                        <p:cTn id="31" dur="1000"/>
                                        <p:tgtEl>
                                          <p:spTgt spid="154627">
                                            <p:txEl>
                                              <p:pRg st="7" end="7"/>
                                            </p:txEl>
                                          </p:spTgt>
                                        </p:tgtEl>
                                      </p:cBhvr>
                                    </p:animEffect>
                                    <p:anim calcmode="lin" valueType="num">
                                      <p:cBhvr>
                                        <p:cTn id="32" dur="1000" fill="hold"/>
                                        <p:tgtEl>
                                          <p:spTgt spid="154627">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154627">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54627">
                                            <p:txEl>
                                              <p:pRg st="8" end="8"/>
                                            </p:txEl>
                                          </p:spTgt>
                                        </p:tgtEl>
                                        <p:attrNameLst>
                                          <p:attrName>style.visibility</p:attrName>
                                        </p:attrNameLst>
                                      </p:cBhvr>
                                      <p:to>
                                        <p:strVal val="visible"/>
                                      </p:to>
                                    </p:set>
                                    <p:animEffect transition="in" filter="fade">
                                      <p:cBhvr>
                                        <p:cTn id="36" dur="1000"/>
                                        <p:tgtEl>
                                          <p:spTgt spid="154627">
                                            <p:txEl>
                                              <p:pRg st="8" end="8"/>
                                            </p:txEl>
                                          </p:spTgt>
                                        </p:tgtEl>
                                      </p:cBhvr>
                                    </p:animEffect>
                                    <p:anim calcmode="lin" valueType="num">
                                      <p:cBhvr>
                                        <p:cTn id="37" dur="1000" fill="hold"/>
                                        <p:tgtEl>
                                          <p:spTgt spid="154627">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154627">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4627">
                                            <p:txEl>
                                              <p:pRg st="10" end="10"/>
                                            </p:txEl>
                                          </p:spTgt>
                                        </p:tgtEl>
                                        <p:attrNameLst>
                                          <p:attrName>style.visibility</p:attrName>
                                        </p:attrNameLst>
                                      </p:cBhvr>
                                      <p:to>
                                        <p:strVal val="visible"/>
                                      </p:to>
                                    </p:set>
                                    <p:animEffect transition="in" filter="fade">
                                      <p:cBhvr>
                                        <p:cTn id="41" dur="1000"/>
                                        <p:tgtEl>
                                          <p:spTgt spid="154627">
                                            <p:txEl>
                                              <p:pRg st="10" end="10"/>
                                            </p:txEl>
                                          </p:spTgt>
                                        </p:tgtEl>
                                      </p:cBhvr>
                                    </p:animEffect>
                                    <p:anim calcmode="lin" valueType="num">
                                      <p:cBhvr>
                                        <p:cTn id="42" dur="1000" fill="hold"/>
                                        <p:tgtEl>
                                          <p:spTgt spid="154627">
                                            <p:txEl>
                                              <p:pRg st="10" end="10"/>
                                            </p:txEl>
                                          </p:spTgt>
                                        </p:tgtEl>
                                        <p:attrNameLst>
                                          <p:attrName>ppt_x</p:attrName>
                                        </p:attrNameLst>
                                      </p:cBhvr>
                                      <p:tavLst>
                                        <p:tav tm="0">
                                          <p:val>
                                            <p:strVal val="#ppt_x"/>
                                          </p:val>
                                        </p:tav>
                                        <p:tav tm="100000">
                                          <p:val>
                                            <p:strVal val="#ppt_x"/>
                                          </p:val>
                                        </p:tav>
                                      </p:tavLst>
                                    </p:anim>
                                    <p:anim calcmode="lin" valueType="num">
                                      <p:cBhvr>
                                        <p:cTn id="43" dur="1000" fill="hold"/>
                                        <p:tgtEl>
                                          <p:spTgt spid="15462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C443FBF-90DF-4AEF-8193-F03FE4FF3E5D}"/>
              </a:ext>
            </a:extLst>
          </p:cNvPr>
          <p:cNvSpPr>
            <a:spLocks noGrp="1"/>
          </p:cNvSpPr>
          <p:nvPr>
            <p:ph type="dt" sz="half" idx="10"/>
          </p:nvPr>
        </p:nvSpPr>
        <p:spPr/>
        <p:txBody>
          <a:bodyPr/>
          <a:lstStyle/>
          <a:p>
            <a:fld id="{889321B7-0A1A-4AF5-81B7-010CCB303829}" type="datetime1">
              <a:rPr lang="en-US" smtClean="0"/>
              <a:pPr/>
              <a:t>1/3/2024</a:t>
            </a:fld>
            <a:endParaRPr lang="en-US"/>
          </a:p>
        </p:txBody>
      </p:sp>
      <p:sp>
        <p:nvSpPr>
          <p:cNvPr id="5" name="Slide Number Placeholder 4">
            <a:extLst>
              <a:ext uri="{FF2B5EF4-FFF2-40B4-BE49-F238E27FC236}">
                <a16:creationId xmlns:a16="http://schemas.microsoft.com/office/drawing/2014/main" id="{BFA97617-2821-48C3-93FA-86C6C84EFF3F}"/>
              </a:ext>
            </a:extLst>
          </p:cNvPr>
          <p:cNvSpPr>
            <a:spLocks noGrp="1"/>
          </p:cNvSpPr>
          <p:nvPr>
            <p:ph type="sldNum" sz="quarter" idx="12"/>
          </p:nvPr>
        </p:nvSpPr>
        <p:spPr/>
        <p:txBody>
          <a:bodyPr/>
          <a:lstStyle/>
          <a:p>
            <a:fld id="{55F459C9-0256-49D5-A9B1-9BD1A09F91BF}" type="slidenum">
              <a:rPr lang="en-US" smtClean="0"/>
              <a:pPr/>
              <a:t>7</a:t>
            </a:fld>
            <a:endParaRPr lang="en-US"/>
          </a:p>
        </p:txBody>
      </p:sp>
      <p:sp>
        <p:nvSpPr>
          <p:cNvPr id="6" name="TextBox 5">
            <a:extLst>
              <a:ext uri="{FF2B5EF4-FFF2-40B4-BE49-F238E27FC236}">
                <a16:creationId xmlns:a16="http://schemas.microsoft.com/office/drawing/2014/main" id="{09F9CDE2-79CD-4266-A8B0-AC275D6DDF15}"/>
              </a:ext>
            </a:extLst>
          </p:cNvPr>
          <p:cNvSpPr txBox="1"/>
          <p:nvPr/>
        </p:nvSpPr>
        <p:spPr>
          <a:xfrm>
            <a:off x="323528" y="336650"/>
            <a:ext cx="8136904" cy="461665"/>
          </a:xfrm>
          <a:prstGeom prst="rect">
            <a:avLst/>
          </a:prstGeom>
          <a:noFill/>
        </p:spPr>
        <p:txBody>
          <a:bodyPr wrap="square" rtlCol="0">
            <a:spAutoFit/>
          </a:bodyPr>
          <a:lstStyle/>
          <a:p>
            <a:r>
              <a:rPr lang="en-US" sz="2400" b="1" dirty="0"/>
              <a:t>What is P- Value?</a:t>
            </a:r>
          </a:p>
        </p:txBody>
      </p:sp>
      <p:sp>
        <p:nvSpPr>
          <p:cNvPr id="7" name="TextBox 6">
            <a:extLst>
              <a:ext uri="{FF2B5EF4-FFF2-40B4-BE49-F238E27FC236}">
                <a16:creationId xmlns:a16="http://schemas.microsoft.com/office/drawing/2014/main" id="{CD3B02F6-BAEF-47CC-B25A-151C5214B308}"/>
              </a:ext>
            </a:extLst>
          </p:cNvPr>
          <p:cNvSpPr txBox="1"/>
          <p:nvPr/>
        </p:nvSpPr>
        <p:spPr>
          <a:xfrm>
            <a:off x="323528" y="803883"/>
            <a:ext cx="8496944" cy="5584606"/>
          </a:xfrm>
          <a:prstGeom prst="rect">
            <a:avLst/>
          </a:prstGeom>
          <a:noFill/>
        </p:spPr>
        <p:txBody>
          <a:bodyPr wrap="square" rtlCol="0">
            <a:spAutoFit/>
          </a:bodyPr>
          <a:lstStyle/>
          <a:p>
            <a:pPr algn="just">
              <a:lnSpc>
                <a:spcPct val="150000"/>
              </a:lnSpc>
            </a:pPr>
            <a:r>
              <a:rPr lang="en-US" sz="2000" i="1" dirty="0"/>
              <a:t>The P value (or the calculated probability) is the probability of the event occurring by chance if the null hypothesis is true. The P value is a numerical between 0 and 1 and is interpreted by researchers in deciding whether to reject or retain the null hypothesis.</a:t>
            </a:r>
          </a:p>
          <a:p>
            <a:pPr algn="just">
              <a:lnSpc>
                <a:spcPct val="150000"/>
              </a:lnSpc>
            </a:pPr>
            <a:endParaRPr lang="en-US" sz="1200" i="1" dirty="0"/>
          </a:p>
          <a:p>
            <a:pPr marL="0" marR="0" algn="just"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000" i="1" dirty="0"/>
              <a:t>The p-value of a test gives the probability of observing a test statistic as extreme as the one observed, if the null hypothesis were true. If the p-value is small, the observed test statistic is very unlikely under the null hypothesis. </a:t>
            </a:r>
          </a:p>
          <a:p>
            <a:pPr marL="0" marR="0" algn="just"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1200" i="1" dirty="0"/>
          </a:p>
          <a:p>
            <a:pPr marL="0" marR="0" algn="just"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i="1" dirty="0"/>
              <a:t>Note: In </a:t>
            </a:r>
            <a:r>
              <a:rPr lang="en-US" sz="2400" i="1" dirty="0">
                <a:hlinkClick r:id="rId3" tooltip="Statistics">
                  <a:extLst>
                    <a:ext uri="{A12FA001-AC4F-418D-AE19-62706E023703}">
                      <ahyp:hlinkClr xmlns:ahyp="http://schemas.microsoft.com/office/drawing/2018/hyperlinkcolor" val="tx"/>
                    </a:ext>
                  </a:extLst>
                </a:hlinkClick>
              </a:rPr>
              <a:t>statistics</a:t>
            </a:r>
            <a:r>
              <a:rPr lang="en-US" sz="2400" i="1" dirty="0"/>
              <a:t>, a result is called statistically significant if it is unlikely to have occurred by </a:t>
            </a:r>
            <a:r>
              <a:rPr lang="en-US" sz="2400" i="1" dirty="0">
                <a:hlinkClick r:id="rId4" tooltip="Randomness">
                  <a:extLst>
                    <a:ext uri="{A12FA001-AC4F-418D-AE19-62706E023703}">
                      <ahyp:hlinkClr xmlns:ahyp="http://schemas.microsoft.com/office/drawing/2018/hyperlinkcolor" val="tx"/>
                    </a:ext>
                  </a:extLst>
                </a:hlinkClick>
              </a:rPr>
              <a:t>chance</a:t>
            </a:r>
            <a:r>
              <a:rPr lang="en-US" sz="2400" i="1" dirty="0"/>
              <a:t>.</a:t>
            </a:r>
          </a:p>
          <a:p>
            <a:pPr marL="0" marR="0" algn="just" rtl="0">
              <a:lnSpc>
                <a:spcPct val="150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000" dirty="0"/>
          </a:p>
        </p:txBody>
      </p:sp>
    </p:spTree>
    <p:extLst>
      <p:ext uri="{BB962C8B-B14F-4D97-AF65-F5344CB8AC3E}">
        <p14:creationId xmlns:p14="http://schemas.microsoft.com/office/powerpoint/2010/main" val="370231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A6CE8-BA7B-4249-B244-49F764BE6083}"/>
              </a:ext>
            </a:extLst>
          </p:cNvPr>
          <p:cNvSpPr>
            <a:spLocks noGrp="1"/>
          </p:cNvSpPr>
          <p:nvPr>
            <p:ph type="dt" sz="half" idx="10"/>
          </p:nvPr>
        </p:nvSpPr>
        <p:spPr/>
        <p:txBody>
          <a:bodyPr/>
          <a:lstStyle/>
          <a:p>
            <a:fld id="{889321B7-0A1A-4AF5-81B7-010CCB303829}" type="datetime1">
              <a:rPr lang="en-US" smtClean="0"/>
              <a:pPr/>
              <a:t>1/3/2024</a:t>
            </a:fld>
            <a:endParaRPr lang="en-US"/>
          </a:p>
        </p:txBody>
      </p:sp>
      <p:sp>
        <p:nvSpPr>
          <p:cNvPr id="5" name="Slide Number Placeholder 4">
            <a:extLst>
              <a:ext uri="{FF2B5EF4-FFF2-40B4-BE49-F238E27FC236}">
                <a16:creationId xmlns:a16="http://schemas.microsoft.com/office/drawing/2014/main" id="{6C792652-415E-4085-8C82-6AEF2644CCC8}"/>
              </a:ext>
            </a:extLst>
          </p:cNvPr>
          <p:cNvSpPr>
            <a:spLocks noGrp="1"/>
          </p:cNvSpPr>
          <p:nvPr>
            <p:ph type="sldNum" sz="quarter" idx="12"/>
          </p:nvPr>
        </p:nvSpPr>
        <p:spPr/>
        <p:txBody>
          <a:bodyPr/>
          <a:lstStyle/>
          <a:p>
            <a:fld id="{55F459C9-0256-49D5-A9B1-9BD1A09F91BF}" type="slidenum">
              <a:rPr lang="en-US" smtClean="0"/>
              <a:pPr/>
              <a:t>8</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DD88DDF3-1FAF-429A-AE7F-46D7C7F1C809}"/>
                  </a:ext>
                </a:extLst>
              </p:cNvPr>
              <p:cNvSpPr txBox="1"/>
              <p:nvPr/>
            </p:nvSpPr>
            <p:spPr>
              <a:xfrm>
                <a:off x="251520" y="566012"/>
                <a:ext cx="8640960" cy="6740307"/>
              </a:xfrm>
              <a:prstGeom prst="rect">
                <a:avLst/>
              </a:prstGeom>
              <a:noFill/>
            </p:spPr>
            <p:txBody>
              <a:bodyPr wrap="square" rtlCol="0">
                <a:spAutoFit/>
              </a:bodyPr>
              <a:lstStyle/>
              <a:p>
                <a:pPr>
                  <a:lnSpc>
                    <a:spcPct val="150000"/>
                  </a:lnSpc>
                </a:pPr>
                <a14:m>
                  <m:oMathPara xmlns:m="http://schemas.openxmlformats.org/officeDocument/2006/math">
                    <m:oMathParaPr>
                      <m:jc m:val="left"/>
                    </m:oMathParaPr>
                    <m:oMath xmlns:m="http://schemas.openxmlformats.org/officeDocument/2006/math">
                      <m:r>
                        <a:rPr lang="en-US" sz="1800" b="1" i="1" smtClean="0">
                          <a:solidFill>
                            <a:srgbClr val="000000"/>
                          </a:solidFill>
                          <a:effectLst/>
                          <a:latin typeface="Cambria Math" panose="02040503050406030204" pitchFamily="18" charset="0"/>
                          <a:ea typeface="Cambria Math" panose="02040503050406030204" pitchFamily="18" charset="0"/>
                        </a:rPr>
                        <m:t>𝑵𝒐𝒕𝒆𝒔</m:t>
                      </m:r>
                      <m:r>
                        <a:rPr lang="en-US" sz="1800" b="1" i="1" smtClean="0">
                          <a:solidFill>
                            <a:srgbClr val="000000"/>
                          </a:solidFill>
                          <a:effectLst/>
                          <a:latin typeface="Cambria Math" panose="02040503050406030204" pitchFamily="18" charset="0"/>
                          <a:ea typeface="Cambria Math" panose="02040503050406030204" pitchFamily="18" charset="0"/>
                        </a:rPr>
                        <m:t>: </m:t>
                      </m:r>
                    </m:oMath>
                  </m:oMathPara>
                </a14:m>
                <a:endParaRPr lang="en-US" sz="1800" b="1" dirty="0">
                  <a:solidFill>
                    <a:srgbClr val="000000"/>
                  </a:solidFill>
                  <a:effectLst/>
                  <a:ea typeface="Cambria Math" panose="02040503050406030204" pitchFamily="18" charset="0"/>
                </a:endParaRPr>
              </a:p>
              <a:p>
                <a:pPr>
                  <a:lnSpc>
                    <a:spcPct val="150000"/>
                  </a:lnSpc>
                </a:pPr>
                <a14:m>
                  <m:oMath xmlns:m="http://schemas.openxmlformats.org/officeDocument/2006/math">
                    <m:r>
                      <a:rPr lang="en-US" sz="1800" b="1" i="1" smtClean="0">
                        <a:solidFill>
                          <a:srgbClr val="000000"/>
                        </a:solidFill>
                        <a:effectLst/>
                        <a:latin typeface="Cambria Math" panose="02040503050406030204" pitchFamily="18" charset="0"/>
                        <a:ea typeface="Cambria Math" panose="02040503050406030204" pitchFamily="18" charset="0"/>
                      </a:rPr>
                      <m:t>𝜶</m:t>
                    </m:r>
                    <m:r>
                      <a:rPr lang="en-US" sz="1800" b="1" i="1" smtClean="0">
                        <a:solidFill>
                          <a:srgbClr val="000000"/>
                        </a:solidFill>
                        <a:effectLst/>
                        <a:latin typeface="Cambria Math" panose="02040503050406030204" pitchFamily="18" charset="0"/>
                        <a:ea typeface="Cambria Math" panose="02040503050406030204" pitchFamily="18" charset="0"/>
                      </a:rPr>
                      <m:t>: </m:t>
                    </m:r>
                  </m:oMath>
                </a14:m>
                <a:r>
                  <a:rPr lang="en-US" dirty="0"/>
                  <a:t>the level of significance of the C.R; it is the probability of rejecting the null hypothesis while it is true.</a:t>
                </a:r>
              </a:p>
              <a:p>
                <a:pPr>
                  <a:lnSpc>
                    <a:spcPct val="150000"/>
                  </a:lnSpc>
                </a:pPr>
                <a:endParaRPr lang="en-US" sz="800" dirty="0"/>
              </a:p>
              <a:p>
                <a:pPr>
                  <a:lnSpc>
                    <a:spcPct val="150000"/>
                  </a:lnSpc>
                </a:pPr>
                <a14:m>
                  <m:oMath xmlns:m="http://schemas.openxmlformats.org/officeDocument/2006/math">
                    <m:r>
                      <a:rPr lang="en-US" sz="1800" b="1" i="1" smtClean="0">
                        <a:solidFill>
                          <a:srgbClr val="000000"/>
                        </a:solidFill>
                        <a:effectLst/>
                        <a:latin typeface="Cambria Math" panose="02040503050406030204" pitchFamily="18" charset="0"/>
                        <a:ea typeface="Cambria Math" panose="02040503050406030204" pitchFamily="18" charset="0"/>
                      </a:rPr>
                      <m:t>𝜷</m:t>
                    </m:r>
                  </m:oMath>
                </a14:m>
                <a:r>
                  <a:rPr lang="en-US" sz="1800" b="1" i="1" dirty="0">
                    <a:solidFill>
                      <a:srgbClr val="000000"/>
                    </a:solidFill>
                    <a:effectLst/>
                    <a:latin typeface="Cambria Math" panose="02040503050406030204" pitchFamily="18" charset="0"/>
                    <a:ea typeface="Cambria Math" panose="02040503050406030204" pitchFamily="18" charset="0"/>
                  </a:rPr>
                  <a:t>: </a:t>
                </a:r>
                <a:r>
                  <a:rPr lang="en-US" dirty="0"/>
                  <a:t>is the probability of accepting  the null hypothesis while its alternative is true.</a:t>
                </a:r>
              </a:p>
              <a:p>
                <a:pPr>
                  <a:lnSpc>
                    <a:spcPct val="150000"/>
                  </a:lnSpc>
                </a:pPr>
                <a:endParaRPr lang="en-US" sz="800" dirty="0"/>
              </a:p>
              <a:p>
                <a:pPr>
                  <a:lnSpc>
                    <a:spcPct val="150000"/>
                  </a:lnSpc>
                </a:pPr>
                <a:r>
                  <a:rPr lang="en-US" b="1" dirty="0"/>
                  <a:t>The power of the test: </a:t>
                </a:r>
                <a:r>
                  <a:rPr lang="en-US" dirty="0"/>
                  <a:t>is a function which yields the probability of rejecting the hypothesis under consideration. </a:t>
                </a:r>
              </a:p>
              <a:p>
                <a:pPr>
                  <a:lnSpc>
                    <a:spcPct val="150000"/>
                  </a:lnSpc>
                </a:pPr>
                <a:r>
                  <a:rPr lang="en-US" dirty="0"/>
                  <a:t>i.e.   Power of the test is the probability of not committing a type two error </a:t>
                </a:r>
                <a14:m>
                  <m:oMath xmlns:m="http://schemas.openxmlformats.org/officeDocument/2006/math">
                    <m:r>
                      <a:rPr lang="en-US" sz="1800" b="0" i="0" smtClean="0">
                        <a:solidFill>
                          <a:srgbClr val="000000"/>
                        </a:solidFill>
                        <a:effectLst/>
                        <a:latin typeface="Cambria Math" panose="02040503050406030204" pitchFamily="18" charset="0"/>
                        <a:ea typeface="Cambria Math" panose="02040503050406030204" pitchFamily="18" charset="0"/>
                      </a:rPr>
                      <m:t>(1−</m:t>
                    </m:r>
                    <m:r>
                      <a:rPr lang="en-US" sz="1800" b="1" i="1" smtClean="0">
                        <a:solidFill>
                          <a:srgbClr val="000000"/>
                        </a:solidFill>
                        <a:effectLst/>
                        <a:latin typeface="Cambria Math" panose="02040503050406030204" pitchFamily="18" charset="0"/>
                        <a:ea typeface="Cambria Math" panose="02040503050406030204" pitchFamily="18" charset="0"/>
                      </a:rPr>
                      <m:t>𝜷</m:t>
                    </m:r>
                    <m:r>
                      <a:rPr lang="en-US" sz="1800" b="1" i="1" smtClean="0">
                        <a:solidFill>
                          <a:srgbClr val="000000"/>
                        </a:solidFill>
                        <a:effectLst/>
                        <a:latin typeface="Cambria Math" panose="02040503050406030204" pitchFamily="18" charset="0"/>
                        <a:ea typeface="Cambria Math" panose="02040503050406030204" pitchFamily="18" charset="0"/>
                      </a:rPr>
                      <m:t>)</m:t>
                    </m:r>
                  </m:oMath>
                </a14:m>
                <a:r>
                  <a:rPr lang="en-US" dirty="0"/>
                  <a:t>.</a:t>
                </a:r>
              </a:p>
              <a:p>
                <a:pPr>
                  <a:lnSpc>
                    <a:spcPct val="150000"/>
                  </a:lnSpc>
                </a:pPr>
                <a:endParaRPr lang="en-US" sz="800" b="1" dirty="0"/>
              </a:p>
              <a:p>
                <a:pPr>
                  <a:lnSpc>
                    <a:spcPct val="150000"/>
                  </a:lnSpc>
                </a:pPr>
                <a14:m>
                  <m:oMath xmlns:m="http://schemas.openxmlformats.org/officeDocument/2006/math">
                    <m:r>
                      <a:rPr lang="en-US" sz="1800" b="1" i="1" smtClean="0">
                        <a:solidFill>
                          <a:srgbClr val="000000"/>
                        </a:solidFill>
                        <a:effectLst/>
                        <a:latin typeface="Cambria Math" panose="02040503050406030204" pitchFamily="18" charset="0"/>
                        <a:ea typeface="Cambria Math" panose="02040503050406030204" pitchFamily="18" charset="0"/>
                      </a:rPr>
                      <m:t>∴ </m:t>
                    </m:r>
                  </m:oMath>
                </a14:m>
                <a:r>
                  <a:rPr lang="en-US" sz="1800" b="1" i="1" dirty="0">
                    <a:solidFill>
                      <a:srgbClr val="000000"/>
                    </a:solidFill>
                    <a:effectLst/>
                    <a:latin typeface="Times New Roman" panose="02020603050405020304" pitchFamily="18" charset="0"/>
                    <a:ea typeface="Times New Roman" panose="02020603050405020304" pitchFamily="18" charset="0"/>
                  </a:rPr>
                  <a:t>P-value </a:t>
                </a:r>
                <a:r>
                  <a:rPr lang="en-US" sz="1800" dirty="0">
                    <a:solidFill>
                      <a:srgbClr val="000000"/>
                    </a:solidFill>
                    <a:effectLst/>
                    <a:latin typeface="Times New Roman" panose="02020603050405020304" pitchFamily="18" charset="0"/>
                    <a:ea typeface="Times New Roman" panose="02020603050405020304" pitchFamily="18" charset="0"/>
                  </a:rPr>
                  <a:t>for a test statistic is the smallest level of significance </a:t>
                </a:r>
                <a14:m>
                  <m:oMath xmlns:m="http://schemas.openxmlformats.org/officeDocument/2006/math">
                    <m:r>
                      <a:rPr lang="en-US" sz="1800" i="1">
                        <a:solidFill>
                          <a:srgbClr val="000000"/>
                        </a:solidFill>
                        <a:effectLst/>
                        <a:latin typeface="Cambria Math" panose="02040503050406030204" pitchFamily="18" charset="0"/>
                        <a:ea typeface="Times New Roman" panose="02020603050405020304" pitchFamily="18" charset="0"/>
                      </a:rPr>
                      <m:t>𝛼</m:t>
                    </m:r>
                  </m:oMath>
                </a14:m>
                <a:r>
                  <a:rPr lang="en-US" sz="1800" dirty="0">
                    <a:solidFill>
                      <a:srgbClr val="000000"/>
                    </a:solidFill>
                    <a:effectLst/>
                    <a:latin typeface="Times New Roman" panose="02020603050405020304" pitchFamily="18" charset="0"/>
                    <a:ea typeface="Times New Roman" panose="02020603050405020304" pitchFamily="18" charset="0"/>
                  </a:rPr>
                  <a:t> for which the observed data indicates that the null hypothesis should be rejected. The smallest the p - value becomes the more evidence that the null hypothesis should be rejected.</a:t>
                </a:r>
                <a:endParaRPr lang="en-US" sz="1800" dirty="0">
                  <a:effectLst/>
                  <a:latin typeface="Times New Roman" panose="02020603050405020304" pitchFamily="18" charset="0"/>
                  <a:ea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dirty="0">
                    <a:effectLst/>
                    <a:latin typeface="Times New Roman" panose="02020603050405020304" pitchFamily="18" charset="0"/>
                    <a:ea typeface="Times New Roman" panose="02020603050405020304" pitchFamily="18" charset="0"/>
                  </a:rPr>
                  <a:t>Hence, a p-value is a </a:t>
                </a:r>
                <a:r>
                  <a:rPr lang="en-US" b="1" dirty="0">
                    <a:effectLst/>
                    <a:latin typeface="Times New Roman" panose="02020603050405020304" pitchFamily="18" charset="0"/>
                    <a:ea typeface="Times New Roman" panose="02020603050405020304" pitchFamily="18" charset="0"/>
                  </a:rPr>
                  <a:t>measure of how much evidence we have against the null hypothesis.</a:t>
                </a:r>
              </a:p>
              <a:p>
                <a:endParaRPr lang="en-US" b="1" dirty="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ndParaRPr>
              </a:p>
              <a:p>
                <a:endParaRPr lang="en-US" dirty="0"/>
              </a:p>
            </p:txBody>
          </p:sp>
        </mc:Choice>
        <mc:Fallback xmlns="">
          <p:sp>
            <p:nvSpPr>
              <p:cNvPr id="6" name="TextBox 5">
                <a:extLst>
                  <a:ext uri="{FF2B5EF4-FFF2-40B4-BE49-F238E27FC236}">
                    <a16:creationId xmlns:a16="http://schemas.microsoft.com/office/drawing/2014/main" id="{DD88DDF3-1FAF-429A-AE7F-46D7C7F1C809}"/>
                  </a:ext>
                </a:extLst>
              </p:cNvPr>
              <p:cNvSpPr txBox="1">
                <a:spLocks noRot="1" noChangeAspect="1" noMove="1" noResize="1" noEditPoints="1" noAdjustHandles="1" noChangeArrowheads="1" noChangeShapeType="1" noTextEdit="1"/>
              </p:cNvSpPr>
              <p:nvPr/>
            </p:nvSpPr>
            <p:spPr>
              <a:xfrm>
                <a:off x="251520" y="566012"/>
                <a:ext cx="8640960" cy="6740307"/>
              </a:xfrm>
              <a:prstGeom prst="rect">
                <a:avLst/>
              </a:prstGeom>
              <a:blipFill>
                <a:blip r:embed="rId2"/>
                <a:stretch>
                  <a:fillRect l="-564" r="-776"/>
                </a:stretch>
              </a:blipFill>
            </p:spPr>
            <p:txBody>
              <a:bodyPr/>
              <a:lstStyle/>
              <a:p>
                <a:r>
                  <a:rPr lang="en-US">
                    <a:noFill/>
                  </a:rPr>
                  <a:t> </a:t>
                </a:r>
              </a:p>
            </p:txBody>
          </p:sp>
        </mc:Fallback>
      </mc:AlternateContent>
    </p:spTree>
    <p:extLst>
      <p:ext uri="{BB962C8B-B14F-4D97-AF65-F5344CB8AC3E}">
        <p14:creationId xmlns:p14="http://schemas.microsoft.com/office/powerpoint/2010/main" val="356769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title"/>
          </p:nvPr>
        </p:nvSpPr>
        <p:spPr/>
        <p:txBody>
          <a:bodyPr/>
          <a:lstStyle/>
          <a:p>
            <a:pPr eaLnBrk="1" hangingPunct="1"/>
            <a:r>
              <a:rPr lang="en-US">
                <a:solidFill>
                  <a:schemeClr val="tx1"/>
                </a:solidFill>
              </a:rPr>
              <a:t>One-sided </a:t>
            </a:r>
            <a:r>
              <a:rPr lang="en-US" i="1">
                <a:solidFill>
                  <a:schemeClr val="tx1"/>
                </a:solidFill>
              </a:rPr>
              <a:t>P</a:t>
            </a:r>
            <a:r>
              <a:rPr lang="en-US">
                <a:solidFill>
                  <a:schemeClr val="tx1"/>
                </a:solidFill>
              </a:rPr>
              <a:t>-value for </a:t>
            </a:r>
            <a:r>
              <a:rPr lang="en-US" i="1">
                <a:solidFill>
                  <a:schemeClr val="tx1"/>
                </a:solidFill>
              </a:rPr>
              <a:t>z</a:t>
            </a:r>
            <a:r>
              <a:rPr lang="en-US" baseline="-25000">
                <a:solidFill>
                  <a:schemeClr val="tx1"/>
                </a:solidFill>
              </a:rPr>
              <a:t>stat</a:t>
            </a:r>
            <a:r>
              <a:rPr lang="en-US">
                <a:solidFill>
                  <a:schemeClr val="tx1"/>
                </a:solidFill>
              </a:rPr>
              <a:t> of 0.6</a:t>
            </a:r>
          </a:p>
        </p:txBody>
      </p:sp>
      <p:pic>
        <p:nvPicPr>
          <p:cNvPr id="23555" name="Picture 5"/>
          <p:cNvPicPr>
            <a:picLocks noGrp="1" noChangeAspect="1" noChangeArrowheads="1"/>
          </p:cNvPicPr>
          <p:nvPr>
            <p:ph sz="quarter" idx="4294967295"/>
          </p:nvPr>
        </p:nvPicPr>
        <p:blipFill>
          <a:blip r:embed="rId2"/>
          <a:srcRect/>
          <a:stretch>
            <a:fillRect/>
          </a:stretch>
        </p:blipFill>
        <p:spPr>
          <a:xfrm>
            <a:off x="152400" y="1371600"/>
            <a:ext cx="8839200" cy="4635500"/>
          </a:xfrm>
          <a:noFill/>
        </p:spPr>
      </p:pic>
      <p:sp>
        <p:nvSpPr>
          <p:cNvPr id="23556" name="Rectangle 6"/>
          <p:cNvSpPr>
            <a:spLocks noChangeArrowheads="1"/>
          </p:cNvSpPr>
          <p:nvPr/>
        </p:nvSpPr>
        <p:spPr bwMode="auto">
          <a:xfrm>
            <a:off x="6457950" y="1504950"/>
            <a:ext cx="184150" cy="530225"/>
          </a:xfrm>
          <a:prstGeom prst="rect">
            <a:avLst/>
          </a:prstGeom>
          <a:solidFill>
            <a:schemeClr val="bg1"/>
          </a:solidFill>
          <a:ln w="3175">
            <a:noFill/>
            <a:miter lim="800000"/>
            <a:headEnd/>
            <a:tailEnd/>
          </a:ln>
        </p:spPr>
        <p:txBody>
          <a:bodyPr wrap="none">
            <a:spAutoFit/>
          </a:bodyPr>
          <a:lstStyle/>
          <a:p>
            <a:pPr algn="ctr">
              <a:lnSpc>
                <a:spcPct val="90000"/>
              </a:lnSpc>
              <a:spcBef>
                <a:spcPct val="20000"/>
              </a:spcBef>
            </a:pPr>
            <a:endParaRPr lang="en-US" sz="3200"/>
          </a:p>
        </p:txBody>
      </p:sp>
      <p:sp>
        <p:nvSpPr>
          <p:cNvPr id="5" name="Date Placeholder 4"/>
          <p:cNvSpPr>
            <a:spLocks noGrp="1"/>
          </p:cNvSpPr>
          <p:nvPr>
            <p:ph type="dt" sz="half" idx="10"/>
          </p:nvPr>
        </p:nvSpPr>
        <p:spPr/>
        <p:txBody>
          <a:bodyPr/>
          <a:lstStyle/>
          <a:p>
            <a:fld id="{F1FA199D-C107-47E3-A34C-F80280E8335A}" type="datetime1">
              <a:rPr lang="en-US" smtClean="0"/>
              <a:pPr/>
              <a:t>1/3/2024</a:t>
            </a:fld>
            <a:endParaRPr lang="en-US"/>
          </a:p>
        </p:txBody>
      </p:sp>
      <p:sp>
        <p:nvSpPr>
          <p:cNvPr id="7" name="Slide Number Placeholder 6"/>
          <p:cNvSpPr>
            <a:spLocks noGrp="1"/>
          </p:cNvSpPr>
          <p:nvPr>
            <p:ph type="sldNum" sz="quarter" idx="12"/>
          </p:nvPr>
        </p:nvSpPr>
        <p:spPr/>
        <p:txBody>
          <a:bodyPr/>
          <a:lstStyle/>
          <a:p>
            <a:fld id="{55F459C9-0256-49D5-A9B1-9BD1A09F91B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2147</Words>
  <Application>Microsoft Office PowerPoint</Application>
  <PresentationFormat>On-screen Show (4:3)</PresentationFormat>
  <Paragraphs>264</Paragraphs>
  <Slides>34</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Cambria Math</vt:lpstr>
      <vt:lpstr>Comic Sans MS</vt:lpstr>
      <vt:lpstr>Consolas</vt:lpstr>
      <vt:lpstr>Times New Roman</vt:lpstr>
      <vt:lpstr>Office Theme</vt:lpstr>
      <vt:lpstr>Equation</vt:lpstr>
      <vt:lpstr>Example:</vt:lpstr>
      <vt:lpstr> Test Statistic</vt:lpstr>
      <vt:lpstr>Example continue</vt:lpstr>
      <vt:lpstr>Example continue</vt:lpstr>
      <vt:lpstr>Sampling Distribution for the means </vt:lpstr>
      <vt:lpstr> P-value</vt:lpstr>
      <vt:lpstr>PowerPoint Presentation</vt:lpstr>
      <vt:lpstr>PowerPoint Presentation</vt:lpstr>
      <vt:lpstr>One-sided P-value for zstat of 0.6</vt:lpstr>
      <vt:lpstr>One-sided P-value for zstat of 3.0</vt:lpstr>
      <vt:lpstr>Two-Sided (Tail) Test and  P-Value</vt:lpstr>
      <vt:lpstr>Rejection Region</vt:lpstr>
      <vt:lpstr>Interpretation </vt:lpstr>
      <vt:lpstr>Notes about P-values</vt:lpstr>
      <vt:lpstr>α-Level (Used in some situations)</vt:lpstr>
      <vt:lpstr>(Summary) One-Sample Z  Test</vt:lpstr>
      <vt:lpstr>PowerPoint Presentation</vt:lpstr>
      <vt:lpstr>Student’s T-Test</vt:lpstr>
      <vt:lpstr>PowerPoint Presentation</vt:lpstr>
      <vt:lpstr>PowerPoint Presentation</vt:lpstr>
      <vt:lpstr>PowerPoint Presentation</vt:lpstr>
      <vt:lpstr>PowerPoint Presentation</vt:lpstr>
      <vt:lpstr>T-Tests</vt:lpstr>
      <vt:lpstr>T-Tests of Independence</vt:lpstr>
      <vt:lpstr>PowerPoint Presentation</vt:lpstr>
      <vt:lpstr>Two Sample Difference of Means T-Test </vt:lpstr>
      <vt:lpstr>Example</vt:lpstr>
      <vt:lpstr>PowerPoint Presentation</vt:lpstr>
      <vt:lpstr>Steps of Testing and Significance</vt:lpstr>
      <vt:lpstr>Steps of Testing  continue</vt:lpstr>
      <vt:lpstr>PowerPoint Presentation</vt:lpstr>
      <vt:lpstr>Steps of Testing  continue</vt:lpstr>
      <vt:lpstr>Conclusions: Steps in Hypotheses Testing</vt:lpstr>
      <vt:lpstr>The Decision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Sampling</dc:title>
  <dc:creator>MiQDAD</dc:creator>
  <cp:lastModifiedBy>Khwazbeen Saida Fatah saida fatah</cp:lastModifiedBy>
  <cp:revision>105</cp:revision>
  <dcterms:created xsi:type="dcterms:W3CDTF">2014-01-23T20:31:04Z</dcterms:created>
  <dcterms:modified xsi:type="dcterms:W3CDTF">2024-01-03T05:23:22Z</dcterms:modified>
</cp:coreProperties>
</file>