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704" y="227075"/>
            <a:ext cx="2178812" cy="1889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5705" y="227075"/>
            <a:ext cx="1112126" cy="1889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77360" y="9562592"/>
            <a:ext cx="21971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1578" y="1918335"/>
            <a:ext cx="4193571" cy="276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719" y="2442082"/>
            <a:ext cx="5848984" cy="55606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126" y="578611"/>
            <a:ext cx="1677035" cy="95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Chapter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Three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Using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Script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Files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4142" y="581660"/>
            <a:ext cx="2942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CONDITIONAL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STATEMENTS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4874" y="3051175"/>
            <a:ext cx="188658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5">
                <a:latin typeface="Calibri"/>
                <a:cs typeface="Calibri"/>
              </a:rPr>
              <a:t>The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if-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end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Structure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265544"/>
            <a:ext cx="4840605" cy="2113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" b="1">
                <a:latin typeface="Calibri"/>
                <a:cs typeface="Calibri"/>
              </a:rPr>
              <a:t>Example</a:t>
            </a:r>
            <a:r>
              <a:rPr dirty="0" sz="1550" spc="-3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1:-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-5">
                <a:latin typeface="Calibri"/>
                <a:cs typeface="Calibri"/>
              </a:rPr>
              <a:t> a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program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to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test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if the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numbers are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entered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positive.</a:t>
            </a:r>
            <a:endParaRPr sz="1550">
              <a:latin typeface="Calibri"/>
              <a:cs typeface="Calibri"/>
            </a:endParaRPr>
          </a:p>
          <a:p>
            <a:pPr marL="12700" marR="2898775">
              <a:lnSpc>
                <a:spcPts val="2039"/>
              </a:lnSpc>
              <a:spcBef>
                <a:spcPts val="1250"/>
              </a:spcBef>
            </a:pPr>
            <a:r>
              <a:rPr dirty="0" sz="1800" spc="-5">
                <a:latin typeface="Courier New"/>
                <a:cs typeface="Courier New"/>
              </a:rPr>
              <a:t>a=input(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'a=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800" spc="-2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a&gt;0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0"/>
              </a:lnSpc>
            </a:pPr>
            <a:r>
              <a:rPr dirty="0" sz="1800" spc="-5">
                <a:latin typeface="Courier New"/>
                <a:cs typeface="Courier New"/>
              </a:rPr>
              <a:t>b=a;</a:t>
            </a:r>
            <a:endParaRPr sz="1800">
              <a:latin typeface="Courier New"/>
              <a:cs typeface="Courier New"/>
            </a:endParaRPr>
          </a:p>
          <a:p>
            <a:pPr marL="12700" marR="1938655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'a is positive'</a:t>
            </a:r>
            <a:r>
              <a:rPr dirty="0" sz="1800" spc="-5">
                <a:latin typeface="Courier New"/>
                <a:cs typeface="Courier New"/>
              </a:rPr>
              <a:t>)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2478" y="1002791"/>
            <a:ext cx="5303167" cy="19023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7316" y="3512946"/>
            <a:ext cx="4678139" cy="26047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84708"/>
            <a:ext cx="102489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" b="1">
                <a:latin typeface="Calibri"/>
                <a:cs typeface="Calibri"/>
              </a:rPr>
              <a:t>Example</a:t>
            </a:r>
            <a:r>
              <a:rPr dirty="0" sz="1550" spc="-3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2</a:t>
            </a:r>
            <a:r>
              <a:rPr dirty="0" sz="1550" spc="-3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:-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066546"/>
            <a:ext cx="237363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">
                <a:latin typeface="Calibri"/>
                <a:cs typeface="Calibri"/>
              </a:rPr>
              <a:t>W. P.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to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find the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of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mbria Math"/>
                <a:cs typeface="Cambria Math"/>
              </a:rPr>
              <a:t>𝑦</a:t>
            </a:r>
            <a:r>
              <a:rPr dirty="0" sz="1550" spc="114">
                <a:latin typeface="Cambria Math"/>
                <a:cs typeface="Cambria Math"/>
              </a:rPr>
              <a:t> </a:t>
            </a:r>
            <a:r>
              <a:rPr dirty="0" sz="1550" spc="-5">
                <a:latin typeface="Cambria Math"/>
                <a:cs typeface="Cambria Math"/>
              </a:rPr>
              <a:t>=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8759" y="1007110"/>
            <a:ext cx="6915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40">
                <a:latin typeface="Cambria Math"/>
                <a:cs typeface="Cambria Math"/>
              </a:rPr>
              <a:t>𝑥</a:t>
            </a:r>
            <a:r>
              <a:rPr dirty="0" baseline="24691" sz="1350" spc="60">
                <a:latin typeface="Cambria Math"/>
                <a:cs typeface="Cambria Math"/>
              </a:rPr>
              <a:t>3</a:t>
            </a:r>
            <a:r>
              <a:rPr dirty="0" sz="1100" spc="40">
                <a:latin typeface="Cambria Math"/>
                <a:cs typeface="Cambria Math"/>
              </a:rPr>
              <a:t>−5𝑥+2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6371" y="1221994"/>
            <a:ext cx="295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55">
                <a:latin typeface="Cambria Math"/>
                <a:cs typeface="Cambria Math"/>
              </a:rPr>
              <a:t>𝑥</a:t>
            </a:r>
            <a:r>
              <a:rPr dirty="0" sz="1100" spc="-20">
                <a:latin typeface="Cambria Math"/>
                <a:cs typeface="Cambria Math"/>
              </a:rPr>
              <a:t>−</a:t>
            </a:r>
            <a:r>
              <a:rPr dirty="0" sz="1100" spc="25">
                <a:latin typeface="Cambria Math"/>
                <a:cs typeface="Cambria Math"/>
              </a:rPr>
              <a:t>3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16859" y="1213358"/>
            <a:ext cx="614680" cy="12700"/>
          </a:xfrm>
          <a:custGeom>
            <a:avLst/>
            <a:gdLst/>
            <a:ahLst/>
            <a:cxnLst/>
            <a:rect l="l" t="t" r="r" b="b"/>
            <a:pathLst>
              <a:path w="614679" h="12700">
                <a:moveTo>
                  <a:pt x="614476" y="0"/>
                </a:moveTo>
                <a:lnTo>
                  <a:pt x="0" y="0"/>
                </a:lnTo>
                <a:lnTo>
                  <a:pt x="0" y="12192"/>
                </a:lnTo>
                <a:lnTo>
                  <a:pt x="614476" y="12192"/>
                </a:lnTo>
                <a:lnTo>
                  <a:pt x="61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94784" y="1066546"/>
            <a:ext cx="57531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">
                <a:latin typeface="Cambria Math"/>
                <a:cs typeface="Cambria Math"/>
              </a:rPr>
              <a:t>,</a:t>
            </a:r>
            <a:r>
              <a:rPr dirty="0" sz="1550" spc="-85">
                <a:latin typeface="Cambria Math"/>
                <a:cs typeface="Cambria Math"/>
              </a:rPr>
              <a:t> </a:t>
            </a:r>
            <a:r>
              <a:rPr dirty="0" sz="1550" spc="-5">
                <a:latin typeface="Cambria Math"/>
                <a:cs typeface="Cambria Math"/>
              </a:rPr>
              <a:t>𝑥</a:t>
            </a:r>
            <a:r>
              <a:rPr dirty="0" sz="1550" spc="140">
                <a:latin typeface="Cambria Math"/>
                <a:cs typeface="Cambria Math"/>
              </a:rPr>
              <a:t> </a:t>
            </a:r>
            <a:r>
              <a:rPr dirty="0" sz="1550" spc="-5">
                <a:latin typeface="Cambria Math"/>
                <a:cs typeface="Cambria Math"/>
              </a:rPr>
              <a:t>≠</a:t>
            </a:r>
            <a:r>
              <a:rPr dirty="0" sz="1550" spc="85">
                <a:latin typeface="Cambria Math"/>
                <a:cs typeface="Cambria Math"/>
              </a:rPr>
              <a:t> </a:t>
            </a:r>
            <a:r>
              <a:rPr dirty="0" sz="1550" spc="-5">
                <a:latin typeface="Cambria Math"/>
                <a:cs typeface="Cambria Math"/>
              </a:rPr>
              <a:t>3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1482598"/>
            <a:ext cx="5117465" cy="42672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2962910">
              <a:lnSpc>
                <a:spcPts val="2260"/>
              </a:lnSpc>
              <a:spcBef>
                <a:spcPts val="295"/>
              </a:spcBef>
            </a:pPr>
            <a:r>
              <a:rPr dirty="0" sz="2000" spc="-5">
                <a:latin typeface="Courier New"/>
                <a:cs typeface="Courier New"/>
              </a:rPr>
              <a:t>x=input(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20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2000" spc="-5">
                <a:latin typeface="Courier New"/>
                <a:cs typeface="Courier New"/>
              </a:rPr>
              <a:t>);  </a:t>
            </a: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2000" spc="-2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(x~=3)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145"/>
              </a:lnSpc>
            </a:pPr>
            <a:r>
              <a:rPr dirty="0" sz="2000" spc="-5">
                <a:latin typeface="Courier New"/>
                <a:cs typeface="Courier New"/>
              </a:rPr>
              <a:t>y=(x^3-5*x+2)/(x-3);</a:t>
            </a:r>
            <a:endParaRPr sz="2000">
              <a:latin typeface="Courier New"/>
              <a:cs typeface="Courier New"/>
            </a:endParaRPr>
          </a:p>
          <a:p>
            <a:pPr marL="12700" marR="3877310">
              <a:lnSpc>
                <a:spcPts val="2270"/>
              </a:lnSpc>
              <a:spcBef>
                <a:spcPts val="114"/>
              </a:spcBef>
            </a:pPr>
            <a:r>
              <a:rPr dirty="0" sz="2000" spc="-5">
                <a:latin typeface="Courier New"/>
                <a:cs typeface="Courier New"/>
              </a:rPr>
              <a:t>disp(y);  </a:t>
            </a: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2000">
              <a:latin typeface="Courier New"/>
              <a:cs typeface="Courier New"/>
            </a:endParaRPr>
          </a:p>
          <a:p>
            <a:pPr marL="12700" marR="5080">
              <a:lnSpc>
                <a:spcPct val="171000"/>
              </a:lnSpc>
              <a:spcBef>
                <a:spcPts val="110"/>
              </a:spcBef>
            </a:pPr>
            <a:r>
              <a:rPr dirty="0" sz="1550" spc="-5" b="1">
                <a:latin typeface="Calibri"/>
                <a:cs typeface="Calibri"/>
              </a:rPr>
              <a:t>Example 3</a:t>
            </a:r>
            <a:r>
              <a:rPr dirty="0" sz="1550" spc="-5">
                <a:latin typeface="Calibri"/>
                <a:cs typeface="Calibri"/>
              </a:rPr>
              <a:t>:-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W.P.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to input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the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following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number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8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5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10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11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18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21 </a:t>
            </a:r>
            <a:r>
              <a:rPr dirty="0" sz="1550" spc="-33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Then print the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</a:t>
            </a:r>
            <a:r>
              <a:rPr dirty="0" sz="1550" spc="-5">
                <a:latin typeface="Calibri"/>
                <a:cs typeface="Calibri"/>
              </a:rPr>
              <a:t> number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2335"/>
              </a:lnSpc>
              <a:spcBef>
                <a:spcPts val="1050"/>
              </a:spcBef>
            </a:pPr>
            <a:r>
              <a:rPr dirty="0" sz="2000" spc="-5">
                <a:latin typeface="Courier New"/>
                <a:cs typeface="Courier New"/>
              </a:rPr>
              <a:t>x=input(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'x='</a:t>
            </a:r>
            <a:r>
              <a:rPr dirty="0" sz="2000" spc="-5">
                <a:latin typeface="Courier New"/>
                <a:cs typeface="Courier New"/>
              </a:rPr>
              <a:t>);</a:t>
            </a:r>
            <a:endParaRPr sz="2000">
              <a:latin typeface="Courier New"/>
              <a:cs typeface="Courier New"/>
            </a:endParaRPr>
          </a:p>
          <a:p>
            <a:pPr marL="12700" marR="2658110">
              <a:lnSpc>
                <a:spcPts val="2270"/>
              </a:lnSpc>
              <a:spcBef>
                <a:spcPts val="120"/>
              </a:spcBef>
            </a:pP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2000" spc="-6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(rem(x,2)==0) </a:t>
            </a:r>
            <a:r>
              <a:rPr dirty="0" sz="2000" spc="-1185"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disp(x);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215"/>
              </a:lnSpc>
            </a:pP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Courier New"/>
              <a:cs typeface="Courier New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dirty="0" sz="1550" spc="-5">
                <a:latin typeface="Calibri"/>
                <a:cs typeface="Calibri"/>
              </a:rPr>
              <a:t>The</a:t>
            </a:r>
            <a:r>
              <a:rPr dirty="0" sz="1550" spc="33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if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-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33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-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end Structure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519" y="5913120"/>
            <a:ext cx="5635243" cy="274180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8049"/>
            <a:ext cx="5357495" cy="8172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" b="1">
                <a:latin typeface="Calibri"/>
                <a:cs typeface="Calibri"/>
              </a:rPr>
              <a:t>Example</a:t>
            </a:r>
            <a:r>
              <a:rPr dirty="0" sz="1550" spc="-2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1</a:t>
            </a:r>
            <a:r>
              <a:rPr dirty="0" sz="1550" spc="-2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:-</a:t>
            </a:r>
            <a:endParaRPr sz="1550">
              <a:latin typeface="Calibri"/>
              <a:cs typeface="Calibri"/>
            </a:endParaRPr>
          </a:p>
          <a:p>
            <a:pPr marL="12700" marR="41275">
              <a:lnSpc>
                <a:spcPct val="116799"/>
              </a:lnSpc>
              <a:spcBef>
                <a:spcPts val="1010"/>
              </a:spcBef>
            </a:pP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-5">
                <a:latin typeface="Calibri"/>
                <a:cs typeface="Calibri"/>
              </a:rPr>
              <a:t> a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program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to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input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temperature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to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either print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“'normal </a:t>
            </a:r>
            <a:r>
              <a:rPr dirty="0" sz="1550" spc="-33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condition'”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if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temperature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greater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 </a:t>
            </a:r>
            <a:r>
              <a:rPr dirty="0" sz="1550" spc="-5">
                <a:latin typeface="Calibri"/>
                <a:cs typeface="Calibri"/>
              </a:rPr>
              <a:t>37 or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print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'catch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a fever'</a:t>
            </a:r>
            <a:endParaRPr sz="1550">
              <a:latin typeface="Calibri"/>
              <a:cs typeface="Calibri"/>
            </a:endParaRPr>
          </a:p>
          <a:p>
            <a:pPr marL="12700" marR="1221740">
              <a:lnSpc>
                <a:spcPts val="2039"/>
              </a:lnSpc>
              <a:spcBef>
                <a:spcPts val="1250"/>
              </a:spcBef>
            </a:pPr>
            <a:r>
              <a:rPr dirty="0" sz="1800" spc="-5">
                <a:latin typeface="Courier New"/>
                <a:cs typeface="Courier New"/>
              </a:rPr>
              <a:t>temp=input(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'enter the measured </a:t>
            </a:r>
            <a:r>
              <a:rPr dirty="0" sz="1800" spc="-107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temperature:'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49225">
              <a:lnSpc>
                <a:spcPts val="193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800" spc="-4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temp</a:t>
            </a:r>
            <a:r>
              <a:rPr dirty="0" sz="1800" spc="-4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&gt;37</a:t>
            </a:r>
            <a:endParaRPr sz="1800">
              <a:latin typeface="Courier New"/>
              <a:cs typeface="Courier New"/>
            </a:endParaRPr>
          </a:p>
          <a:p>
            <a:pPr marL="12700" marR="2044064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'normal condition'</a:t>
            </a:r>
            <a:r>
              <a:rPr dirty="0" sz="1800" spc="-5">
                <a:latin typeface="Courier New"/>
                <a:cs typeface="Courier New"/>
              </a:rPr>
              <a:t>)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1800">
              <a:latin typeface="Courier New"/>
              <a:cs typeface="Courier New"/>
            </a:endParaRPr>
          </a:p>
          <a:p>
            <a:pPr marL="12700" marR="2455545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'catch 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a 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fever'</a:t>
            </a:r>
            <a:r>
              <a:rPr dirty="0" sz="1800" spc="-5">
                <a:latin typeface="Courier New"/>
                <a:cs typeface="Courier New"/>
              </a:rPr>
              <a:t>) </a:t>
            </a:r>
            <a:r>
              <a:rPr dirty="0" sz="1800" spc="-1075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 spc="-5" b="1">
                <a:latin typeface="Calibri"/>
                <a:cs typeface="Calibri"/>
              </a:rPr>
              <a:t>Example</a:t>
            </a:r>
            <a:r>
              <a:rPr dirty="0" sz="1550" spc="-2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2</a:t>
            </a:r>
            <a:r>
              <a:rPr dirty="0" sz="1550" spc="-25" b="1">
                <a:latin typeface="Calibri"/>
                <a:cs typeface="Calibri"/>
              </a:rPr>
              <a:t> </a:t>
            </a:r>
            <a:r>
              <a:rPr dirty="0" sz="1550" spc="-5" b="1">
                <a:latin typeface="Calibri"/>
                <a:cs typeface="Calibri"/>
              </a:rPr>
              <a:t>:-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a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program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to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test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input x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is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positive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or negative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number</a:t>
            </a:r>
            <a:endParaRPr sz="1550">
              <a:latin typeface="Calibri"/>
              <a:cs typeface="Calibri"/>
            </a:endParaRPr>
          </a:p>
          <a:p>
            <a:pPr marL="12700" marR="3202940">
              <a:lnSpc>
                <a:spcPts val="2270"/>
              </a:lnSpc>
              <a:spcBef>
                <a:spcPts val="1245"/>
              </a:spcBef>
            </a:pPr>
            <a:r>
              <a:rPr dirty="0" sz="2000" spc="-5">
                <a:latin typeface="Courier New"/>
                <a:cs typeface="Courier New"/>
              </a:rPr>
              <a:t>x=input(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20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2000" spc="-5">
                <a:latin typeface="Courier New"/>
                <a:cs typeface="Courier New"/>
              </a:rPr>
              <a:t>);  </a:t>
            </a: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2000" spc="-1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x&gt;=</a:t>
            </a:r>
            <a:r>
              <a:rPr dirty="0" sz="2000" spc="-15">
                <a:latin typeface="Courier New"/>
                <a:cs typeface="Courier New"/>
              </a:rPr>
              <a:t> </a:t>
            </a:r>
            <a:r>
              <a:rPr dirty="0" sz="2000">
                <a:latin typeface="Courier New"/>
                <a:cs typeface="Courier New"/>
              </a:rPr>
              <a:t>0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135"/>
              </a:lnSpc>
            </a:pPr>
            <a:r>
              <a:rPr dirty="0" sz="2000" spc="-5">
                <a:latin typeface="Courier New"/>
                <a:cs typeface="Courier New"/>
              </a:rPr>
              <a:t>disp(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'x</a:t>
            </a:r>
            <a:r>
              <a:rPr dirty="0" sz="20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is</a:t>
            </a:r>
            <a:r>
              <a:rPr dirty="0" sz="20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positive'</a:t>
            </a:r>
            <a:r>
              <a:rPr dirty="0" sz="2000" spc="-5">
                <a:latin typeface="Courier New"/>
                <a:cs typeface="Courier New"/>
              </a:rPr>
              <a:t>);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270"/>
              </a:lnSpc>
            </a:pP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2000">
              <a:latin typeface="Courier New"/>
              <a:cs typeface="Courier New"/>
            </a:endParaRPr>
          </a:p>
          <a:p>
            <a:pPr marL="12700" marR="1983105">
              <a:lnSpc>
                <a:spcPts val="2270"/>
              </a:lnSpc>
              <a:spcBef>
                <a:spcPts val="114"/>
              </a:spcBef>
            </a:pPr>
            <a:r>
              <a:rPr dirty="0" sz="2000" spc="-5">
                <a:latin typeface="Courier New"/>
                <a:cs typeface="Courier New"/>
              </a:rPr>
              <a:t>disp(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'x is negative'</a:t>
            </a:r>
            <a:r>
              <a:rPr dirty="0" sz="2000" spc="-5">
                <a:latin typeface="Courier New"/>
                <a:cs typeface="Courier New"/>
              </a:rPr>
              <a:t>); </a:t>
            </a:r>
            <a:r>
              <a:rPr dirty="0" sz="2000" spc="-1190">
                <a:latin typeface="Courier New"/>
                <a:cs typeface="Courier New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450" b="1">
                <a:latin typeface="Calibri"/>
                <a:cs typeface="Calibri"/>
              </a:rPr>
              <a:t>Example</a:t>
            </a:r>
            <a:r>
              <a:rPr dirty="0" sz="1450" spc="-25" b="1">
                <a:latin typeface="Calibri"/>
                <a:cs typeface="Calibri"/>
              </a:rPr>
              <a:t> </a:t>
            </a:r>
            <a:r>
              <a:rPr dirty="0" sz="1450" b="1">
                <a:latin typeface="Calibri"/>
                <a:cs typeface="Calibri"/>
              </a:rPr>
              <a:t>3</a:t>
            </a:r>
            <a:r>
              <a:rPr dirty="0" sz="1450" spc="-35" b="1">
                <a:latin typeface="Calibri"/>
                <a:cs typeface="Calibri"/>
              </a:rPr>
              <a:t> </a:t>
            </a:r>
            <a:r>
              <a:rPr dirty="0" sz="1450" spc="-10" b="1">
                <a:latin typeface="Calibri"/>
                <a:cs typeface="Calibri"/>
              </a:rPr>
              <a:t>:-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50">
                <a:latin typeface="Calibri"/>
                <a:cs typeface="Calibri"/>
              </a:rPr>
              <a:t>Write</a:t>
            </a:r>
            <a:r>
              <a:rPr dirty="0" sz="1450" spc="-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 </a:t>
            </a:r>
            <a:r>
              <a:rPr dirty="0" sz="1450" spc="-5">
                <a:latin typeface="Calibri"/>
                <a:cs typeface="Calibri"/>
              </a:rPr>
              <a:t>program</a:t>
            </a:r>
            <a:r>
              <a:rPr dirty="0" sz="1450">
                <a:latin typeface="Calibri"/>
                <a:cs typeface="Calibri"/>
              </a:rPr>
              <a:t> to </a:t>
            </a:r>
            <a:r>
              <a:rPr dirty="0" sz="1450" spc="-5">
                <a:latin typeface="Calibri"/>
                <a:cs typeface="Calibri"/>
              </a:rPr>
              <a:t>input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number then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test</a:t>
            </a:r>
            <a:r>
              <a:rPr dirty="0" sz="1450">
                <a:latin typeface="Calibri"/>
                <a:cs typeface="Calibri"/>
              </a:rPr>
              <a:t> if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it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is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even</a:t>
            </a:r>
            <a:r>
              <a:rPr dirty="0" sz="1450" spc="-5">
                <a:latin typeface="Calibri"/>
                <a:cs typeface="Calibri"/>
              </a:rPr>
              <a:t> or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odd</a:t>
            </a:r>
            <a:r>
              <a:rPr dirty="0" sz="145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number?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ts val="1864"/>
              </a:lnSpc>
              <a:spcBef>
                <a:spcPts val="1085"/>
              </a:spcBef>
            </a:pPr>
            <a:r>
              <a:rPr dirty="0" sz="1600" spc="-5">
                <a:latin typeface="Courier New"/>
                <a:cs typeface="Courier New"/>
              </a:rPr>
              <a:t>x=input(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'x='</a:t>
            </a:r>
            <a:r>
              <a:rPr dirty="0" sz="1600" spc="-5"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10"/>
              </a:lnSpc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600" spc="-5">
                <a:latin typeface="Courier New"/>
                <a:cs typeface="Courier New"/>
              </a:rPr>
              <a:t>(rem(x,2)==0)</a:t>
            </a:r>
            <a:endParaRPr sz="1600">
              <a:latin typeface="Courier New"/>
              <a:cs typeface="Courier New"/>
            </a:endParaRPr>
          </a:p>
          <a:p>
            <a:pPr marL="12700" marR="3141980">
              <a:lnSpc>
                <a:spcPts val="1810"/>
              </a:lnSpc>
              <a:spcBef>
                <a:spcPts val="100"/>
              </a:spcBef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'x</a:t>
            </a:r>
            <a:r>
              <a:rPr dirty="0" sz="1600" spc="-3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is</a:t>
            </a:r>
            <a:r>
              <a:rPr dirty="0" sz="1600" spc="-25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even'</a:t>
            </a:r>
            <a:r>
              <a:rPr dirty="0" sz="1600" spc="-5">
                <a:latin typeface="Courier New"/>
                <a:cs typeface="Courier New"/>
              </a:rPr>
              <a:t>); </a:t>
            </a:r>
            <a:r>
              <a:rPr dirty="0" sz="1600" spc="-944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disp(x);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720"/>
              </a:lnSpc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4"/>
              </a:lnSpc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'x</a:t>
            </a:r>
            <a:r>
              <a:rPr dirty="0" sz="1600" spc="-25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is</a:t>
            </a:r>
            <a:r>
              <a:rPr dirty="0" sz="16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odd'</a:t>
            </a:r>
            <a:r>
              <a:rPr dirty="0" sz="1600" spc="-5"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60324"/>
            <a:ext cx="1000760" cy="499109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45"/>
              </a:spcBef>
            </a:pPr>
            <a:r>
              <a:rPr dirty="0" sz="1600" spc="-5">
                <a:latin typeface="Courier New"/>
                <a:cs typeface="Courier New"/>
              </a:rPr>
              <a:t>disp(x); 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584442"/>
            <a:ext cx="57702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1:-	</a:t>
            </a:r>
            <a:r>
              <a:rPr dirty="0" sz="1400" spc="-5">
                <a:latin typeface="Times New Roman"/>
                <a:cs typeface="Times New Roman"/>
              </a:rPr>
              <a:t>Write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input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value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1561" y="6950202"/>
            <a:ext cx="1428115" cy="701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2</a:t>
            </a:r>
            <a:r>
              <a:rPr dirty="0" baseline="27777" sz="1500" spc="1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5𝑥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dirty="0" baseline="1984" sz="2100">
                <a:latin typeface="Cambria Math"/>
                <a:cs typeface="Cambria Math"/>
              </a:rPr>
              <a:t>𝑦</a:t>
            </a:r>
            <a:r>
              <a:rPr dirty="0" baseline="1984" sz="2100" spc="104">
                <a:latin typeface="Cambria Math"/>
                <a:cs typeface="Cambria Math"/>
              </a:rPr>
              <a:t> </a:t>
            </a:r>
            <a:r>
              <a:rPr dirty="0" baseline="1984" sz="2100">
                <a:latin typeface="Cambria Math"/>
                <a:cs typeface="Cambria Math"/>
              </a:rPr>
              <a:t>=</a:t>
            </a:r>
            <a:r>
              <a:rPr dirty="0" baseline="1984" sz="2100" spc="97">
                <a:latin typeface="Cambria Math"/>
                <a:cs typeface="Cambria Math"/>
              </a:rPr>
              <a:t> </a:t>
            </a:r>
            <a:r>
              <a:rPr dirty="0" baseline="1984" sz="2100" spc="434">
                <a:latin typeface="Cambria Math"/>
                <a:cs typeface="Cambria Math"/>
              </a:rPr>
              <a:t>{</a:t>
            </a:r>
            <a:r>
              <a:rPr dirty="0" baseline="1984" sz="2100" spc="-2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  <a:p>
            <a:pPr marL="476884">
              <a:lnSpc>
                <a:spcPct val="100000"/>
              </a:lnSpc>
              <a:spcBef>
                <a:spcPts val="220"/>
              </a:spcBef>
            </a:pP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2</a:t>
            </a:r>
            <a:r>
              <a:rPr dirty="0" baseline="27777" sz="1500" spc="1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7𝑥</a:t>
            </a:r>
            <a:r>
              <a:rPr dirty="0" sz="1400" spc="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6226" y="6950202"/>
            <a:ext cx="819785" cy="701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 spc="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≥</a:t>
            </a:r>
            <a:r>
              <a:rPr dirty="0" sz="1400" spc="6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  <a:p>
            <a:pPr algn="r" marR="41910">
              <a:lnSpc>
                <a:spcPct val="100000"/>
              </a:lnSpc>
              <a:spcBef>
                <a:spcPts val="60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&lt;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algn="r" marR="5080">
              <a:lnSpc>
                <a:spcPct val="100000"/>
              </a:lnSpc>
              <a:spcBef>
                <a:spcPts val="220"/>
              </a:spcBef>
            </a:pPr>
            <a:r>
              <a:rPr dirty="0" sz="1400" spc="-5">
                <a:latin typeface="Cambria Math"/>
                <a:cs typeface="Cambria Math"/>
              </a:rPr>
              <a:t>𝑜𝑡ℎ𝑒𝑟𝑤𝑖𝑠𝑒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989569"/>
            <a:ext cx="2464435" cy="906144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309880">
              <a:lnSpc>
                <a:spcPts val="2270"/>
              </a:lnSpc>
              <a:spcBef>
                <a:spcPts val="285"/>
              </a:spcBef>
            </a:pPr>
            <a:r>
              <a:rPr dirty="0" sz="2000" spc="-5">
                <a:latin typeface="Courier New"/>
                <a:cs typeface="Courier New"/>
              </a:rPr>
              <a:t>x=input(</a:t>
            </a:r>
            <a:r>
              <a:rPr dirty="0" sz="20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20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2000" spc="-5">
                <a:latin typeface="Courier New"/>
                <a:cs typeface="Courier New"/>
              </a:rPr>
              <a:t>);  </a:t>
            </a: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2000" spc="-1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x&gt;=</a:t>
            </a:r>
            <a:r>
              <a:rPr dirty="0" sz="2000" spc="-15">
                <a:latin typeface="Courier New"/>
                <a:cs typeface="Courier New"/>
              </a:rPr>
              <a:t> </a:t>
            </a:r>
            <a:r>
              <a:rPr dirty="0" sz="200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621665">
              <a:lnSpc>
                <a:spcPts val="2200"/>
              </a:lnSpc>
            </a:pPr>
            <a:r>
              <a:rPr dirty="0" sz="2000" spc="-5">
                <a:latin typeface="Courier New"/>
                <a:cs typeface="Courier New"/>
              </a:rPr>
              <a:t>y=x^3-5*x+1;</a:t>
            </a:r>
            <a:endParaRPr sz="2000">
              <a:latin typeface="Courier New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889" y="1470660"/>
            <a:ext cx="4765898" cy="498030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51180"/>
            <a:ext cx="2464435" cy="260413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614680" indent="608965">
              <a:lnSpc>
                <a:spcPts val="2260"/>
              </a:lnSpc>
              <a:spcBef>
                <a:spcPts val="295"/>
              </a:spcBef>
            </a:pPr>
            <a:r>
              <a:rPr dirty="0" sz="2000" spc="-5">
                <a:latin typeface="Courier New"/>
                <a:cs typeface="Courier New"/>
              </a:rPr>
              <a:t>disp(y);  </a:t>
            </a: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elseif</a:t>
            </a:r>
            <a:r>
              <a:rPr dirty="0" sz="2000" spc="-3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x&lt;2</a:t>
            </a:r>
            <a:endParaRPr sz="2000">
              <a:latin typeface="Courier New"/>
              <a:cs typeface="Courier New"/>
            </a:endParaRPr>
          </a:p>
          <a:p>
            <a:pPr marL="621665">
              <a:lnSpc>
                <a:spcPts val="2150"/>
              </a:lnSpc>
            </a:pPr>
            <a:r>
              <a:rPr dirty="0" sz="2000" spc="-5">
                <a:latin typeface="Courier New"/>
                <a:cs typeface="Courier New"/>
              </a:rPr>
              <a:t>y=x+5;</a:t>
            </a:r>
            <a:endParaRPr sz="2000">
              <a:latin typeface="Courier New"/>
              <a:cs typeface="Courier New"/>
            </a:endParaRPr>
          </a:p>
          <a:p>
            <a:pPr marL="774065">
              <a:lnSpc>
                <a:spcPts val="2335"/>
              </a:lnSpc>
            </a:pPr>
            <a:r>
              <a:rPr dirty="0" sz="2000" spc="-5">
                <a:latin typeface="Courier New"/>
                <a:cs typeface="Courier New"/>
              </a:rPr>
              <a:t>disp(y);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35"/>
              </a:lnSpc>
              <a:spcBef>
                <a:spcPts val="1910"/>
              </a:spcBef>
            </a:pP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2000">
              <a:latin typeface="Courier New"/>
              <a:cs typeface="Courier New"/>
            </a:endParaRPr>
          </a:p>
          <a:p>
            <a:pPr marL="621665" marR="5080">
              <a:lnSpc>
                <a:spcPts val="2260"/>
              </a:lnSpc>
              <a:spcBef>
                <a:spcPts val="125"/>
              </a:spcBef>
            </a:pPr>
            <a:r>
              <a:rPr dirty="0" sz="2000" spc="-5">
                <a:latin typeface="Courier New"/>
                <a:cs typeface="Courier New"/>
              </a:rPr>
              <a:t>y=x^</a:t>
            </a:r>
            <a:r>
              <a:rPr dirty="0" sz="2000">
                <a:latin typeface="Courier New"/>
                <a:cs typeface="Courier New"/>
              </a:rPr>
              <a:t>2</a:t>
            </a:r>
            <a:r>
              <a:rPr dirty="0" sz="2000" spc="-5">
                <a:latin typeface="Courier New"/>
                <a:cs typeface="Courier New"/>
              </a:rPr>
              <a:t>-7*x+3;  </a:t>
            </a:r>
            <a:r>
              <a:rPr dirty="0" sz="2000" spc="-5">
                <a:latin typeface="Courier New"/>
                <a:cs typeface="Courier New"/>
              </a:rPr>
              <a:t>disp(y)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215"/>
              </a:lnSpc>
            </a:pPr>
            <a:r>
              <a:rPr dirty="0" sz="20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59916" y="4034154"/>
            <a:ext cx="5675630" cy="63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55065" marR="5080" indent="-1143000">
              <a:lnSpc>
                <a:spcPct val="1106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Example </a:t>
            </a:r>
            <a:r>
              <a:rPr dirty="0" sz="1800" spc="-5">
                <a:latin typeface="Times New Roman"/>
                <a:cs typeface="Times New Roman"/>
              </a:rPr>
              <a:t>2:- Write </a:t>
            </a:r>
            <a:r>
              <a:rPr dirty="0" sz="1800">
                <a:latin typeface="Times New Roman"/>
                <a:cs typeface="Times New Roman"/>
              </a:rPr>
              <a:t>a </a:t>
            </a:r>
            <a:r>
              <a:rPr dirty="0" sz="1800" spc="-5">
                <a:latin typeface="Times New Roman"/>
                <a:cs typeface="Times New Roman"/>
              </a:rPr>
              <a:t>program </a:t>
            </a:r>
            <a:r>
              <a:rPr dirty="0" sz="1800">
                <a:latin typeface="Times New Roman"/>
                <a:cs typeface="Times New Roman"/>
              </a:rPr>
              <a:t>to </a:t>
            </a:r>
            <a:r>
              <a:rPr dirty="0" sz="1800" spc="-5">
                <a:latin typeface="Times New Roman"/>
                <a:cs typeface="Times New Roman"/>
              </a:rPr>
              <a:t>input the degree </a:t>
            </a:r>
            <a:r>
              <a:rPr dirty="0" sz="1800">
                <a:latin typeface="Times New Roman"/>
                <a:cs typeface="Times New Roman"/>
              </a:rPr>
              <a:t>of student to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print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grade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as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following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94536" y="4822825"/>
          <a:ext cx="5466080" cy="63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115"/>
                <a:gridCol w="774700"/>
                <a:gridCol w="784860"/>
                <a:gridCol w="904239"/>
                <a:gridCol w="655320"/>
                <a:gridCol w="864235"/>
                <a:gridCol w="807720"/>
              </a:tblGrid>
              <a:tr h="210312">
                <a:tc>
                  <a:txBody>
                    <a:bodyPr/>
                    <a:lstStyle/>
                    <a:p>
                      <a:pPr marL="76200">
                        <a:lnSpc>
                          <a:spcPts val="155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Degree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0-49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50-59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60-69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70-79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80-89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555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90-100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Grade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Fail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Pass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Medium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25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Good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635" marR="245745" indent="-1905">
                        <a:lnSpc>
                          <a:spcPts val="161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y  g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Excellent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2004" y="5785485"/>
            <a:ext cx="2341880" cy="72898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613410">
              <a:lnSpc>
                <a:spcPts val="1810"/>
              </a:lnSpc>
              <a:spcBef>
                <a:spcPts val="245"/>
              </a:spcBef>
            </a:pPr>
            <a:r>
              <a:rPr dirty="0" sz="1600" spc="-5">
                <a:latin typeface="Courier New"/>
                <a:cs typeface="Courier New"/>
              </a:rPr>
              <a:t>x=input(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600" spc="-5">
                <a:latin typeface="Courier New"/>
                <a:cs typeface="Courier New"/>
              </a:rPr>
              <a:t>); 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600" spc="-1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x</a:t>
            </a:r>
            <a:r>
              <a:rPr dirty="0" sz="1600" spc="-10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&gt;</a:t>
            </a:r>
            <a:r>
              <a:rPr dirty="0" sz="1600" spc="-10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100</a:t>
            </a:r>
            <a:endParaRPr sz="1600">
              <a:latin typeface="Courier New"/>
              <a:cs typeface="Courier New"/>
            </a:endParaRPr>
          </a:p>
          <a:p>
            <a:pPr marL="377825">
              <a:lnSpc>
                <a:spcPts val="1770"/>
              </a:lnSpc>
            </a:pP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%</a:t>
            </a:r>
            <a:r>
              <a:rPr dirty="0" sz="1600" spc="-55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fprintf('input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1977" y="6245733"/>
            <a:ext cx="3441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%-5.2f</a:t>
            </a:r>
            <a:r>
              <a:rPr dirty="0" sz="1600" spc="-10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out</a:t>
            </a:r>
            <a:r>
              <a:rPr dirty="0" sz="1600" spc="-10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of</a:t>
            </a:r>
            <a:r>
              <a:rPr dirty="0" sz="1600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the</a:t>
            </a:r>
            <a:r>
              <a:rPr dirty="0" sz="1600" spc="-10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218A21"/>
                </a:solidFill>
                <a:latin typeface="Courier New"/>
                <a:cs typeface="Courier New"/>
              </a:rPr>
              <a:t>range',x);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476238"/>
            <a:ext cx="5513070" cy="257175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 indent="365125">
              <a:lnSpc>
                <a:spcPts val="1810"/>
              </a:lnSpc>
              <a:spcBef>
                <a:spcPts val="245"/>
              </a:spcBef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'the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input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number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out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of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the</a:t>
            </a:r>
            <a:r>
              <a:rPr dirty="0" sz="16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range'</a:t>
            </a:r>
            <a:r>
              <a:rPr dirty="0" sz="1600" spc="-5">
                <a:latin typeface="Courier New"/>
                <a:cs typeface="Courier New"/>
              </a:rPr>
              <a:t>); </a:t>
            </a:r>
            <a:r>
              <a:rPr dirty="0" sz="1600" spc="-944"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elseif </a:t>
            </a:r>
            <a:r>
              <a:rPr dirty="0" sz="1600" spc="-5">
                <a:latin typeface="Courier New"/>
                <a:cs typeface="Courier New"/>
              </a:rPr>
              <a:t>x&gt;=</a:t>
            </a:r>
            <a:r>
              <a:rPr dirty="0" sz="1600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90 &amp;&amp;</a:t>
            </a:r>
            <a:r>
              <a:rPr dirty="0" sz="1600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x&lt;=100</a:t>
            </a:r>
            <a:endParaRPr sz="1600">
              <a:latin typeface="Courier New"/>
              <a:cs typeface="Courier New"/>
            </a:endParaRPr>
          </a:p>
          <a:p>
            <a:pPr marL="12700" marR="1224280" indent="974725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'Grade is Excellent'</a:t>
            </a:r>
            <a:r>
              <a:rPr dirty="0" sz="1600" spc="-5">
                <a:latin typeface="Courier New"/>
                <a:cs typeface="Courier New"/>
              </a:rPr>
              <a:t>); </a:t>
            </a:r>
            <a:r>
              <a:rPr dirty="0" sz="1600" spc="-950"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elseif </a:t>
            </a:r>
            <a:r>
              <a:rPr dirty="0" sz="1600" spc="-5">
                <a:latin typeface="Courier New"/>
                <a:cs typeface="Courier New"/>
              </a:rPr>
              <a:t>x&gt;=80 &amp;&amp;</a:t>
            </a:r>
            <a:r>
              <a:rPr dirty="0" sz="1600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x&lt;=89</a:t>
            </a:r>
            <a:endParaRPr sz="1600">
              <a:latin typeface="Courier New"/>
              <a:cs typeface="Courier New"/>
            </a:endParaRPr>
          </a:p>
          <a:p>
            <a:pPr marL="12700" marR="1955800" indent="487045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'Grade is V. Good'</a:t>
            </a:r>
            <a:r>
              <a:rPr dirty="0" sz="1600" spc="-5">
                <a:latin typeface="Courier New"/>
                <a:cs typeface="Courier New"/>
              </a:rPr>
              <a:t>); </a:t>
            </a:r>
            <a:r>
              <a:rPr dirty="0" sz="1600" spc="-950"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elseif </a:t>
            </a:r>
            <a:r>
              <a:rPr dirty="0" sz="1600" spc="-5">
                <a:latin typeface="Courier New"/>
                <a:cs typeface="Courier New"/>
              </a:rPr>
              <a:t>x&gt;=70 &amp;&amp; x&lt;=79</a:t>
            </a:r>
            <a:endParaRPr sz="1600">
              <a:latin typeface="Courier New"/>
              <a:cs typeface="Courier New"/>
            </a:endParaRPr>
          </a:p>
          <a:p>
            <a:pPr marL="12700" marR="2321560" indent="487045">
              <a:lnSpc>
                <a:spcPts val="1810"/>
              </a:lnSpc>
              <a:spcBef>
                <a:spcPts val="15"/>
              </a:spcBef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'Grade is Good'</a:t>
            </a:r>
            <a:r>
              <a:rPr dirty="0" sz="1600" spc="-5">
                <a:latin typeface="Courier New"/>
                <a:cs typeface="Courier New"/>
              </a:rPr>
              <a:t>); </a:t>
            </a:r>
            <a:r>
              <a:rPr dirty="0" sz="1600" spc="-950"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elseif</a:t>
            </a:r>
            <a:r>
              <a:rPr dirty="0" sz="1600" spc="-1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x&gt;=60 &amp;&amp; x&lt;=69</a:t>
            </a:r>
            <a:endParaRPr sz="1600">
              <a:latin typeface="Courier New"/>
              <a:cs typeface="Courier New"/>
            </a:endParaRPr>
          </a:p>
          <a:p>
            <a:pPr marL="12700" marR="2077720" indent="487045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'Grade is Medium'</a:t>
            </a:r>
            <a:r>
              <a:rPr dirty="0" sz="1600" spc="-5">
                <a:latin typeface="Courier New"/>
                <a:cs typeface="Courier New"/>
              </a:rPr>
              <a:t>); </a:t>
            </a:r>
            <a:r>
              <a:rPr dirty="0" sz="1600" spc="-950"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elseif</a:t>
            </a:r>
            <a:r>
              <a:rPr dirty="0" sz="1600" spc="-1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x&gt;=50 &amp;&amp; x&lt;=59</a:t>
            </a:r>
            <a:endParaRPr sz="1600">
              <a:latin typeface="Courier New"/>
              <a:cs typeface="Courier New"/>
            </a:endParaRPr>
          </a:p>
          <a:p>
            <a:pPr marL="499745">
              <a:lnSpc>
                <a:spcPts val="1770"/>
              </a:lnSpc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'Grade</a:t>
            </a:r>
            <a:r>
              <a:rPr dirty="0" sz="16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is</a:t>
            </a:r>
            <a:r>
              <a:rPr dirty="0" sz="1600" spc="-15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Pass'</a:t>
            </a:r>
            <a:r>
              <a:rPr dirty="0" sz="1600" spc="-5"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60324"/>
            <a:ext cx="3195955" cy="729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64"/>
              </a:lnSpc>
              <a:spcBef>
                <a:spcPts val="95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1600">
              <a:latin typeface="Courier New"/>
              <a:cs typeface="Courier New"/>
            </a:endParaRPr>
          </a:p>
          <a:p>
            <a:pPr marL="499745">
              <a:lnSpc>
                <a:spcPts val="1814"/>
              </a:lnSpc>
            </a:pPr>
            <a:r>
              <a:rPr dirty="0" sz="1600" spc="-5">
                <a:latin typeface="Courier New"/>
                <a:cs typeface="Courier New"/>
              </a:rPr>
              <a:t>disp(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'Grade</a:t>
            </a:r>
            <a:r>
              <a:rPr dirty="0" sz="16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is</a:t>
            </a:r>
            <a:r>
              <a:rPr dirty="0" sz="16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9F1FEF"/>
                </a:solidFill>
                <a:latin typeface="Courier New"/>
                <a:cs typeface="Courier New"/>
              </a:rPr>
              <a:t>Fail'</a:t>
            </a:r>
            <a:r>
              <a:rPr dirty="0" sz="1600" spc="-5"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4"/>
              </a:lnSpc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02004" y="2195830"/>
            <a:ext cx="5871210" cy="9156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779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Home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Works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2700"/>
              </a:lnSpc>
              <a:spcBef>
                <a:spcPts val="1000"/>
              </a:spcBef>
            </a:pPr>
            <a:r>
              <a:rPr dirty="0" sz="1400">
                <a:latin typeface="Times New Roman"/>
                <a:cs typeface="Times New Roman"/>
              </a:rPr>
              <a:t>1-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Consolas"/>
                <a:cs typeface="Consolas"/>
              </a:rPr>
              <a:t>write</a:t>
            </a:r>
            <a:r>
              <a:rPr dirty="0" sz="1600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a</a:t>
            </a:r>
            <a:r>
              <a:rPr dirty="0" sz="1600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program</a:t>
            </a:r>
            <a:r>
              <a:rPr dirty="0" sz="1600" spc="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to</a:t>
            </a:r>
            <a:r>
              <a:rPr dirty="0" sz="1600" spc="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find</a:t>
            </a:r>
            <a:r>
              <a:rPr dirty="0" sz="1600" spc="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the</a:t>
            </a:r>
            <a:r>
              <a:rPr dirty="0" sz="1600" spc="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average</a:t>
            </a:r>
            <a:r>
              <a:rPr dirty="0" sz="1600" spc="5">
                <a:latin typeface="Consolas"/>
                <a:cs typeface="Consolas"/>
              </a:rPr>
              <a:t> </a:t>
            </a:r>
            <a:r>
              <a:rPr dirty="0" sz="1600">
                <a:latin typeface="Consolas"/>
                <a:cs typeface="Consolas"/>
              </a:rPr>
              <a:t>of </a:t>
            </a:r>
            <a:r>
              <a:rPr dirty="0" sz="1600" spc="-5">
                <a:latin typeface="Consolas"/>
                <a:cs typeface="Consolas"/>
              </a:rPr>
              <a:t>the</a:t>
            </a:r>
            <a:r>
              <a:rPr dirty="0" sz="1600" spc="2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student </a:t>
            </a:r>
            <a:r>
              <a:rPr dirty="0" sz="1600" spc="-86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exams and write</a:t>
            </a:r>
            <a:r>
              <a:rPr dirty="0" sz="1600" spc="-10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the</a:t>
            </a:r>
            <a:r>
              <a:rPr dirty="0" sz="1600" spc="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grade</a:t>
            </a:r>
            <a:r>
              <a:rPr dirty="0" sz="1600" spc="25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Of</a:t>
            </a:r>
            <a:r>
              <a:rPr dirty="0" sz="1600" spc="-10">
                <a:latin typeface="Consolas"/>
                <a:cs typeface="Consolas"/>
              </a:rPr>
              <a:t> </a:t>
            </a:r>
            <a:r>
              <a:rPr dirty="0" sz="1600">
                <a:latin typeface="Consolas"/>
                <a:cs typeface="Consolas"/>
              </a:rPr>
              <a:t>it as</a:t>
            </a:r>
            <a:r>
              <a:rPr dirty="0" sz="1600" spc="-5">
                <a:latin typeface="Consolas"/>
                <a:cs typeface="Consolas"/>
              </a:rPr>
              <a:t> the</a:t>
            </a:r>
            <a:r>
              <a:rPr dirty="0" sz="1600" spc="10">
                <a:latin typeface="Consolas"/>
                <a:cs typeface="Consolas"/>
              </a:rPr>
              <a:t> </a:t>
            </a:r>
            <a:r>
              <a:rPr dirty="0" sz="1600" spc="-5">
                <a:latin typeface="Consolas"/>
                <a:cs typeface="Consolas"/>
              </a:rPr>
              <a:t>following:-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624066"/>
            <a:ext cx="556196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  <a:tabLst>
                <a:tab pos="352425" algn="l"/>
              </a:tabLst>
            </a:pPr>
            <a:r>
              <a:rPr dirty="0" sz="1400" spc="-5">
                <a:latin typeface="Calibri"/>
                <a:cs typeface="Calibri"/>
              </a:rPr>
              <a:t>2-	</a:t>
            </a:r>
            <a:r>
              <a:rPr dirty="0" sz="1800">
                <a:latin typeface="Times New Roman"/>
                <a:cs typeface="Times New Roman"/>
              </a:rPr>
              <a:t>Write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program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input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number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r>
              <a:rPr dirty="0" sz="1800" spc="10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find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spc="-5">
                <a:latin typeface="Times New Roman"/>
                <a:cs typeface="Times New Roman"/>
              </a:rPr>
              <a:t>value</a:t>
            </a:r>
            <a:r>
              <a:rPr dirty="0" sz="1800">
                <a:latin typeface="Times New Roman"/>
                <a:cs typeface="Times New Roman"/>
              </a:rPr>
              <a:t> of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𝑦</a:t>
            </a:r>
            <a:endParaRPr sz="1800">
              <a:latin typeface="Cambria Math"/>
              <a:cs typeface="Cambria Math"/>
            </a:endParaRPr>
          </a:p>
          <a:p>
            <a:pPr marL="299085">
              <a:lnSpc>
                <a:spcPts val="2125"/>
              </a:lnSpc>
            </a:pPr>
            <a:r>
              <a:rPr dirty="0" sz="1800" spc="-5">
                <a:latin typeface="Times New Roman"/>
                <a:cs typeface="Times New Roman"/>
              </a:rPr>
              <a:t>such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that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8053" y="7094981"/>
            <a:ext cx="1091565" cy="108013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653415">
              <a:lnSpc>
                <a:spcPct val="100000"/>
              </a:lnSpc>
              <a:spcBef>
                <a:spcPts val="950"/>
              </a:spcBef>
            </a:pPr>
            <a:r>
              <a:rPr dirty="0" baseline="-20061" sz="2700" spc="150">
                <a:latin typeface="Cambria Math"/>
                <a:cs typeface="Cambria Math"/>
              </a:rPr>
              <a:t>𝑒</a:t>
            </a:r>
            <a:r>
              <a:rPr dirty="0" sz="1300" spc="100">
                <a:latin typeface="Cambria Math"/>
                <a:cs typeface="Cambria Math"/>
              </a:rPr>
              <a:t>𝑥</a:t>
            </a:r>
            <a:endParaRPr sz="13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55"/>
              </a:spcBef>
            </a:pPr>
            <a:r>
              <a:rPr dirty="0" sz="1800">
                <a:latin typeface="Cambria Math"/>
                <a:cs typeface="Cambria Math"/>
              </a:rPr>
              <a:t>𝑦</a:t>
            </a:r>
            <a:r>
              <a:rPr dirty="0" sz="1800" spc="10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 spc="370">
                <a:latin typeface="Cambria Math"/>
                <a:cs typeface="Cambria Math"/>
              </a:rPr>
              <a:t>{</a:t>
            </a:r>
            <a:r>
              <a:rPr dirty="0" sz="1800" spc="240">
                <a:latin typeface="Cambria Math"/>
                <a:cs typeface="Cambria Math"/>
              </a:rPr>
              <a:t> </a:t>
            </a:r>
            <a:r>
              <a:rPr dirty="0" baseline="3086" sz="2700" spc="30">
                <a:latin typeface="Cambria Math"/>
                <a:cs typeface="Cambria Math"/>
              </a:rPr>
              <a:t>|</a:t>
            </a:r>
            <a:r>
              <a:rPr dirty="0" baseline="1543" sz="2700" spc="30">
                <a:latin typeface="Cambria Math"/>
                <a:cs typeface="Cambria Math"/>
              </a:rPr>
              <a:t>𝑥</a:t>
            </a:r>
            <a:r>
              <a:rPr dirty="0" baseline="3086" sz="2700" spc="30">
                <a:latin typeface="Cambria Math"/>
                <a:cs typeface="Cambria Math"/>
              </a:rPr>
              <a:t>|</a:t>
            </a:r>
            <a:endParaRPr baseline="3086" sz="2700">
              <a:latin typeface="Cambria Math"/>
              <a:cs typeface="Cambria Math"/>
            </a:endParaRPr>
          </a:p>
          <a:p>
            <a:pPr marL="603250">
              <a:lnSpc>
                <a:spcPct val="100000"/>
              </a:lnSpc>
              <a:spcBef>
                <a:spcPts val="120"/>
              </a:spcBef>
            </a:pPr>
            <a:r>
              <a:rPr dirty="0" sz="1800" spc="-5">
                <a:latin typeface="Cambria Math"/>
                <a:cs typeface="Cambria Math"/>
              </a:rPr>
              <a:t>s</a:t>
            </a:r>
            <a:r>
              <a:rPr dirty="0" sz="1800">
                <a:latin typeface="Cambria Math"/>
                <a:cs typeface="Cambria Math"/>
              </a:rPr>
              <a:t>in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2407" y="7267193"/>
            <a:ext cx="1756410" cy="90805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254"/>
              </a:spcBef>
            </a:pPr>
            <a:r>
              <a:rPr dirty="0" sz="1800">
                <a:latin typeface="Cambria Math"/>
                <a:cs typeface="Cambria Math"/>
              </a:rPr>
              <a:t>𝑖𝑓</a:t>
            </a:r>
            <a:r>
              <a:rPr dirty="0" sz="1800" spc="2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r>
              <a:rPr dirty="0" sz="1800" spc="13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85">
                <a:latin typeface="Cambria Math"/>
                <a:cs typeface="Cambria Math"/>
              </a:rPr>
              <a:t> </a:t>
            </a:r>
            <a:r>
              <a:rPr dirty="0" baseline="1543" sz="2700" spc="-7">
                <a:latin typeface="Cambria Math"/>
                <a:cs typeface="Cambria Math"/>
              </a:rPr>
              <a:t>(</a:t>
            </a:r>
            <a:r>
              <a:rPr dirty="0" sz="1800" spc="-5">
                <a:latin typeface="Cambria Math"/>
                <a:cs typeface="Cambria Math"/>
              </a:rPr>
              <a:t>20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𝑡𝑜</a:t>
            </a:r>
            <a:r>
              <a:rPr dirty="0" sz="1800" spc="3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25</a:t>
            </a:r>
            <a:r>
              <a:rPr dirty="0" baseline="1543" sz="2700" spc="-7">
                <a:latin typeface="Cambria Math"/>
                <a:cs typeface="Cambria Math"/>
              </a:rPr>
              <a:t>)</a:t>
            </a:r>
            <a:endParaRPr baseline="1543" sz="27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latin typeface="Cambria Math"/>
                <a:cs typeface="Cambria Math"/>
              </a:rPr>
              <a:t>𝑖𝑓</a:t>
            </a:r>
            <a:r>
              <a:rPr dirty="0" sz="1800" spc="2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r>
              <a:rPr dirty="0" sz="1800" spc="13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baseline="1543" sz="2700" spc="-7">
                <a:latin typeface="Cambria Math"/>
                <a:cs typeface="Cambria Math"/>
              </a:rPr>
              <a:t>(</a:t>
            </a:r>
            <a:r>
              <a:rPr dirty="0" sz="1800" spc="-5">
                <a:latin typeface="Cambria Math"/>
                <a:cs typeface="Cambria Math"/>
              </a:rPr>
              <a:t>30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𝑡𝑜</a:t>
            </a:r>
            <a:r>
              <a:rPr dirty="0" sz="1800" spc="3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35</a:t>
            </a:r>
            <a:r>
              <a:rPr dirty="0" baseline="1543" sz="2700" spc="-7">
                <a:latin typeface="Cambria Math"/>
                <a:cs typeface="Cambria Math"/>
              </a:rPr>
              <a:t>)</a:t>
            </a:r>
            <a:endParaRPr baseline="1543" sz="2700">
              <a:latin typeface="Cambria Math"/>
              <a:cs typeface="Cambria Math"/>
            </a:endParaRPr>
          </a:p>
          <a:p>
            <a:pPr marL="47625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latin typeface="Cambria Math"/>
                <a:cs typeface="Cambria Math"/>
              </a:rPr>
              <a:t>𝑖𝑓</a:t>
            </a:r>
            <a:r>
              <a:rPr dirty="0" sz="1800" spc="2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r>
              <a:rPr dirty="0" sz="1800" spc="13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85">
                <a:latin typeface="Cambria Math"/>
                <a:cs typeface="Cambria Math"/>
              </a:rPr>
              <a:t> </a:t>
            </a:r>
            <a:r>
              <a:rPr dirty="0" baseline="1543" sz="2700" spc="-7">
                <a:latin typeface="Cambria Math"/>
                <a:cs typeface="Cambria Math"/>
              </a:rPr>
              <a:t>(</a:t>
            </a:r>
            <a:r>
              <a:rPr dirty="0" sz="1800" spc="-5">
                <a:latin typeface="Cambria Math"/>
                <a:cs typeface="Cambria Math"/>
              </a:rPr>
              <a:t>40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𝑡𝑜</a:t>
            </a:r>
            <a:r>
              <a:rPr dirty="0" sz="1800" spc="3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45</a:t>
            </a:r>
            <a:r>
              <a:rPr dirty="0" baseline="1543" sz="2700" spc="-7">
                <a:latin typeface="Cambria Math"/>
                <a:cs typeface="Cambria Math"/>
              </a:rPr>
              <a:t>)</a:t>
            </a:r>
            <a:endParaRPr baseline="1543" sz="27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8285480"/>
            <a:ext cx="581342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9085" marR="5080" indent="-287020">
              <a:lnSpc>
                <a:spcPts val="2110"/>
              </a:lnSpc>
              <a:spcBef>
                <a:spcPts val="210"/>
              </a:spcBef>
            </a:pPr>
            <a:r>
              <a:rPr dirty="0" sz="1400" spc="-5">
                <a:latin typeface="Calibri"/>
                <a:cs typeface="Calibri"/>
              </a:rPr>
              <a:t>3-</a:t>
            </a:r>
            <a:r>
              <a:rPr dirty="0" sz="1400" spc="135">
                <a:latin typeface="Calibri"/>
                <a:cs typeface="Calibri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Write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program to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input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values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r>
              <a:rPr dirty="0" sz="1800" spc="4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and</a:t>
            </a:r>
            <a:r>
              <a:rPr dirty="0" sz="1800" spc="-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𝑦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find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 </a:t>
            </a:r>
            <a:r>
              <a:rPr dirty="0" sz="1800">
                <a:latin typeface="Times New Roman"/>
                <a:cs typeface="Times New Roman"/>
              </a:rPr>
              <a:t>value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𝑧</a:t>
            </a:r>
            <a:endParaRPr sz="1800">
              <a:latin typeface="Cambria Math"/>
              <a:cs typeface="Cambria Math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3076" y="3415919"/>
          <a:ext cx="4608195" cy="299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440"/>
                <a:gridCol w="1031875"/>
                <a:gridCol w="1029970"/>
                <a:gridCol w="1228089"/>
                <a:gridCol w="835025"/>
              </a:tblGrid>
              <a:tr h="272795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No.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Exams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Avr.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grade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1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40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100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10">
                          <a:latin typeface="Cambria Math"/>
                          <a:cs typeface="Cambria Math"/>
                        </a:rPr>
                        <a:t>Avr</a:t>
                      </a:r>
                      <a:r>
                        <a:rPr dirty="0" sz="1600" spc="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≤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mbria Math"/>
                          <a:cs typeface="Cambria Math"/>
                        </a:rPr>
                        <a:t>90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A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2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60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90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&lt;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10">
                          <a:latin typeface="Cambria Math"/>
                          <a:cs typeface="Cambria Math"/>
                        </a:rPr>
                        <a:t>Avr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≤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870"/>
                        </a:lnSpc>
                        <a:spcBef>
                          <a:spcPts val="10"/>
                        </a:spcBef>
                      </a:pPr>
                      <a:r>
                        <a:rPr dirty="0" sz="1600" spc="-5">
                          <a:latin typeface="Cambria Math"/>
                          <a:cs typeface="Cambria Math"/>
                        </a:rPr>
                        <a:t>80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B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933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3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30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80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&lt;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10">
                          <a:latin typeface="Cambria Math"/>
                          <a:cs typeface="Cambria Math"/>
                        </a:rPr>
                        <a:t>Avr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≤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mbria Math"/>
                          <a:cs typeface="Cambria Math"/>
                        </a:rPr>
                        <a:t>70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C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204"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4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50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8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70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&lt;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10">
                          <a:latin typeface="Cambria Math"/>
                          <a:cs typeface="Cambria Math"/>
                        </a:rPr>
                        <a:t>Avr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≤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ambria Math"/>
                          <a:cs typeface="Cambria Math"/>
                        </a:rPr>
                        <a:t>60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D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203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5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Consolas"/>
                          <a:cs typeface="Consolas"/>
                        </a:rPr>
                        <a:t>70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60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&lt;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10">
                          <a:latin typeface="Cambria Math"/>
                          <a:cs typeface="Cambria Math"/>
                        </a:rPr>
                        <a:t>Avr</a:t>
                      </a:r>
                      <a:r>
                        <a:rPr dirty="0" sz="16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600" spc="-5">
                          <a:latin typeface="Cambria Math"/>
                          <a:cs typeface="Cambria Math"/>
                        </a:rPr>
                        <a:t>≤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885"/>
                        </a:lnSpc>
                      </a:pPr>
                      <a:r>
                        <a:rPr dirty="0" sz="1600" spc="-5">
                          <a:latin typeface="Cambria Math"/>
                          <a:cs typeface="Cambria Math"/>
                        </a:rPr>
                        <a:t>50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E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27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Consolas"/>
                          <a:cs typeface="Consolas"/>
                        </a:rPr>
                        <a:t>otherwise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>
                          <a:latin typeface="Consolas"/>
                          <a:cs typeface="Consolas"/>
                        </a:rPr>
                        <a:t>F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7633" y="844296"/>
            <a:ext cx="468630" cy="15240"/>
          </a:xfrm>
          <a:custGeom>
            <a:avLst/>
            <a:gdLst/>
            <a:ahLst/>
            <a:cxnLst/>
            <a:rect l="l" t="t" r="r" b="b"/>
            <a:pathLst>
              <a:path w="468630" h="15240">
                <a:moveTo>
                  <a:pt x="468172" y="0"/>
                </a:moveTo>
                <a:lnTo>
                  <a:pt x="0" y="0"/>
                </a:lnTo>
                <a:lnTo>
                  <a:pt x="0" y="15240"/>
                </a:lnTo>
                <a:lnTo>
                  <a:pt x="468172" y="15240"/>
                </a:lnTo>
                <a:lnTo>
                  <a:pt x="468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38679" y="844296"/>
            <a:ext cx="553720" cy="15240"/>
          </a:xfrm>
          <a:custGeom>
            <a:avLst/>
            <a:gdLst/>
            <a:ahLst/>
            <a:cxnLst/>
            <a:rect l="l" t="t" r="r" b="b"/>
            <a:pathLst>
              <a:path w="553719" h="15240">
                <a:moveTo>
                  <a:pt x="553212" y="0"/>
                </a:moveTo>
                <a:lnTo>
                  <a:pt x="0" y="0"/>
                </a:lnTo>
                <a:lnTo>
                  <a:pt x="0" y="15240"/>
                </a:lnTo>
                <a:lnTo>
                  <a:pt x="553212" y="15240"/>
                </a:lnTo>
                <a:lnTo>
                  <a:pt x="553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64686" y="844296"/>
            <a:ext cx="553720" cy="15240"/>
          </a:xfrm>
          <a:custGeom>
            <a:avLst/>
            <a:gdLst/>
            <a:ahLst/>
            <a:cxnLst/>
            <a:rect l="l" t="t" r="r" b="b"/>
            <a:pathLst>
              <a:path w="553720" h="15240">
                <a:moveTo>
                  <a:pt x="553516" y="0"/>
                </a:moveTo>
                <a:lnTo>
                  <a:pt x="0" y="0"/>
                </a:lnTo>
                <a:lnTo>
                  <a:pt x="0" y="15240"/>
                </a:lnTo>
                <a:lnTo>
                  <a:pt x="553516" y="15240"/>
                </a:lnTo>
                <a:lnTo>
                  <a:pt x="553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6625" y="844296"/>
            <a:ext cx="633095" cy="15240"/>
          </a:xfrm>
          <a:custGeom>
            <a:avLst/>
            <a:gdLst/>
            <a:ahLst/>
            <a:cxnLst/>
            <a:rect l="l" t="t" r="r" b="b"/>
            <a:pathLst>
              <a:path w="633095" h="15240">
                <a:moveTo>
                  <a:pt x="632764" y="0"/>
                </a:moveTo>
                <a:lnTo>
                  <a:pt x="0" y="0"/>
                </a:lnTo>
                <a:lnTo>
                  <a:pt x="0" y="15240"/>
                </a:lnTo>
                <a:lnTo>
                  <a:pt x="632764" y="15240"/>
                </a:lnTo>
                <a:lnTo>
                  <a:pt x="632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3785" y="844296"/>
            <a:ext cx="632460" cy="15240"/>
          </a:xfrm>
          <a:custGeom>
            <a:avLst/>
            <a:gdLst/>
            <a:ahLst/>
            <a:cxnLst/>
            <a:rect l="l" t="t" r="r" b="b"/>
            <a:pathLst>
              <a:path w="632460" h="15240">
                <a:moveTo>
                  <a:pt x="632460" y="0"/>
                </a:moveTo>
                <a:lnTo>
                  <a:pt x="0" y="0"/>
                </a:lnTo>
                <a:lnTo>
                  <a:pt x="0" y="15240"/>
                </a:lnTo>
                <a:lnTo>
                  <a:pt x="632460" y="15240"/>
                </a:lnTo>
                <a:lnTo>
                  <a:pt x="632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1204" y="542035"/>
            <a:ext cx="6661784" cy="859536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254885">
              <a:lnSpc>
                <a:spcPts val="495"/>
              </a:lnSpc>
              <a:spcBef>
                <a:spcPts val="370"/>
              </a:spcBef>
              <a:tabLst>
                <a:tab pos="3081020" algn="l"/>
                <a:tab pos="4363085" algn="l"/>
                <a:tab pos="5268595" algn="l"/>
              </a:tabLst>
            </a:pPr>
            <a:r>
              <a:rPr dirty="0" sz="1050" spc="45">
                <a:latin typeface="Cambria Math"/>
                <a:cs typeface="Cambria Math"/>
              </a:rPr>
              <a:t>3	5	</a:t>
            </a:r>
            <a:r>
              <a:rPr dirty="0" sz="1050" spc="40">
                <a:latin typeface="Cambria Math"/>
                <a:cs typeface="Cambria Math"/>
              </a:rPr>
              <a:t>21	23</a:t>
            </a:r>
            <a:endParaRPr sz="1050">
              <a:latin typeface="Cambria Math"/>
              <a:cs typeface="Cambria Math"/>
            </a:endParaRPr>
          </a:p>
          <a:p>
            <a:pPr marL="634365">
              <a:lnSpc>
                <a:spcPts val="1395"/>
              </a:lnSpc>
              <a:tabLst>
                <a:tab pos="2392045" algn="l"/>
                <a:tab pos="3218180" algn="l"/>
                <a:tab pos="4579620" algn="l"/>
              </a:tabLst>
            </a:pPr>
            <a:r>
              <a:rPr dirty="0" baseline="-32407" sz="2700">
                <a:latin typeface="Cambria Math"/>
                <a:cs typeface="Cambria Math"/>
              </a:rPr>
              <a:t>𝑧</a:t>
            </a:r>
            <a:r>
              <a:rPr dirty="0" baseline="-32407" sz="2700" spc="202">
                <a:latin typeface="Cambria Math"/>
                <a:cs typeface="Cambria Math"/>
              </a:rPr>
              <a:t> </a:t>
            </a:r>
            <a:r>
              <a:rPr dirty="0" baseline="-32407" sz="2700">
                <a:latin typeface="Cambria Math"/>
                <a:cs typeface="Cambria Math"/>
              </a:rPr>
              <a:t>=</a:t>
            </a:r>
            <a:r>
              <a:rPr dirty="0" baseline="-32407" sz="2700" spc="135">
                <a:latin typeface="Cambria Math"/>
                <a:cs typeface="Cambria Math"/>
              </a:rPr>
              <a:t> </a:t>
            </a:r>
            <a:r>
              <a:rPr dirty="0" sz="1300" spc="40">
                <a:latin typeface="Cambria Math"/>
                <a:cs typeface="Cambria Math"/>
              </a:rPr>
              <a:t>(𝑥+𝑦)</a:t>
            </a:r>
            <a:r>
              <a:rPr dirty="0" sz="1300" spc="125">
                <a:latin typeface="Cambria Math"/>
                <a:cs typeface="Cambria Math"/>
              </a:rPr>
              <a:t> </a:t>
            </a:r>
            <a:r>
              <a:rPr dirty="0" baseline="-32407" sz="2700">
                <a:latin typeface="Cambria Math"/>
                <a:cs typeface="Cambria Math"/>
              </a:rPr>
              <a:t>+</a:t>
            </a:r>
            <a:r>
              <a:rPr dirty="0" baseline="-32407" sz="2700" spc="-7">
                <a:latin typeface="Cambria Math"/>
                <a:cs typeface="Cambria Math"/>
              </a:rPr>
              <a:t> </a:t>
            </a:r>
            <a:r>
              <a:rPr dirty="0" baseline="2136" sz="1950" spc="60">
                <a:latin typeface="Cambria Math"/>
                <a:cs typeface="Cambria Math"/>
              </a:rPr>
              <a:t>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	</a:t>
            </a:r>
            <a:r>
              <a:rPr dirty="0" baseline="-32407" sz="2700">
                <a:latin typeface="Cambria Math"/>
                <a:cs typeface="Cambria Math"/>
              </a:rPr>
              <a:t>+</a:t>
            </a:r>
            <a:r>
              <a:rPr dirty="0" baseline="-32407" sz="2700" spc="-7">
                <a:latin typeface="Cambria Math"/>
                <a:cs typeface="Cambria Math"/>
              </a:rPr>
              <a:t> </a:t>
            </a:r>
            <a:r>
              <a:rPr dirty="0" baseline="2136" sz="1950" spc="60">
                <a:latin typeface="Cambria Math"/>
                <a:cs typeface="Cambria Math"/>
              </a:rPr>
              <a:t>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	</a:t>
            </a:r>
            <a:r>
              <a:rPr dirty="0" baseline="-32407" sz="2700">
                <a:latin typeface="Cambria Math"/>
                <a:cs typeface="Cambria Math"/>
              </a:rPr>
              <a:t>+</a:t>
            </a:r>
            <a:r>
              <a:rPr dirty="0" baseline="-32407" sz="2700" spc="-7">
                <a:latin typeface="Cambria Math"/>
                <a:cs typeface="Cambria Math"/>
              </a:rPr>
              <a:t> </a:t>
            </a:r>
            <a:r>
              <a:rPr dirty="0" baseline="-32407" sz="2700">
                <a:latin typeface="Cambria Math"/>
                <a:cs typeface="Cambria Math"/>
              </a:rPr>
              <a:t>⋯</a:t>
            </a:r>
            <a:r>
              <a:rPr dirty="0" baseline="-32407" sz="2700" spc="-135">
                <a:latin typeface="Cambria Math"/>
                <a:cs typeface="Cambria Math"/>
              </a:rPr>
              <a:t> </a:t>
            </a:r>
            <a:r>
              <a:rPr dirty="0" baseline="-32407" sz="2700">
                <a:latin typeface="Cambria Math"/>
                <a:cs typeface="Cambria Math"/>
              </a:rPr>
              <a:t>+ </a:t>
            </a:r>
            <a:r>
              <a:rPr dirty="0" baseline="2136" sz="1950" spc="60">
                <a:latin typeface="Cambria Math"/>
                <a:cs typeface="Cambria Math"/>
              </a:rPr>
              <a:t>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	</a:t>
            </a:r>
            <a:r>
              <a:rPr dirty="0" baseline="-32407" sz="2700">
                <a:latin typeface="Cambria Math"/>
                <a:cs typeface="Cambria Math"/>
              </a:rPr>
              <a:t>+</a:t>
            </a:r>
            <a:r>
              <a:rPr dirty="0" baseline="-32407" sz="2700" spc="-37">
                <a:latin typeface="Cambria Math"/>
                <a:cs typeface="Cambria Math"/>
              </a:rPr>
              <a:t> </a:t>
            </a:r>
            <a:r>
              <a:rPr dirty="0" baseline="2136" sz="1950" spc="52">
                <a:latin typeface="Cambria Math"/>
                <a:cs typeface="Cambria Math"/>
              </a:rPr>
              <a:t>(</a:t>
            </a:r>
            <a:r>
              <a:rPr dirty="0" sz="1300" spc="35">
                <a:latin typeface="Cambria Math"/>
                <a:cs typeface="Cambria Math"/>
              </a:rPr>
              <a:t>𝑥+𝑦</a:t>
            </a:r>
            <a:r>
              <a:rPr dirty="0" baseline="2136" sz="1950" spc="52">
                <a:latin typeface="Cambria Math"/>
                <a:cs typeface="Cambria Math"/>
              </a:rPr>
              <a:t>)</a:t>
            </a:r>
            <a:endParaRPr baseline="2136" sz="1950">
              <a:latin typeface="Cambria Math"/>
              <a:cs typeface="Cambria Math"/>
            </a:endParaRPr>
          </a:p>
          <a:p>
            <a:pPr algn="ctr" marR="208915">
              <a:lnSpc>
                <a:spcPct val="100000"/>
              </a:lnSpc>
              <a:spcBef>
                <a:spcPts val="295"/>
              </a:spcBef>
              <a:tabLst>
                <a:tab pos="783590" algn="l"/>
                <a:tab pos="1609725" algn="l"/>
                <a:tab pos="2883535" algn="l"/>
                <a:tab pos="3790950" algn="l"/>
              </a:tabLst>
            </a:pPr>
            <a:r>
              <a:rPr dirty="0" sz="1300" spc="20">
                <a:latin typeface="Cambria Math"/>
                <a:cs typeface="Cambria Math"/>
              </a:rPr>
              <a:t>3!	5!	7!	23!	</a:t>
            </a:r>
            <a:r>
              <a:rPr dirty="0" sz="1300" spc="15">
                <a:latin typeface="Cambria Math"/>
                <a:cs typeface="Cambria Math"/>
              </a:rPr>
              <a:t>25!</a:t>
            </a:r>
            <a:endParaRPr sz="1300">
              <a:latin typeface="Cambria Math"/>
              <a:cs typeface="Cambria Math"/>
            </a:endParaRPr>
          </a:p>
          <a:p>
            <a:pPr marL="247650" indent="-184785">
              <a:lnSpc>
                <a:spcPct val="100000"/>
              </a:lnSpc>
              <a:spcBef>
                <a:spcPts val="680"/>
              </a:spcBef>
              <a:buSzPct val="77777"/>
              <a:buFont typeface="Calibri"/>
              <a:buAutoNum type="arabicPlain" startAt="4"/>
              <a:tabLst>
                <a:tab pos="248285" algn="l"/>
              </a:tabLst>
            </a:pPr>
            <a:r>
              <a:rPr dirty="0" sz="1800" spc="-5">
                <a:latin typeface="Times New Roman"/>
                <a:cs typeface="Times New Roman"/>
              </a:rPr>
              <a:t>A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vector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 given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𝑉</a:t>
            </a:r>
            <a:r>
              <a:rPr dirty="0" sz="1800" spc="15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  <a:p>
            <a:pPr marL="113664">
              <a:lnSpc>
                <a:spcPct val="100000"/>
              </a:lnSpc>
              <a:spcBef>
                <a:spcPts val="260"/>
              </a:spcBef>
            </a:pPr>
            <a:r>
              <a:rPr dirty="0" sz="1800" spc="5">
                <a:latin typeface="Cambria Math"/>
                <a:cs typeface="Cambria Math"/>
              </a:rPr>
              <a:t>[</a:t>
            </a:r>
            <a:r>
              <a:rPr dirty="0" sz="1800" spc="-5">
                <a:latin typeface="Cambria Math"/>
                <a:cs typeface="Cambria Math"/>
              </a:rPr>
              <a:t>5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17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15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8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0,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−7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12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−3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</a:t>
            </a:r>
            <a:r>
              <a:rPr dirty="0" sz="1800">
                <a:latin typeface="Cambria Math"/>
                <a:cs typeface="Cambria Math"/>
              </a:rPr>
              <a:t>0,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−6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6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4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−7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</a:t>
            </a:r>
            <a:r>
              <a:rPr dirty="0" sz="1800">
                <a:latin typeface="Cambria Math"/>
                <a:cs typeface="Cambria Math"/>
              </a:rPr>
              <a:t>6</a:t>
            </a:r>
            <a:r>
              <a:rPr dirty="0" sz="1800" spc="-10">
                <a:latin typeface="Cambria Math"/>
                <a:cs typeface="Cambria Math"/>
              </a:rPr>
              <a:t>]</a:t>
            </a:r>
            <a:r>
              <a:rPr dirty="0" sz="1800">
                <a:latin typeface="Times New Roman"/>
                <a:cs typeface="Times New Roman"/>
              </a:rPr>
              <a:t>.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</a:t>
            </a:r>
            <a:r>
              <a:rPr dirty="0" sz="1800" spc="-10">
                <a:latin typeface="Times New Roman"/>
                <a:cs typeface="Times New Roman"/>
              </a:rPr>
              <a:t>r</a:t>
            </a:r>
            <a:r>
              <a:rPr dirty="0" sz="1800">
                <a:latin typeface="Times New Roman"/>
                <a:cs typeface="Times New Roman"/>
              </a:rPr>
              <a:t>ite a</a:t>
            </a:r>
            <a:endParaRPr sz="1800">
              <a:latin typeface="Times New Roman"/>
              <a:cs typeface="Times New Roman"/>
            </a:endParaRPr>
          </a:p>
          <a:p>
            <a:pPr marL="63500" marR="1035685">
              <a:lnSpc>
                <a:spcPts val="2410"/>
              </a:lnSpc>
              <a:spcBef>
                <a:spcPts val="114"/>
              </a:spcBef>
            </a:pPr>
            <a:r>
              <a:rPr dirty="0" sz="1800">
                <a:latin typeface="Times New Roman"/>
                <a:cs typeface="Times New Roman"/>
              </a:rPr>
              <a:t>program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doubles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elements</a:t>
            </a:r>
            <a:r>
              <a:rPr dirty="0" sz="1800">
                <a:latin typeface="Times New Roman"/>
                <a:cs typeface="Times New Roman"/>
              </a:rPr>
              <a:t> that</a:t>
            </a:r>
            <a:r>
              <a:rPr dirty="0" sz="1800" spc="-5">
                <a:latin typeface="Times New Roman"/>
                <a:cs typeface="Times New Roman"/>
              </a:rPr>
              <a:t> are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positive</a:t>
            </a:r>
            <a:r>
              <a:rPr dirty="0" sz="1800">
                <a:latin typeface="Times New Roman"/>
                <a:cs typeface="Times New Roman"/>
              </a:rPr>
              <a:t> and</a:t>
            </a:r>
            <a:r>
              <a:rPr dirty="0" sz="1800" spc="-5">
                <a:latin typeface="Times New Roman"/>
                <a:cs typeface="Times New Roman"/>
              </a:rPr>
              <a:t> are </a:t>
            </a:r>
            <a:r>
              <a:rPr dirty="0" sz="1800">
                <a:latin typeface="Times New Roman"/>
                <a:cs typeface="Times New Roman"/>
              </a:rPr>
              <a:t> divisible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3</a:t>
            </a:r>
            <a:r>
              <a:rPr dirty="0" sz="1800" spc="6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divisible</a:t>
            </a:r>
            <a:r>
              <a:rPr dirty="0" sz="1800">
                <a:latin typeface="Times New Roman"/>
                <a:cs typeface="Times New Roman"/>
              </a:rPr>
              <a:t> by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5</a:t>
            </a:r>
            <a:r>
              <a:rPr dirty="0" sz="1800" spc="-5">
                <a:latin typeface="Times New Roman"/>
                <a:cs typeface="Times New Roman"/>
              </a:rPr>
              <a:t>,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raises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>
                <a:latin typeface="Times New Roman"/>
                <a:cs typeface="Times New Roman"/>
              </a:rPr>
              <a:t> power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3</a:t>
            </a:r>
            <a:r>
              <a:rPr dirty="0" sz="1800" spc="5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40"/>
              </a:spcBef>
            </a:pPr>
            <a:r>
              <a:rPr dirty="0" sz="1800">
                <a:latin typeface="Times New Roman"/>
                <a:cs typeface="Times New Roman"/>
              </a:rPr>
              <a:t>elements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are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negative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but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greater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−5</a:t>
            </a:r>
            <a:r>
              <a:rPr dirty="0" sz="1800" spc="-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11785" indent="-248920">
              <a:lnSpc>
                <a:spcPct val="100000"/>
              </a:lnSpc>
              <a:spcBef>
                <a:spcPts val="1280"/>
              </a:spcBef>
              <a:buAutoNum type="arabicPlain" startAt="5"/>
              <a:tabLst>
                <a:tab pos="312420" algn="l"/>
              </a:tabLst>
            </a:pPr>
            <a:r>
              <a:rPr dirty="0" sz="1800" spc="-5">
                <a:latin typeface="Times New Roman"/>
                <a:cs typeface="Times New Roman"/>
              </a:rPr>
              <a:t>A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vector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given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𝑉</a:t>
            </a:r>
            <a:r>
              <a:rPr dirty="0" sz="1800" spc="15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  <a:p>
            <a:pPr marL="63500" indent="50165">
              <a:lnSpc>
                <a:spcPct val="100000"/>
              </a:lnSpc>
              <a:spcBef>
                <a:spcPts val="260"/>
              </a:spcBef>
            </a:pPr>
            <a:r>
              <a:rPr dirty="0" sz="1800" spc="5">
                <a:latin typeface="Cambria Math"/>
                <a:cs typeface="Cambria Math"/>
              </a:rPr>
              <a:t>[</a:t>
            </a:r>
            <a:r>
              <a:rPr dirty="0" sz="1800" spc="-5">
                <a:latin typeface="Cambria Math"/>
                <a:cs typeface="Cambria Math"/>
              </a:rPr>
              <a:t>13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</a:t>
            </a:r>
            <a:r>
              <a:rPr dirty="0" sz="1800" spc="10">
                <a:latin typeface="Cambria Math"/>
                <a:cs typeface="Cambria Math"/>
              </a:rPr>
              <a:t>4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−3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1,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15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−8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12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−1</a:t>
            </a:r>
            <a:r>
              <a:rPr dirty="0" sz="1800">
                <a:latin typeface="Cambria Math"/>
                <a:cs typeface="Cambria Math"/>
              </a:rPr>
              <a:t>8,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5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21</a:t>
            </a:r>
            <a:r>
              <a:rPr dirty="0" sz="1800" spc="5">
                <a:latin typeface="Cambria Math"/>
                <a:cs typeface="Cambria Math"/>
              </a:rPr>
              <a:t>]</a:t>
            </a:r>
            <a:r>
              <a:rPr dirty="0" sz="1800">
                <a:latin typeface="Cambria Math"/>
                <a:cs typeface="Cambria Math"/>
              </a:rPr>
              <a:t>.</a:t>
            </a:r>
            <a:r>
              <a:rPr dirty="0" sz="1800" spc="6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Wr</a:t>
            </a:r>
            <a:r>
              <a:rPr dirty="0" sz="1800" spc="-10">
                <a:latin typeface="Times New Roman"/>
                <a:cs typeface="Times New Roman"/>
              </a:rPr>
              <a:t>i</a:t>
            </a:r>
            <a:r>
              <a:rPr dirty="0" sz="1800">
                <a:latin typeface="Times New Roman"/>
                <a:cs typeface="Times New Roman"/>
              </a:rPr>
              <a:t>te a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prog</a:t>
            </a:r>
            <a:r>
              <a:rPr dirty="0" sz="1800" spc="-15">
                <a:latin typeface="Times New Roman"/>
                <a:cs typeface="Times New Roman"/>
              </a:rPr>
              <a:t>r</a:t>
            </a:r>
            <a:r>
              <a:rPr dirty="0" sz="1800" spc="-10">
                <a:latin typeface="Times New Roman"/>
                <a:cs typeface="Times New Roman"/>
              </a:rPr>
              <a:t>a</a:t>
            </a:r>
            <a:r>
              <a:rPr dirty="0" sz="1800">
                <a:latin typeface="Times New Roman"/>
                <a:cs typeface="Times New Roman"/>
              </a:rPr>
              <a:t>m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63500" marR="703580">
              <a:lnSpc>
                <a:spcPct val="111700"/>
              </a:lnSpc>
              <a:spcBef>
                <a:spcPts val="25"/>
              </a:spcBef>
            </a:pPr>
            <a:r>
              <a:rPr dirty="0" sz="1800" spc="-5">
                <a:latin typeface="Times New Roman"/>
                <a:cs typeface="Times New Roman"/>
              </a:rPr>
              <a:t>multiply the </a:t>
            </a:r>
            <a:r>
              <a:rPr dirty="0" sz="1800">
                <a:latin typeface="Times New Roman"/>
                <a:cs typeface="Times New Roman"/>
              </a:rPr>
              <a:t>elements of </a:t>
            </a:r>
            <a:r>
              <a:rPr dirty="0" sz="1800">
                <a:latin typeface="Cambria Math"/>
                <a:cs typeface="Cambria Math"/>
              </a:rPr>
              <a:t>𝑉</a:t>
            </a:r>
            <a:r>
              <a:rPr dirty="0" sz="1800" spc="395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 </a:t>
            </a:r>
            <a:r>
              <a:rPr dirty="0" sz="1800">
                <a:latin typeface="Cambria Math"/>
                <a:cs typeface="Cambria Math"/>
              </a:rPr>
              <a:t>2 </a:t>
            </a:r>
            <a:r>
              <a:rPr dirty="0" sz="1800">
                <a:latin typeface="Times New Roman"/>
                <a:cs typeface="Times New Roman"/>
              </a:rPr>
              <a:t>if such </a:t>
            </a:r>
            <a:r>
              <a:rPr dirty="0" sz="1800" spc="-5">
                <a:latin typeface="Times New Roman"/>
                <a:cs typeface="Times New Roman"/>
              </a:rPr>
              <a:t>elements </a:t>
            </a:r>
            <a:r>
              <a:rPr dirty="0" sz="1800">
                <a:latin typeface="Times New Roman"/>
                <a:cs typeface="Times New Roman"/>
              </a:rPr>
              <a:t>are positive 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spc="-5">
                <a:latin typeface="Times New Roman"/>
                <a:cs typeface="Times New Roman"/>
              </a:rPr>
              <a:t>even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number,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5">
                <a:latin typeface="Times New Roman"/>
                <a:cs typeface="Times New Roman"/>
              </a:rPr>
              <a:t> multiply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elements</a:t>
            </a:r>
            <a:r>
              <a:rPr dirty="0" sz="1800">
                <a:latin typeface="Times New Roman"/>
                <a:cs typeface="Times New Roman"/>
              </a:rPr>
              <a:t> of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𝑉</a:t>
            </a:r>
            <a:r>
              <a:rPr dirty="0" sz="1800" spc="12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−5</a:t>
            </a:r>
            <a:r>
              <a:rPr dirty="0" sz="1800" spc="11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if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such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element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are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negative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odd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number.</a:t>
            </a:r>
            <a:endParaRPr sz="1800">
              <a:latin typeface="Times New Roman"/>
              <a:cs typeface="Times New Roman"/>
            </a:endParaRPr>
          </a:p>
          <a:p>
            <a:pPr marL="712470" indent="-649605">
              <a:lnSpc>
                <a:spcPct val="100000"/>
              </a:lnSpc>
              <a:spcBef>
                <a:spcPts val="1225"/>
              </a:spcBef>
              <a:buAutoNum type="arabicPlain" startAt="6"/>
              <a:tabLst>
                <a:tab pos="712470" algn="l"/>
                <a:tab pos="713105" algn="l"/>
              </a:tabLst>
            </a:pPr>
            <a:r>
              <a:rPr dirty="0" sz="1800" spc="-5">
                <a:latin typeface="Times New Roman"/>
                <a:cs typeface="Times New Roman"/>
              </a:rPr>
              <a:t>A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list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30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exam</a:t>
            </a:r>
            <a:r>
              <a:rPr dirty="0" sz="1800" spc="-5">
                <a:latin typeface="Times New Roman"/>
                <a:cs typeface="Times New Roman"/>
              </a:rPr>
              <a:t> scores is:</a:t>
            </a:r>
            <a:endParaRPr sz="180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  <a:spcBef>
                <a:spcPts val="975"/>
              </a:spcBef>
            </a:pPr>
            <a:r>
              <a:rPr dirty="0" sz="1800" spc="-5">
                <a:latin typeface="Cambria Math"/>
                <a:cs typeface="Cambria Math"/>
              </a:rPr>
              <a:t>31,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70,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92,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5,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47,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88,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81,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73,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51,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76,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80,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90,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55,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23,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43,98,36,87,22,61,</a:t>
            </a:r>
            <a:endParaRPr sz="1800">
              <a:latin typeface="Cambria Math"/>
              <a:cs typeface="Cambria Math"/>
            </a:endParaRPr>
          </a:p>
          <a:p>
            <a:pPr marL="578485">
              <a:lnSpc>
                <a:spcPct val="100000"/>
              </a:lnSpc>
              <a:spcBef>
                <a:spcPts val="994"/>
              </a:spcBef>
            </a:pPr>
            <a:r>
              <a:rPr dirty="0" sz="1800" spc="-5">
                <a:latin typeface="Cambria Math"/>
                <a:cs typeface="Cambria Math"/>
              </a:rPr>
              <a:t>19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5">
                <a:latin typeface="Cambria Math"/>
                <a:cs typeface="Cambria Math"/>
              </a:rPr>
              <a:t>69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5">
                <a:latin typeface="Cambria Math"/>
                <a:cs typeface="Cambria Math"/>
              </a:rPr>
              <a:t>2</a:t>
            </a:r>
            <a:r>
              <a:rPr dirty="0" sz="1800">
                <a:latin typeface="Cambria Math"/>
                <a:cs typeface="Cambria Math"/>
              </a:rPr>
              <a:t>6,</a:t>
            </a:r>
            <a:r>
              <a:rPr dirty="0" sz="1800" spc="-5">
                <a:latin typeface="Cambria Math"/>
                <a:cs typeface="Cambria Math"/>
              </a:rPr>
              <a:t>82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5">
                <a:latin typeface="Cambria Math"/>
                <a:cs typeface="Cambria Math"/>
              </a:rPr>
              <a:t>89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5">
                <a:latin typeface="Cambria Math"/>
                <a:cs typeface="Cambria Math"/>
              </a:rPr>
              <a:t>99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71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5">
                <a:latin typeface="Cambria Math"/>
                <a:cs typeface="Cambria Math"/>
              </a:rPr>
              <a:t>5</a:t>
            </a:r>
            <a:r>
              <a:rPr dirty="0" sz="1800">
                <a:latin typeface="Cambria Math"/>
                <a:cs typeface="Cambria Math"/>
              </a:rPr>
              <a:t>9,</a:t>
            </a:r>
            <a:r>
              <a:rPr dirty="0" sz="1800" spc="-5">
                <a:latin typeface="Cambria Math"/>
                <a:cs typeface="Cambria Math"/>
              </a:rPr>
              <a:t>49</a:t>
            </a:r>
            <a:r>
              <a:rPr dirty="0" sz="1800">
                <a:latin typeface="Cambria Math"/>
                <a:cs typeface="Cambria Math"/>
              </a:rPr>
              <a:t>,</a:t>
            </a:r>
            <a:r>
              <a:rPr dirty="0" sz="1800" spc="-5">
                <a:latin typeface="Cambria Math"/>
                <a:cs typeface="Cambria Math"/>
              </a:rPr>
              <a:t>64</a:t>
            </a:r>
            <a:endParaRPr sz="1800">
              <a:latin typeface="Cambria Math"/>
              <a:cs typeface="Cambria Math"/>
            </a:endParaRPr>
          </a:p>
          <a:p>
            <a:pPr marL="578485" marR="647700">
              <a:lnSpc>
                <a:spcPct val="145000"/>
              </a:lnSpc>
              <a:spcBef>
                <a:spcPts val="10"/>
              </a:spcBef>
              <a:tabLst>
                <a:tab pos="1231265" algn="l"/>
                <a:tab pos="1464310" algn="l"/>
                <a:tab pos="2459355" algn="l"/>
                <a:tab pos="3364229" algn="l"/>
                <a:tab pos="3839210" algn="l"/>
                <a:tab pos="4974590" algn="l"/>
                <a:tab pos="5498465" algn="l"/>
              </a:tabLst>
            </a:pPr>
            <a:r>
              <a:rPr dirty="0" sz="1800">
                <a:latin typeface="Times New Roman"/>
                <a:cs typeface="Times New Roman"/>
              </a:rPr>
              <a:t>Write	a	c</a:t>
            </a:r>
            <a:r>
              <a:rPr dirty="0" sz="1800" spc="-10">
                <a:latin typeface="Times New Roman"/>
                <a:cs typeface="Times New Roman"/>
              </a:rPr>
              <a:t>o</a:t>
            </a:r>
            <a:r>
              <a:rPr dirty="0" sz="1800">
                <a:latin typeface="Times New Roman"/>
                <a:cs typeface="Times New Roman"/>
              </a:rPr>
              <a:t>mp</a:t>
            </a:r>
            <a:r>
              <a:rPr dirty="0" sz="1800" spc="-10">
                <a:latin typeface="Times New Roman"/>
                <a:cs typeface="Times New Roman"/>
              </a:rPr>
              <a:t>u</a:t>
            </a:r>
            <a:r>
              <a:rPr dirty="0" sz="1800">
                <a:latin typeface="Times New Roman"/>
                <a:cs typeface="Times New Roman"/>
              </a:rPr>
              <a:t>t</a:t>
            </a:r>
            <a:r>
              <a:rPr dirty="0" sz="1800" spc="5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r	prog</a:t>
            </a:r>
            <a:r>
              <a:rPr dirty="0" sz="1800" spc="-15">
                <a:latin typeface="Times New Roman"/>
                <a:cs typeface="Times New Roman"/>
              </a:rPr>
              <a:t>r</a:t>
            </a:r>
            <a:r>
              <a:rPr dirty="0" sz="1800">
                <a:latin typeface="Times New Roman"/>
                <a:cs typeface="Times New Roman"/>
              </a:rPr>
              <a:t>am	that	d</a:t>
            </a:r>
            <a:r>
              <a:rPr dirty="0" sz="1800" spc="-10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t</a:t>
            </a:r>
            <a:r>
              <a:rPr dirty="0" sz="1800" spc="5">
                <a:latin typeface="Times New Roman"/>
                <a:cs typeface="Times New Roman"/>
              </a:rPr>
              <a:t>e</a:t>
            </a:r>
            <a:r>
              <a:rPr dirty="0" sz="1800">
                <a:latin typeface="Times New Roman"/>
                <a:cs typeface="Times New Roman"/>
              </a:rPr>
              <a:t>r</a:t>
            </a:r>
            <a:r>
              <a:rPr dirty="0" sz="1800" spc="-10">
                <a:latin typeface="Times New Roman"/>
                <a:cs typeface="Times New Roman"/>
              </a:rPr>
              <a:t>m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5">
                <a:latin typeface="Times New Roman"/>
                <a:cs typeface="Times New Roman"/>
              </a:rPr>
              <a:t>e</a:t>
            </a:r>
            <a:r>
              <a:rPr dirty="0" sz="1800" spc="-5">
                <a:latin typeface="Times New Roman"/>
                <a:cs typeface="Times New Roman"/>
              </a:rPr>
              <a:t>s</a:t>
            </a:r>
            <a:r>
              <a:rPr dirty="0" sz="1800">
                <a:latin typeface="Times New Roman"/>
                <a:cs typeface="Times New Roman"/>
              </a:rPr>
              <a:t>	h</a:t>
            </a:r>
            <a:r>
              <a:rPr dirty="0" sz="1800" spc="-15">
                <a:latin typeface="Times New Roman"/>
                <a:cs typeface="Times New Roman"/>
              </a:rPr>
              <a:t>o</a:t>
            </a:r>
            <a:r>
              <a:rPr dirty="0" sz="1800" spc="-5">
                <a:latin typeface="Times New Roman"/>
                <a:cs typeface="Times New Roman"/>
              </a:rPr>
              <a:t>w</a:t>
            </a:r>
            <a:r>
              <a:rPr dirty="0" sz="1800">
                <a:latin typeface="Times New Roman"/>
                <a:cs typeface="Times New Roman"/>
              </a:rPr>
              <a:t>	m</a:t>
            </a:r>
            <a:r>
              <a:rPr dirty="0" sz="1800" spc="5">
                <a:latin typeface="Times New Roman"/>
                <a:cs typeface="Times New Roman"/>
              </a:rPr>
              <a:t>a</a:t>
            </a:r>
            <a:r>
              <a:rPr dirty="0" sz="1800" spc="-15">
                <a:latin typeface="Times New Roman"/>
                <a:cs typeface="Times New Roman"/>
              </a:rPr>
              <a:t>n</a:t>
            </a:r>
            <a:r>
              <a:rPr dirty="0" sz="1800">
                <a:latin typeface="Times New Roman"/>
                <a:cs typeface="Times New Roman"/>
              </a:rPr>
              <a:t>y  </a:t>
            </a:r>
            <a:r>
              <a:rPr dirty="0" sz="1800">
                <a:latin typeface="Times New Roman"/>
                <a:cs typeface="Times New Roman"/>
              </a:rPr>
              <a:t>grades </a:t>
            </a:r>
            <a:r>
              <a:rPr dirty="0" sz="1800" spc="-5">
                <a:latin typeface="Times New Roman"/>
                <a:cs typeface="Times New Roman"/>
              </a:rPr>
              <a:t>are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from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Cambria Math"/>
                <a:cs typeface="Cambria Math"/>
              </a:rPr>
              <a:t>0</a:t>
            </a:r>
            <a:endParaRPr sz="1800">
              <a:latin typeface="Cambria Math"/>
              <a:cs typeface="Cambria Math"/>
            </a:endParaRPr>
          </a:p>
          <a:p>
            <a:pPr marL="578485">
              <a:lnSpc>
                <a:spcPct val="100000"/>
              </a:lnSpc>
              <a:spcBef>
                <a:spcPts val="1010"/>
              </a:spcBef>
            </a:pP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19</a:t>
            </a:r>
            <a:r>
              <a:rPr dirty="0" sz="1800" spc="10">
                <a:latin typeface="Times New Roman"/>
                <a:cs typeface="Times New Roman"/>
              </a:rPr>
              <a:t>,</a:t>
            </a:r>
            <a:r>
              <a:rPr dirty="0" sz="1800" spc="3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20</a:t>
            </a:r>
            <a:r>
              <a:rPr dirty="0" sz="1800" spc="10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39</a:t>
            </a:r>
            <a:r>
              <a:rPr dirty="0" sz="1800" spc="10">
                <a:latin typeface="Times New Roman"/>
                <a:cs typeface="Times New Roman"/>
              </a:rPr>
              <a:t>,</a:t>
            </a:r>
            <a:r>
              <a:rPr dirty="0" sz="1800" spc="3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from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40</a:t>
            </a:r>
            <a:r>
              <a:rPr dirty="0" sz="1800" spc="114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59</a:t>
            </a:r>
            <a:r>
              <a:rPr dirty="0" sz="1800" spc="10">
                <a:latin typeface="Times New Roman"/>
                <a:cs typeface="Times New Roman"/>
              </a:rPr>
              <a:t>,</a:t>
            </a:r>
            <a:r>
              <a:rPr dirty="0" sz="1800" spc="3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60</a:t>
            </a:r>
            <a:r>
              <a:rPr dirty="0" sz="1800" spc="10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 spc="15">
                <a:latin typeface="Cambria Math"/>
                <a:cs typeface="Cambria Math"/>
              </a:rPr>
              <a:t>79</a:t>
            </a:r>
            <a:r>
              <a:rPr dirty="0" sz="1800" spc="15">
                <a:latin typeface="Times New Roman"/>
                <a:cs typeface="Times New Roman"/>
              </a:rPr>
              <a:t>,</a:t>
            </a:r>
            <a:r>
              <a:rPr dirty="0" sz="1800" spc="3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578485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latin typeface="Times New Roman"/>
                <a:cs typeface="Times New Roman"/>
              </a:rPr>
              <a:t>from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80</a:t>
            </a:r>
            <a:r>
              <a:rPr dirty="0" sz="1800" spc="40">
                <a:latin typeface="Cambria Math"/>
                <a:cs typeface="Cambria Math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100</a:t>
            </a:r>
            <a:r>
              <a:rPr dirty="0" sz="1800" spc="-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63500" marR="789940">
              <a:lnSpc>
                <a:spcPct val="143900"/>
              </a:lnSpc>
              <a:spcBef>
                <a:spcPts val="35"/>
              </a:spcBef>
              <a:buAutoNum type="arabicPlain" startAt="7"/>
              <a:tabLst>
                <a:tab pos="598170" algn="l"/>
                <a:tab pos="598805" algn="l"/>
              </a:tabLst>
            </a:pPr>
            <a:r>
              <a:rPr dirty="0" sz="1800" spc="-5">
                <a:latin typeface="Times New Roman"/>
                <a:cs typeface="Times New Roman"/>
              </a:rPr>
              <a:t>let’s say we were </a:t>
            </a:r>
            <a:r>
              <a:rPr dirty="0" sz="1800">
                <a:latin typeface="Times New Roman"/>
                <a:cs typeface="Times New Roman"/>
              </a:rPr>
              <a:t>asked to </a:t>
            </a:r>
            <a:r>
              <a:rPr dirty="0" sz="1800" spc="-5">
                <a:latin typeface="Times New Roman"/>
                <a:cs typeface="Times New Roman"/>
              </a:rPr>
              <a:t>write </a:t>
            </a:r>
            <a:r>
              <a:rPr dirty="0" sz="1800">
                <a:latin typeface="Times New Roman"/>
                <a:cs typeface="Times New Roman"/>
              </a:rPr>
              <a:t>a </a:t>
            </a:r>
            <a:r>
              <a:rPr dirty="0" sz="1800" spc="-5">
                <a:latin typeface="Times New Roman"/>
                <a:cs typeface="Times New Roman"/>
              </a:rPr>
              <a:t>program </a:t>
            </a:r>
            <a:r>
              <a:rPr dirty="0" sz="1800">
                <a:latin typeface="Times New Roman"/>
                <a:cs typeface="Times New Roman"/>
              </a:rPr>
              <a:t>that </a:t>
            </a:r>
            <a:r>
              <a:rPr dirty="0" sz="1800" spc="-5">
                <a:latin typeface="Times New Roman"/>
                <a:cs typeface="Times New Roman"/>
              </a:rPr>
              <a:t>calculates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tip </a:t>
            </a:r>
            <a:r>
              <a:rPr dirty="0" sz="1800" spc="-5">
                <a:latin typeface="Times New Roman"/>
                <a:cs typeface="Times New Roman"/>
              </a:rPr>
              <a:t>based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amount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bills,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using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following rules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944"/>
              </a:spcBef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variable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‘bill’:</a:t>
            </a:r>
            <a:endParaRPr sz="1800">
              <a:latin typeface="Times New Roman"/>
              <a:cs typeface="Times New Roman"/>
            </a:endParaRPr>
          </a:p>
          <a:p>
            <a:pPr algn="r" lvl="1" marL="138430" marR="4117340" indent="-138430">
              <a:lnSpc>
                <a:spcPct val="100000"/>
              </a:lnSpc>
              <a:spcBef>
                <a:spcPts val="940"/>
              </a:spcBef>
              <a:buChar char="•"/>
              <a:tabLst>
                <a:tab pos="138430" algn="l"/>
              </a:tabLst>
            </a:pPr>
            <a:r>
              <a:rPr dirty="0" sz="1800" spc="-5">
                <a:latin typeface="Times New Roman"/>
                <a:cs typeface="Times New Roman"/>
              </a:rPr>
              <a:t>bill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less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than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$10</a:t>
            </a:r>
            <a:endParaRPr sz="1800">
              <a:latin typeface="Times New Roman"/>
              <a:cs typeface="Times New Roman"/>
            </a:endParaRPr>
          </a:p>
          <a:p>
            <a:pPr algn="r" lvl="2" marL="137160" marR="4097020" indent="-137160">
              <a:lnSpc>
                <a:spcPct val="100000"/>
              </a:lnSpc>
              <a:spcBef>
                <a:spcPts val="950"/>
              </a:spcBef>
              <a:buChar char="•"/>
              <a:tabLst>
                <a:tab pos="137160" algn="l"/>
              </a:tabLst>
            </a:pPr>
            <a:r>
              <a:rPr dirty="0" sz="1800">
                <a:latin typeface="Times New Roman"/>
                <a:cs typeface="Times New Roman"/>
              </a:rPr>
              <a:t>Tip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$1.80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59485"/>
            <a:ext cx="5918200" cy="229997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665480" indent="-138430">
              <a:lnSpc>
                <a:spcPct val="100000"/>
              </a:lnSpc>
              <a:spcBef>
                <a:spcPts val="1050"/>
              </a:spcBef>
              <a:buChar char="•"/>
              <a:tabLst>
                <a:tab pos="666115" algn="l"/>
              </a:tabLst>
            </a:pPr>
            <a:r>
              <a:rPr dirty="0" sz="1800" spc="-5">
                <a:latin typeface="Times New Roman"/>
                <a:cs typeface="Times New Roman"/>
              </a:rPr>
              <a:t>bill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between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$10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$60</a:t>
            </a:r>
            <a:endParaRPr sz="1800">
              <a:latin typeface="Times New Roman"/>
              <a:cs typeface="Times New Roman"/>
            </a:endParaRPr>
          </a:p>
          <a:p>
            <a:pPr lvl="1" marL="1407795" indent="-137160">
              <a:lnSpc>
                <a:spcPct val="100000"/>
              </a:lnSpc>
              <a:spcBef>
                <a:spcPts val="950"/>
              </a:spcBef>
              <a:buChar char="•"/>
              <a:tabLst>
                <a:tab pos="1408430" algn="l"/>
              </a:tabLst>
            </a:pPr>
            <a:r>
              <a:rPr dirty="0" sz="1800">
                <a:latin typeface="Times New Roman"/>
                <a:cs typeface="Times New Roman"/>
              </a:rPr>
              <a:t>Tip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%18</a:t>
            </a:r>
            <a:endParaRPr sz="1800">
              <a:latin typeface="Times New Roman"/>
              <a:cs typeface="Times New Roman"/>
            </a:endParaRPr>
          </a:p>
          <a:p>
            <a:pPr marL="665480" indent="-138430">
              <a:lnSpc>
                <a:spcPct val="100000"/>
              </a:lnSpc>
              <a:spcBef>
                <a:spcPts val="935"/>
              </a:spcBef>
              <a:buChar char="•"/>
              <a:tabLst>
                <a:tab pos="666115" algn="l"/>
              </a:tabLst>
            </a:pPr>
            <a:r>
              <a:rPr dirty="0" sz="1800" spc="-5">
                <a:latin typeface="Times New Roman"/>
                <a:cs typeface="Times New Roman"/>
              </a:rPr>
              <a:t>bill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above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$60</a:t>
            </a:r>
            <a:endParaRPr sz="1800">
              <a:latin typeface="Times New Roman"/>
              <a:cs typeface="Times New Roman"/>
            </a:endParaRPr>
          </a:p>
          <a:p>
            <a:pPr lvl="1" marL="1407795" indent="-137160">
              <a:lnSpc>
                <a:spcPct val="100000"/>
              </a:lnSpc>
              <a:spcBef>
                <a:spcPts val="950"/>
              </a:spcBef>
              <a:buChar char="•"/>
              <a:tabLst>
                <a:tab pos="1408430" algn="l"/>
              </a:tabLst>
            </a:pPr>
            <a:r>
              <a:rPr dirty="0" sz="1800">
                <a:latin typeface="Times New Roman"/>
                <a:cs typeface="Times New Roman"/>
              </a:rPr>
              <a:t>Tip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%20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10600"/>
              </a:lnSpc>
              <a:spcBef>
                <a:spcPts val="705"/>
              </a:spcBef>
            </a:pPr>
            <a:r>
              <a:rPr dirty="0" sz="1800" spc="-5">
                <a:latin typeface="Times New Roman"/>
                <a:cs typeface="Times New Roman"/>
              </a:rPr>
              <a:t>Q/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Write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script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file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using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Conditional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If-Elseif-Else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statements </a:t>
            </a:r>
            <a:r>
              <a:rPr dirty="0" sz="1800" spc="-43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 </a:t>
            </a:r>
            <a:r>
              <a:rPr dirty="0" sz="1800" spc="-5">
                <a:latin typeface="Times New Roman"/>
                <a:cs typeface="Times New Roman"/>
              </a:rPr>
              <a:t>shows</a:t>
            </a:r>
            <a:r>
              <a:rPr dirty="0" sz="1800">
                <a:latin typeface="Times New Roman"/>
                <a:cs typeface="Times New Roman"/>
              </a:rPr>
              <a:t> the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grade</a:t>
            </a:r>
            <a:r>
              <a:rPr dirty="0" sz="1800">
                <a:latin typeface="Times New Roman"/>
                <a:cs typeface="Times New Roman"/>
              </a:rPr>
              <a:t> of the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score</a:t>
            </a:r>
            <a:r>
              <a:rPr dirty="0" sz="1800" spc="-10">
                <a:latin typeface="Times New Roman"/>
                <a:cs typeface="Times New Roman"/>
              </a:rPr>
              <a:t> as</a:t>
            </a:r>
            <a:r>
              <a:rPr dirty="0" sz="1800">
                <a:latin typeface="Times New Roman"/>
                <a:cs typeface="Times New Roman"/>
              </a:rPr>
              <a:t> following:-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81935" y="2916047"/>
          <a:ext cx="2086610" cy="285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90"/>
                <a:gridCol w="1229995"/>
              </a:tblGrid>
              <a:tr h="400811">
                <a:tc>
                  <a:txBody>
                    <a:bodyPr/>
                    <a:lstStyle/>
                    <a:p>
                      <a:pPr marL="67945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Grade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Score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00812">
                <a:tc>
                  <a:txBody>
                    <a:bodyPr/>
                    <a:lstStyle/>
                    <a:p>
                      <a:pPr marL="67945">
                        <a:lnSpc>
                          <a:spcPts val="2075"/>
                        </a:lnSpc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A+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7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67945">
                        <a:lnSpc>
                          <a:spcPts val="207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Score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dirty="0" sz="1800" spc="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8431">
                <a:tc>
                  <a:txBody>
                    <a:bodyPr/>
                    <a:lstStyle/>
                    <a:p>
                      <a:pPr marL="67945">
                        <a:lnSpc>
                          <a:spcPts val="207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dirty="0" sz="1800" spc="-5">
                          <a:latin typeface="Cambria Math"/>
                          <a:cs typeface="Cambria Math"/>
                        </a:rPr>
                        <a:t>Score</a:t>
                      </a:r>
                      <a:r>
                        <a:rPr dirty="0" sz="1800" spc="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800" spc="-5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80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162">
                <a:tc>
                  <a:txBody>
                    <a:bodyPr/>
                    <a:lstStyle/>
                    <a:p>
                      <a:pPr marL="67945">
                        <a:lnSpc>
                          <a:spcPts val="208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dirty="0" sz="1800" spc="-5">
                          <a:latin typeface="Cambria Math"/>
                          <a:cs typeface="Cambria Math"/>
                        </a:rPr>
                        <a:t>Score</a:t>
                      </a:r>
                      <a:r>
                        <a:rPr dirty="0" sz="1800" spc="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800" spc="-5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marL="67945">
                        <a:lnSpc>
                          <a:spcPts val="209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10"/>
                        </a:lnSpc>
                      </a:pPr>
                      <a:r>
                        <a:rPr dirty="0" sz="1800" spc="-5">
                          <a:latin typeface="Cambria Math"/>
                          <a:cs typeface="Cambria Math"/>
                        </a:rPr>
                        <a:t>Score</a:t>
                      </a:r>
                      <a:r>
                        <a:rPr dirty="0" sz="1800" spc="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800" spc="-5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955">
                <a:tc>
                  <a:txBody>
                    <a:bodyPr/>
                    <a:lstStyle/>
                    <a:p>
                      <a:pPr marL="67945">
                        <a:lnSpc>
                          <a:spcPts val="209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10"/>
                        </a:lnSpc>
                      </a:pPr>
                      <a:r>
                        <a:rPr dirty="0" sz="1800">
                          <a:latin typeface="Cambria Math"/>
                          <a:cs typeface="Cambria Math"/>
                        </a:rPr>
                        <a:t>otherwise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405" y="5995670"/>
            <a:ext cx="6237389" cy="5899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83184"/>
            <a:ext cx="408940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1664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INPUT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-5" b="1">
                <a:latin typeface="Times New Roman"/>
                <a:cs typeface="Times New Roman"/>
              </a:rPr>
              <a:t> SCRIPT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FILE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>
                <a:latin typeface="Calibri"/>
                <a:cs typeface="Calibri"/>
              </a:rPr>
              <a:t>1.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variable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defined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5">
                <a:latin typeface="Calibri"/>
                <a:cs typeface="Calibri"/>
              </a:rPr>
              <a:t> assigned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value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the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script </a:t>
            </a:r>
            <a:r>
              <a:rPr dirty="0" sz="1200">
                <a:latin typeface="Calibri"/>
                <a:cs typeface="Calibri"/>
              </a:rPr>
              <a:t>file.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503801"/>
            <a:ext cx="49129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libri"/>
                <a:cs typeface="Calibri"/>
              </a:rPr>
              <a:t>2. The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variable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defined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and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assigned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value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in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the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Command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Window.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1309369"/>
            <a:ext cx="5743194" cy="30619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4882896"/>
            <a:ext cx="5176774" cy="212648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046602"/>
            <a:ext cx="5265420" cy="4241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dirty="0" sz="1300" spc="-5">
                <a:latin typeface="Calibri"/>
                <a:cs typeface="Calibri"/>
              </a:rPr>
              <a:t>3.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The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variable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is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defined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in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the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script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file,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but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specific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value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entered </a:t>
            </a:r>
            <a:r>
              <a:rPr dirty="0" sz="1300" spc="-5">
                <a:latin typeface="Calibri"/>
                <a:cs typeface="Calibri"/>
              </a:rPr>
              <a:t>in the </a:t>
            </a:r>
            <a:r>
              <a:rPr dirty="0" sz="1300" spc="-27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Command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Window</a:t>
            </a:r>
            <a:r>
              <a:rPr dirty="0" sz="1300">
                <a:latin typeface="Calibri"/>
                <a:cs typeface="Calibri"/>
              </a:rPr>
              <a:t> when</a:t>
            </a:r>
            <a:r>
              <a:rPr dirty="0" sz="1300" spc="-5">
                <a:latin typeface="Calibri"/>
                <a:cs typeface="Calibri"/>
              </a:rPr>
              <a:t> the script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file</a:t>
            </a:r>
            <a:r>
              <a:rPr dirty="0" sz="13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is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executed.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606551"/>
            <a:ext cx="4351782" cy="23067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81" y="3792092"/>
            <a:ext cx="5185988" cy="669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4614671"/>
            <a:ext cx="5146040" cy="16159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50" y="6383273"/>
            <a:ext cx="5177790" cy="163766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4286" y="581660"/>
            <a:ext cx="21628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OUTPUT</a:t>
            </a:r>
            <a:r>
              <a:rPr dirty="0" sz="1600" spc="-5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COMMANDS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159" y="1002791"/>
            <a:ext cx="5064175" cy="33055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018" y="4477511"/>
            <a:ext cx="5351786" cy="33488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247" y="606551"/>
            <a:ext cx="5166922" cy="18177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38" y="2593848"/>
            <a:ext cx="5038826" cy="33458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500" y="6108572"/>
            <a:ext cx="4932723" cy="14033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973" y="639635"/>
            <a:ext cx="4838927" cy="25915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499307"/>
            <a:ext cx="6130925" cy="56288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214" y="7878444"/>
            <a:ext cx="5033200" cy="4038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606551"/>
            <a:ext cx="5156835" cy="25943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355" y="3369817"/>
            <a:ext cx="5228609" cy="8083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8628" y="4347083"/>
            <a:ext cx="5498683" cy="34658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229" y="606551"/>
            <a:ext cx="4673395" cy="41042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515" y="5775959"/>
            <a:ext cx="5303559" cy="25871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311" y="606551"/>
            <a:ext cx="5294304" cy="3819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Mathematics Dep</dc:creator>
  <dcterms:created xsi:type="dcterms:W3CDTF">2023-05-17T17:58:55Z</dcterms:created>
  <dcterms:modified xsi:type="dcterms:W3CDTF">2023-05-17T17:58:55Z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2022-08-28T00:00:00Z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2023-05-17T00:00:00Z</vt:filetime>
  </property>
</Properties>
</file>