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5800" y="284988"/>
            <a:ext cx="2237486" cy="2407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93053" y="284988"/>
            <a:ext cx="556513" cy="2407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370065" y="284988"/>
            <a:ext cx="941336" cy="2407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45940" y="9417415"/>
            <a:ext cx="2565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4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5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5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jpg"/><Relationship Id="rId4" Type="http://schemas.openxmlformats.org/officeDocument/2006/relationships/image" Target="../media/image12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574399"/>
            <a:ext cx="6141085" cy="1268095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algn="ctr" marL="457834">
              <a:lnSpc>
                <a:spcPct val="100000"/>
              </a:lnSpc>
              <a:spcBef>
                <a:spcPts val="1110"/>
              </a:spcBef>
            </a:pPr>
            <a:r>
              <a:rPr dirty="0" sz="1600" spc="-5" b="1">
                <a:latin typeface="Times New Roman"/>
                <a:cs typeface="Times New Roman"/>
              </a:rPr>
              <a:t>Chapter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Two</a:t>
            </a:r>
            <a:endParaRPr sz="1600">
              <a:latin typeface="Times New Roman"/>
              <a:cs typeface="Times New Roman"/>
            </a:endParaRPr>
          </a:p>
          <a:p>
            <a:pPr algn="ctr" marL="456565">
              <a:lnSpc>
                <a:spcPct val="100000"/>
              </a:lnSpc>
              <a:spcBef>
                <a:spcPts val="900"/>
              </a:spcBef>
            </a:pPr>
            <a:r>
              <a:rPr dirty="0" sz="1400" spc="-5" b="1">
                <a:latin typeface="Times New Roman"/>
                <a:cs typeface="Times New Roman"/>
              </a:rPr>
              <a:t>MATRICES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  <a:spcBef>
                <a:spcPts val="790"/>
              </a:spcBef>
            </a:pPr>
            <a:r>
              <a:rPr dirty="0" sz="1400" spc="-5">
                <a:latin typeface="Times New Roman"/>
                <a:cs typeface="Times New Roman"/>
              </a:rPr>
              <a:t>Def: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 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Matlab</a:t>
            </a:r>
            <a:r>
              <a:rPr dirty="0" sz="1400">
                <a:latin typeface="Times New Roman"/>
                <a:cs typeface="Times New Roman"/>
              </a:rPr>
              <a:t> 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similar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vector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spaces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used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separate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row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semi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colons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separate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individual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rows.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4050" y="1958410"/>
          <a:ext cx="1628775" cy="594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2355"/>
                <a:gridCol w="276225"/>
                <a:gridCol w="290830"/>
              </a:tblGrid>
              <a:tr h="179050">
                <a:tc>
                  <a:txBody>
                    <a:bodyPr/>
                    <a:lstStyle/>
                    <a:p>
                      <a:pPr algn="r" marR="80645">
                        <a:lnSpc>
                          <a:spcPts val="1310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2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310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3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230570">
                <a:tc>
                  <a:txBody>
                    <a:bodyPr/>
                    <a:lstStyle/>
                    <a:p>
                      <a:pPr algn="r" marR="80645">
                        <a:lnSpc>
                          <a:spcPts val="1610"/>
                        </a:lnSpc>
                      </a:pPr>
                      <a:r>
                        <a:rPr dirty="0" baseline="1984" sz="2100">
                          <a:latin typeface="Times New Roman"/>
                          <a:cs typeface="Times New Roman"/>
                        </a:rPr>
                        <a:t>Ex:-</a:t>
                      </a:r>
                      <a:r>
                        <a:rPr dirty="0" baseline="1984" sz="2100" spc="-5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984" sz="2100" spc="-15">
                          <a:latin typeface="Cambria Math"/>
                          <a:cs typeface="Cambria Math"/>
                        </a:rPr>
                        <a:t>𝐴</a:t>
                      </a:r>
                      <a:r>
                        <a:rPr dirty="0" baseline="-11111" sz="1500" spc="-15">
                          <a:latin typeface="Cambria Math"/>
                          <a:cs typeface="Cambria Math"/>
                        </a:rPr>
                        <a:t>1</a:t>
                      </a:r>
                      <a:r>
                        <a:rPr dirty="0" baseline="-11111" sz="1500" spc="30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984" sz="210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dirty="0" baseline="1984" sz="2100" spc="67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1984" sz="2100" spc="52">
                          <a:latin typeface="Cambria Math"/>
                          <a:cs typeface="Cambria Math"/>
                        </a:rPr>
                        <a:t>[</a:t>
                      </a:r>
                      <a:r>
                        <a:rPr dirty="0" sz="1400" spc="35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5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610"/>
                        </a:lnSpc>
                      </a:pPr>
                      <a:r>
                        <a:rPr dirty="0" sz="1400" spc="35">
                          <a:latin typeface="Cambria Math"/>
                          <a:cs typeface="Cambria Math"/>
                        </a:rPr>
                        <a:t>6</a:t>
                      </a:r>
                      <a:r>
                        <a:rPr dirty="0" baseline="1984" sz="2100" spc="52">
                          <a:latin typeface="Cambria Math"/>
                          <a:cs typeface="Cambria Math"/>
                        </a:rPr>
                        <a:t>]</a:t>
                      </a:r>
                      <a:endParaRPr baseline="1984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184912">
                <a:tc>
                  <a:txBody>
                    <a:bodyPr/>
                    <a:lstStyle/>
                    <a:p>
                      <a:pPr algn="r" marR="80645">
                        <a:lnSpc>
                          <a:spcPts val="1355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7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8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355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9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73100" y="6607302"/>
            <a:ext cx="49796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Transpose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interchange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rows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>
                <a:latin typeface="Times New Roman"/>
                <a:cs typeface="Times New Roman"/>
              </a:rPr>
              <a:t> the </a:t>
            </a:r>
            <a:r>
              <a:rPr dirty="0" sz="1400" spc="-5">
                <a:latin typeface="Times New Roman"/>
                <a:cs typeface="Times New Roman"/>
              </a:rPr>
              <a:t>corresponding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column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631820"/>
            <a:ext cx="2293620" cy="367423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3425" y="6774053"/>
            <a:ext cx="4057650" cy="5143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4850" y="7434986"/>
            <a:ext cx="832405" cy="191451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73100" y="595731"/>
            <a:ext cx="4681855" cy="1964689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algn="ctr" marL="1917064">
              <a:lnSpc>
                <a:spcPct val="100000"/>
              </a:lnSpc>
              <a:spcBef>
                <a:spcPts val="965"/>
              </a:spcBef>
            </a:pPr>
            <a:r>
              <a:rPr dirty="0" sz="1400" spc="-5" b="1">
                <a:latin typeface="Times New Roman"/>
                <a:cs typeface="Times New Roman"/>
              </a:rPr>
              <a:t>Variable</a:t>
            </a:r>
            <a:endParaRPr sz="1400">
              <a:latin typeface="Times New Roman"/>
              <a:cs typeface="Times New Roman"/>
            </a:endParaRPr>
          </a:p>
          <a:p>
            <a:pPr marL="206375" indent="-194310">
              <a:lnSpc>
                <a:spcPct val="100000"/>
              </a:lnSpc>
              <a:spcBef>
                <a:spcPts val="865"/>
              </a:spcBef>
              <a:buAutoNum type="arabicPlain"/>
              <a:tabLst>
                <a:tab pos="20701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anumeral</a:t>
            </a:r>
            <a:endParaRPr sz="1400">
              <a:latin typeface="Times New Roman"/>
              <a:cs typeface="Times New Roman"/>
            </a:endParaRPr>
          </a:p>
          <a:p>
            <a:pPr marL="206375" indent="-194310">
              <a:lnSpc>
                <a:spcPct val="100000"/>
              </a:lnSpc>
              <a:spcBef>
                <a:spcPts val="875"/>
              </a:spcBef>
              <a:buAutoNum type="arabicPlain"/>
              <a:tabLst>
                <a:tab pos="207010" algn="l"/>
              </a:tabLst>
            </a:pPr>
            <a:r>
              <a:rPr dirty="0" sz="1400" spc="-5">
                <a:latin typeface="Times New Roman"/>
                <a:cs typeface="Times New Roman"/>
              </a:rPr>
              <a:t>matlab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sensitive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𝑨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𝒂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variable</a:t>
            </a:r>
            <a:endParaRPr sz="1400">
              <a:latin typeface="Times New Roman"/>
              <a:cs typeface="Times New Roman"/>
            </a:endParaRPr>
          </a:p>
          <a:p>
            <a:pPr marL="206375" indent="-194310">
              <a:lnSpc>
                <a:spcPct val="100000"/>
              </a:lnSpc>
              <a:spcBef>
                <a:spcPts val="875"/>
              </a:spcBef>
              <a:buAutoNum type="arabicPlain"/>
              <a:tabLst>
                <a:tab pos="207010" algn="l"/>
              </a:tabLst>
            </a:pPr>
            <a:r>
              <a:rPr dirty="0" sz="1400" spc="-5">
                <a:latin typeface="Times New Roman"/>
                <a:cs typeface="Times New Roman"/>
              </a:rPr>
              <a:t>we can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words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such</a:t>
            </a:r>
            <a:r>
              <a:rPr dirty="0" sz="1400">
                <a:latin typeface="Times New Roman"/>
                <a:cs typeface="Times New Roman"/>
              </a:rPr>
              <a:t> as</a:t>
            </a:r>
            <a:r>
              <a:rPr dirty="0" sz="1400" spc="36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for</a:t>
            </a:r>
            <a:r>
              <a:rPr dirty="0" sz="1400" b="1">
                <a:latin typeface="Times New Roman"/>
                <a:cs typeface="Times New Roman"/>
              </a:rPr>
              <a:t> ,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if ,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switch,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else</a:t>
            </a:r>
            <a:r>
              <a:rPr dirty="0" sz="1400" b="1">
                <a:latin typeface="Times New Roman"/>
                <a:cs typeface="Times New Roman"/>
              </a:rPr>
              <a:t> ,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if </a:t>
            </a:r>
            <a:r>
              <a:rPr dirty="0" sz="1400" spc="-10" b="1">
                <a:latin typeface="Times New Roman"/>
                <a:cs typeface="Times New Roman"/>
              </a:rPr>
              <a:t>,…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1917064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Mathematical matlab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85800" y="2668777"/>
          <a:ext cx="5948680" cy="3959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9895"/>
                <a:gridCol w="2969895"/>
              </a:tblGrid>
              <a:tr h="210693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Mathematical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Expression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Matlab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Command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𝑠𝑖𝑛𝑥</a:t>
                      </a:r>
                      <a:r>
                        <a:rPr dirty="0" sz="1400" spc="3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,</a:t>
                      </a:r>
                      <a:r>
                        <a:rPr dirty="0" sz="1400" spc="-8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𝑐𝑜𝑠𝑥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Sin(x),</a:t>
                      </a:r>
                      <a:r>
                        <a:rPr dirty="0" sz="14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cos(x)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 spc="-5">
                          <a:latin typeface="Cambria Math"/>
                          <a:cs typeface="Cambria Math"/>
                        </a:rPr>
                        <a:t>tan</a:t>
                      </a:r>
                      <a:r>
                        <a:rPr dirty="0" baseline="27777" sz="1500" spc="-7">
                          <a:latin typeface="Cambria Math"/>
                          <a:cs typeface="Cambria Math"/>
                        </a:rPr>
                        <a:t>−1</a:t>
                      </a:r>
                      <a:r>
                        <a:rPr dirty="0" baseline="27777" sz="1500" spc="44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𝑥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atan(x)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4">
                <a:tc>
                  <a:txBody>
                    <a:bodyPr/>
                    <a:lstStyle/>
                    <a:p>
                      <a:pPr algn="ctr" marR="35560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Cambria Math"/>
                          <a:cs typeface="Cambria Math"/>
                        </a:rPr>
                        <a:t>𝑠𝑖𝑛ℎ𝑥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sinh(x)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4">
                <a:tc>
                  <a:txBody>
                    <a:bodyPr/>
                    <a:lstStyle/>
                    <a:p>
                      <a:pPr algn="ctr" marR="3175">
                        <a:lnSpc>
                          <a:spcPts val="1120"/>
                        </a:lnSpc>
                      </a:pPr>
                      <a:r>
                        <a:rPr dirty="0" baseline="-19841" sz="2100" spc="127">
                          <a:latin typeface="Cambria Math"/>
                          <a:cs typeface="Cambria Math"/>
                        </a:rPr>
                        <a:t>𝑒</a:t>
                      </a:r>
                      <a:r>
                        <a:rPr dirty="0" sz="1000" spc="85">
                          <a:latin typeface="Cambria Math"/>
                          <a:cs typeface="Cambria Math"/>
                        </a:rPr>
                        <a:t>𝑥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exp(x)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Reminder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rem(a,b)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True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real number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isreal(x)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algn="ctr" marR="3810">
                        <a:lnSpc>
                          <a:spcPts val="1170"/>
                        </a:lnSpc>
                      </a:pPr>
                      <a:r>
                        <a:rPr dirty="0" baseline="-19841" sz="2100" spc="97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dirty="0" sz="1000" spc="65">
                          <a:latin typeface="Cambria Math"/>
                          <a:cs typeface="Cambria Math"/>
                        </a:rPr>
                        <a:t>𝑏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x^b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Bef>
                          <a:spcPts val="110"/>
                        </a:spcBef>
                      </a:pPr>
                      <a:r>
                        <a:rPr dirty="0" baseline="-3968" sz="210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𝑥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sqrt(x)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x^0.5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138">
                <a:tc>
                  <a:txBody>
                    <a:bodyPr/>
                    <a:lstStyle/>
                    <a:p>
                      <a:pPr algn="ctr">
                        <a:lnSpc>
                          <a:spcPts val="1595"/>
                        </a:lnSpc>
                      </a:pPr>
                      <a:r>
                        <a:rPr dirty="0" baseline="1984" sz="2100" spc="15">
                          <a:latin typeface="Cambria Math"/>
                          <a:cs typeface="Cambria Math"/>
                        </a:rPr>
                        <a:t>|</a:t>
                      </a:r>
                      <a:r>
                        <a:rPr dirty="0" sz="1400" spc="1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dirty="0" baseline="1984" sz="2100" spc="15">
                          <a:latin typeface="Cambria Math"/>
                          <a:cs typeface="Cambria Math"/>
                        </a:rPr>
                        <a:t>|</a:t>
                      </a:r>
                      <a:endParaRPr baseline="1984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9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abs(x)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lnx,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logx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log(x)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log10(x)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algn="ctr" marL="63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π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pi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a±b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a±b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a*b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Round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toword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zero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fix(x)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Round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toword</a:t>
                      </a:r>
                      <a:r>
                        <a:rPr dirty="0" sz="14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−∞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floor(x)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 marL="635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Round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toword</a:t>
                      </a:r>
                      <a:r>
                        <a:rPr dirty="0" sz="14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+∞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ceil(x)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408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Round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nearest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integer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round(x)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182622" y="4427855"/>
            <a:ext cx="100965" cy="12700"/>
          </a:xfrm>
          <a:custGeom>
            <a:avLst/>
            <a:gdLst/>
            <a:ahLst/>
            <a:cxnLst/>
            <a:rect l="l" t="t" r="r" b="b"/>
            <a:pathLst>
              <a:path w="100964" h="12700">
                <a:moveTo>
                  <a:pt x="100888" y="0"/>
                </a:moveTo>
                <a:lnTo>
                  <a:pt x="0" y="0"/>
                </a:lnTo>
                <a:lnTo>
                  <a:pt x="0" y="12191"/>
                </a:lnTo>
                <a:lnTo>
                  <a:pt x="100888" y="12191"/>
                </a:lnTo>
                <a:lnTo>
                  <a:pt x="100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93722" y="7568945"/>
            <a:ext cx="18288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3+3+1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here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">
                <a:latin typeface="Times New Roman"/>
                <a:cs typeface="Times New Roman"/>
              </a:rPr>
              <a:t> reminder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2139442" y="8535416"/>
            <a:ext cx="1638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0+3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here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">
                <a:latin typeface="Times New Roman"/>
                <a:cs typeface="Times New Roman"/>
              </a:rPr>
              <a:t> reminder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1895475" cy="347662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4334509"/>
            <a:ext cx="1657350" cy="26765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7138479"/>
            <a:ext cx="1104900" cy="120008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680586"/>
            <a:ext cx="53670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maximum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sz="1400">
                <a:latin typeface="Times New Roman"/>
                <a:cs typeface="Times New Roman"/>
              </a:rPr>
              <a:t> minimum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summation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commands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1323975" cy="25336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4026496"/>
            <a:ext cx="2628900" cy="535813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7512" y="3059302"/>
            <a:ext cx="6611620" cy="5217795"/>
            <a:chOff x="667512" y="3059302"/>
            <a:chExt cx="6611620" cy="52177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3066922"/>
              <a:ext cx="2371725" cy="521017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67512" y="3059315"/>
              <a:ext cx="6611620" cy="455930"/>
            </a:xfrm>
            <a:custGeom>
              <a:avLst/>
              <a:gdLst/>
              <a:ahLst/>
              <a:cxnLst/>
              <a:rect l="l" t="t" r="r" b="b"/>
              <a:pathLst>
                <a:path w="6611620" h="455929">
                  <a:moveTo>
                    <a:pt x="6611099" y="0"/>
                  </a:moveTo>
                  <a:lnTo>
                    <a:pt x="0" y="0"/>
                  </a:lnTo>
                  <a:lnTo>
                    <a:pt x="0" y="251447"/>
                  </a:lnTo>
                  <a:lnTo>
                    <a:pt x="0" y="455663"/>
                  </a:lnTo>
                  <a:lnTo>
                    <a:pt x="6611099" y="455663"/>
                  </a:lnTo>
                  <a:lnTo>
                    <a:pt x="6611099" y="251447"/>
                  </a:lnTo>
                  <a:lnTo>
                    <a:pt x="66110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673100" y="2278734"/>
            <a:ext cx="6224270" cy="74231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algn="ctr" marL="377190">
              <a:lnSpc>
                <a:spcPct val="100000"/>
              </a:lnSpc>
              <a:spcBef>
                <a:spcPts val="409"/>
              </a:spcBef>
            </a:pPr>
            <a:r>
              <a:rPr dirty="0" sz="1400" b="1">
                <a:solidFill>
                  <a:srgbClr val="404040"/>
                </a:solidFill>
                <a:latin typeface="Times New Roman"/>
                <a:cs typeface="Times New Roman"/>
              </a:rPr>
              <a:t>flip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385"/>
              </a:spcBef>
            </a:pPr>
            <a:r>
              <a:rPr dirty="0" sz="1400" spc="-5">
                <a:solidFill>
                  <a:srgbClr val="404040"/>
                </a:solidFill>
                <a:latin typeface="Consolas"/>
                <a:cs typeface="Consolas"/>
              </a:rPr>
              <a:t>flip(</a:t>
            </a:r>
            <a:r>
              <a:rPr dirty="0" sz="1400" spc="-5">
                <a:solidFill>
                  <a:srgbClr val="004A86"/>
                </a:solidFill>
                <a:latin typeface="Consolas"/>
                <a:cs typeface="Consolas"/>
              </a:rPr>
              <a:t>A</a:t>
            </a:r>
            <a:r>
              <a:rPr dirty="0" sz="1400" spc="-5">
                <a:solidFill>
                  <a:srgbClr val="404040"/>
                </a:solidFill>
                <a:latin typeface="Consolas"/>
                <a:cs typeface="Consolas"/>
              </a:rPr>
              <a:t>)</a:t>
            </a:r>
            <a:r>
              <a:rPr dirty="0" sz="1400" spc="-375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returns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array</a:t>
            </a:r>
            <a:r>
              <a:rPr dirty="0" sz="1400" spc="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B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same size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as</a:t>
            </a:r>
            <a:r>
              <a:rPr dirty="0" sz="1400" spc="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A,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but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with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order</a:t>
            </a:r>
            <a:r>
              <a:rPr dirty="0" sz="1400" spc="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the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elements </a:t>
            </a:r>
            <a:r>
              <a:rPr dirty="0" sz="1400" spc="-37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reversed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,If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is a</a:t>
            </a:r>
            <a:r>
              <a:rPr dirty="0" sz="1400" spc="-2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matrix,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then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flip(A)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reverses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elements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in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each column.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730630"/>
            <a:ext cx="1409700" cy="122872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450324"/>
            <a:ext cx="2188845" cy="260807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73100" y="920851"/>
            <a:ext cx="6219190" cy="889635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3096260">
              <a:lnSpc>
                <a:spcPct val="100000"/>
              </a:lnSpc>
              <a:spcBef>
                <a:spcPts val="950"/>
              </a:spcBef>
            </a:pPr>
            <a:r>
              <a:rPr dirty="0" sz="1400" spc="-5" b="1">
                <a:latin typeface="Times New Roman"/>
                <a:cs typeface="Times New Roman"/>
              </a:rPr>
              <a:t>rot90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  <a:spcBef>
                <a:spcPts val="790"/>
              </a:spcBef>
            </a:pPr>
            <a:r>
              <a:rPr dirty="0" sz="1400" spc="-5">
                <a:latin typeface="Times New Roman"/>
                <a:cs typeface="Times New Roman"/>
              </a:rPr>
              <a:t>rot90(A)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rotates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counterclockwise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degrees.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multidimensional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arrays,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rot90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rotates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plane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dimensions.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0" y="6646011"/>
            <a:ext cx="4302760" cy="671830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2760980">
              <a:lnSpc>
                <a:spcPct val="100000"/>
              </a:lnSpc>
              <a:spcBef>
                <a:spcPts val="960"/>
              </a:spcBef>
            </a:pPr>
            <a:r>
              <a:rPr dirty="0" sz="1400" b="1">
                <a:latin typeface="Times New Roman"/>
                <a:cs typeface="Times New Roman"/>
              </a:rPr>
              <a:t>Sort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matrix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sort(A,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direction)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sorts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elements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ascending order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2445" y="2060064"/>
            <a:ext cx="1589871" cy="438766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588111"/>
            <a:ext cx="6434455" cy="913130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algn="ctr" marL="163830">
              <a:lnSpc>
                <a:spcPct val="100000"/>
              </a:lnSpc>
              <a:spcBef>
                <a:spcPts val="1010"/>
              </a:spcBef>
            </a:pPr>
            <a:r>
              <a:rPr dirty="0" sz="1400" spc="-5" b="1">
                <a:solidFill>
                  <a:srgbClr val="404040"/>
                </a:solidFill>
                <a:latin typeface="Consolas"/>
                <a:cs typeface="Consolas"/>
              </a:rPr>
              <a:t>Command</a:t>
            </a:r>
            <a:r>
              <a:rPr dirty="0" sz="1400" spc="-35" b="1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1400" spc="-5" b="1">
                <a:solidFill>
                  <a:srgbClr val="404040"/>
                </a:solidFill>
                <a:latin typeface="Consolas"/>
                <a:cs typeface="Consolas"/>
              </a:rPr>
              <a:t>(Find(x))</a:t>
            </a:r>
            <a:endParaRPr sz="1400">
              <a:latin typeface="Consolas"/>
              <a:cs typeface="Consolas"/>
            </a:endParaRPr>
          </a:p>
          <a:p>
            <a:pPr marL="12700" marR="5080">
              <a:lnSpc>
                <a:spcPct val="107100"/>
              </a:lnSpc>
              <a:spcBef>
                <a:spcPts val="795"/>
              </a:spcBef>
            </a:pPr>
            <a:r>
              <a:rPr dirty="0" sz="1400" spc="-5">
                <a:solidFill>
                  <a:srgbClr val="404040"/>
                </a:solidFill>
                <a:latin typeface="Consolas"/>
                <a:cs typeface="Consolas"/>
              </a:rPr>
              <a:t>find(</a:t>
            </a:r>
            <a:r>
              <a:rPr dirty="0" sz="1400" spc="-5">
                <a:solidFill>
                  <a:srgbClr val="004A86"/>
                </a:solidFill>
                <a:latin typeface="Consolas"/>
                <a:cs typeface="Consolas"/>
              </a:rPr>
              <a:t>X</a:t>
            </a:r>
            <a:r>
              <a:rPr dirty="0" sz="1400" spc="-5">
                <a:solidFill>
                  <a:srgbClr val="404040"/>
                </a:solidFill>
                <a:latin typeface="Consolas"/>
                <a:cs typeface="Consolas"/>
              </a:rPr>
              <a:t>)</a:t>
            </a:r>
            <a:r>
              <a:rPr dirty="0" sz="1400" spc="-380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returns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dirty="0" sz="1400" spc="-2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vector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containing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dirty="0" sz="1400" spc="2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u="heavy" sz="1400">
                <a:solidFill>
                  <a:srgbClr val="004A86"/>
                </a:solidFill>
                <a:uFill>
                  <a:solidFill>
                    <a:srgbClr val="004A86"/>
                  </a:solidFill>
                </a:uFill>
                <a:latin typeface="Arial MT"/>
                <a:cs typeface="Arial MT"/>
              </a:rPr>
              <a:t>linear</a:t>
            </a:r>
            <a:r>
              <a:rPr dirty="0" u="heavy" sz="1400" spc="-5">
                <a:solidFill>
                  <a:srgbClr val="004A86"/>
                </a:solidFill>
                <a:uFill>
                  <a:solidFill>
                    <a:srgbClr val="004A86"/>
                  </a:solidFill>
                </a:uFill>
                <a:latin typeface="Arial MT"/>
                <a:cs typeface="Arial MT"/>
              </a:rPr>
              <a:t> indices</a:t>
            </a:r>
            <a:r>
              <a:rPr dirty="0" sz="1400" spc="15">
                <a:solidFill>
                  <a:srgbClr val="004A86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each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nonzero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element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in </a:t>
            </a:r>
            <a:r>
              <a:rPr dirty="0" sz="1400" spc="-37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array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Consolas"/>
                <a:cs typeface="Consolas"/>
              </a:rPr>
              <a:t>X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.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614169"/>
            <a:ext cx="2311400" cy="140944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3141598"/>
            <a:ext cx="1656248" cy="423862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2853664"/>
            <a:ext cx="6336030" cy="1112520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algn="ctr" marL="264160">
              <a:lnSpc>
                <a:spcPct val="100000"/>
              </a:lnSpc>
              <a:spcBef>
                <a:spcPts val="950"/>
              </a:spcBef>
            </a:pPr>
            <a:r>
              <a:rPr dirty="0" sz="1400" spc="-5" b="1">
                <a:latin typeface="Arial"/>
                <a:cs typeface="Arial"/>
              </a:rPr>
              <a:t>Command</a:t>
            </a:r>
            <a:r>
              <a:rPr dirty="0" sz="1400" b="1">
                <a:latin typeface="Arial"/>
                <a:cs typeface="Arial"/>
              </a:rPr>
              <a:t> (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all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(A)</a:t>
            </a:r>
            <a:r>
              <a:rPr dirty="0" sz="1400" spc="-3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404040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3899"/>
              </a:lnSpc>
              <a:spcBef>
                <a:spcPts val="785"/>
              </a:spcBef>
            </a:pPr>
            <a:r>
              <a:rPr dirty="0" sz="1400" spc="-5">
                <a:latin typeface="Arial MT"/>
                <a:cs typeface="Arial MT"/>
              </a:rPr>
              <a:t>all(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dirty="0" sz="1400" spc="-5">
                <a:latin typeface="Arial MT"/>
                <a:cs typeface="Arial MT"/>
              </a:rPr>
              <a:t>)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tests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along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the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first array dimension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of </a:t>
            </a:r>
            <a:r>
              <a:rPr dirty="0" sz="1400">
                <a:latin typeface="Arial MT"/>
                <a:cs typeface="Arial MT"/>
              </a:rPr>
              <a:t>A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whose size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does not equal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1,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and </a:t>
            </a:r>
            <a:r>
              <a:rPr dirty="0" sz="1400" spc="-37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determines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if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the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elements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all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nonzero or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logical </a:t>
            </a:r>
            <a:r>
              <a:rPr dirty="0" sz="1400">
                <a:latin typeface="Arial MT"/>
                <a:cs typeface="Arial MT"/>
              </a:rPr>
              <a:t>1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(</a:t>
            </a:r>
            <a:r>
              <a:rPr dirty="0" sz="1400" spc="-5">
                <a:latin typeface="Arial MT"/>
                <a:cs typeface="Arial MT"/>
              </a:rPr>
              <a:t>true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).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In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practice, </a:t>
            </a:r>
            <a:r>
              <a:rPr dirty="0" sz="1400" spc="-5">
                <a:latin typeface="Arial MT"/>
                <a:cs typeface="Arial MT"/>
              </a:rPr>
              <a:t>all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is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 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natural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extension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of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logical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AND operator.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2423372" cy="213677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4091559"/>
            <a:ext cx="2219325" cy="19907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6209538"/>
            <a:ext cx="1676400" cy="18669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14700" y="4305553"/>
            <a:ext cx="1676400" cy="195262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95650" y="6353047"/>
            <a:ext cx="2619375" cy="1819275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595731"/>
            <a:ext cx="6541770" cy="111442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algn="ctr" marL="58419">
              <a:lnSpc>
                <a:spcPct val="100000"/>
              </a:lnSpc>
              <a:spcBef>
                <a:spcPts val="965"/>
              </a:spcBef>
            </a:pPr>
            <a:r>
              <a:rPr dirty="0" sz="1400" spc="-5" b="1">
                <a:latin typeface="Arial"/>
                <a:cs typeface="Arial"/>
              </a:rPr>
              <a:t>Command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(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any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(A)</a:t>
            </a:r>
            <a:r>
              <a:rPr dirty="0" sz="1400" spc="-1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404040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3600"/>
              </a:lnSpc>
              <a:spcBef>
                <a:spcPts val="805"/>
              </a:spcBef>
            </a:pPr>
            <a:r>
              <a:rPr dirty="0" sz="1400">
                <a:latin typeface="Arial MT"/>
                <a:cs typeface="Arial MT"/>
              </a:rPr>
              <a:t>any(A) </a:t>
            </a:r>
            <a:r>
              <a:rPr dirty="0" sz="1400" spc="-5">
                <a:latin typeface="Arial MT"/>
                <a:cs typeface="Arial MT"/>
              </a:rPr>
              <a:t>tests along the first array dimension </a:t>
            </a:r>
            <a:r>
              <a:rPr dirty="0" sz="1400">
                <a:latin typeface="Arial MT"/>
                <a:cs typeface="Arial MT"/>
              </a:rPr>
              <a:t>of A </a:t>
            </a:r>
            <a:r>
              <a:rPr dirty="0" sz="1400" spc="-5">
                <a:latin typeface="Arial MT"/>
                <a:cs typeface="Arial MT"/>
              </a:rPr>
              <a:t>whose size does not </a:t>
            </a:r>
            <a:r>
              <a:rPr dirty="0" sz="1400">
                <a:latin typeface="Arial MT"/>
                <a:cs typeface="Arial MT"/>
              </a:rPr>
              <a:t>equal 1, and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determines </a:t>
            </a:r>
            <a:r>
              <a:rPr dirty="0" sz="1400" spc="-10">
                <a:latin typeface="Arial MT"/>
                <a:cs typeface="Arial MT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any </a:t>
            </a:r>
            <a:r>
              <a:rPr dirty="0" sz="1400" spc="-5">
                <a:latin typeface="Arial MT"/>
                <a:cs typeface="Arial MT"/>
              </a:rPr>
              <a:t>element </a:t>
            </a:r>
            <a:r>
              <a:rPr dirty="0" sz="1400" spc="-10">
                <a:latin typeface="Arial MT"/>
                <a:cs typeface="Arial MT"/>
              </a:rPr>
              <a:t>is </a:t>
            </a:r>
            <a:r>
              <a:rPr dirty="0" sz="1400">
                <a:latin typeface="Arial MT"/>
                <a:cs typeface="Arial MT"/>
              </a:rPr>
              <a:t>a </a:t>
            </a:r>
            <a:r>
              <a:rPr dirty="0" sz="1400" spc="-5">
                <a:latin typeface="Arial MT"/>
                <a:cs typeface="Arial MT"/>
              </a:rPr>
              <a:t>nonzero </a:t>
            </a:r>
            <a:r>
              <a:rPr dirty="0" sz="1400">
                <a:latin typeface="Arial MT"/>
                <a:cs typeface="Arial MT"/>
              </a:rPr>
              <a:t>number or </a:t>
            </a:r>
            <a:r>
              <a:rPr dirty="0" sz="1400" spc="-5">
                <a:latin typeface="Arial MT"/>
                <a:cs typeface="Arial MT"/>
              </a:rPr>
              <a:t>logical </a:t>
            </a:r>
            <a:r>
              <a:rPr dirty="0" sz="1400">
                <a:latin typeface="Arial MT"/>
                <a:cs typeface="Arial MT"/>
              </a:rPr>
              <a:t>1 </a:t>
            </a:r>
            <a:r>
              <a:rPr dirty="0" sz="1400" spc="-5">
                <a:latin typeface="Arial MT"/>
                <a:cs typeface="Arial MT"/>
              </a:rPr>
              <a:t>(true). </a:t>
            </a:r>
            <a:r>
              <a:rPr dirty="0" sz="1400">
                <a:latin typeface="Arial MT"/>
                <a:cs typeface="Arial MT"/>
              </a:rPr>
              <a:t>In </a:t>
            </a:r>
            <a:r>
              <a:rPr dirty="0" sz="1400" spc="-5">
                <a:latin typeface="Arial MT"/>
                <a:cs typeface="Arial MT"/>
              </a:rPr>
              <a:t>practice, any </a:t>
            </a:r>
            <a:r>
              <a:rPr dirty="0" sz="1400">
                <a:latin typeface="Arial MT"/>
                <a:cs typeface="Arial MT"/>
              </a:rPr>
              <a:t>is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natural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extension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logical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OR</a:t>
            </a:r>
            <a:r>
              <a:rPr dirty="0" sz="1400" spc="-5">
                <a:latin typeface="Arial MT"/>
                <a:cs typeface="Arial MT"/>
              </a:rPr>
              <a:t> operator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818132"/>
            <a:ext cx="2752725" cy="385737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705103"/>
            <a:ext cx="6212840" cy="1873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86715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Command (mean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“Average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or</a:t>
            </a:r>
            <a:r>
              <a:rPr dirty="0" sz="1400" spc="-5" b="1">
                <a:latin typeface="Times New Roman"/>
                <a:cs typeface="Times New Roman"/>
              </a:rPr>
              <a:t> mean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value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of </a:t>
            </a:r>
            <a:r>
              <a:rPr dirty="0" sz="1400" b="1">
                <a:latin typeface="Times New Roman"/>
                <a:cs typeface="Times New Roman"/>
              </a:rPr>
              <a:t>array”)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38430">
              <a:lnSpc>
                <a:spcPts val="1610"/>
              </a:lnSpc>
            </a:pPr>
            <a:r>
              <a:rPr dirty="0" sz="1400">
                <a:latin typeface="Arial MT"/>
                <a:cs typeface="Arial MT"/>
              </a:rPr>
              <a:t>mean(A) </a:t>
            </a:r>
            <a:r>
              <a:rPr dirty="0" sz="1400" spc="-5">
                <a:latin typeface="Arial MT"/>
                <a:cs typeface="Arial MT"/>
              </a:rPr>
              <a:t>returns </a:t>
            </a:r>
            <a:r>
              <a:rPr dirty="0" sz="1400" spc="-10">
                <a:latin typeface="Arial MT"/>
                <a:cs typeface="Arial MT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mean </a:t>
            </a:r>
            <a:r>
              <a:rPr dirty="0" sz="1400" spc="-10">
                <a:latin typeface="Arial MT"/>
                <a:cs typeface="Arial MT"/>
              </a:rPr>
              <a:t>of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-5">
                <a:latin typeface="Arial MT"/>
                <a:cs typeface="Arial MT"/>
              </a:rPr>
              <a:t>elements </a:t>
            </a:r>
            <a:r>
              <a:rPr dirty="0" sz="1400" spc="-10">
                <a:latin typeface="Arial MT"/>
                <a:cs typeface="Arial MT"/>
              </a:rPr>
              <a:t>of </a:t>
            </a:r>
            <a:r>
              <a:rPr dirty="0" sz="1400">
                <a:latin typeface="Arial MT"/>
                <a:cs typeface="Arial MT"/>
              </a:rPr>
              <a:t>A along the </a:t>
            </a:r>
            <a:r>
              <a:rPr dirty="0" sz="1400" spc="-5">
                <a:latin typeface="Arial MT"/>
                <a:cs typeface="Arial MT"/>
              </a:rPr>
              <a:t>first array dimension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whose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size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does</a:t>
            </a:r>
            <a:r>
              <a:rPr dirty="0" sz="1400" spc="-5">
                <a:latin typeface="Arial MT"/>
                <a:cs typeface="Arial MT"/>
              </a:rPr>
              <a:t> not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equal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1.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00">
                <a:latin typeface="Arial MT"/>
                <a:cs typeface="Arial MT"/>
              </a:rPr>
              <a:t>If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is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vector,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then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mean(A)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returns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 </a:t>
            </a:r>
            <a:r>
              <a:rPr dirty="0" sz="1400">
                <a:latin typeface="Arial MT"/>
                <a:cs typeface="Arial MT"/>
              </a:rPr>
              <a:t>mean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 </a:t>
            </a:r>
            <a:r>
              <a:rPr dirty="0" sz="1400" spc="-5">
                <a:latin typeface="Arial MT"/>
                <a:cs typeface="Arial MT"/>
              </a:rPr>
              <a:t>the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elements.</a:t>
            </a:r>
            <a:endParaRPr sz="1400">
              <a:latin typeface="Arial MT"/>
              <a:cs typeface="Arial MT"/>
            </a:endParaRPr>
          </a:p>
          <a:p>
            <a:pPr marL="12700" marR="5080">
              <a:lnSpc>
                <a:spcPts val="1610"/>
              </a:lnSpc>
              <a:spcBef>
                <a:spcPts val="810"/>
              </a:spcBef>
            </a:pPr>
            <a:r>
              <a:rPr dirty="0" sz="1400">
                <a:latin typeface="Arial MT"/>
                <a:cs typeface="Arial MT"/>
              </a:rPr>
              <a:t>If A </a:t>
            </a:r>
            <a:r>
              <a:rPr dirty="0" sz="1400" spc="-10">
                <a:latin typeface="Arial MT"/>
                <a:cs typeface="Arial MT"/>
              </a:rPr>
              <a:t>is </a:t>
            </a:r>
            <a:r>
              <a:rPr dirty="0" sz="1400">
                <a:latin typeface="Arial MT"/>
                <a:cs typeface="Arial MT"/>
              </a:rPr>
              <a:t>a </a:t>
            </a:r>
            <a:r>
              <a:rPr dirty="0" sz="1400" spc="-5">
                <a:latin typeface="Arial MT"/>
                <a:cs typeface="Arial MT"/>
              </a:rPr>
              <a:t>matrix, then </a:t>
            </a:r>
            <a:r>
              <a:rPr dirty="0" sz="1400">
                <a:latin typeface="Arial MT"/>
                <a:cs typeface="Arial MT"/>
              </a:rPr>
              <a:t>mean(A) </a:t>
            </a:r>
            <a:r>
              <a:rPr dirty="0" sz="1400" spc="-5">
                <a:latin typeface="Arial MT"/>
                <a:cs typeface="Arial MT"/>
              </a:rPr>
              <a:t>returns </a:t>
            </a:r>
            <a:r>
              <a:rPr dirty="0" sz="1400">
                <a:latin typeface="Arial MT"/>
                <a:cs typeface="Arial MT"/>
              </a:rPr>
              <a:t>a </a:t>
            </a:r>
            <a:r>
              <a:rPr dirty="0" sz="1400" spc="-5">
                <a:latin typeface="Arial MT"/>
                <a:cs typeface="Arial MT"/>
              </a:rPr>
              <a:t>row vector containing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-5">
                <a:latin typeface="Arial MT"/>
                <a:cs typeface="Arial MT"/>
              </a:rPr>
              <a:t>mean </a:t>
            </a:r>
            <a:r>
              <a:rPr dirty="0" sz="1400" spc="-10">
                <a:latin typeface="Arial MT"/>
                <a:cs typeface="Arial MT"/>
              </a:rPr>
              <a:t>of </a:t>
            </a:r>
            <a:r>
              <a:rPr dirty="0" sz="1400" spc="-5">
                <a:latin typeface="Arial MT"/>
                <a:cs typeface="Arial MT"/>
              </a:rPr>
              <a:t>each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column.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672460"/>
            <a:ext cx="3228975" cy="45624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595731"/>
            <a:ext cx="6599555" cy="111569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dirty="0" sz="1400" spc="-5" b="1">
                <a:latin typeface="Arial"/>
                <a:cs typeface="Arial"/>
              </a:rPr>
              <a:t>Command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(factorial)</a:t>
            </a:r>
            <a:endParaRPr sz="1400">
              <a:latin typeface="Arial"/>
              <a:cs typeface="Arial"/>
            </a:endParaRPr>
          </a:p>
          <a:p>
            <a:pPr algn="just" marL="12700" marR="5080">
              <a:lnSpc>
                <a:spcPct val="103899"/>
              </a:lnSpc>
              <a:spcBef>
                <a:spcPts val="800"/>
              </a:spcBef>
            </a:pPr>
            <a:r>
              <a:rPr dirty="0" sz="1400" spc="-5">
                <a:latin typeface="Arial MT"/>
                <a:cs typeface="Arial MT"/>
              </a:rPr>
              <a:t>factorial(n) returns</a:t>
            </a:r>
            <a:r>
              <a:rPr dirty="0" sz="1400">
                <a:latin typeface="Arial MT"/>
                <a:cs typeface="Arial MT"/>
              </a:rPr>
              <a:t> the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product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of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all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positive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integers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less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than</a:t>
            </a:r>
            <a:r>
              <a:rPr dirty="0" sz="1400" spc="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or</a:t>
            </a:r>
            <a:r>
              <a:rPr dirty="0" sz="1400" spc="39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equal</a:t>
            </a:r>
            <a:r>
              <a:rPr dirty="0" sz="1400" spc="38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 </a:t>
            </a:r>
            <a:r>
              <a:rPr dirty="0" sz="1400" spc="-10">
                <a:latin typeface="Arial MT"/>
                <a:cs typeface="Arial MT"/>
              </a:rPr>
              <a:t>n, 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where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is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nonnegative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integer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value.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If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is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array,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then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contains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factorial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Arial MT"/>
                <a:cs typeface="Arial MT"/>
              </a:rPr>
              <a:t>of </a:t>
            </a:r>
            <a:r>
              <a:rPr dirty="0" sz="1400" spc="-38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each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value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of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n. The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data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type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and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size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same</a:t>
            </a:r>
            <a:r>
              <a:rPr dirty="0" sz="1400" spc="-10">
                <a:latin typeface="Arial MT"/>
                <a:cs typeface="Arial MT"/>
              </a:rPr>
              <a:t> as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that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of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3190467"/>
            <a:ext cx="4779645" cy="996315"/>
          </a:xfrm>
          <a:prstGeom prst="rect">
            <a:avLst/>
          </a:prstGeom>
        </p:spPr>
        <p:txBody>
          <a:bodyPr wrap="square" lIns="0" tIns="123825" rIns="0" bIns="0" rtlCol="0" vert="horz">
            <a:spAutoFit/>
          </a:bodyPr>
          <a:lstStyle/>
          <a:p>
            <a:pPr marL="2277745">
              <a:lnSpc>
                <a:spcPct val="100000"/>
              </a:lnSpc>
              <a:spcBef>
                <a:spcPts val="975"/>
              </a:spcBef>
            </a:pPr>
            <a:r>
              <a:rPr dirty="0" sz="1400" spc="-5" b="1">
                <a:latin typeface="Arial"/>
                <a:cs typeface="Arial"/>
              </a:rPr>
              <a:t>Command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(Dot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product)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400">
                <a:latin typeface="Arial MT"/>
                <a:cs typeface="Arial MT"/>
              </a:rPr>
              <a:t>dot(A,B)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returns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scalar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Arial MT"/>
                <a:cs typeface="Arial MT"/>
              </a:rPr>
              <a:t>of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and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B.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>
                <a:latin typeface="Arial MT"/>
                <a:cs typeface="Arial MT"/>
              </a:rPr>
              <a:t>If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and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are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vectors, </a:t>
            </a:r>
            <a:r>
              <a:rPr dirty="0" sz="1400">
                <a:latin typeface="Arial MT"/>
                <a:cs typeface="Arial MT"/>
              </a:rPr>
              <a:t>then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they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must</a:t>
            </a:r>
            <a:r>
              <a:rPr dirty="0" sz="1400">
                <a:latin typeface="Arial MT"/>
                <a:cs typeface="Arial MT"/>
              </a:rPr>
              <a:t> have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same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length.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0" y="6221577"/>
            <a:ext cx="5886450" cy="67246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2163445">
              <a:lnSpc>
                <a:spcPct val="100000"/>
              </a:lnSpc>
              <a:spcBef>
                <a:spcPts val="965"/>
              </a:spcBef>
            </a:pPr>
            <a:r>
              <a:rPr dirty="0" sz="1400" spc="-5" b="1">
                <a:latin typeface="Arial"/>
                <a:cs typeface="Arial"/>
              </a:rPr>
              <a:t>Command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(Cross</a:t>
            </a:r>
            <a:r>
              <a:rPr dirty="0" sz="1400" spc="14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product)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Arial MT"/>
                <a:cs typeface="Arial MT"/>
              </a:rPr>
              <a:t>cross(A,B)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returns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cross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Arial MT"/>
                <a:cs typeface="Arial MT"/>
              </a:rPr>
              <a:t>of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and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B.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must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3</a:t>
            </a:r>
            <a:r>
              <a:rPr dirty="0" sz="1400" spc="-5">
                <a:latin typeface="Arial MT"/>
                <a:cs typeface="Arial MT"/>
              </a:rPr>
              <a:t> dim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mean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A=[a1]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818639"/>
            <a:ext cx="1524000" cy="10668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4293742"/>
            <a:ext cx="2124075" cy="193357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6999922"/>
            <a:ext cx="5495925" cy="2295525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494658"/>
            <a:ext cx="5220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dimension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size(A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1990598" cy="267081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3842003"/>
            <a:ext cx="1866900" cy="26187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594207"/>
            <a:ext cx="6111240" cy="902335"/>
          </a:xfrm>
          <a:prstGeom prst="rect">
            <a:avLst/>
          </a:prstGeom>
        </p:spPr>
        <p:txBody>
          <a:bodyPr wrap="square" lIns="0" tIns="123825" rIns="0" bIns="0" rtlCol="0" vert="horz">
            <a:spAutoFit/>
          </a:bodyPr>
          <a:lstStyle/>
          <a:p>
            <a:pPr algn="ctr" marL="488950">
              <a:lnSpc>
                <a:spcPct val="100000"/>
              </a:lnSpc>
              <a:spcBef>
                <a:spcPts val="975"/>
              </a:spcBef>
            </a:pPr>
            <a:r>
              <a:rPr dirty="0" sz="1400" spc="-5" b="1">
                <a:solidFill>
                  <a:srgbClr val="404040"/>
                </a:solidFill>
                <a:latin typeface="Times New Roman"/>
                <a:cs typeface="Times New Roman"/>
              </a:rPr>
              <a:t>Command</a:t>
            </a:r>
            <a:r>
              <a:rPr dirty="0" sz="1400" spc="-30" b="1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404040"/>
                </a:solidFill>
                <a:latin typeface="Times New Roman"/>
                <a:cs typeface="Times New Roman"/>
              </a:rPr>
              <a:t>(primes)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6400"/>
              </a:lnSpc>
              <a:spcBef>
                <a:spcPts val="770"/>
              </a:spcBef>
            </a:pPr>
            <a:r>
              <a:rPr dirty="0" sz="1400" spc="-5">
                <a:solidFill>
                  <a:srgbClr val="404040"/>
                </a:solidFill>
                <a:latin typeface="Consolas"/>
                <a:cs typeface="Consolas"/>
              </a:rPr>
              <a:t>primes(</a:t>
            </a:r>
            <a:r>
              <a:rPr dirty="0" sz="1400" spc="-5">
                <a:solidFill>
                  <a:srgbClr val="004A86"/>
                </a:solidFill>
                <a:latin typeface="Consolas"/>
                <a:cs typeface="Consolas"/>
              </a:rPr>
              <a:t>n</a:t>
            </a:r>
            <a:r>
              <a:rPr dirty="0" sz="1400" spc="-5">
                <a:solidFill>
                  <a:srgbClr val="404040"/>
                </a:solidFill>
                <a:latin typeface="Consolas"/>
                <a:cs typeface="Consolas"/>
              </a:rPr>
              <a:t>)</a:t>
            </a:r>
            <a:r>
              <a:rPr dirty="0" sz="1400" spc="-375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returns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dirty="0" sz="1400" spc="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row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vector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containing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all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dirty="0" sz="1400" spc="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prime numbers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less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than</a:t>
            </a:r>
            <a:r>
              <a:rPr dirty="0" sz="1400" spc="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or </a:t>
            </a:r>
            <a:r>
              <a:rPr dirty="0" sz="1400" spc="-37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equal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to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onsolas"/>
                <a:cs typeface="Consolas"/>
              </a:rPr>
              <a:t>n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.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data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type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Consolas"/>
                <a:cs typeface="Consolas"/>
              </a:rPr>
              <a:t>p</a:t>
            </a:r>
            <a:r>
              <a:rPr dirty="0" sz="1400" spc="-390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is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the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same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as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that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dirty="0" sz="1400" spc="2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onsolas"/>
                <a:cs typeface="Consolas"/>
              </a:rPr>
              <a:t>n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4513554"/>
            <a:ext cx="5951855" cy="892810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algn="ctr" marL="649605">
              <a:lnSpc>
                <a:spcPct val="100000"/>
              </a:lnSpc>
              <a:spcBef>
                <a:spcPts val="950"/>
              </a:spcBef>
            </a:pPr>
            <a:r>
              <a:rPr dirty="0" sz="1400" spc="-5" b="1">
                <a:latin typeface="Arial"/>
                <a:cs typeface="Arial"/>
              </a:rPr>
              <a:t>isprime(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X</a:t>
            </a:r>
            <a:r>
              <a:rPr dirty="0" sz="1400" spc="-5" b="1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5000"/>
              </a:lnSpc>
              <a:spcBef>
                <a:spcPts val="770"/>
              </a:spcBef>
              <a:tabLst>
                <a:tab pos="1645920" algn="l"/>
                <a:tab pos="1970405" algn="l"/>
                <a:tab pos="2700020" algn="l"/>
                <a:tab pos="3329304" algn="l"/>
                <a:tab pos="3801110" algn="l"/>
                <a:tab pos="4460875" algn="l"/>
                <a:tab pos="5003165" algn="l"/>
                <a:tab pos="5630545" algn="l"/>
              </a:tabLst>
            </a:pPr>
            <a:r>
              <a:rPr dirty="0" sz="1400">
                <a:latin typeface="Arial MT"/>
                <a:cs typeface="Arial MT"/>
              </a:rPr>
              <a:t>ispr</a:t>
            </a:r>
            <a:r>
              <a:rPr dirty="0" sz="1400" spc="-15">
                <a:latin typeface="Arial MT"/>
                <a:cs typeface="Arial MT"/>
              </a:rPr>
              <a:t>i</a:t>
            </a:r>
            <a:r>
              <a:rPr dirty="0" sz="1400" spc="5">
                <a:latin typeface="Arial MT"/>
                <a:cs typeface="Arial MT"/>
              </a:rPr>
              <a:t>m</a:t>
            </a:r>
            <a:r>
              <a:rPr dirty="0" sz="1400">
                <a:latin typeface="Arial MT"/>
                <a:cs typeface="Arial MT"/>
              </a:rPr>
              <a:t>e(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X</a:t>
            </a:r>
            <a:r>
              <a:rPr dirty="0" sz="1400">
                <a:latin typeface="Arial MT"/>
                <a:cs typeface="Arial MT"/>
              </a:rPr>
              <a:t>)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r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et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u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r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ns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log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i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c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al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ar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r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ay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he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s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m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e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s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i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z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e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s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X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.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he 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at</a:t>
            </a:r>
            <a:r>
              <a:rPr dirty="0" sz="1400" spc="-3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TF(i)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is</a:t>
            </a:r>
            <a:r>
              <a:rPr dirty="0" sz="1400" spc="-3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true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when</a:t>
            </a:r>
            <a:r>
              <a:rPr dirty="0" sz="1400" spc="-3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X(i)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is a</a:t>
            </a:r>
            <a:r>
              <a:rPr dirty="0" sz="1400" spc="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prime</a:t>
            </a:r>
            <a:r>
              <a:rPr dirty="0" sz="1400" spc="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number.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Otherwise,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dirty="0" sz="1400" spc="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value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is</a:t>
            </a:r>
            <a:r>
              <a:rPr dirty="0" sz="1400" spc="-3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false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22931" y="4942713"/>
            <a:ext cx="4521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v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alue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610867"/>
            <a:ext cx="4933950" cy="259016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5512346"/>
            <a:ext cx="1571625" cy="334264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595731"/>
            <a:ext cx="5380990" cy="67246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1228725">
              <a:lnSpc>
                <a:spcPct val="100000"/>
              </a:lnSpc>
              <a:spcBef>
                <a:spcPts val="965"/>
              </a:spcBef>
            </a:pP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Building matrices</a:t>
            </a:r>
            <a:r>
              <a:rPr dirty="0" sz="1400" spc="-2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dirty="0" sz="1400" spc="1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extracting part</a:t>
            </a:r>
            <a:r>
              <a:rPr dirty="0" sz="1400" spc="1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dirty="0" sz="1400" spc="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matrices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Example</a:t>
            </a:r>
            <a:r>
              <a:rPr dirty="0" sz="1400" spc="-5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1:-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375028"/>
            <a:ext cx="2114550" cy="16764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3169920"/>
            <a:ext cx="2419350" cy="22472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5535180"/>
            <a:ext cx="3886200" cy="360019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3209925" cy="479107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5649467"/>
            <a:ext cx="5210175" cy="178066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52698"/>
            <a:ext cx="10255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Example</a:t>
            </a:r>
            <a:r>
              <a:rPr dirty="0" sz="1400" spc="-5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2:</a:t>
            </a:r>
            <a:r>
              <a:rPr dirty="0" sz="1400" spc="-3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-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3657600" cy="22288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3400044"/>
            <a:ext cx="3937635" cy="477113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705103"/>
            <a:ext cx="2739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Change</a:t>
            </a:r>
            <a:r>
              <a:rPr dirty="0" sz="1400" spc="-3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column 2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by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v=[11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12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13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]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053083"/>
            <a:ext cx="1898611" cy="29615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4133088"/>
            <a:ext cx="1695450" cy="145668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738496"/>
            <a:ext cx="87756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Example:</a:t>
            </a:r>
            <a:r>
              <a:rPr dirty="0" sz="1400" spc="-4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-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7008114"/>
            <a:ext cx="137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Swap</a:t>
            </a:r>
            <a:r>
              <a:rPr dirty="0" sz="1400" spc="-3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R1</a:t>
            </a:r>
            <a:r>
              <a:rPr dirty="0" sz="1400" spc="-2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and</a:t>
            </a:r>
            <a:r>
              <a:rPr dirty="0" sz="1400" spc="-4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R2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1686148" cy="391452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5085588"/>
            <a:ext cx="2724150" cy="18190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729352"/>
            <a:ext cx="15684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Change</a:t>
            </a:r>
            <a:r>
              <a:rPr dirty="0" sz="1400" spc="-4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C2</a:t>
            </a:r>
            <a:r>
              <a:rPr dirty="0" sz="1400" spc="-3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with</a:t>
            </a:r>
            <a:r>
              <a:rPr dirty="0" sz="1400" spc="-3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C3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6979157"/>
            <a:ext cx="137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Swap</a:t>
            </a:r>
            <a:r>
              <a:rPr dirty="0" sz="1400" spc="-3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R1</a:t>
            </a:r>
            <a:r>
              <a:rPr dirty="0" sz="1400" spc="-2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and</a:t>
            </a:r>
            <a:r>
              <a:rPr dirty="0" sz="1400" spc="-4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R3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3019425" cy="39052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5076444"/>
            <a:ext cx="1595437" cy="18091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7325918"/>
            <a:ext cx="2002155" cy="201841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34995" y="705103"/>
            <a:ext cx="16751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Matrices</a:t>
            </a:r>
            <a:r>
              <a:rPr dirty="0" sz="1400" spc="-4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Arithmetic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053083"/>
            <a:ext cx="3333115" cy="599046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7540599"/>
            <a:ext cx="6253480" cy="668655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algn="ctr" marL="346075">
              <a:lnSpc>
                <a:spcPct val="100000"/>
              </a:lnSpc>
              <a:spcBef>
                <a:spcPts val="950"/>
              </a:spcBef>
            </a:pP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Euclidean</a:t>
            </a:r>
            <a:r>
              <a:rPr dirty="0" sz="1400" spc="-2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Norm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Euclidean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norm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(or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2-norm)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of a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vector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v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that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has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N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elements</a:t>
            </a:r>
            <a:r>
              <a:rPr dirty="0" sz="1400" spc="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is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defined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by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2943225" cy="50387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5896609"/>
            <a:ext cx="3552825" cy="164782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30423" y="1740154"/>
            <a:ext cx="755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\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4909794"/>
            <a:ext cx="6584315" cy="1219200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algn="ctr" marL="13335">
              <a:lnSpc>
                <a:spcPct val="100000"/>
              </a:lnSpc>
              <a:spcBef>
                <a:spcPts val="950"/>
              </a:spcBef>
            </a:pPr>
            <a:r>
              <a:rPr dirty="0" sz="1400" b="1">
                <a:solidFill>
                  <a:srgbClr val="404040"/>
                </a:solidFill>
                <a:latin typeface="Arial"/>
                <a:cs typeface="Arial"/>
              </a:rPr>
              <a:t>Magic</a:t>
            </a:r>
            <a:r>
              <a:rPr dirty="0" sz="1400" spc="-5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04040"/>
                </a:solidFill>
                <a:latin typeface="Arial"/>
                <a:cs typeface="Arial"/>
              </a:rPr>
              <a:t>Function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Matlab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has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build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in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function</a:t>
            </a:r>
            <a:r>
              <a:rPr dirty="0" sz="1400" spc="-2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that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create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magic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sequence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of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almost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any</a:t>
            </a:r>
            <a:r>
              <a:rPr dirty="0" sz="1400" spc="-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size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&gt;&gt;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magic(n)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dirty="0" sz="1400" spc="55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build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square matrix</a:t>
            </a:r>
            <a:r>
              <a:rPr dirty="0" sz="1400" spc="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size</a:t>
            </a:r>
            <a:r>
              <a:rPr dirty="0" sz="1400" spc="1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Cambria Math"/>
                <a:cs typeface="Cambria Math"/>
              </a:rPr>
              <a:t>𝑛</a:t>
            </a:r>
            <a:r>
              <a:rPr dirty="0" sz="1400" spc="10">
                <a:solidFill>
                  <a:srgbClr val="404040"/>
                </a:solidFill>
                <a:latin typeface="Cambria Math"/>
                <a:cs typeface="Cambria Math"/>
              </a:rPr>
              <a:t> </a:t>
            </a:r>
            <a:r>
              <a:rPr dirty="0" sz="1400">
                <a:solidFill>
                  <a:srgbClr val="404040"/>
                </a:solidFill>
                <a:latin typeface="Cambria Math"/>
                <a:cs typeface="Cambria Math"/>
              </a:rPr>
              <a:t>∗</a:t>
            </a:r>
            <a:r>
              <a:rPr dirty="0" sz="1400" spc="10">
                <a:solidFill>
                  <a:srgbClr val="404040"/>
                </a:solidFill>
                <a:latin typeface="Cambria Math"/>
                <a:cs typeface="Cambria Math"/>
              </a:rPr>
              <a:t> </a:t>
            </a:r>
            <a:r>
              <a:rPr dirty="0" sz="1400">
                <a:solidFill>
                  <a:srgbClr val="404040"/>
                </a:solidFill>
                <a:latin typeface="Cambria Math"/>
                <a:cs typeface="Cambria Math"/>
              </a:rPr>
              <a:t>𝑛</a:t>
            </a:r>
            <a:r>
              <a:rPr dirty="0" sz="1400" spc="110">
                <a:solidFill>
                  <a:srgbClr val="404040"/>
                </a:solidFill>
                <a:latin typeface="Cambria Math"/>
                <a:cs typeface="Cambria Math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and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that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elements between</a:t>
            </a:r>
            <a:r>
              <a:rPr dirty="0" sz="1400" spc="39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Arial MT"/>
                <a:cs typeface="Arial MT"/>
              </a:rPr>
              <a:t>0</a:t>
            </a:r>
            <a:r>
              <a:rPr dirty="0" sz="1400" spc="-5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dirty="0" sz="1400">
                <a:solidFill>
                  <a:srgbClr val="404040"/>
                </a:solidFill>
                <a:latin typeface="Cambria Math"/>
                <a:cs typeface="Cambria Math"/>
              </a:rPr>
              <a:t>−&gt;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1400" spc="5">
                <a:solidFill>
                  <a:srgbClr val="404040"/>
                </a:solidFill>
                <a:latin typeface="Cambria Math"/>
                <a:cs typeface="Cambria Math"/>
              </a:rPr>
              <a:t>𝑛^2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5779" y="913926"/>
            <a:ext cx="1899868" cy="7499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2408427"/>
            <a:ext cx="1847850" cy="25050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6236842"/>
            <a:ext cx="2439670" cy="304761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30066" y="705103"/>
            <a:ext cx="1283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Special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Matrices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1028446"/>
            <a:ext cx="4876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4655" algn="l"/>
              </a:tabLst>
            </a:pPr>
            <a:r>
              <a:rPr dirty="0" sz="1400">
                <a:latin typeface="Times New Roman"/>
                <a:cs typeface="Times New Roman"/>
              </a:rPr>
              <a:t>E=[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1791" y="1028446"/>
            <a:ext cx="17348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%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empty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0-by-0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375028"/>
            <a:ext cx="1820545" cy="26377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4130675"/>
            <a:ext cx="2981325" cy="143827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6018403"/>
            <a:ext cx="1762125" cy="1781175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348098"/>
            <a:ext cx="5029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matrix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det(A)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3343275" cy="35147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2259" y="4762371"/>
            <a:ext cx="5631170" cy="229784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7289266"/>
            <a:ext cx="2905125" cy="163817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5571210"/>
            <a:ext cx="3597910" cy="1330325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400" spc="-5">
                <a:latin typeface="Times New Roman"/>
                <a:cs typeface="Times New Roman"/>
              </a:rPr>
              <a:t>Diag(A,k)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𝑘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mean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diagonal</a:t>
            </a:r>
            <a:r>
              <a:rPr dirty="0" sz="1400">
                <a:latin typeface="Times New Roman"/>
                <a:cs typeface="Times New Roman"/>
              </a:rPr>
              <a:t> of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57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𝑘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&gt;</a:t>
            </a:r>
            <a:r>
              <a:rPr dirty="0" sz="1400" spc="3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mean the upper diagonal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matrix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𝑘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&lt;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lawer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diagonal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053083"/>
            <a:ext cx="1562100" cy="253339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3704844"/>
            <a:ext cx="2990850" cy="188531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996842" cy="254419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3401580"/>
            <a:ext cx="1885950" cy="553351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705103"/>
            <a:ext cx="812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Example: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3450463"/>
            <a:ext cx="3921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rank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rank(A) 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0" y="6332601"/>
            <a:ext cx="4578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location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matrix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you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do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053083"/>
            <a:ext cx="1981200" cy="197142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6300" y="3882009"/>
            <a:ext cx="5419725" cy="66675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4752213"/>
            <a:ext cx="2609850" cy="147637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0250" y="6678193"/>
            <a:ext cx="2239010" cy="2209546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6444233"/>
            <a:ext cx="3181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loawer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upper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triangler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matrix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053083"/>
            <a:ext cx="1876425" cy="177139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2942844"/>
            <a:ext cx="2076450" cy="30854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6790905"/>
            <a:ext cx="1929764" cy="242747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30630"/>
            <a:ext cx="1838325" cy="17335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2581910"/>
            <a:ext cx="2266950" cy="356235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maher nawkhass</dc:creator>
  <dcterms:created xsi:type="dcterms:W3CDTF">2023-05-17T17:58:45Z</dcterms:created>
  <dcterms:modified xsi:type="dcterms:W3CDTF">2023-05-17T17:58:45Z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2023-05-17T00:00:00Z</vt:filetime>
  </property>
</Properties>
</file>