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10889" y="9250002"/>
            <a:ext cx="1524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maher.nawkhass@su.edu.krd" TargetMode="External"/><Relationship Id="rId3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47878"/>
            <a:ext cx="2298700" cy="1449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800"/>
              </a:lnSpc>
              <a:spcBef>
                <a:spcPts val="100"/>
              </a:spcBef>
            </a:pPr>
            <a:r>
              <a:rPr dirty="0" sz="1300" spc="-5" b="1">
                <a:latin typeface="Times New Roman"/>
                <a:cs typeface="Times New Roman"/>
              </a:rPr>
              <a:t>Ministry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of</a:t>
            </a:r>
            <a:r>
              <a:rPr dirty="0" sz="1300" spc="-5" b="1">
                <a:latin typeface="Times New Roman"/>
                <a:cs typeface="Times New Roman"/>
              </a:rPr>
              <a:t> Higher Education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&amp; </a:t>
            </a:r>
            <a:r>
              <a:rPr dirty="0" sz="1300" spc="-3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Scientific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Research</a:t>
            </a:r>
            <a:endParaRPr sz="1300">
              <a:latin typeface="Times New Roman"/>
              <a:cs typeface="Times New Roman"/>
            </a:endParaRPr>
          </a:p>
          <a:p>
            <a:pPr marL="12700" marR="402590">
              <a:lnSpc>
                <a:spcPct val="143500"/>
              </a:lnSpc>
              <a:spcBef>
                <a:spcPts val="5"/>
              </a:spcBef>
            </a:pPr>
            <a:r>
              <a:rPr dirty="0" sz="1300" spc="-5" b="1">
                <a:latin typeface="Times New Roman"/>
                <a:cs typeface="Times New Roman"/>
              </a:rPr>
              <a:t>Salahaddin University 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College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of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Education 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Mathematics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Departments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2742" y="2866770"/>
            <a:ext cx="402526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Times New Roman"/>
                <a:cs typeface="Times New Roman"/>
              </a:rPr>
              <a:t>Programming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Application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68067" y="4562695"/>
            <a:ext cx="2635885" cy="96901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dirty="0" sz="1300" spc="-5" b="1">
                <a:latin typeface="Times New Roman"/>
                <a:cs typeface="Times New Roman"/>
              </a:rPr>
              <a:t>Prepared</a:t>
            </a:r>
            <a:r>
              <a:rPr dirty="0" sz="1300" spc="-3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by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30"/>
              </a:spcBef>
            </a:pPr>
            <a:r>
              <a:rPr dirty="0" sz="1600" spc="-5" b="1">
                <a:latin typeface="Times New Roman"/>
                <a:cs typeface="Times New Roman"/>
              </a:rPr>
              <a:t>Maher</a:t>
            </a:r>
            <a:r>
              <a:rPr dirty="0" sz="1600" spc="-2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Ali</a:t>
            </a:r>
            <a:r>
              <a:rPr dirty="0" sz="1600" spc="-2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Nawkhass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dirty="0" sz="1300" spc="-5" b="1">
                <a:latin typeface="Times New Roman"/>
                <a:cs typeface="Times New Roman"/>
              </a:rPr>
              <a:t>Email: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u="heavy" sz="1300" spc="-5" b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maher.nawkhass@su.edu.krd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7982" y="6733184"/>
            <a:ext cx="2454910" cy="1250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780415" marR="772795">
              <a:lnSpc>
                <a:spcPct val="154600"/>
              </a:lnSpc>
              <a:spcBef>
                <a:spcPts val="100"/>
              </a:spcBef>
            </a:pPr>
            <a:r>
              <a:rPr dirty="0" sz="1300" spc="-5" b="1">
                <a:latin typeface="Times New Roman"/>
                <a:cs typeface="Times New Roman"/>
              </a:rPr>
              <a:t>Second</a:t>
            </a:r>
            <a:r>
              <a:rPr dirty="0" sz="1300" spc="-5" b="1">
                <a:latin typeface="Times New Roman"/>
                <a:cs typeface="Times New Roman"/>
              </a:rPr>
              <a:t> </a:t>
            </a:r>
            <a:r>
              <a:rPr dirty="0" sz="1300" spc="5" b="1">
                <a:latin typeface="Times New Roman"/>
                <a:cs typeface="Times New Roman"/>
              </a:rPr>
              <a:t>Y</a:t>
            </a:r>
            <a:r>
              <a:rPr dirty="0" sz="1300" spc="-5" b="1">
                <a:latin typeface="Times New Roman"/>
                <a:cs typeface="Times New Roman"/>
              </a:rPr>
              <a:t>ear  </a:t>
            </a:r>
            <a:r>
              <a:rPr dirty="0" sz="1300" spc="-5" b="1">
                <a:latin typeface="Times New Roman"/>
                <a:cs typeface="Times New Roman"/>
              </a:rPr>
              <a:t>for</a:t>
            </a:r>
            <a:endParaRPr sz="1300">
              <a:latin typeface="Times New Roman"/>
              <a:cs typeface="Times New Roman"/>
            </a:endParaRPr>
          </a:p>
          <a:p>
            <a:pPr algn="ctr" marL="12700" marR="5080">
              <a:lnSpc>
                <a:spcPct val="154600"/>
              </a:lnSpc>
            </a:pPr>
            <a:r>
              <a:rPr dirty="0" sz="1300" spc="-5" b="1">
                <a:latin typeface="Times New Roman"/>
                <a:cs typeface="Times New Roman"/>
              </a:rPr>
              <a:t>First Semester &amp; </a:t>
            </a:r>
            <a:r>
              <a:rPr dirty="0" sz="1300" b="1">
                <a:latin typeface="Times New Roman"/>
                <a:cs typeface="Times New Roman"/>
              </a:rPr>
              <a:t>Second </a:t>
            </a:r>
            <a:r>
              <a:rPr dirty="0" sz="1300" spc="-5" b="1">
                <a:latin typeface="Times New Roman"/>
                <a:cs typeface="Times New Roman"/>
              </a:rPr>
              <a:t>Semester </a:t>
            </a:r>
            <a:r>
              <a:rPr dirty="0" sz="1300" spc="-3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Academic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Year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2022-2023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67284" y="414906"/>
            <a:ext cx="1385640" cy="14132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9775" y="7814381"/>
            <a:ext cx="1848485" cy="223837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02004" y="866291"/>
            <a:ext cx="4177029" cy="187452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600" spc="-5">
                <a:latin typeface="Calibri"/>
                <a:cs typeface="Calibri"/>
              </a:rPr>
              <a:t>Ex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:-</a:t>
            </a:r>
            <a:r>
              <a:rPr dirty="0" sz="1600" spc="330">
                <a:latin typeface="Calibri"/>
                <a:cs typeface="Calibri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𝑎</a:t>
            </a:r>
            <a:r>
              <a:rPr dirty="0" sz="1600" spc="110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=</a:t>
            </a:r>
            <a:r>
              <a:rPr dirty="0" sz="1600" spc="80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5</a:t>
            </a:r>
            <a:endParaRPr sz="1600">
              <a:latin typeface="Cambria Math"/>
              <a:cs typeface="Cambria Math"/>
            </a:endParaRPr>
          </a:p>
          <a:p>
            <a:pPr marL="12700" marR="5080">
              <a:lnSpc>
                <a:spcPct val="151200"/>
              </a:lnSpc>
              <a:spcBef>
                <a:spcPts val="15"/>
              </a:spcBef>
            </a:pPr>
            <a:r>
              <a:rPr dirty="0" sz="1600" spc="-5">
                <a:latin typeface="Calibri"/>
                <a:cs typeface="Calibri"/>
              </a:rPr>
              <a:t>2)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matrix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existing only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 </a:t>
            </a:r>
            <a:r>
              <a:rPr dirty="0" sz="1600" spc="-10">
                <a:latin typeface="Calibri"/>
                <a:cs typeface="Calibri"/>
              </a:rPr>
              <a:t>one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row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one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column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Ex:- </a:t>
            </a:r>
            <a:r>
              <a:rPr dirty="0" sz="1600" spc="-5">
                <a:latin typeface="Cambria Math"/>
                <a:cs typeface="Cambria Math"/>
              </a:rPr>
              <a:t>𝑣</a:t>
            </a:r>
            <a:r>
              <a:rPr dirty="0" sz="1600" spc="145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=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[1</a:t>
            </a:r>
            <a:r>
              <a:rPr dirty="0" sz="1600" spc="-5">
                <a:latin typeface="Cambria Math"/>
                <a:cs typeface="Cambria Math"/>
              </a:rPr>
              <a:t> 5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2]</a:t>
            </a:r>
            <a:endParaRPr sz="1600">
              <a:latin typeface="Cambria Math"/>
              <a:cs typeface="Cambria Math"/>
            </a:endParaRPr>
          </a:p>
          <a:p>
            <a:pPr marL="12700" marR="1479550">
              <a:lnSpc>
                <a:spcPts val="2920"/>
              </a:lnSpc>
              <a:spcBef>
                <a:spcPts val="75"/>
              </a:spcBef>
            </a:pPr>
            <a:r>
              <a:rPr dirty="0" sz="1600" spc="-5">
                <a:latin typeface="Calibri"/>
                <a:cs typeface="Calibri"/>
              </a:rPr>
              <a:t>Note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𝑣’</a:t>
            </a:r>
            <a:r>
              <a:rPr dirty="0" sz="1600" spc="25">
                <a:latin typeface="Cambria Math"/>
                <a:cs typeface="Cambria Math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transpose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vector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For</a:t>
            </a:r>
            <a:r>
              <a:rPr dirty="0" sz="1600" spc="-5">
                <a:latin typeface="Calibri"/>
                <a:cs typeface="Calibri"/>
              </a:rPr>
              <a:t> example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074054"/>
            <a:ext cx="5966460" cy="1837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02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Vector </a:t>
            </a:r>
            <a:r>
              <a:rPr dirty="0" sz="1600">
                <a:latin typeface="Calibri"/>
                <a:cs typeface="Calibri"/>
              </a:rPr>
              <a:t>:- </a:t>
            </a:r>
            <a:r>
              <a:rPr dirty="0" sz="1600" spc="-5" b="1">
                <a:latin typeface="Calibri"/>
                <a:cs typeface="Calibri"/>
              </a:rPr>
              <a:t>Row vector </a:t>
            </a:r>
            <a:r>
              <a:rPr dirty="0" sz="1600" spc="-5">
                <a:latin typeface="Calibri"/>
                <a:cs typeface="Calibri"/>
              </a:rPr>
              <a:t>are lists of numbers separated either by </a:t>
            </a:r>
            <a:r>
              <a:rPr dirty="0" sz="1600" spc="-5" b="1">
                <a:latin typeface="Calibri"/>
                <a:cs typeface="Calibri"/>
              </a:rPr>
              <a:t>comma </a:t>
            </a:r>
            <a:r>
              <a:rPr dirty="0" sz="1600">
                <a:latin typeface="Calibri"/>
                <a:cs typeface="Calibri"/>
              </a:rPr>
              <a:t>(,)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or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by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space</a:t>
            </a:r>
            <a:endParaRPr sz="1600">
              <a:latin typeface="Calibri"/>
              <a:cs typeface="Calibri"/>
            </a:endParaRPr>
          </a:p>
          <a:p>
            <a:pPr algn="just" marL="12700" marR="14604">
              <a:lnSpc>
                <a:spcPct val="109700"/>
              </a:lnSpc>
              <a:spcBef>
                <a:spcPts val="795"/>
              </a:spcBef>
            </a:pPr>
            <a:r>
              <a:rPr dirty="0" sz="1600" spc="-5">
                <a:latin typeface="Calibri"/>
                <a:cs typeface="Calibri"/>
              </a:rPr>
              <a:t>They are examples of single array first elements has </a:t>
            </a:r>
            <a:r>
              <a:rPr dirty="0" sz="1600">
                <a:latin typeface="Calibri"/>
                <a:cs typeface="Calibri"/>
              </a:rPr>
              <a:t>index </a:t>
            </a:r>
            <a:r>
              <a:rPr dirty="0" sz="1600" spc="-5">
                <a:latin typeface="Calibri"/>
                <a:cs typeface="Calibri"/>
              </a:rPr>
              <a:t>1 the number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 entires </a:t>
            </a:r>
            <a:r>
              <a:rPr dirty="0" sz="1600" spc="-10">
                <a:latin typeface="Calibri"/>
                <a:cs typeface="Calibri"/>
              </a:rPr>
              <a:t>known </a:t>
            </a:r>
            <a:r>
              <a:rPr dirty="0" sz="1600" spc="5">
                <a:latin typeface="Calibri"/>
                <a:cs typeface="Calibri"/>
              </a:rPr>
              <a:t>as </a:t>
            </a:r>
            <a:r>
              <a:rPr dirty="0" sz="1600" spc="-5">
                <a:latin typeface="Calibri"/>
                <a:cs typeface="Calibri"/>
              </a:rPr>
              <a:t>the long of vectors. The entires must be enclosed in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[ ].</a:t>
            </a:r>
            <a:endParaRPr sz="16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994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1:-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2862072"/>
            <a:ext cx="1914525" cy="3133725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/>
              <a:t>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889" y="9262702"/>
            <a:ext cx="152400" cy="168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6450" y="4478525"/>
            <a:ext cx="3596640" cy="504912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02004" y="1095501"/>
            <a:ext cx="9912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2:-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4265803"/>
            <a:ext cx="9912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3:-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1486535"/>
            <a:ext cx="2733675" cy="26860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889" y="9262702"/>
            <a:ext cx="152400" cy="168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0250" y="6969630"/>
            <a:ext cx="3971290" cy="308876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02004" y="1337208"/>
            <a:ext cx="4155440" cy="10331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52980" marR="5080" indent="-428625">
              <a:lnSpc>
                <a:spcPct val="1519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Colon Nation and Extraction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Part of 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Vector)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1:-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6715506"/>
            <a:ext cx="9912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2:-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2391155"/>
            <a:ext cx="4182745" cy="422871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337208"/>
            <a:ext cx="5941695" cy="140335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628139">
              <a:lnSpc>
                <a:spcPct val="100000"/>
              </a:lnSpc>
              <a:spcBef>
                <a:spcPts val="1095"/>
              </a:spcBef>
            </a:pPr>
            <a:r>
              <a:rPr dirty="0" sz="1600" spc="-10">
                <a:latin typeface="Calibri"/>
                <a:cs typeface="Calibri"/>
              </a:rPr>
              <a:t>Colomn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Vectors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Transposing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09400"/>
              </a:lnSpc>
              <a:spcBef>
                <a:spcPts val="815"/>
              </a:spcBef>
            </a:pPr>
            <a:r>
              <a:rPr dirty="0" sz="1600" spc="-5">
                <a:latin typeface="Calibri"/>
                <a:cs typeface="Calibri"/>
              </a:rPr>
              <a:t>To create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column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vectors,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you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should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sperate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entries</a:t>
            </a:r>
            <a:r>
              <a:rPr dirty="0" sz="1600">
                <a:latin typeface="Calibri"/>
                <a:cs typeface="Calibri"/>
              </a:rPr>
              <a:t> by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new</a:t>
            </a:r>
            <a:r>
              <a:rPr dirty="0" sz="1600" spc="-5">
                <a:latin typeface="Calibri"/>
                <a:cs typeface="Calibri"/>
              </a:rPr>
              <a:t> lines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or </a:t>
            </a:r>
            <a:r>
              <a:rPr dirty="0" sz="1600">
                <a:latin typeface="Calibri"/>
                <a:cs typeface="Calibri"/>
              </a:rPr>
              <a:t>by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semicolon.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:-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862072"/>
            <a:ext cx="1761870" cy="31877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772789" y="9250002"/>
            <a:ext cx="2286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748283"/>
            <a:ext cx="3253104" cy="393331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4797552"/>
            <a:ext cx="1971675" cy="150418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772789" y="9250002"/>
            <a:ext cx="2286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095501"/>
            <a:ext cx="9912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2:-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091455"/>
            <a:ext cx="3874135" cy="76644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2105025">
              <a:lnSpc>
                <a:spcPct val="100000"/>
              </a:lnSpc>
              <a:spcBef>
                <a:spcPts val="1095"/>
              </a:spcBef>
            </a:pP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command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“who”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600" spc="-5">
                <a:latin typeface="Calibri"/>
                <a:cs typeface="Calibri"/>
              </a:rPr>
              <a:t>Give a list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 all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variables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that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used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486535"/>
            <a:ext cx="3171317" cy="363791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5978652"/>
            <a:ext cx="2276475" cy="140017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772789" y="9250002"/>
            <a:ext cx="22860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51138"/>
            <a:ext cx="5956935" cy="101346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50"/>
              </a:spcBef>
              <a:tabLst>
                <a:tab pos="51060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	</a:t>
            </a: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  <a:p>
            <a:pPr algn="ctr" marL="10160">
              <a:lnSpc>
                <a:spcPct val="100000"/>
              </a:lnSpc>
              <a:spcBef>
                <a:spcPts val="860"/>
              </a:spcBef>
            </a:pP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command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“whos”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600" spc="-5">
                <a:latin typeface="Calibri"/>
                <a:cs typeface="Calibri"/>
              </a:rPr>
              <a:t>Gives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list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all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variables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that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are </a:t>
            </a:r>
            <a:r>
              <a:rPr dirty="0" sz="1600" spc="-10">
                <a:latin typeface="Calibri"/>
                <a:cs typeface="Calibri"/>
              </a:rPr>
              <a:t>used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with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more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information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889" y="9262702"/>
            <a:ext cx="152400" cy="168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200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5034229"/>
            <a:ext cx="4314825" cy="43815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02004" y="3131336"/>
            <a:ext cx="5861050" cy="1769110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2175510">
              <a:lnSpc>
                <a:spcPct val="100000"/>
              </a:lnSpc>
              <a:spcBef>
                <a:spcPts val="1085"/>
              </a:spcBef>
            </a:pP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command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“clc”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  <a:spcBef>
                <a:spcPts val="790"/>
              </a:spcBef>
            </a:pPr>
            <a:r>
              <a:rPr dirty="0" sz="1600" spc="-5">
                <a:latin typeface="Calibri"/>
                <a:cs typeface="Calibri"/>
              </a:rPr>
              <a:t>Used </a:t>
            </a:r>
            <a:r>
              <a:rPr dirty="0" sz="1600">
                <a:latin typeface="Calibri"/>
                <a:cs typeface="Calibri"/>
              </a:rPr>
              <a:t>for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rase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command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window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with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out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deleting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the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variable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other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commands </a:t>
            </a:r>
            <a:r>
              <a:rPr dirty="0" sz="1600">
                <a:latin typeface="Calibri"/>
                <a:cs typeface="Calibri"/>
              </a:rPr>
              <a:t>that </a:t>
            </a:r>
            <a:r>
              <a:rPr dirty="0" sz="1600" spc="-10">
                <a:latin typeface="Calibri"/>
                <a:cs typeface="Calibri"/>
              </a:rPr>
              <a:t>used</a:t>
            </a:r>
            <a:endParaRPr sz="1600">
              <a:latin typeface="Calibri"/>
              <a:cs typeface="Calibri"/>
            </a:endParaRPr>
          </a:p>
          <a:p>
            <a:pPr marL="2084070">
              <a:lnSpc>
                <a:spcPct val="100000"/>
              </a:lnSpc>
              <a:spcBef>
                <a:spcPts val="985"/>
              </a:spcBef>
            </a:pP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command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“clear”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600" spc="-5">
                <a:latin typeface="Calibri"/>
                <a:cs typeface="Calibri"/>
              </a:rPr>
              <a:t>Used to delete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variables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that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are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used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1486535"/>
            <a:ext cx="527685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889" y="9262702"/>
            <a:ext cx="152400" cy="168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200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0700" y="8210928"/>
            <a:ext cx="3802379" cy="184746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02004" y="1337208"/>
            <a:ext cx="3956050" cy="76644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2023110">
              <a:lnSpc>
                <a:spcPct val="100000"/>
              </a:lnSpc>
              <a:spcBef>
                <a:spcPts val="1095"/>
              </a:spcBef>
            </a:pPr>
            <a:r>
              <a:rPr dirty="0" sz="1600" spc="-5">
                <a:latin typeface="Calibri"/>
                <a:cs typeface="Calibri"/>
              </a:rPr>
              <a:t>Converting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Numbers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1:-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4615053"/>
            <a:ext cx="9912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2:-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7088275"/>
            <a:ext cx="5608320" cy="1031240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2127885">
              <a:lnSpc>
                <a:spcPct val="100000"/>
              </a:lnSpc>
              <a:spcBef>
                <a:spcPts val="1085"/>
              </a:spcBef>
            </a:pP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Colon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Operation</a:t>
            </a:r>
            <a:endParaRPr sz="1600">
              <a:latin typeface="Calibri"/>
              <a:cs typeface="Calibri"/>
            </a:endParaRPr>
          </a:p>
          <a:p>
            <a:pPr marL="12700" marR="5080" indent="456565">
              <a:lnSpc>
                <a:spcPct val="110000"/>
              </a:lnSpc>
              <a:spcBef>
                <a:spcPts val="790"/>
              </a:spcBef>
            </a:pPr>
            <a:r>
              <a:rPr dirty="0" sz="1600" spc="-5">
                <a:latin typeface="Calibri"/>
                <a:cs typeface="Calibri"/>
              </a:rPr>
              <a:t>To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generate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vector of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equally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spaced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elements,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provides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the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colon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operation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2225039"/>
            <a:ext cx="2172335" cy="229527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4400" y="5004942"/>
            <a:ext cx="1628775" cy="211416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889" y="9262702"/>
            <a:ext cx="152400" cy="168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200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6515731"/>
            <a:ext cx="4723130" cy="354266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02004" y="1439316"/>
            <a:ext cx="5930900" cy="1568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56565">
              <a:lnSpc>
                <a:spcPct val="11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Linspace: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5">
                <a:latin typeface="Calibri"/>
                <a:cs typeface="Calibri"/>
              </a:rPr>
              <a:t> gererate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vector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equally</a:t>
            </a:r>
            <a:r>
              <a:rPr dirty="0" sz="1600" spc="-5">
                <a:latin typeface="Calibri"/>
                <a:cs typeface="Calibri"/>
              </a:rPr>
              <a:t> space point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between two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end points.</a:t>
            </a:r>
            <a:endParaRPr sz="1600">
              <a:latin typeface="Calibri"/>
              <a:cs typeface="Calibri"/>
            </a:endParaRPr>
          </a:p>
          <a:p>
            <a:pPr marL="12700" marR="467359">
              <a:lnSpc>
                <a:spcPct val="110000"/>
              </a:lnSpc>
              <a:spcBef>
                <a:spcPts val="790"/>
              </a:spcBef>
            </a:pPr>
            <a:r>
              <a:rPr dirty="0" sz="1600" spc="-5">
                <a:latin typeface="Cambria Math"/>
                <a:cs typeface="Cambria Math"/>
              </a:rPr>
              <a:t>𝑋</a:t>
            </a:r>
            <a:r>
              <a:rPr dirty="0" sz="1600" spc="135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=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𝑙𝑖𝑛𝑠𝑝𝑎𝑐𝑒(𝑎,</a:t>
            </a:r>
            <a:r>
              <a:rPr dirty="0" sz="1600" spc="-75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𝑏,</a:t>
            </a:r>
            <a:r>
              <a:rPr dirty="0" sz="1600" spc="-90">
                <a:latin typeface="Cambria Math"/>
                <a:cs typeface="Cambria Math"/>
              </a:rPr>
              <a:t> </a:t>
            </a:r>
            <a:r>
              <a:rPr dirty="0" sz="1600" spc="10">
                <a:latin typeface="Cambria Math"/>
                <a:cs typeface="Cambria Math"/>
              </a:rPr>
              <a:t>𝑛) </a:t>
            </a:r>
            <a:r>
              <a:rPr dirty="0" sz="1600" spc="-5">
                <a:latin typeface="Calibri"/>
                <a:cs typeface="Calibri"/>
              </a:rPr>
              <a:t>gererate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vector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x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equally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space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point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between </a:t>
            </a:r>
            <a:r>
              <a:rPr dirty="0" sz="1600" spc="-5">
                <a:latin typeface="Calibri"/>
                <a:cs typeface="Calibri"/>
              </a:rPr>
              <a:t>a &amp;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1:-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5533415"/>
            <a:ext cx="5233670" cy="929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9400"/>
              </a:lnSpc>
              <a:spcBef>
                <a:spcPts val="100"/>
              </a:spcBef>
            </a:pPr>
            <a:r>
              <a:rPr dirty="0" sz="1600" spc="-10">
                <a:latin typeface="Calibri"/>
                <a:cs typeface="Calibri"/>
              </a:rPr>
              <a:t>You</a:t>
            </a:r>
            <a:r>
              <a:rPr dirty="0" sz="1600" spc="-5">
                <a:latin typeface="Calibri"/>
                <a:cs typeface="Calibri"/>
              </a:rPr>
              <a:t> can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now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tabulate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easily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values</a:t>
            </a:r>
            <a:r>
              <a:rPr dirty="0" sz="1600">
                <a:latin typeface="Calibri"/>
                <a:cs typeface="Calibri"/>
              </a:rPr>
              <a:t> of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function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for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gives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list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of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arguments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2:-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3130295"/>
            <a:ext cx="5943600" cy="233171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98189" y="9233407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645277"/>
            <a:ext cx="9912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Example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3:-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856232"/>
            <a:ext cx="5010150" cy="369519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6036564"/>
            <a:ext cx="5943600" cy="24484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54575"/>
            <a:ext cx="5956935" cy="280797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  <a:tabLst>
                <a:tab pos="51187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	</a:t>
            </a: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  <a:p>
            <a:pPr algn="ctr" marL="257175">
              <a:lnSpc>
                <a:spcPct val="100000"/>
              </a:lnSpc>
              <a:spcBef>
                <a:spcPts val="825"/>
              </a:spcBef>
            </a:pPr>
            <a:r>
              <a:rPr dirty="0" sz="1600" spc="-5" b="1">
                <a:latin typeface="Times New Roman"/>
                <a:cs typeface="Times New Roman"/>
              </a:rPr>
              <a:t>MATLAB</a:t>
            </a:r>
            <a:endParaRPr sz="1600">
              <a:latin typeface="Times New Roman"/>
              <a:cs typeface="Times New Roman"/>
            </a:endParaRPr>
          </a:p>
          <a:p>
            <a:pPr marL="12700" marR="220979" indent="456565">
              <a:lnSpc>
                <a:spcPct val="109300"/>
              </a:lnSpc>
              <a:spcBef>
                <a:spcPts val="760"/>
              </a:spcBef>
            </a:pPr>
            <a:r>
              <a:rPr dirty="0" sz="1400">
                <a:latin typeface="Calibri"/>
                <a:cs typeface="Calibri"/>
              </a:rPr>
              <a:t>MATLAB is a </a:t>
            </a:r>
            <a:r>
              <a:rPr dirty="0" sz="1400" spc="-5">
                <a:latin typeface="Calibri"/>
                <a:cs typeface="Calibri"/>
              </a:rPr>
              <a:t>tool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mathematical calculator, first </a:t>
            </a:r>
            <a:r>
              <a:rPr dirty="0" sz="1400">
                <a:latin typeface="Calibri"/>
                <a:cs typeface="Calibri"/>
              </a:rPr>
              <a:t>it can be </a:t>
            </a:r>
            <a:r>
              <a:rPr dirty="0" sz="1400" spc="-5">
                <a:latin typeface="Calibri"/>
                <a:cs typeface="Calibri"/>
              </a:rPr>
              <a:t>used </a:t>
            </a:r>
            <a:r>
              <a:rPr dirty="0" sz="1400">
                <a:latin typeface="Calibri"/>
                <a:cs typeface="Calibri"/>
              </a:rPr>
              <a:t>as 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scientific calculator next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allows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you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plot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visualize</a:t>
            </a:r>
            <a:r>
              <a:rPr dirty="0" sz="1400">
                <a:latin typeface="Calibri"/>
                <a:cs typeface="Calibri"/>
              </a:rPr>
              <a:t> data in many</a:t>
            </a:r>
            <a:r>
              <a:rPr dirty="0" sz="1400" spc="-5">
                <a:latin typeface="Calibri"/>
                <a:cs typeface="Calibri"/>
              </a:rPr>
              <a:t> different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ways.</a:t>
            </a:r>
            <a:endParaRPr sz="1400">
              <a:latin typeface="Calibri"/>
              <a:cs typeface="Calibri"/>
            </a:endParaRPr>
          </a:p>
          <a:p>
            <a:pPr marL="12700" marR="182880" indent="456565">
              <a:lnSpc>
                <a:spcPct val="108600"/>
              </a:lnSpc>
              <a:spcBef>
                <a:spcPts val="840"/>
              </a:spcBef>
            </a:pPr>
            <a:r>
              <a:rPr dirty="0" sz="1400">
                <a:latin typeface="Calibri"/>
                <a:cs typeface="Calibri"/>
              </a:rPr>
              <a:t>You can </a:t>
            </a:r>
            <a:r>
              <a:rPr dirty="0" sz="1400" spc="-5">
                <a:latin typeface="Calibri"/>
                <a:cs typeface="Calibri"/>
              </a:rPr>
              <a:t>start MATLAB, </a:t>
            </a:r>
            <a:r>
              <a:rPr dirty="0" sz="1400">
                <a:latin typeface="Calibri"/>
                <a:cs typeface="Calibri"/>
              </a:rPr>
              <a:t>double </a:t>
            </a:r>
            <a:r>
              <a:rPr dirty="0" sz="1400" spc="-5">
                <a:latin typeface="Calibri"/>
                <a:cs typeface="Calibri"/>
              </a:rPr>
              <a:t>clicking on </a:t>
            </a:r>
            <a:r>
              <a:rPr dirty="0" sz="1400">
                <a:latin typeface="Calibri"/>
                <a:cs typeface="Calibri"/>
              </a:rPr>
              <a:t>MATLAB </a:t>
            </a:r>
            <a:r>
              <a:rPr dirty="0" sz="1400" spc="-5">
                <a:latin typeface="Calibri"/>
                <a:cs typeface="Calibri"/>
              </a:rPr>
              <a:t>icon </a:t>
            </a:r>
            <a:r>
              <a:rPr dirty="0" sz="1400">
                <a:latin typeface="Calibri"/>
                <a:cs typeface="Calibri"/>
              </a:rPr>
              <a:t>that </a:t>
            </a:r>
            <a:r>
              <a:rPr dirty="0" sz="1400" spc="-5">
                <a:latin typeface="Calibri"/>
                <a:cs typeface="Calibri"/>
              </a:rPr>
              <a:t>should </a:t>
            </a:r>
            <a:r>
              <a:rPr dirty="0" sz="1400">
                <a:latin typeface="Calibri"/>
                <a:cs typeface="Calibri"/>
              </a:rPr>
              <a:t>be </a:t>
            </a:r>
            <a:r>
              <a:rPr dirty="0" sz="1400" spc="-5">
                <a:latin typeface="Calibri"/>
                <a:cs typeface="Calibri"/>
              </a:rPr>
              <a:t>on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desktop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>
                <a:latin typeface="Calibri"/>
                <a:cs typeface="Calibri"/>
              </a:rPr>
              <a:t> your </a:t>
            </a:r>
            <a:r>
              <a:rPr dirty="0" sz="1400" spc="-5">
                <a:latin typeface="Calibri"/>
                <a:cs typeface="Calibri"/>
              </a:rPr>
              <a:t>computer</a:t>
            </a:r>
            <a:endParaRPr sz="1400">
              <a:latin typeface="Calibri"/>
              <a:cs typeface="Calibri"/>
            </a:endParaRPr>
          </a:p>
          <a:p>
            <a:pPr marL="12700" marR="181610" indent="456565">
              <a:lnSpc>
                <a:spcPct val="109400"/>
              </a:lnSpc>
              <a:spcBef>
                <a:spcPts val="830"/>
              </a:spcBef>
            </a:pP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string (</a:t>
            </a:r>
            <a:r>
              <a:rPr dirty="0" sz="1400" spc="-5" b="1">
                <a:latin typeface="Calibri"/>
                <a:cs typeface="Calibri"/>
              </a:rPr>
              <a:t>&gt;&gt;</a:t>
            </a:r>
            <a:r>
              <a:rPr dirty="0" sz="1400" spc="-5">
                <a:latin typeface="Calibri"/>
                <a:cs typeface="Calibri"/>
              </a:rPr>
              <a:t>) </a:t>
            </a:r>
            <a:r>
              <a:rPr dirty="0" sz="1400">
                <a:latin typeface="Calibri"/>
                <a:cs typeface="Calibri"/>
              </a:rPr>
              <a:t>is the </a:t>
            </a:r>
            <a:r>
              <a:rPr dirty="0" sz="1400" spc="-5">
                <a:latin typeface="Calibri"/>
                <a:cs typeface="Calibri"/>
              </a:rPr>
              <a:t>MATLAB </a:t>
            </a:r>
            <a:r>
              <a:rPr dirty="0" sz="1400">
                <a:latin typeface="Calibri"/>
                <a:cs typeface="Calibri"/>
              </a:rPr>
              <a:t>prompt </a:t>
            </a:r>
            <a:r>
              <a:rPr dirty="0" sz="1400" spc="-5">
                <a:latin typeface="Calibri"/>
                <a:cs typeface="Calibri"/>
              </a:rPr>
              <a:t>appears when the command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windows</a:t>
            </a:r>
            <a:r>
              <a:rPr dirty="0" sz="1400">
                <a:latin typeface="Calibri"/>
                <a:cs typeface="Calibri"/>
              </a:rPr>
              <a:t> is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active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commands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MATLAB</a:t>
            </a:r>
            <a:r>
              <a:rPr dirty="0" sz="1400">
                <a:latin typeface="Calibri"/>
                <a:cs typeface="Calibri"/>
              </a:rPr>
              <a:t> are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excited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</a:t>
            </a:r>
            <a:r>
              <a:rPr dirty="0" sz="1400" spc="-5">
                <a:latin typeface="Calibri"/>
                <a:cs typeface="Calibri"/>
              </a:rPr>
              <a:t> pressing</a:t>
            </a:r>
            <a:r>
              <a:rPr dirty="0" sz="1400">
                <a:latin typeface="Calibri"/>
                <a:cs typeface="Calibri"/>
              </a:rPr>
              <a:t> enter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return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 out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put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will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displayed </a:t>
            </a:r>
            <a:r>
              <a:rPr dirty="0" sz="1400" spc="-10">
                <a:latin typeface="Calibri"/>
                <a:cs typeface="Calibri"/>
              </a:rPr>
              <a:t>or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screen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immediately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48075" y="3628263"/>
            <a:ext cx="1818639" cy="190436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3628135"/>
            <a:ext cx="1568450" cy="189483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4400" y="6986143"/>
            <a:ext cx="1578610" cy="172351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02004" y="5757138"/>
            <a:ext cx="3345179" cy="1035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76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 b="1">
                <a:latin typeface="Calibri"/>
                <a:cs typeface="Calibri"/>
              </a:rPr>
              <a:t>exist </a:t>
            </a:r>
            <a:r>
              <a:rPr dirty="0" sz="1400" spc="-5">
                <a:latin typeface="Calibri"/>
                <a:cs typeface="Calibri"/>
              </a:rPr>
              <a:t>matlab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commend exist or quite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NOTE: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 b="1">
                <a:latin typeface="Calibri"/>
                <a:cs typeface="Calibri"/>
              </a:rPr>
              <a:t>spaces </a:t>
            </a:r>
            <a:r>
              <a:rPr dirty="0" sz="1400">
                <a:latin typeface="Calibri"/>
                <a:cs typeface="Calibri"/>
              </a:rPr>
              <a:t>are not </a:t>
            </a:r>
            <a:r>
              <a:rPr dirty="0" sz="1400" spc="-5">
                <a:latin typeface="Calibri"/>
                <a:cs typeface="Calibri"/>
              </a:rPr>
              <a:t>important </a:t>
            </a:r>
            <a:r>
              <a:rPr dirty="0" sz="1400">
                <a:latin typeface="Calibri"/>
                <a:cs typeface="Calibri"/>
              </a:rPr>
              <a:t>in matlab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You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can </a:t>
            </a:r>
            <a:r>
              <a:rPr dirty="0" sz="1400" spc="-5">
                <a:latin typeface="Calibri"/>
                <a:cs typeface="Calibri"/>
              </a:rPr>
              <a:t>also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define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your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own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variable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40046"/>
            <a:ext cx="5956935" cy="62611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  <a:tabLst>
                <a:tab pos="51187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	</a:t>
            </a: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 sz="1400" spc="-5">
                <a:latin typeface="Calibri"/>
                <a:cs typeface="Calibri"/>
              </a:rPr>
              <a:t>When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5">
                <a:latin typeface="Calibri"/>
                <a:cs typeface="Calibri"/>
              </a:rPr>
              <a:t> comment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following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semi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colom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(;)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 output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suppressant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987167"/>
            <a:ext cx="57334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It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possible</a:t>
            </a:r>
            <a:r>
              <a:rPr dirty="0" sz="1400">
                <a:latin typeface="Calibri"/>
                <a:cs typeface="Calibri"/>
              </a:rPr>
              <a:t> to </a:t>
            </a:r>
            <a:r>
              <a:rPr dirty="0" sz="1400" spc="-5">
                <a:latin typeface="Calibri"/>
                <a:cs typeface="Calibri"/>
              </a:rPr>
              <a:t>excute </a:t>
            </a:r>
            <a:r>
              <a:rPr dirty="0" sz="1400">
                <a:latin typeface="Calibri"/>
                <a:cs typeface="Calibri"/>
              </a:rPr>
              <a:t>more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than</a:t>
            </a:r>
            <a:r>
              <a:rPr dirty="0" sz="1400">
                <a:latin typeface="Calibri"/>
                <a:cs typeface="Calibri"/>
              </a:rPr>
              <a:t> one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variable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5">
                <a:latin typeface="Calibri"/>
                <a:cs typeface="Calibri"/>
              </a:rPr>
              <a:t> same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time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use </a:t>
            </a:r>
            <a:r>
              <a:rPr dirty="0" sz="1400" spc="-5" b="1">
                <a:latin typeface="Calibri"/>
                <a:cs typeface="Calibri"/>
              </a:rPr>
              <a:t>comm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(,)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925818"/>
            <a:ext cx="16662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use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semcolom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(;)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083691"/>
            <a:ext cx="1609471" cy="180149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3345179"/>
            <a:ext cx="1485900" cy="348538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4400" y="7281671"/>
            <a:ext cx="1609725" cy="149529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81450" y="5214873"/>
            <a:ext cx="695325" cy="119062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86200" y="6577076"/>
            <a:ext cx="1152525" cy="127635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4400" y="8300999"/>
            <a:ext cx="2762250" cy="1403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035935" y="726693"/>
            <a:ext cx="16998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Operation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Matlab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3410229"/>
            <a:ext cx="5955665" cy="1668780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2139950">
              <a:lnSpc>
                <a:spcPct val="100000"/>
              </a:lnSpc>
              <a:spcBef>
                <a:spcPts val="1085"/>
              </a:spcBef>
            </a:pPr>
            <a:r>
              <a:rPr dirty="0" sz="1600" spc="-5">
                <a:latin typeface="Calibri"/>
                <a:cs typeface="Calibri"/>
              </a:rPr>
              <a:t>Matlab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 Calculater</a:t>
            </a:r>
            <a:endParaRPr sz="1600">
              <a:latin typeface="Calibri"/>
              <a:cs typeface="Calibri"/>
            </a:endParaRPr>
          </a:p>
          <a:p>
            <a:pPr marL="12700" marR="5080" indent="456565">
              <a:lnSpc>
                <a:spcPct val="109700"/>
              </a:lnSpc>
              <a:spcBef>
                <a:spcPts val="795"/>
              </a:spcBef>
            </a:pPr>
            <a:r>
              <a:rPr dirty="0" sz="1600" spc="-5">
                <a:latin typeface="Calibri"/>
                <a:cs typeface="Calibri"/>
              </a:rPr>
              <a:t>There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are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three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kinds</a:t>
            </a:r>
            <a:r>
              <a:rPr dirty="0" sz="1600" spc="-5">
                <a:latin typeface="Calibri"/>
                <a:cs typeface="Calibri"/>
              </a:rPr>
              <a:t> of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numbers</a:t>
            </a:r>
            <a:r>
              <a:rPr dirty="0" sz="1600">
                <a:latin typeface="Calibri"/>
                <a:cs typeface="Calibri"/>
              </a:rPr>
              <a:t> used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matlab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integer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,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real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complex.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 addition </a:t>
            </a:r>
            <a:r>
              <a:rPr dirty="0" sz="1600">
                <a:latin typeface="Calibri"/>
                <a:cs typeface="Calibri"/>
              </a:rPr>
              <a:t>(</a:t>
            </a:r>
            <a:r>
              <a:rPr dirty="0" sz="1600" b="1">
                <a:latin typeface="Calibri"/>
                <a:cs typeface="Calibri"/>
              </a:rPr>
              <a:t>inf</a:t>
            </a:r>
            <a:r>
              <a:rPr dirty="0" sz="1600">
                <a:latin typeface="Calibri"/>
                <a:cs typeface="Calibri"/>
              </a:rPr>
              <a:t>) </a:t>
            </a:r>
            <a:r>
              <a:rPr dirty="0" sz="1600" spc="-5">
                <a:latin typeface="Calibri"/>
                <a:cs typeface="Calibri"/>
              </a:rPr>
              <a:t>for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postive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infinity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by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dividing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non-zero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number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by zero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NoN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which 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number</a:t>
            </a:r>
            <a:endParaRPr sz="16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000"/>
              </a:spcBef>
            </a:pPr>
            <a:r>
              <a:rPr dirty="0" sz="1600" spc="-10">
                <a:latin typeface="Calibri"/>
                <a:cs typeface="Calibri"/>
              </a:rPr>
              <a:t>For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example:-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7904226"/>
            <a:ext cx="28251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If</a:t>
            </a:r>
            <a:r>
              <a:rPr dirty="0" sz="1600" spc="1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input v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 w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 follow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then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6825" y="1288669"/>
            <a:ext cx="4714875" cy="200977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71600" y="5199900"/>
            <a:ext cx="876300" cy="1257033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71600" y="6571995"/>
            <a:ext cx="923925" cy="1238249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1125" y="2022475"/>
            <a:ext cx="2212339" cy="394258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02004" y="1070507"/>
            <a:ext cx="5801360" cy="828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456565">
              <a:lnSpc>
                <a:spcPct val="109700"/>
              </a:lnSpc>
              <a:spcBef>
                <a:spcPts val="105"/>
              </a:spcBef>
            </a:pPr>
            <a:r>
              <a:rPr dirty="0" sz="1600" spc="-5">
                <a:latin typeface="Calibri"/>
                <a:cs typeface="Calibri"/>
              </a:rPr>
              <a:t>Matlab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disply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only</a:t>
            </a:r>
            <a:r>
              <a:rPr dirty="0" sz="1600" spc="-5">
                <a:latin typeface="Calibri"/>
                <a:cs typeface="Calibri"/>
              </a:rPr>
              <a:t> 5 digite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use the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command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format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long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to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increase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number to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15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digite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while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use</a:t>
            </a:r>
            <a:r>
              <a:rPr dirty="0" sz="1600" spc="-5">
                <a:latin typeface="Calibri"/>
                <a:cs typeface="Calibri"/>
              </a:rPr>
              <a:t> the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command </a:t>
            </a:r>
            <a:r>
              <a:rPr dirty="0" sz="1600">
                <a:latin typeface="Calibri"/>
                <a:cs typeface="Calibri"/>
              </a:rPr>
              <a:t>is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format </a:t>
            </a:r>
            <a:r>
              <a:rPr dirty="0" sz="1600" spc="-5" b="1">
                <a:latin typeface="Calibri"/>
                <a:cs typeface="Calibri"/>
              </a:rPr>
              <a:t> short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reduced to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5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digite.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131432"/>
            <a:ext cx="54394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All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lext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after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present </a:t>
            </a:r>
            <a:r>
              <a:rPr dirty="0" sz="1400" b="1">
                <a:latin typeface="Calibri"/>
                <a:cs typeface="Calibri"/>
              </a:rPr>
              <a:t>sgin %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thr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line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trented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 a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Note.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3925" y="6621271"/>
            <a:ext cx="1962150" cy="104775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01116"/>
            <a:ext cx="3823335" cy="763270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2246630">
              <a:lnSpc>
                <a:spcPct val="100000"/>
              </a:lnSpc>
              <a:spcBef>
                <a:spcPts val="1085"/>
              </a:spcBef>
            </a:pPr>
            <a:r>
              <a:rPr dirty="0" sz="1600" spc="-10" b="1">
                <a:latin typeface="Calibri"/>
                <a:cs typeface="Calibri"/>
              </a:rPr>
              <a:t>Complex </a:t>
            </a:r>
            <a:r>
              <a:rPr dirty="0" sz="1600" spc="-5" b="1">
                <a:latin typeface="Calibri"/>
                <a:cs typeface="Calibri"/>
              </a:rPr>
              <a:t>Number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600" spc="-5">
                <a:latin typeface="Calibri"/>
                <a:cs typeface="Calibri"/>
              </a:rPr>
              <a:t>Matlab </a:t>
            </a:r>
            <a:r>
              <a:rPr dirty="0" sz="1600" spc="-10">
                <a:latin typeface="Calibri"/>
                <a:cs typeface="Calibri"/>
              </a:rPr>
              <a:t>working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with complex</a:t>
            </a:r>
            <a:r>
              <a:rPr dirty="0" sz="1600">
                <a:latin typeface="Calibri"/>
                <a:cs typeface="Calibri"/>
              </a:rPr>
              <a:t> number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easy: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314571"/>
            <a:ext cx="23050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Or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245733"/>
            <a:ext cx="3562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so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486535"/>
            <a:ext cx="2297430" cy="273342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4714113"/>
            <a:ext cx="2790825" cy="1438275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4025" y="6648068"/>
            <a:ext cx="4116070" cy="1418971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2361310" y="5973445"/>
            <a:ext cx="113030" cy="13970"/>
          </a:xfrm>
          <a:custGeom>
            <a:avLst/>
            <a:gdLst/>
            <a:ahLst/>
            <a:cxnLst/>
            <a:rect l="l" t="t" r="r" b="b"/>
            <a:pathLst>
              <a:path w="113030" h="13970">
                <a:moveTo>
                  <a:pt x="112775" y="0"/>
                </a:moveTo>
                <a:lnTo>
                  <a:pt x="0" y="0"/>
                </a:lnTo>
                <a:lnTo>
                  <a:pt x="0" y="13715"/>
                </a:lnTo>
                <a:lnTo>
                  <a:pt x="112775" y="13715"/>
                </a:lnTo>
                <a:lnTo>
                  <a:pt x="1127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76604" y="5042687"/>
            <a:ext cx="4443730" cy="152527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95"/>
              </a:spcBef>
            </a:pPr>
            <a:r>
              <a:rPr dirty="0" sz="1600" spc="-5" b="1">
                <a:latin typeface="Calibri"/>
                <a:cs typeface="Calibri"/>
              </a:rPr>
              <a:t>Lin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function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matlab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write as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log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dirty="0" sz="1600" spc="-5">
                <a:latin typeface="Calibri"/>
                <a:cs typeface="Calibri"/>
              </a:rPr>
              <a:t>Example :-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write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 following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equation in matlab</a:t>
            </a:r>
            <a:endParaRPr sz="1600">
              <a:latin typeface="Calibri"/>
              <a:cs typeface="Calibri"/>
            </a:endParaRPr>
          </a:p>
          <a:p>
            <a:pPr marL="956944">
              <a:lnSpc>
                <a:spcPct val="100000"/>
              </a:lnSpc>
              <a:spcBef>
                <a:spcPts val="1260"/>
              </a:spcBef>
            </a:pPr>
            <a:r>
              <a:rPr dirty="0" baseline="1736" sz="2400" spc="-7">
                <a:latin typeface="Cambria Math"/>
                <a:cs typeface="Cambria Math"/>
              </a:rPr>
              <a:t>𝐴</a:t>
            </a:r>
            <a:r>
              <a:rPr dirty="0" baseline="1736" sz="2400" spc="157">
                <a:latin typeface="Cambria Math"/>
                <a:cs typeface="Cambria Math"/>
              </a:rPr>
              <a:t> </a:t>
            </a:r>
            <a:r>
              <a:rPr dirty="0" baseline="1736" sz="2400" spc="-7">
                <a:latin typeface="Cambria Math"/>
                <a:cs typeface="Cambria Math"/>
              </a:rPr>
              <a:t>=</a:t>
            </a:r>
            <a:r>
              <a:rPr dirty="0" baseline="1736" sz="2400" spc="127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√</a:t>
            </a:r>
            <a:r>
              <a:rPr dirty="0" baseline="1736" sz="2400" spc="-7">
                <a:latin typeface="Cambria Math"/>
                <a:cs typeface="Cambria Math"/>
              </a:rPr>
              <a:t>5</a:t>
            </a:r>
            <a:r>
              <a:rPr dirty="0" baseline="1736" sz="2400" spc="15">
                <a:latin typeface="Cambria Math"/>
                <a:cs typeface="Cambria Math"/>
              </a:rPr>
              <a:t> </a:t>
            </a:r>
            <a:r>
              <a:rPr dirty="0" baseline="1736" sz="2400" spc="-7">
                <a:latin typeface="Cambria Math"/>
                <a:cs typeface="Cambria Math"/>
              </a:rPr>
              <a:t>+</a:t>
            </a:r>
            <a:r>
              <a:rPr dirty="0" baseline="1736" sz="2400" spc="15">
                <a:latin typeface="Cambria Math"/>
                <a:cs typeface="Cambria Math"/>
              </a:rPr>
              <a:t> </a:t>
            </a:r>
            <a:r>
              <a:rPr dirty="0" baseline="3472" sz="2400" spc="-7">
                <a:latin typeface="Cambria Math"/>
                <a:cs typeface="Cambria Math"/>
              </a:rPr>
              <a:t>|</a:t>
            </a:r>
            <a:r>
              <a:rPr dirty="0" baseline="1736" sz="2400" spc="-7">
                <a:latin typeface="Cambria Math"/>
                <a:cs typeface="Cambria Math"/>
              </a:rPr>
              <a:t>7</a:t>
            </a:r>
            <a:r>
              <a:rPr dirty="0" baseline="3472" sz="2400" spc="-7">
                <a:latin typeface="Cambria Math"/>
                <a:cs typeface="Cambria Math"/>
              </a:rPr>
              <a:t>|</a:t>
            </a:r>
            <a:r>
              <a:rPr dirty="0" baseline="3472" sz="2400" spc="-15">
                <a:latin typeface="Cambria Math"/>
                <a:cs typeface="Cambria Math"/>
              </a:rPr>
              <a:t> </a:t>
            </a:r>
            <a:r>
              <a:rPr dirty="0" baseline="1736" sz="2400" spc="-7">
                <a:latin typeface="Cambria Math"/>
                <a:cs typeface="Cambria Math"/>
              </a:rPr>
              <a:t>+</a:t>
            </a:r>
            <a:r>
              <a:rPr dirty="0" baseline="1736" sz="2400" spc="15">
                <a:latin typeface="Cambria Math"/>
                <a:cs typeface="Cambria Math"/>
              </a:rPr>
              <a:t> </a:t>
            </a:r>
            <a:r>
              <a:rPr dirty="0" baseline="1736" sz="2400" spc="-7">
                <a:latin typeface="Cambria Math"/>
                <a:cs typeface="Cambria Math"/>
              </a:rPr>
              <a:t>sin</a:t>
            </a:r>
            <a:r>
              <a:rPr dirty="0" baseline="28985" sz="1725" spc="-7">
                <a:latin typeface="Cambria Math"/>
                <a:cs typeface="Cambria Math"/>
              </a:rPr>
              <a:t>−1</a:t>
            </a:r>
            <a:r>
              <a:rPr dirty="0" baseline="28985" sz="1725" spc="112">
                <a:latin typeface="Cambria Math"/>
                <a:cs typeface="Cambria Math"/>
              </a:rPr>
              <a:t> </a:t>
            </a:r>
            <a:r>
              <a:rPr dirty="0" baseline="1736" sz="2400" spc="-7">
                <a:latin typeface="Cambria Math"/>
                <a:cs typeface="Cambria Math"/>
              </a:rPr>
              <a:t>6</a:t>
            </a:r>
            <a:r>
              <a:rPr dirty="0" baseline="1736" sz="2400" spc="7">
                <a:latin typeface="Cambria Math"/>
                <a:cs typeface="Cambria Math"/>
              </a:rPr>
              <a:t> </a:t>
            </a:r>
            <a:r>
              <a:rPr dirty="0" baseline="1736" sz="2400" spc="-7">
                <a:latin typeface="Cambria Math"/>
                <a:cs typeface="Cambria Math"/>
              </a:rPr>
              <a:t>+</a:t>
            </a:r>
            <a:r>
              <a:rPr dirty="0" baseline="1736" sz="2400">
                <a:latin typeface="Cambria Math"/>
                <a:cs typeface="Cambria Math"/>
              </a:rPr>
              <a:t> </a:t>
            </a:r>
            <a:r>
              <a:rPr dirty="0" baseline="1736" sz="2400" spc="-7">
                <a:latin typeface="Cambria Math"/>
                <a:cs typeface="Cambria Math"/>
              </a:rPr>
              <a:t>𝑙𝑖𝑛2</a:t>
            </a:r>
            <a:r>
              <a:rPr dirty="0" baseline="1736" sz="2400" spc="7">
                <a:latin typeface="Cambria Math"/>
                <a:cs typeface="Cambria Math"/>
              </a:rPr>
              <a:t> </a:t>
            </a:r>
            <a:r>
              <a:rPr dirty="0" baseline="1736" sz="2400" spc="-7">
                <a:latin typeface="Cambria Math"/>
                <a:cs typeface="Cambria Math"/>
              </a:rPr>
              <a:t>+</a:t>
            </a:r>
            <a:r>
              <a:rPr dirty="0" baseline="1736" sz="2400" spc="22">
                <a:latin typeface="Cambria Math"/>
                <a:cs typeface="Cambria Math"/>
              </a:rPr>
              <a:t> </a:t>
            </a:r>
            <a:r>
              <a:rPr dirty="0" baseline="1736" sz="2400" spc="-7">
                <a:latin typeface="Cambria Math"/>
                <a:cs typeface="Cambria Math"/>
              </a:rPr>
              <a:t>exp</a:t>
            </a:r>
            <a:r>
              <a:rPr dirty="0" baseline="1736" sz="2400">
                <a:latin typeface="Cambria Math"/>
                <a:cs typeface="Cambria Math"/>
              </a:rPr>
              <a:t> </a:t>
            </a:r>
            <a:r>
              <a:rPr dirty="0" baseline="1736" sz="2400" spc="-7">
                <a:latin typeface="Cambria Math"/>
                <a:cs typeface="Cambria Math"/>
              </a:rPr>
              <a:t>(9)</a:t>
            </a:r>
            <a:endParaRPr baseline="1736" sz="2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875"/>
              </a:spcBef>
            </a:pPr>
            <a:r>
              <a:rPr dirty="0" sz="1600" spc="-5">
                <a:latin typeface="Calibri"/>
                <a:cs typeface="Calibri"/>
              </a:rPr>
              <a:t>Solution:-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748283"/>
            <a:ext cx="2485771" cy="253644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4400" y="3400044"/>
            <a:ext cx="1676400" cy="1676145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33831"/>
            <a:ext cx="1396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8370" y="433831"/>
            <a:ext cx="850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5776" y="1241933"/>
            <a:ext cx="5472173" cy="153415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6732" y="3279902"/>
            <a:ext cx="5123712" cy="84759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02004" y="726693"/>
            <a:ext cx="9626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Exercise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1:-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/>
              <a:t>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02004" y="2840863"/>
            <a:ext cx="9626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Exercise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2:-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63558"/>
            <a:ext cx="5956935" cy="1284605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50"/>
              </a:spcBef>
              <a:tabLst>
                <a:tab pos="51060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Maher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Ali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Nawkhass	</a:t>
            </a:r>
            <a:r>
              <a:rPr dirty="0" sz="1200" spc="-5" b="1">
                <a:latin typeface="Times New Roman"/>
                <a:cs typeface="Times New Roman"/>
              </a:rPr>
              <a:t>Second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  <a:p>
            <a:pPr algn="ctr" marL="13335">
              <a:lnSpc>
                <a:spcPct val="100000"/>
              </a:lnSpc>
              <a:spcBef>
                <a:spcPts val="830"/>
              </a:spcBef>
            </a:pPr>
            <a:r>
              <a:rPr dirty="0" sz="1800" spc="-5" b="1">
                <a:latin typeface="Times New Roman"/>
                <a:cs typeface="Times New Roman"/>
              </a:rPr>
              <a:t>Variable</a:t>
            </a:r>
            <a:endParaRPr sz="1800">
              <a:latin typeface="Times New Roman"/>
              <a:cs typeface="Times New Roman"/>
            </a:endParaRPr>
          </a:p>
          <a:p>
            <a:pPr marL="12700" marR="86360">
              <a:lnSpc>
                <a:spcPct val="109400"/>
              </a:lnSpc>
              <a:spcBef>
                <a:spcPts val="730"/>
              </a:spcBef>
            </a:pPr>
            <a:r>
              <a:rPr dirty="0" sz="1600" spc="-5">
                <a:latin typeface="Calibri"/>
                <a:cs typeface="Calibri"/>
              </a:rPr>
              <a:t>Variable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matlab are named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objects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that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are assigned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using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equal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sign </a:t>
            </a:r>
            <a:r>
              <a:rPr dirty="0" sz="1600" spc="-10">
                <a:latin typeface="Calibri"/>
                <a:cs typeface="Calibri"/>
              </a:rPr>
              <a:t>(=)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397648"/>
            <a:ext cx="5280025" cy="1132205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1384300">
              <a:lnSpc>
                <a:spcPct val="100000"/>
              </a:lnSpc>
              <a:spcBef>
                <a:spcPts val="1085"/>
              </a:spcBef>
            </a:pPr>
            <a:r>
              <a:rPr dirty="0" sz="1600" spc="-5" b="1">
                <a:latin typeface="Calibri"/>
                <a:cs typeface="Calibri"/>
              </a:rPr>
              <a:t>Mathematics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with</a:t>
            </a:r>
            <a:r>
              <a:rPr dirty="0" sz="1600" spc="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Vectors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and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Matrix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600" spc="-5">
                <a:latin typeface="Calibri"/>
                <a:cs typeface="Calibri"/>
              </a:rPr>
              <a:t>The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basis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elements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of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matlab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matrix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or </a:t>
            </a:r>
            <a:r>
              <a:rPr dirty="0" sz="1600" spc="-10">
                <a:latin typeface="Calibri"/>
                <a:cs typeface="Calibri"/>
              </a:rPr>
              <a:t>(an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array)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special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case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600" spc="-5">
                <a:latin typeface="Calibri"/>
                <a:cs typeface="Calibri"/>
              </a:rPr>
              <a:t>1)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x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matrix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 scaler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or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single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number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770888"/>
            <a:ext cx="2400300" cy="564756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10"/>
              </a:lnSpc>
            </a:pPr>
            <a:r>
              <a:rPr dirty="0"/>
              <a:t>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maher nawkhass</dc:creator>
  <dcterms:created xsi:type="dcterms:W3CDTF">2023-05-17T17:58:21Z</dcterms:created>
  <dcterms:modified xsi:type="dcterms:W3CDTF">2023-05-17T17:58:21Z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2023-05-17T00:00:00Z</vt:filetime>
  </property>
</Properties>
</file>