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jpg" ContentType="image/jpg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14704" y="455676"/>
            <a:ext cx="764413" cy="18897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775705" y="455676"/>
            <a:ext cx="1112126" cy="188975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152525" y="9193466"/>
            <a:ext cx="5467350" cy="54610"/>
          </a:xfrm>
          <a:custGeom>
            <a:avLst/>
            <a:gdLst/>
            <a:ahLst/>
            <a:cxnLst/>
            <a:rect l="l" t="t" r="r" b="b"/>
            <a:pathLst>
              <a:path w="5467350" h="54609">
                <a:moveTo>
                  <a:pt x="2733675" y="0"/>
                </a:moveTo>
                <a:lnTo>
                  <a:pt x="0" y="27305"/>
                </a:lnTo>
                <a:lnTo>
                  <a:pt x="2733675" y="54610"/>
                </a:lnTo>
                <a:lnTo>
                  <a:pt x="5467350" y="27305"/>
                </a:lnTo>
                <a:lnTo>
                  <a:pt x="27336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152525" y="9193466"/>
            <a:ext cx="5467350" cy="54610"/>
          </a:xfrm>
          <a:custGeom>
            <a:avLst/>
            <a:gdLst/>
            <a:ahLst/>
            <a:cxnLst/>
            <a:rect l="l" t="t" r="r" b="b"/>
            <a:pathLst>
              <a:path w="5467350" h="54609">
                <a:moveTo>
                  <a:pt x="0" y="27305"/>
                </a:moveTo>
                <a:lnTo>
                  <a:pt x="2733675" y="0"/>
                </a:lnTo>
                <a:lnTo>
                  <a:pt x="5467350" y="27305"/>
                </a:lnTo>
                <a:lnTo>
                  <a:pt x="2733675" y="54610"/>
                </a:lnTo>
                <a:lnTo>
                  <a:pt x="0" y="273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77360" y="9276080"/>
            <a:ext cx="21971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1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4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jp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jpg"/><Relationship Id="rId3" Type="http://schemas.openxmlformats.org/officeDocument/2006/relationships/image" Target="../media/image29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00633"/>
            <a:ext cx="5805805" cy="5247005"/>
          </a:xfrm>
          <a:prstGeom prst="rect">
            <a:avLst/>
          </a:prstGeom>
        </p:spPr>
        <p:txBody>
          <a:bodyPr wrap="square" lIns="0" tIns="171450" rIns="0" bIns="0" rtlCol="0" vert="horz">
            <a:spAutoFit/>
          </a:bodyPr>
          <a:lstStyle/>
          <a:p>
            <a:pPr algn="ctr" marL="164465">
              <a:lnSpc>
                <a:spcPct val="100000"/>
              </a:lnSpc>
              <a:spcBef>
                <a:spcPts val="1350"/>
              </a:spcBef>
            </a:pPr>
            <a:r>
              <a:rPr dirty="0" sz="1800" spc="-5" b="1">
                <a:latin typeface="Times New Roman"/>
                <a:cs typeface="Times New Roman"/>
              </a:rPr>
              <a:t>Chapter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Five</a:t>
            </a:r>
            <a:endParaRPr sz="1800">
              <a:latin typeface="Times New Roman"/>
              <a:cs typeface="Times New Roman"/>
            </a:endParaRPr>
          </a:p>
          <a:p>
            <a:pPr algn="ctr" marL="163830">
              <a:lnSpc>
                <a:spcPct val="100000"/>
              </a:lnSpc>
              <a:spcBef>
                <a:spcPts val="1250"/>
              </a:spcBef>
            </a:pPr>
            <a:r>
              <a:rPr dirty="0" sz="1800" spc="-5" b="1">
                <a:latin typeface="Calibri"/>
                <a:cs typeface="Calibri"/>
              </a:rPr>
              <a:t>Plotting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and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Graphics</a:t>
            </a:r>
            <a:endParaRPr sz="1800">
              <a:latin typeface="Calibri"/>
              <a:cs typeface="Calibri"/>
            </a:endParaRPr>
          </a:p>
          <a:p>
            <a:pPr marL="12700" marR="5080" indent="31750">
              <a:lnSpc>
                <a:spcPct val="116799"/>
              </a:lnSpc>
              <a:spcBef>
                <a:spcPts val="1110"/>
              </a:spcBef>
            </a:pPr>
            <a:r>
              <a:rPr dirty="0" sz="1400" spc="-5">
                <a:latin typeface="Calibri"/>
                <a:cs typeface="Calibri"/>
              </a:rPr>
              <a:t>Plotting </a:t>
            </a:r>
            <a:r>
              <a:rPr dirty="0" sz="1400">
                <a:latin typeface="Calibri"/>
                <a:cs typeface="Calibri"/>
              </a:rPr>
              <a:t>is one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the most </a:t>
            </a:r>
            <a:r>
              <a:rPr dirty="0" sz="1400" spc="-5">
                <a:latin typeface="Calibri"/>
                <a:cs typeface="Calibri"/>
              </a:rPr>
              <a:t>useful applications of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math package </a:t>
            </a:r>
            <a:r>
              <a:rPr dirty="0" sz="1400">
                <a:latin typeface="Calibri"/>
                <a:cs typeface="Calibri"/>
              </a:rPr>
              <a:t>used </a:t>
            </a:r>
            <a:r>
              <a:rPr dirty="0" sz="1400" spc="-5">
                <a:latin typeface="Calibri"/>
                <a:cs typeface="Calibri"/>
              </a:rPr>
              <a:t>on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computer,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MATLAB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exception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rule. </a:t>
            </a:r>
            <a:r>
              <a:rPr dirty="0" sz="1400" spc="-5">
                <a:latin typeface="Calibri"/>
                <a:cs typeface="Calibri"/>
              </a:rPr>
              <a:t>Often,</a:t>
            </a:r>
            <a:r>
              <a:rPr dirty="0" sz="1400">
                <a:latin typeface="Calibri"/>
                <a:cs typeface="Calibri"/>
              </a:rPr>
              <a:t> we need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visualize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functions</a:t>
            </a:r>
            <a:r>
              <a:rPr dirty="0" sz="1400">
                <a:latin typeface="Calibri"/>
                <a:cs typeface="Calibri"/>
              </a:rPr>
              <a:t> that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are</a:t>
            </a:r>
            <a:r>
              <a:rPr dirty="0" sz="1400" spc="-5">
                <a:latin typeface="Calibri"/>
                <a:cs typeface="Calibri"/>
              </a:rPr>
              <a:t> too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hard</a:t>
            </a:r>
            <a:r>
              <a:rPr dirty="0" sz="1400">
                <a:latin typeface="Calibri"/>
                <a:cs typeface="Calibri"/>
              </a:rPr>
              <a:t> to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graph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“by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hand”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 to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plot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experimental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generated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data.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this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chapter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we </a:t>
            </a:r>
            <a:r>
              <a:rPr dirty="0" sz="1400" spc="-5">
                <a:latin typeface="Calibri"/>
                <a:cs typeface="Calibri"/>
              </a:rPr>
              <a:t>will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introduce</a:t>
            </a:r>
            <a:r>
              <a:rPr dirty="0" sz="1400">
                <a:latin typeface="Calibri"/>
                <a:cs typeface="Calibri"/>
              </a:rPr>
              <a:t> the </a:t>
            </a:r>
            <a:r>
              <a:rPr dirty="0" sz="1400" spc="-5">
                <a:latin typeface="Calibri"/>
                <a:cs typeface="Calibri"/>
              </a:rPr>
              <a:t>commands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techniques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used</a:t>
            </a:r>
            <a:r>
              <a:rPr dirty="0" sz="1400">
                <a:latin typeface="Calibri"/>
                <a:cs typeface="Calibri"/>
              </a:rPr>
              <a:t> in </a:t>
            </a:r>
            <a:r>
              <a:rPr dirty="0" sz="1400" spc="-5">
                <a:latin typeface="Calibri"/>
                <a:cs typeface="Calibri"/>
              </a:rPr>
              <a:t>MATLAB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accomplish</a:t>
            </a:r>
            <a:r>
              <a:rPr dirty="0" sz="1400">
                <a:latin typeface="Calibri"/>
                <a:cs typeface="Calibri"/>
              </a:rPr>
              <a:t> these</a:t>
            </a:r>
            <a:r>
              <a:rPr dirty="0" sz="1400" spc="-10">
                <a:latin typeface="Calibri"/>
                <a:cs typeface="Calibri"/>
              </a:rPr>
              <a:t> kinds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 tasks.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Calibri"/>
              <a:cs typeface="Calibri"/>
            </a:endParaRPr>
          </a:p>
          <a:p>
            <a:pPr marL="45720">
              <a:lnSpc>
                <a:spcPct val="100000"/>
              </a:lnSpc>
            </a:pPr>
            <a:r>
              <a:rPr dirty="0" sz="1800" spc="-5" b="1">
                <a:latin typeface="Cambria"/>
                <a:cs typeface="Cambria"/>
              </a:rPr>
              <a:t>Basic</a:t>
            </a:r>
            <a:r>
              <a:rPr dirty="0" sz="1800" spc="-35" b="1">
                <a:latin typeface="Cambria"/>
                <a:cs typeface="Cambria"/>
              </a:rPr>
              <a:t> </a:t>
            </a:r>
            <a:r>
              <a:rPr dirty="0" sz="1800" spc="-5" b="1">
                <a:latin typeface="Cambria"/>
                <a:cs typeface="Cambria"/>
              </a:rPr>
              <a:t>2D</a:t>
            </a:r>
            <a:r>
              <a:rPr dirty="0" sz="1800" spc="-30" b="1">
                <a:latin typeface="Cambria"/>
                <a:cs typeface="Cambria"/>
              </a:rPr>
              <a:t> </a:t>
            </a:r>
            <a:r>
              <a:rPr dirty="0" sz="1800" b="1">
                <a:latin typeface="Cambria"/>
                <a:cs typeface="Cambria"/>
              </a:rPr>
              <a:t>Plotting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300">
              <a:latin typeface="Cambria"/>
              <a:cs typeface="Cambria"/>
            </a:endParaRPr>
          </a:p>
          <a:p>
            <a:pPr marL="12700" marR="27940" indent="38100">
              <a:lnSpc>
                <a:spcPct val="96100"/>
              </a:lnSpc>
            </a:pPr>
            <a:r>
              <a:rPr dirty="0" sz="1400" spc="-5">
                <a:latin typeface="Times New Roman"/>
                <a:cs typeface="Times New Roman"/>
              </a:rPr>
              <a:t>Let’s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start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basic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create,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graph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one variable. Plotting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MATLAB involves the following three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90500" indent="-178435">
              <a:lnSpc>
                <a:spcPts val="1645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function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2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Specify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range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values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over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  <a:p>
            <a:pPr marL="187960" indent="-175895">
              <a:lnSpc>
                <a:spcPts val="1655"/>
              </a:lnSpc>
              <a:buAutoNum type="arabicPeriod"/>
              <a:tabLst>
                <a:tab pos="188595" algn="l"/>
              </a:tabLst>
            </a:pPr>
            <a:r>
              <a:rPr dirty="0" sz="1400" spc="-5">
                <a:latin typeface="Calibri"/>
                <a:cs typeface="Calibri"/>
              </a:rPr>
              <a:t>Call</a:t>
            </a:r>
            <a:r>
              <a:rPr dirty="0" sz="1400">
                <a:latin typeface="Calibri"/>
                <a:cs typeface="Calibri"/>
              </a:rPr>
              <a:t> the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MATLAB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𝑝𝑙𝑜𝑡(𝑥,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𝑦)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5">
                <a:latin typeface="Calibri"/>
                <a:cs typeface="Calibri"/>
              </a:rPr>
              <a:t>function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Example:-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1901" y="5990990"/>
            <a:ext cx="1194969" cy="43675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450" y="6634733"/>
            <a:ext cx="3241675" cy="213741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537197"/>
            <a:ext cx="5945505" cy="8845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Example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660"/>
              </a:lnSpc>
            </a:pPr>
            <a:r>
              <a:rPr dirty="0" sz="1400" spc="-5">
                <a:latin typeface="Times New Roman"/>
                <a:cs typeface="Times New Roman"/>
              </a:rPr>
              <a:t>Now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let’s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make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𝑒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3/2𝑥𝑠𝑖𝑛(5𝑥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+ 3)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First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try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5,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−1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60"/>
              </a:lnSpc>
            </a:pP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1.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685800"/>
            <a:ext cx="3916426" cy="490410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685800"/>
            <a:ext cx="4742886" cy="552157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63956"/>
            <a:ext cx="91249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3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:-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138427"/>
            <a:ext cx="5080000" cy="514337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704" y="455676"/>
            <a:ext cx="764413" cy="1889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75705" y="455676"/>
            <a:ext cx="1112126" cy="18897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15460" y="9288780"/>
            <a:ext cx="14351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13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14400" y="6150597"/>
            <a:ext cx="5710555" cy="3680460"/>
            <a:chOff x="914400" y="6150597"/>
            <a:chExt cx="5710555" cy="3680460"/>
          </a:xfrm>
        </p:grpSpPr>
        <p:sp>
          <p:nvSpPr>
            <p:cNvPr id="6" name="object 6"/>
            <p:cNvSpPr/>
            <p:nvPr/>
          </p:nvSpPr>
          <p:spPr>
            <a:xfrm>
              <a:off x="1152525" y="9193466"/>
              <a:ext cx="5467350" cy="54610"/>
            </a:xfrm>
            <a:custGeom>
              <a:avLst/>
              <a:gdLst/>
              <a:ahLst/>
              <a:cxnLst/>
              <a:rect l="l" t="t" r="r" b="b"/>
              <a:pathLst>
                <a:path w="5467350" h="54609">
                  <a:moveTo>
                    <a:pt x="2733675" y="0"/>
                  </a:moveTo>
                  <a:lnTo>
                    <a:pt x="0" y="27305"/>
                  </a:lnTo>
                  <a:lnTo>
                    <a:pt x="2733675" y="54610"/>
                  </a:lnTo>
                  <a:lnTo>
                    <a:pt x="5467350" y="27305"/>
                  </a:lnTo>
                  <a:lnTo>
                    <a:pt x="27336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152525" y="9193466"/>
              <a:ext cx="5467350" cy="54610"/>
            </a:xfrm>
            <a:custGeom>
              <a:avLst/>
              <a:gdLst/>
              <a:ahLst/>
              <a:cxnLst/>
              <a:rect l="l" t="t" r="r" b="b"/>
              <a:pathLst>
                <a:path w="5467350" h="54609">
                  <a:moveTo>
                    <a:pt x="0" y="27305"/>
                  </a:moveTo>
                  <a:lnTo>
                    <a:pt x="2733675" y="0"/>
                  </a:lnTo>
                  <a:lnTo>
                    <a:pt x="5467350" y="27305"/>
                  </a:lnTo>
                  <a:lnTo>
                    <a:pt x="2733675" y="54610"/>
                  </a:lnTo>
                  <a:lnTo>
                    <a:pt x="0" y="2730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00" y="6150597"/>
              <a:ext cx="3324860" cy="368046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902004" y="662431"/>
            <a:ext cx="5939790" cy="5417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04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Subplots</a:t>
            </a:r>
            <a:endParaRPr sz="1800">
              <a:latin typeface="Calibri"/>
              <a:cs typeface="Calibri"/>
            </a:endParaRPr>
          </a:p>
          <a:p>
            <a:pPr marL="12700" marR="12065">
              <a:lnSpc>
                <a:spcPct val="144500"/>
              </a:lnSpc>
              <a:spcBef>
                <a:spcPts val="138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subplot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member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array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appears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same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figure.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subplot command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using the syntax </a:t>
            </a:r>
            <a:r>
              <a:rPr dirty="0" sz="1400" spc="5">
                <a:latin typeface="Cambria Math"/>
                <a:cs typeface="Cambria Math"/>
              </a:rPr>
              <a:t>𝑠𝑢𝑏𝑝𝑙𝑜𝑡(𝑚, </a:t>
            </a:r>
            <a:r>
              <a:rPr dirty="0" sz="1400" spc="10">
                <a:latin typeface="Cambria Math"/>
                <a:cs typeface="Cambria Math"/>
              </a:rPr>
              <a:t>𝑛, </a:t>
            </a:r>
            <a:r>
              <a:rPr dirty="0" sz="1400">
                <a:latin typeface="Cambria Math"/>
                <a:cs typeface="Cambria Math"/>
              </a:rPr>
              <a:t>𝑝)</a:t>
            </a:r>
            <a:r>
              <a:rPr dirty="0" sz="1400">
                <a:latin typeface="Times New Roman"/>
                <a:cs typeface="Times New Roman"/>
              </a:rPr>
              <a:t>. Here </a:t>
            </a:r>
            <a:r>
              <a:rPr dirty="0" sz="1400" i="1">
                <a:latin typeface="Times New Roman"/>
                <a:cs typeface="Times New Roman"/>
              </a:rPr>
              <a:t>m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tell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MATLAB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generate</a:t>
            </a:r>
            <a:r>
              <a:rPr dirty="0" sz="1400">
                <a:latin typeface="Times New Roman"/>
                <a:cs typeface="Times New Roman"/>
              </a:rPr>
              <a:t> a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array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rows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columns.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MATLAB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particular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generated.</a:t>
            </a:r>
            <a:r>
              <a:rPr dirty="0" sz="1400">
                <a:latin typeface="Times New Roman"/>
                <a:cs typeface="Times New Roman"/>
              </a:rPr>
              <a:t> 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always,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these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ideas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illustrated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454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Each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created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subplot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 have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characteristics.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will</a:t>
            </a:r>
            <a:r>
              <a:rPr dirty="0" sz="1400" spc="-5">
                <a:latin typeface="Times New Roman"/>
                <a:cs typeface="Times New Roman"/>
              </a:rPr>
              <a:t> show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𝑒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−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1.2𝑥</a:t>
            </a:r>
            <a:r>
              <a:rPr dirty="0" sz="1400">
                <a:latin typeface="Cambria Math"/>
                <a:cs typeface="Cambria Math"/>
              </a:rPr>
              <a:t>𝑠𝑖𝑛(20𝑥)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𝑒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−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2𝑥</a:t>
            </a:r>
            <a:r>
              <a:rPr dirty="0" sz="1400">
                <a:latin typeface="Cambria Math"/>
                <a:cs typeface="Cambria Math"/>
              </a:rPr>
              <a:t>𝑠𝑖𝑛(20𝑥)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both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cases,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set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−1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226060">
              <a:lnSpc>
                <a:spcPct val="1437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our</a:t>
            </a:r>
            <a:r>
              <a:rPr dirty="0" sz="1400" spc="-5">
                <a:latin typeface="Times New Roman"/>
                <a:cs typeface="Times New Roman"/>
              </a:rPr>
              <a:t> domain,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make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call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subplot: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Example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>
                <a:latin typeface="Cambria Math"/>
                <a:cs typeface="Cambria Math"/>
              </a:rPr>
              <a:t>&gt;&gt;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[0: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0.0</a:t>
            </a:r>
            <a:r>
              <a:rPr dirty="0" sz="1400" spc="-1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: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5];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&gt;&gt;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𝑒𝑥𝑝(−1.2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∗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𝑥).∗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𝑠𝑖𝑛(20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∗ </a:t>
            </a:r>
            <a:r>
              <a:rPr dirty="0" sz="1400" spc="10">
                <a:latin typeface="Cambria Math"/>
                <a:cs typeface="Cambria Math"/>
              </a:rPr>
              <a:t>𝑥);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&gt;&gt;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𝑠𝑢𝑏𝑝𝑙𝑜𝑡(1,2,1)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704" y="455676"/>
            <a:ext cx="764413" cy="1889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75705" y="455676"/>
            <a:ext cx="1112126" cy="18897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15460" y="9288780"/>
            <a:ext cx="14351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14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29919" y="6168006"/>
            <a:ext cx="5995035" cy="3890645"/>
            <a:chOff x="629919" y="6168006"/>
            <a:chExt cx="5995035" cy="3890645"/>
          </a:xfrm>
        </p:grpSpPr>
        <p:sp>
          <p:nvSpPr>
            <p:cNvPr id="6" name="object 6"/>
            <p:cNvSpPr/>
            <p:nvPr/>
          </p:nvSpPr>
          <p:spPr>
            <a:xfrm>
              <a:off x="1152525" y="9193466"/>
              <a:ext cx="5467350" cy="54610"/>
            </a:xfrm>
            <a:custGeom>
              <a:avLst/>
              <a:gdLst/>
              <a:ahLst/>
              <a:cxnLst/>
              <a:rect l="l" t="t" r="r" b="b"/>
              <a:pathLst>
                <a:path w="5467350" h="54609">
                  <a:moveTo>
                    <a:pt x="2733675" y="0"/>
                  </a:moveTo>
                  <a:lnTo>
                    <a:pt x="0" y="27305"/>
                  </a:lnTo>
                  <a:lnTo>
                    <a:pt x="2733675" y="54610"/>
                  </a:lnTo>
                  <a:lnTo>
                    <a:pt x="5467350" y="27305"/>
                  </a:lnTo>
                  <a:lnTo>
                    <a:pt x="27336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152525" y="9193466"/>
              <a:ext cx="5467350" cy="54610"/>
            </a:xfrm>
            <a:custGeom>
              <a:avLst/>
              <a:gdLst/>
              <a:ahLst/>
              <a:cxnLst/>
              <a:rect l="l" t="t" r="r" b="b"/>
              <a:pathLst>
                <a:path w="5467350" h="54609">
                  <a:moveTo>
                    <a:pt x="0" y="27305"/>
                  </a:moveTo>
                  <a:lnTo>
                    <a:pt x="2733675" y="0"/>
                  </a:lnTo>
                  <a:lnTo>
                    <a:pt x="5467350" y="27305"/>
                  </a:lnTo>
                  <a:lnTo>
                    <a:pt x="2733675" y="54610"/>
                  </a:lnTo>
                  <a:lnTo>
                    <a:pt x="0" y="2730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9919" y="6168006"/>
              <a:ext cx="5984621" cy="3890391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902004" y="1116837"/>
            <a:ext cx="872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2:-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5858636"/>
            <a:ext cx="872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3:-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9744" y="1745127"/>
            <a:ext cx="6913880" cy="413471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704" y="455676"/>
            <a:ext cx="764413" cy="1889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75705" y="455676"/>
            <a:ext cx="1112126" cy="18897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15460" y="9288780"/>
            <a:ext cx="14351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15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14400" y="6112898"/>
            <a:ext cx="5710555" cy="3836035"/>
            <a:chOff x="914400" y="6112898"/>
            <a:chExt cx="5710555" cy="3836035"/>
          </a:xfrm>
        </p:grpSpPr>
        <p:sp>
          <p:nvSpPr>
            <p:cNvPr id="6" name="object 6"/>
            <p:cNvSpPr/>
            <p:nvPr/>
          </p:nvSpPr>
          <p:spPr>
            <a:xfrm>
              <a:off x="1152525" y="9193466"/>
              <a:ext cx="5467350" cy="54610"/>
            </a:xfrm>
            <a:custGeom>
              <a:avLst/>
              <a:gdLst/>
              <a:ahLst/>
              <a:cxnLst/>
              <a:rect l="l" t="t" r="r" b="b"/>
              <a:pathLst>
                <a:path w="5467350" h="54609">
                  <a:moveTo>
                    <a:pt x="2733675" y="0"/>
                  </a:moveTo>
                  <a:lnTo>
                    <a:pt x="0" y="27305"/>
                  </a:lnTo>
                  <a:lnTo>
                    <a:pt x="2733675" y="54610"/>
                  </a:lnTo>
                  <a:lnTo>
                    <a:pt x="5467350" y="27305"/>
                  </a:lnTo>
                  <a:lnTo>
                    <a:pt x="27336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152525" y="9193466"/>
              <a:ext cx="5467350" cy="54610"/>
            </a:xfrm>
            <a:custGeom>
              <a:avLst/>
              <a:gdLst/>
              <a:ahLst/>
              <a:cxnLst/>
              <a:rect l="l" t="t" r="r" b="b"/>
              <a:pathLst>
                <a:path w="5467350" h="54609">
                  <a:moveTo>
                    <a:pt x="0" y="27305"/>
                  </a:moveTo>
                  <a:lnTo>
                    <a:pt x="2733675" y="0"/>
                  </a:lnTo>
                  <a:lnTo>
                    <a:pt x="5467350" y="27305"/>
                  </a:lnTo>
                  <a:lnTo>
                    <a:pt x="2733675" y="54610"/>
                  </a:lnTo>
                  <a:lnTo>
                    <a:pt x="0" y="2730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00" y="6112898"/>
              <a:ext cx="3479165" cy="383577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902004" y="502750"/>
            <a:ext cx="5832475" cy="5394325"/>
          </a:xfrm>
          <a:prstGeom prst="rect">
            <a:avLst/>
          </a:prstGeom>
        </p:spPr>
        <p:txBody>
          <a:bodyPr wrap="square" lIns="0" tIns="168910" rIns="0" bIns="0" rtlCol="0" vert="horz">
            <a:spAutoFit/>
          </a:bodyPr>
          <a:lstStyle/>
          <a:p>
            <a:pPr algn="ctr" marL="135890">
              <a:lnSpc>
                <a:spcPct val="100000"/>
              </a:lnSpc>
              <a:spcBef>
                <a:spcPts val="1330"/>
              </a:spcBef>
            </a:pPr>
            <a:r>
              <a:rPr dirty="0" sz="1800" spc="-5" b="1">
                <a:latin typeface="Times New Roman"/>
                <a:cs typeface="Times New Roman"/>
              </a:rPr>
              <a:t>Overlaying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Plots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and linspace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43900"/>
              </a:lnSpc>
              <a:spcBef>
                <a:spcPts val="229"/>
              </a:spcBef>
            </a:pPr>
            <a:r>
              <a:rPr dirty="0" sz="1400" spc="-5">
                <a:latin typeface="Times New Roman"/>
                <a:cs typeface="Times New Roman"/>
              </a:rPr>
              <a:t>Let’s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suppose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plot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function,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decide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want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appear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graph.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telling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MATLAB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hold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118110">
              <a:lnSpc>
                <a:spcPct val="143900"/>
              </a:lnSpc>
              <a:spcBef>
                <a:spcPts val="990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cos(x)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sin(x)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place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same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graphic. First,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let’s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learn</a:t>
            </a:r>
            <a:r>
              <a:rPr dirty="0" sz="1400">
                <a:latin typeface="Times New Roman"/>
                <a:cs typeface="Times New Roman"/>
              </a:rPr>
              <a:t>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</a:t>
            </a:r>
            <a:r>
              <a:rPr dirty="0" sz="1400" spc="-5">
                <a:latin typeface="Times New Roman"/>
                <a:cs typeface="Times New Roman"/>
              </a:rPr>
              <a:t> command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>
                <a:latin typeface="Times New Roman"/>
                <a:cs typeface="Times New Roman"/>
              </a:rPr>
              <a:t> can </a:t>
            </a:r>
            <a:r>
              <a:rPr dirty="0" sz="1400" spc="-5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generate</a:t>
            </a:r>
            <a:r>
              <a:rPr dirty="0" sz="1400">
                <a:latin typeface="Times New Roman"/>
                <a:cs typeface="Times New Roman"/>
              </a:rPr>
              <a:t> a </a:t>
            </a:r>
            <a:r>
              <a:rPr dirty="0" sz="1400" spc="-5">
                <a:latin typeface="Times New Roman"/>
                <a:cs typeface="Times New Roman"/>
              </a:rPr>
              <a:t>set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x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data.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done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linspace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command.</a:t>
            </a:r>
            <a:r>
              <a:rPr dirty="0" sz="1400">
                <a:latin typeface="Times New Roman"/>
                <a:cs typeface="Times New Roman"/>
              </a:rPr>
              <a:t> 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ways.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write: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x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linspace(a,b)</a:t>
            </a:r>
            <a:endParaRPr sz="1400">
              <a:latin typeface="Times New Roman"/>
              <a:cs typeface="Times New Roman"/>
            </a:endParaRPr>
          </a:p>
          <a:p>
            <a:pPr algn="just" marL="12700" marR="60960">
              <a:lnSpc>
                <a:spcPct val="143600"/>
              </a:lnSpc>
              <a:spcBef>
                <a:spcPts val="994"/>
              </a:spcBef>
            </a:pPr>
            <a:r>
              <a:rPr dirty="0" sz="1400" spc="-5">
                <a:latin typeface="Times New Roman"/>
                <a:cs typeface="Times New Roman"/>
              </a:rPr>
              <a:t>Then MATLAB will </a:t>
            </a:r>
            <a:r>
              <a:rPr dirty="0" sz="1400">
                <a:latin typeface="Times New Roman"/>
                <a:cs typeface="Times New Roman"/>
              </a:rPr>
              <a:t>create a </a:t>
            </a:r>
            <a:r>
              <a:rPr dirty="0" sz="1400" spc="-5">
                <a:latin typeface="Times New Roman"/>
                <a:cs typeface="Times New Roman"/>
              </a:rPr>
              <a:t>line </a:t>
            </a:r>
            <a:r>
              <a:rPr dirty="0" sz="1400">
                <a:latin typeface="Times New Roman"/>
                <a:cs typeface="Times New Roman"/>
              </a:rPr>
              <a:t>of n </a:t>
            </a:r>
            <a:r>
              <a:rPr dirty="0" sz="1400" spc="-5">
                <a:latin typeface="Times New Roman"/>
                <a:cs typeface="Times New Roman"/>
              </a:rPr>
              <a:t>uniformly spaced points from </a:t>
            </a:r>
            <a:r>
              <a:rPr dirty="0" sz="1400">
                <a:latin typeface="Times New Roman"/>
                <a:cs typeface="Times New Roman"/>
              </a:rPr>
              <a:t>a to b. </a:t>
            </a:r>
            <a:r>
              <a:rPr dirty="0" sz="1400" spc="-5">
                <a:latin typeface="Times New Roman"/>
                <a:cs typeface="Times New Roman"/>
              </a:rPr>
              <a:t>Now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let’s </a:t>
            </a:r>
            <a:r>
              <a:rPr dirty="0" sz="1400">
                <a:latin typeface="Times New Roman"/>
                <a:cs typeface="Times New Roman"/>
              </a:rPr>
              <a:t>use </a:t>
            </a:r>
            <a:r>
              <a:rPr dirty="0" sz="1400" spc="-5">
                <a:latin typeface="Times New Roman"/>
                <a:cs typeface="Times New Roman"/>
              </a:rPr>
              <a:t>this tool to plot </a:t>
            </a:r>
            <a:r>
              <a:rPr dirty="0" sz="1400">
                <a:latin typeface="Times New Roman"/>
                <a:cs typeface="Times New Roman"/>
              </a:rPr>
              <a:t>cos(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and sin(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). We define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set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100 linearly spaced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>
                <a:latin typeface="Times New Roman"/>
                <a:cs typeface="Times New Roman"/>
              </a:rPr>
              <a:t> 0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2π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entering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command: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Example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1:-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75"/>
              </a:spcBef>
            </a:pPr>
            <a:r>
              <a:rPr dirty="0" sz="1150" spc="-5">
                <a:latin typeface="Calibri"/>
                <a:cs typeface="Calibri"/>
              </a:rPr>
              <a:t>&gt;&gt;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x</a:t>
            </a:r>
            <a:r>
              <a:rPr dirty="0" sz="1150" spc="-20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=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linspace(0,2*pi);</a:t>
            </a:r>
            <a:endParaRPr sz="115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685"/>
              </a:spcBef>
            </a:pPr>
            <a:r>
              <a:rPr dirty="0" sz="1400" spc="-5">
                <a:latin typeface="Times New Roman"/>
                <a:cs typeface="Times New Roman"/>
              </a:rPr>
              <a:t>Now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let’s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 cos(x);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70"/>
              </a:spcBef>
            </a:pPr>
            <a:r>
              <a:rPr dirty="0" sz="1150" spc="-5">
                <a:latin typeface="Calibri"/>
                <a:cs typeface="Calibri"/>
              </a:rPr>
              <a:t>&gt;&gt;</a:t>
            </a:r>
            <a:r>
              <a:rPr dirty="0" sz="1150" spc="-20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plot(x,cos(x))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60908"/>
            <a:ext cx="3311525" cy="1393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Example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2:-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get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graphic shown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now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150" spc="-5">
                <a:latin typeface="Calibri"/>
                <a:cs typeface="Calibri"/>
              </a:rPr>
              <a:t>&gt;&gt;</a:t>
            </a:r>
            <a:r>
              <a:rPr dirty="0" sz="1150" spc="-20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plot(x,sin(x))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757396"/>
            <a:ext cx="2108835" cy="1343660"/>
          </a:xfrm>
          <a:prstGeom prst="rect">
            <a:avLst/>
          </a:prstGeom>
        </p:spPr>
        <p:txBody>
          <a:bodyPr wrap="square" lIns="0" tIns="131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400" spc="-5">
                <a:latin typeface="Times New Roman"/>
                <a:cs typeface="Times New Roman"/>
              </a:rPr>
              <a:t>Example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3:-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150" spc="-5">
                <a:latin typeface="Calibri"/>
                <a:cs typeface="Calibri"/>
              </a:rPr>
              <a:t>&gt;&gt;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x</a:t>
            </a:r>
            <a:r>
              <a:rPr dirty="0" sz="1150" spc="-20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=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linspace(0,2*pi);</a:t>
            </a: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50" spc="-5">
                <a:latin typeface="Calibri"/>
                <a:cs typeface="Calibri"/>
              </a:rPr>
              <a:t>&gt;&gt; plot(x,cos(x)),axis([0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2*pi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-1</a:t>
            </a:r>
            <a:r>
              <a:rPr dirty="0" sz="1150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1])</a:t>
            </a: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150" spc="-5">
                <a:latin typeface="Calibri"/>
                <a:cs typeface="Calibri"/>
              </a:rPr>
              <a:t>&gt;&gt;</a:t>
            </a:r>
            <a:r>
              <a:rPr dirty="0" sz="1150" spc="-20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hold</a:t>
            </a:r>
            <a:r>
              <a:rPr dirty="0" sz="1150" spc="-25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on</a:t>
            </a: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150" spc="-5">
                <a:latin typeface="Calibri"/>
                <a:cs typeface="Calibri"/>
              </a:rPr>
              <a:t>&gt;&gt;</a:t>
            </a:r>
            <a:r>
              <a:rPr dirty="0" sz="1150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plot(x,</a:t>
            </a:r>
            <a:r>
              <a:rPr dirty="0" sz="1150" spc="-10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sin(x)),</a:t>
            </a:r>
            <a:r>
              <a:rPr dirty="0" sz="1150" spc="-20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axis</a:t>
            </a:r>
            <a:r>
              <a:rPr dirty="0" sz="1150" spc="5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([0</a:t>
            </a:r>
            <a:r>
              <a:rPr dirty="0" sz="1150" spc="-10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2*pi</a:t>
            </a:r>
            <a:r>
              <a:rPr dirty="0" sz="1150" spc="5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-1</a:t>
            </a:r>
            <a:r>
              <a:rPr dirty="0" sz="1150" spc="5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1])</a:t>
            </a:r>
            <a:endParaRPr sz="115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267711"/>
            <a:ext cx="3981450" cy="441007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685800"/>
            <a:ext cx="4057650" cy="478155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63956"/>
            <a:ext cx="708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Problems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0778" y="1138427"/>
            <a:ext cx="5827221" cy="437248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63956"/>
            <a:ext cx="10312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)</a:t>
            </a:r>
            <a:r>
              <a:rPr dirty="0" sz="1400" spc="28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Solution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:-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3665" y="1205365"/>
            <a:ext cx="5698119" cy="193375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6850" y="3625624"/>
            <a:ext cx="4738792" cy="421637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62431"/>
            <a:ext cx="5734685" cy="1099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3495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Using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the </a:t>
            </a:r>
            <a:r>
              <a:rPr dirty="0" sz="1800" spc="-5">
                <a:latin typeface="Cambria Math"/>
                <a:cs typeface="Cambria Math"/>
              </a:rPr>
              <a:t>𝐱𝐥𝐚𝐛𝐞𝐥</a:t>
            </a:r>
            <a:r>
              <a:rPr dirty="0" sz="1800" spc="20">
                <a:latin typeface="Cambria Math"/>
                <a:cs typeface="Cambria Math"/>
              </a:rPr>
              <a:t> </a:t>
            </a:r>
            <a:r>
              <a:rPr dirty="0" sz="1800" b="1">
                <a:latin typeface="Calibri"/>
                <a:cs typeface="Calibri"/>
              </a:rPr>
              <a:t>and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>
                <a:latin typeface="Cambria Math"/>
                <a:cs typeface="Cambria Math"/>
              </a:rPr>
              <a:t>𝐲𝐥𝐚𝐛𝐞𝐥</a:t>
            </a:r>
            <a:r>
              <a:rPr dirty="0" sz="1800" spc="10">
                <a:latin typeface="Cambria Math"/>
                <a:cs typeface="Cambria Math"/>
              </a:rPr>
              <a:t> </a:t>
            </a:r>
            <a:r>
              <a:rPr dirty="0" sz="1800" spc="-5" b="1">
                <a:latin typeface="Calibri"/>
                <a:cs typeface="Calibri"/>
              </a:rPr>
              <a:t>functions.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Calibri"/>
              <a:cs typeface="Calibri"/>
            </a:endParaRPr>
          </a:p>
          <a:p>
            <a:pPr marL="12700" marR="5080">
              <a:lnSpc>
                <a:spcPts val="1620"/>
              </a:lnSpc>
            </a:pPr>
            <a:r>
              <a:rPr dirty="0" sz="1400">
                <a:latin typeface="Times New Roman"/>
                <a:cs typeface="Times New Roman"/>
              </a:rPr>
              <a:t>Place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𝑥𝑙𝑎𝑏𝑒𝑙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𝑦𝑙𝑎𝑏𝑒𝑙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separated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your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877790"/>
            <a:ext cx="5901055" cy="522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399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If we want to </a:t>
            </a:r>
            <a:r>
              <a:rPr dirty="0" sz="1400" spc="-5">
                <a:latin typeface="Calibri"/>
                <a:cs typeface="Calibri"/>
              </a:rPr>
              <a:t>add labels and </a:t>
            </a:r>
            <a:r>
              <a:rPr dirty="0" sz="1400">
                <a:latin typeface="Calibri"/>
                <a:cs typeface="Calibri"/>
              </a:rPr>
              <a:t>a title to the plot, we can </a:t>
            </a:r>
            <a:r>
              <a:rPr dirty="0" sz="1400" spc="-5">
                <a:latin typeface="Calibri"/>
                <a:cs typeface="Calibri"/>
              </a:rPr>
              <a:t>follow the same procedure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used with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plot(x,y).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50" y="1751088"/>
            <a:ext cx="3016250" cy="5937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450" y="2504313"/>
            <a:ext cx="3360420" cy="226821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3450" y="5604830"/>
            <a:ext cx="5875133" cy="13188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33450" y="5889371"/>
            <a:ext cx="3550920" cy="243459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62431"/>
            <a:ext cx="5956300" cy="18186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5214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Adding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the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phrase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grid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on to </a:t>
            </a:r>
            <a:r>
              <a:rPr dirty="0" sz="1800" spc="-10" b="1">
                <a:latin typeface="Calibri"/>
                <a:cs typeface="Calibri"/>
              </a:rPr>
              <a:t>your </a:t>
            </a:r>
            <a:r>
              <a:rPr dirty="0" sz="1800" b="1">
                <a:latin typeface="Calibri"/>
                <a:cs typeface="Calibri"/>
              </a:rPr>
              <a:t>plot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statement</a:t>
            </a:r>
            <a:endParaRPr sz="1800">
              <a:latin typeface="Calibri"/>
              <a:cs typeface="Calibri"/>
            </a:endParaRPr>
          </a:p>
          <a:p>
            <a:pPr marL="12700" marR="20320">
              <a:lnSpc>
                <a:spcPts val="1620"/>
              </a:lnSpc>
              <a:spcBef>
                <a:spcPts val="1490"/>
              </a:spcBef>
            </a:pP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plot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𝑡𝑎𝑛ℎ(𝑥) </a:t>
            </a:r>
            <a:r>
              <a:rPr dirty="0" sz="1400" spc="-5">
                <a:latin typeface="Times New Roman"/>
                <a:cs typeface="Times New Roman"/>
              </a:rPr>
              <a:t>over the range </a:t>
            </a:r>
            <a:r>
              <a:rPr dirty="0" sz="1400">
                <a:latin typeface="Cambria Math"/>
                <a:cs typeface="Cambria Math"/>
              </a:rPr>
              <a:t>−6 ≤ 𝑥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 6 </a:t>
            </a:r>
            <a:r>
              <a:rPr dirty="0" sz="1400" spc="-5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grid display. First we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265"/>
              </a:lnSpc>
            </a:pPr>
            <a:r>
              <a:rPr dirty="0" sz="1150">
                <a:latin typeface="Cambria Math"/>
                <a:cs typeface="Cambria Math"/>
              </a:rPr>
              <a:t>&gt;&gt;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5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𝑥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10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=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6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[−</a:t>
            </a:r>
            <a:r>
              <a:rPr dirty="0" sz="1150" spc="-5">
                <a:latin typeface="Cambria Math"/>
                <a:cs typeface="Cambria Math"/>
              </a:rPr>
              <a:t>6</a:t>
            </a:r>
            <a:r>
              <a:rPr dirty="0" sz="1150">
                <a:latin typeface="Cambria Math"/>
                <a:cs typeface="Cambria Math"/>
              </a:rPr>
              <a:t>:</a:t>
            </a:r>
            <a:r>
              <a:rPr dirty="0" sz="1150" spc="-65">
                <a:latin typeface="Cambria Math"/>
                <a:cs typeface="Cambria Math"/>
              </a:rPr>
              <a:t> </a:t>
            </a:r>
            <a:r>
              <a:rPr dirty="0" sz="1150" spc="-5">
                <a:latin typeface="Cambria Math"/>
                <a:cs typeface="Cambria Math"/>
              </a:rPr>
              <a:t>0</a:t>
            </a:r>
            <a:r>
              <a:rPr dirty="0" sz="1150">
                <a:latin typeface="Cambria Math"/>
                <a:cs typeface="Cambria Math"/>
              </a:rPr>
              <a:t>.</a:t>
            </a:r>
            <a:r>
              <a:rPr dirty="0" sz="1150" spc="-5">
                <a:latin typeface="Cambria Math"/>
                <a:cs typeface="Cambria Math"/>
              </a:rPr>
              <a:t>01</a:t>
            </a:r>
            <a:r>
              <a:rPr dirty="0" sz="1150">
                <a:latin typeface="Cambria Math"/>
                <a:cs typeface="Cambria Math"/>
              </a:rPr>
              <a:t>:</a:t>
            </a:r>
            <a:r>
              <a:rPr dirty="0" sz="1150" spc="-6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6];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ts val="1625"/>
              </a:lnSpc>
            </a:pPr>
            <a:r>
              <a:rPr dirty="0" sz="1400" spc="-5">
                <a:latin typeface="Times New Roman"/>
                <a:cs typeface="Times New Roman"/>
              </a:rPr>
              <a:t>Next,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30"/>
              </a:lnSpc>
            </a:pPr>
            <a:r>
              <a:rPr dirty="0" sz="1150">
                <a:latin typeface="Cambria Math"/>
                <a:cs typeface="Cambria Math"/>
              </a:rPr>
              <a:t>&gt;&gt;</a:t>
            </a:r>
            <a:r>
              <a:rPr dirty="0" sz="1150" spc="4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𝑦</a:t>
            </a:r>
            <a:r>
              <a:rPr dirty="0" sz="1150" spc="31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=</a:t>
            </a:r>
            <a:r>
              <a:rPr dirty="0" sz="1150" spc="31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𝑡𝑎𝑛ℎ(𝑥);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ts val="1639"/>
              </a:lnSpc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looks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like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this, 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produces 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shown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Figure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65"/>
              </a:lnSpc>
            </a:pPr>
            <a:r>
              <a:rPr dirty="0" sz="1150">
                <a:latin typeface="Cambria Math"/>
                <a:cs typeface="Cambria Math"/>
              </a:rPr>
              <a:t>&gt;&gt;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55">
                <a:latin typeface="Cambria Math"/>
                <a:cs typeface="Cambria Math"/>
              </a:rPr>
              <a:t> </a:t>
            </a:r>
            <a:r>
              <a:rPr dirty="0" sz="1150" spc="5">
                <a:latin typeface="Cambria Math"/>
                <a:cs typeface="Cambria Math"/>
              </a:rPr>
              <a:t>𝑝</a:t>
            </a:r>
            <a:r>
              <a:rPr dirty="0" sz="1150" spc="-5">
                <a:latin typeface="Cambria Math"/>
                <a:cs typeface="Cambria Math"/>
              </a:rPr>
              <a:t>𝑙</a:t>
            </a:r>
            <a:r>
              <a:rPr dirty="0" sz="1150">
                <a:latin typeface="Cambria Math"/>
                <a:cs typeface="Cambria Math"/>
              </a:rPr>
              <a:t>𝑜</a:t>
            </a:r>
            <a:r>
              <a:rPr dirty="0" sz="1150" spc="20">
                <a:latin typeface="Cambria Math"/>
                <a:cs typeface="Cambria Math"/>
              </a:rPr>
              <a:t>𝑡</a:t>
            </a:r>
            <a:r>
              <a:rPr dirty="0" sz="1150">
                <a:latin typeface="Cambria Math"/>
                <a:cs typeface="Cambria Math"/>
              </a:rPr>
              <a:t>(</a:t>
            </a:r>
            <a:r>
              <a:rPr dirty="0" sz="1150" spc="30">
                <a:latin typeface="Cambria Math"/>
                <a:cs typeface="Cambria Math"/>
              </a:rPr>
              <a:t>𝑥</a:t>
            </a:r>
            <a:r>
              <a:rPr dirty="0" sz="1150">
                <a:latin typeface="Cambria Math"/>
                <a:cs typeface="Cambria Math"/>
              </a:rPr>
              <a:t>,</a:t>
            </a:r>
            <a:r>
              <a:rPr dirty="0" sz="1150" spc="-60">
                <a:latin typeface="Cambria Math"/>
                <a:cs typeface="Cambria Math"/>
              </a:rPr>
              <a:t> </a:t>
            </a:r>
            <a:r>
              <a:rPr dirty="0" sz="1150" spc="15">
                <a:latin typeface="Cambria Math"/>
                <a:cs typeface="Cambria Math"/>
              </a:rPr>
              <a:t>𝑦</a:t>
            </a:r>
            <a:r>
              <a:rPr dirty="0" sz="1150">
                <a:latin typeface="Cambria Math"/>
                <a:cs typeface="Cambria Math"/>
              </a:rPr>
              <a:t>),</a:t>
            </a:r>
            <a:r>
              <a:rPr dirty="0" sz="1150" spc="-7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𝑔</a:t>
            </a:r>
            <a:r>
              <a:rPr dirty="0" sz="1150" spc="5">
                <a:latin typeface="Cambria Math"/>
                <a:cs typeface="Cambria Math"/>
              </a:rPr>
              <a:t>𝑟</a:t>
            </a:r>
            <a:r>
              <a:rPr dirty="0" sz="1150" spc="-5">
                <a:latin typeface="Cambria Math"/>
                <a:cs typeface="Cambria Math"/>
              </a:rPr>
              <a:t>𝑖</a:t>
            </a:r>
            <a:r>
              <a:rPr dirty="0" sz="1150">
                <a:latin typeface="Cambria Math"/>
                <a:cs typeface="Cambria Math"/>
              </a:rPr>
              <a:t>𝑑</a:t>
            </a:r>
            <a:r>
              <a:rPr dirty="0" sz="1150" spc="30">
                <a:latin typeface="Cambria Math"/>
                <a:cs typeface="Cambria Math"/>
              </a:rPr>
              <a:t> </a:t>
            </a:r>
            <a:r>
              <a:rPr dirty="0" sz="1150" spc="-5">
                <a:latin typeface="Cambria Math"/>
                <a:cs typeface="Cambria Math"/>
              </a:rPr>
              <a:t>𝑜𝑛</a:t>
            </a:r>
            <a:endParaRPr sz="1150">
              <a:latin typeface="Cambria Math"/>
              <a:cs typeface="Cambria Math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50" y="2622765"/>
            <a:ext cx="1911985" cy="75937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450" y="3534409"/>
            <a:ext cx="3384550" cy="223266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62431"/>
            <a:ext cx="5902960" cy="5652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Showing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Multiple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Functions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on</a:t>
            </a:r>
            <a:r>
              <a:rPr dirty="0" sz="1800" spc="-5" b="1">
                <a:latin typeface="Calibri"/>
                <a:cs typeface="Calibri"/>
              </a:rPr>
              <a:t> One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Plot</a:t>
            </a:r>
            <a:endParaRPr sz="1800">
              <a:latin typeface="Calibri"/>
              <a:cs typeface="Calibri"/>
            </a:endParaRPr>
          </a:p>
          <a:p>
            <a:pPr marL="12700" marR="21590">
              <a:lnSpc>
                <a:spcPct val="152100"/>
              </a:lnSpc>
              <a:spcBef>
                <a:spcPts val="520"/>
              </a:spcBef>
            </a:pP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many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cases, </a:t>
            </a:r>
            <a:r>
              <a:rPr dirty="0" sz="1400">
                <a:latin typeface="Calibri"/>
                <a:cs typeface="Calibri"/>
              </a:rPr>
              <a:t>it 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necessary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plot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more </a:t>
            </a:r>
            <a:r>
              <a:rPr dirty="0" sz="1400">
                <a:latin typeface="Calibri"/>
                <a:cs typeface="Calibri"/>
              </a:rPr>
              <a:t>than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one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curve</a:t>
            </a:r>
            <a:r>
              <a:rPr dirty="0" sz="1400" spc="-5">
                <a:latin typeface="Calibri"/>
                <a:cs typeface="Calibri"/>
              </a:rPr>
              <a:t> on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 single</a:t>
            </a:r>
            <a:r>
              <a:rPr dirty="0" sz="1400" spc="-5">
                <a:latin typeface="Calibri"/>
                <a:cs typeface="Calibri"/>
              </a:rPr>
              <a:t> graph.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Let’s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start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</a:t>
            </a:r>
            <a:r>
              <a:rPr dirty="0" sz="1400" spc="-5">
                <a:latin typeface="Calibri"/>
                <a:cs typeface="Calibri"/>
              </a:rPr>
              <a:t> showing two functions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on</a:t>
            </a:r>
            <a:r>
              <a:rPr dirty="0" sz="1400">
                <a:latin typeface="Calibri"/>
                <a:cs typeface="Calibri"/>
              </a:rPr>
              <a:t> the</a:t>
            </a:r>
            <a:r>
              <a:rPr dirty="0" sz="1400" spc="-5">
                <a:latin typeface="Calibri"/>
                <a:cs typeface="Calibri"/>
              </a:rPr>
              <a:t> same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graph. </a:t>
            </a:r>
            <a:r>
              <a:rPr dirty="0" sz="1400" spc="-5">
                <a:latin typeface="Calibri"/>
                <a:cs typeface="Calibri"/>
              </a:rPr>
              <a:t>In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case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let’s plot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following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two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functions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over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𝑡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</a:t>
            </a:r>
            <a:r>
              <a:rPr dirty="0" sz="140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10">
                <a:latin typeface="Cambria Math"/>
                <a:cs typeface="Cambria Math"/>
              </a:rPr>
              <a:t>𝑓</a:t>
            </a:r>
            <a:r>
              <a:rPr dirty="0" baseline="2415" sz="1725" spc="15">
                <a:latin typeface="Cambria Math"/>
                <a:cs typeface="Cambria Math"/>
              </a:rPr>
              <a:t>(</a:t>
            </a:r>
            <a:r>
              <a:rPr dirty="0" sz="1150" spc="10">
                <a:latin typeface="Cambria Math"/>
                <a:cs typeface="Cambria Math"/>
              </a:rPr>
              <a:t>𝑡</a:t>
            </a:r>
            <a:r>
              <a:rPr dirty="0" baseline="2415" sz="1725" spc="15">
                <a:latin typeface="Cambria Math"/>
                <a:cs typeface="Cambria Math"/>
              </a:rPr>
              <a:t>)</a:t>
            </a:r>
            <a:r>
              <a:rPr dirty="0" baseline="2415" sz="1725" spc="7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=</a:t>
            </a:r>
            <a:r>
              <a:rPr dirty="0" sz="1150" spc="4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𝑒</a:t>
            </a:r>
            <a:r>
              <a:rPr dirty="0" sz="1150" spc="10">
                <a:latin typeface="Cambria Math"/>
                <a:cs typeface="Cambria Math"/>
              </a:rPr>
              <a:t> </a:t>
            </a:r>
            <a:r>
              <a:rPr dirty="0" sz="850">
                <a:latin typeface="Cambria Math"/>
                <a:cs typeface="Cambria Math"/>
              </a:rPr>
              <a:t>−</a:t>
            </a:r>
            <a:r>
              <a:rPr dirty="0" sz="850" spc="45">
                <a:latin typeface="Cambria Math"/>
                <a:cs typeface="Cambria Math"/>
              </a:rPr>
              <a:t> </a:t>
            </a:r>
            <a:r>
              <a:rPr dirty="0" sz="850">
                <a:latin typeface="Cambria Math"/>
                <a:cs typeface="Cambria Math"/>
              </a:rPr>
              <a:t>𝑡</a:t>
            </a:r>
            <a:endParaRPr sz="8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</a:pPr>
            <a:r>
              <a:rPr dirty="0" sz="1150" spc="10">
                <a:latin typeface="Cambria Math"/>
                <a:cs typeface="Cambria Math"/>
              </a:rPr>
              <a:t>𝑔(𝑡)</a:t>
            </a:r>
            <a:r>
              <a:rPr dirty="0" sz="1150" spc="5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=</a:t>
            </a:r>
            <a:r>
              <a:rPr dirty="0" sz="1150" spc="4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𝑒</a:t>
            </a:r>
            <a:r>
              <a:rPr dirty="0" sz="1150" spc="10">
                <a:latin typeface="Cambria Math"/>
                <a:cs typeface="Cambria Math"/>
              </a:rPr>
              <a:t> </a:t>
            </a:r>
            <a:r>
              <a:rPr dirty="0" sz="850">
                <a:latin typeface="Cambria Math"/>
                <a:cs typeface="Cambria Math"/>
              </a:rPr>
              <a:t>−</a:t>
            </a:r>
            <a:r>
              <a:rPr dirty="0" sz="850" spc="50">
                <a:latin typeface="Cambria Math"/>
                <a:cs typeface="Cambria Math"/>
              </a:rPr>
              <a:t> </a:t>
            </a:r>
            <a:r>
              <a:rPr dirty="0" sz="850" spc="-5">
                <a:latin typeface="Cambria Math"/>
                <a:cs typeface="Cambria Math"/>
              </a:rPr>
              <a:t>2𝑡</a:t>
            </a:r>
            <a:endParaRPr sz="8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Cambria Math"/>
              <a:cs typeface="Cambria Math"/>
            </a:endParaRPr>
          </a:p>
          <a:p>
            <a:pPr marL="12700" marR="351155">
              <a:lnSpc>
                <a:spcPct val="143600"/>
              </a:lnSpc>
              <a:spcBef>
                <a:spcPts val="800"/>
              </a:spcBef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will</a:t>
            </a:r>
            <a:r>
              <a:rPr dirty="0" sz="1400" spc="-5">
                <a:latin typeface="Times New Roman"/>
                <a:cs typeface="Times New Roman"/>
              </a:rPr>
              <a:t> differentiate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between 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curves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plotting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dashed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usual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procedure, we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150">
                <a:latin typeface="Cambria Math"/>
                <a:cs typeface="Cambria Math"/>
              </a:rPr>
              <a:t>&gt;&gt;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5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𝑡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9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=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6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[</a:t>
            </a:r>
            <a:r>
              <a:rPr dirty="0" sz="1150" spc="-5">
                <a:latin typeface="Cambria Math"/>
                <a:cs typeface="Cambria Math"/>
              </a:rPr>
              <a:t>0</a:t>
            </a:r>
            <a:r>
              <a:rPr dirty="0" sz="1150">
                <a:latin typeface="Cambria Math"/>
                <a:cs typeface="Cambria Math"/>
              </a:rPr>
              <a:t>:</a:t>
            </a:r>
            <a:r>
              <a:rPr dirty="0" sz="1150" spc="-65">
                <a:latin typeface="Cambria Math"/>
                <a:cs typeface="Cambria Math"/>
              </a:rPr>
              <a:t> </a:t>
            </a:r>
            <a:r>
              <a:rPr dirty="0" sz="1150" spc="-5">
                <a:latin typeface="Cambria Math"/>
                <a:cs typeface="Cambria Math"/>
              </a:rPr>
              <a:t>0</a:t>
            </a:r>
            <a:r>
              <a:rPr dirty="0" sz="1150">
                <a:latin typeface="Cambria Math"/>
                <a:cs typeface="Cambria Math"/>
              </a:rPr>
              <a:t>.</a:t>
            </a:r>
            <a:r>
              <a:rPr dirty="0" sz="1150" spc="-5">
                <a:latin typeface="Cambria Math"/>
                <a:cs typeface="Cambria Math"/>
              </a:rPr>
              <a:t>01</a:t>
            </a:r>
            <a:r>
              <a:rPr dirty="0" sz="1150">
                <a:latin typeface="Cambria Math"/>
                <a:cs typeface="Cambria Math"/>
              </a:rPr>
              <a:t>:</a:t>
            </a:r>
            <a:r>
              <a:rPr dirty="0" sz="1150" spc="-65">
                <a:latin typeface="Cambria Math"/>
                <a:cs typeface="Cambria Math"/>
              </a:rPr>
              <a:t> </a:t>
            </a:r>
            <a:r>
              <a:rPr dirty="0" sz="1150" spc="-5">
                <a:latin typeface="Cambria Math"/>
                <a:cs typeface="Cambria Math"/>
              </a:rPr>
              <a:t>5</a:t>
            </a:r>
            <a:r>
              <a:rPr dirty="0" sz="1150">
                <a:latin typeface="Cambria Math"/>
                <a:cs typeface="Cambria Math"/>
              </a:rPr>
              <a:t>];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 spc="-5">
                <a:latin typeface="Times New Roman"/>
                <a:cs typeface="Times New Roman"/>
              </a:rPr>
              <a:t>Next,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functions: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150">
                <a:latin typeface="Cambria Math"/>
                <a:cs typeface="Cambria Math"/>
              </a:rPr>
              <a:t>&gt;&gt;</a:t>
            </a:r>
            <a:r>
              <a:rPr dirty="0" sz="1150" spc="4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𝑓</a:t>
            </a:r>
            <a:r>
              <a:rPr dirty="0" sz="1150" spc="33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=</a:t>
            </a:r>
            <a:r>
              <a:rPr dirty="0" sz="1150" spc="29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𝑒𝑥𝑝(−𝑡);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150">
                <a:latin typeface="Cambria Math"/>
                <a:cs typeface="Cambria Math"/>
              </a:rPr>
              <a:t>&gt;&gt;</a:t>
            </a:r>
            <a:r>
              <a:rPr dirty="0" sz="1150" spc="4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𝑔</a:t>
            </a:r>
            <a:r>
              <a:rPr dirty="0" sz="1150" spc="31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=</a:t>
            </a:r>
            <a:r>
              <a:rPr dirty="0" sz="1150" spc="30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𝑒𝑥𝑝(−2</a:t>
            </a:r>
            <a:r>
              <a:rPr dirty="0" sz="1150" spc="-2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∗</a:t>
            </a:r>
            <a:r>
              <a:rPr dirty="0" sz="1150" spc="-5">
                <a:latin typeface="Cambria Math"/>
                <a:cs typeface="Cambria Math"/>
              </a:rPr>
              <a:t> </a:t>
            </a:r>
            <a:r>
              <a:rPr dirty="0" sz="1150" spc="5">
                <a:latin typeface="Cambria Math"/>
                <a:cs typeface="Cambria Math"/>
              </a:rPr>
              <a:t>𝑡);</a:t>
            </a:r>
            <a:endParaRPr sz="11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Cambria Math"/>
              <a:cs typeface="Cambria Math"/>
            </a:endParaRPr>
          </a:p>
          <a:p>
            <a:pPr marL="1270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character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enclosed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single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quotes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tell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kind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curve.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have: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50">
                <a:latin typeface="Cambria Math"/>
                <a:cs typeface="Cambria Math"/>
              </a:rPr>
              <a:t>&gt;&gt;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55">
                <a:latin typeface="Cambria Math"/>
                <a:cs typeface="Cambria Math"/>
              </a:rPr>
              <a:t> </a:t>
            </a:r>
            <a:r>
              <a:rPr dirty="0" sz="1150" spc="5">
                <a:latin typeface="Cambria Math"/>
                <a:cs typeface="Cambria Math"/>
              </a:rPr>
              <a:t>𝑝</a:t>
            </a:r>
            <a:r>
              <a:rPr dirty="0" sz="1150" spc="-5">
                <a:latin typeface="Cambria Math"/>
                <a:cs typeface="Cambria Math"/>
              </a:rPr>
              <a:t>𝑙</a:t>
            </a:r>
            <a:r>
              <a:rPr dirty="0" sz="1150">
                <a:latin typeface="Cambria Math"/>
                <a:cs typeface="Cambria Math"/>
              </a:rPr>
              <a:t>𝑜</a:t>
            </a:r>
            <a:r>
              <a:rPr dirty="0" sz="1150" spc="20">
                <a:latin typeface="Cambria Math"/>
                <a:cs typeface="Cambria Math"/>
              </a:rPr>
              <a:t>𝑡</a:t>
            </a:r>
            <a:r>
              <a:rPr dirty="0" sz="1150">
                <a:latin typeface="Cambria Math"/>
                <a:cs typeface="Cambria Math"/>
              </a:rPr>
              <a:t>(</a:t>
            </a:r>
            <a:r>
              <a:rPr dirty="0" sz="1150" spc="25">
                <a:latin typeface="Cambria Math"/>
                <a:cs typeface="Cambria Math"/>
              </a:rPr>
              <a:t>𝑡</a:t>
            </a:r>
            <a:r>
              <a:rPr dirty="0" sz="1150">
                <a:latin typeface="Cambria Math"/>
                <a:cs typeface="Cambria Math"/>
              </a:rPr>
              <a:t>,</a:t>
            </a:r>
            <a:r>
              <a:rPr dirty="0" sz="1150" spc="-60">
                <a:latin typeface="Cambria Math"/>
                <a:cs typeface="Cambria Math"/>
              </a:rPr>
              <a:t> </a:t>
            </a:r>
            <a:r>
              <a:rPr dirty="0" sz="1150" spc="25">
                <a:latin typeface="Cambria Math"/>
                <a:cs typeface="Cambria Math"/>
              </a:rPr>
              <a:t>𝑓</a:t>
            </a:r>
            <a:r>
              <a:rPr dirty="0" sz="1150">
                <a:latin typeface="Cambria Math"/>
                <a:cs typeface="Cambria Math"/>
              </a:rPr>
              <a:t>,</a:t>
            </a:r>
            <a:r>
              <a:rPr dirty="0" sz="1150" spc="-60">
                <a:latin typeface="Cambria Math"/>
                <a:cs typeface="Cambria Math"/>
              </a:rPr>
              <a:t> </a:t>
            </a:r>
            <a:r>
              <a:rPr dirty="0" sz="1150" spc="25">
                <a:latin typeface="Cambria Math"/>
                <a:cs typeface="Cambria Math"/>
              </a:rPr>
              <a:t>𝑡</a:t>
            </a:r>
            <a:r>
              <a:rPr dirty="0" sz="1150">
                <a:latin typeface="Cambria Math"/>
                <a:cs typeface="Cambria Math"/>
              </a:rPr>
              <a:t>,</a:t>
            </a:r>
            <a:r>
              <a:rPr dirty="0" sz="1150" spc="-60">
                <a:latin typeface="Cambria Math"/>
                <a:cs typeface="Cambria Math"/>
              </a:rPr>
              <a:t> </a:t>
            </a:r>
            <a:r>
              <a:rPr dirty="0" sz="1150" spc="15">
                <a:latin typeface="Cambria Math"/>
                <a:cs typeface="Cambria Math"/>
              </a:rPr>
              <a:t>𝑔</a:t>
            </a:r>
            <a:r>
              <a:rPr dirty="0" sz="1150">
                <a:latin typeface="Cambria Math"/>
                <a:cs typeface="Cambria Math"/>
              </a:rPr>
              <a:t>,</a:t>
            </a:r>
            <a:r>
              <a:rPr dirty="0" sz="1150" spc="-6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′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−</a:t>
            </a:r>
            <a:r>
              <a:rPr dirty="0" sz="1150" spc="-1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−′)</a:t>
            </a:r>
            <a:endParaRPr sz="1150">
              <a:latin typeface="Cambria Math"/>
              <a:cs typeface="Cambria Math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50" y="6894703"/>
            <a:ext cx="1888489" cy="93789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438880"/>
            <a:ext cx="5813425" cy="31915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MATLAB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basic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These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along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character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strings, used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command:</a:t>
            </a:r>
            <a:endParaRPr sz="14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760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dirty="0" sz="1400" spc="-5">
                <a:latin typeface="Times New Roman"/>
                <a:cs typeface="Times New Roman"/>
              </a:rPr>
              <a:t>Solid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′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′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"/>
            </a:pPr>
            <a:endParaRPr sz="1400">
              <a:latin typeface="Cambria Math"/>
              <a:cs typeface="Cambria Math"/>
            </a:endParaRPr>
          </a:p>
          <a:p>
            <a:pPr marL="332740" indent="-320040">
              <a:lnSpc>
                <a:spcPct val="100000"/>
              </a:lnSpc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dirty="0" sz="1400" spc="-5">
                <a:latin typeface="Times New Roman"/>
                <a:cs typeface="Times New Roman"/>
              </a:rPr>
              <a:t>Dashed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′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−′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1500">
              <a:latin typeface="Cambria Math"/>
              <a:cs typeface="Cambria Math"/>
            </a:endParaRPr>
          </a:p>
          <a:p>
            <a:pPr marL="332740" indent="-320040">
              <a:lnSpc>
                <a:spcPct val="100000"/>
              </a:lnSpc>
              <a:spcBef>
                <a:spcPts val="994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dirty="0" sz="1400" spc="-5">
                <a:latin typeface="Times New Roman"/>
                <a:cs typeface="Times New Roman"/>
              </a:rPr>
              <a:t>Dash-dot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′-.′</a:t>
            </a:r>
            <a:endParaRPr sz="1400">
              <a:latin typeface="Times New Roman"/>
              <a:cs typeface="Times New Roman"/>
            </a:endParaRPr>
          </a:p>
          <a:p>
            <a:pPr marL="332740" indent="-320040">
              <a:lnSpc>
                <a:spcPct val="100000"/>
              </a:lnSpc>
              <a:spcBef>
                <a:spcPts val="80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dirty="0" sz="1400" spc="-5">
                <a:latin typeface="Times New Roman"/>
                <a:cs typeface="Times New Roman"/>
              </a:rPr>
              <a:t>Dotted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′:′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mbria Math"/>
                <a:cs typeface="Cambria Math"/>
              </a:rPr>
              <a:t>&gt;&gt;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𝑝𝑙</a:t>
            </a:r>
            <a:r>
              <a:rPr dirty="0" sz="1400" spc="-10">
                <a:latin typeface="Cambria Math"/>
                <a:cs typeface="Cambria Math"/>
              </a:rPr>
              <a:t>𝑜</a:t>
            </a:r>
            <a:r>
              <a:rPr dirty="0" sz="1400" spc="30">
                <a:latin typeface="Cambria Math"/>
                <a:cs typeface="Cambria Math"/>
              </a:rPr>
              <a:t>𝑡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𝑓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′</a:t>
            </a:r>
            <a:r>
              <a:rPr dirty="0" sz="1400">
                <a:latin typeface="Cambria Math"/>
                <a:cs typeface="Cambria Math"/>
              </a:rPr>
              <a:t>: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′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𝑡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𝑔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′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′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50" y="685800"/>
            <a:ext cx="3772280" cy="22796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450" y="6725386"/>
            <a:ext cx="3345815" cy="210108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272285"/>
            <a:ext cx="5958205" cy="5374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79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Adding</a:t>
            </a:r>
            <a:r>
              <a:rPr dirty="0" sz="1800" spc="-4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Legends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5080">
              <a:lnSpc>
                <a:spcPct val="143900"/>
              </a:lnSpc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professionally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often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legend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reader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know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curve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which.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next example, let’s suppose </a:t>
            </a:r>
            <a:r>
              <a:rPr dirty="0" sz="1400">
                <a:latin typeface="Times New Roman"/>
                <a:cs typeface="Times New Roman"/>
              </a:rPr>
              <a:t>that we are </a:t>
            </a:r>
            <a:r>
              <a:rPr dirty="0" sz="1400" spc="-5">
                <a:latin typeface="Times New Roman"/>
                <a:cs typeface="Times New Roman"/>
              </a:rPr>
              <a:t>going </a:t>
            </a:r>
            <a:r>
              <a:rPr dirty="0" sz="1400">
                <a:latin typeface="Times New Roman"/>
                <a:cs typeface="Times New Roman"/>
              </a:rPr>
              <a:t>to plot </a:t>
            </a:r>
            <a:r>
              <a:rPr dirty="0" sz="1400" spc="-5">
                <a:latin typeface="Times New Roman"/>
                <a:cs typeface="Times New Roman"/>
              </a:rPr>
              <a:t>two potential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energy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hyperbolic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trig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</a:t>
            </a:r>
            <a:endParaRPr sz="14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  <a:spcBef>
                <a:spcPts val="760"/>
              </a:spcBef>
            </a:pPr>
            <a:r>
              <a:rPr dirty="0" sz="1400" spc="5">
                <a:latin typeface="Cambria Math"/>
                <a:cs typeface="Cambria Math"/>
              </a:rPr>
              <a:t>𝑠𝑖𝑛ℎ(𝑥)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𝑐𝑜𝑠ℎ(𝑥)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2.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sz="1400" spc="-1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150">
                <a:latin typeface="Cambria Math"/>
                <a:cs typeface="Cambria Math"/>
              </a:rPr>
              <a:t>&gt;&gt;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5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𝑥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10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=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6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[</a:t>
            </a:r>
            <a:r>
              <a:rPr dirty="0" sz="1150" spc="-5">
                <a:latin typeface="Cambria Math"/>
                <a:cs typeface="Cambria Math"/>
              </a:rPr>
              <a:t>0</a:t>
            </a:r>
            <a:r>
              <a:rPr dirty="0" sz="1150">
                <a:latin typeface="Cambria Math"/>
                <a:cs typeface="Cambria Math"/>
              </a:rPr>
              <a:t>:</a:t>
            </a:r>
            <a:r>
              <a:rPr dirty="0" sz="1150" spc="-65">
                <a:latin typeface="Cambria Math"/>
                <a:cs typeface="Cambria Math"/>
              </a:rPr>
              <a:t> </a:t>
            </a:r>
            <a:r>
              <a:rPr dirty="0" sz="1150" spc="-5">
                <a:latin typeface="Cambria Math"/>
                <a:cs typeface="Cambria Math"/>
              </a:rPr>
              <a:t>0</a:t>
            </a:r>
            <a:r>
              <a:rPr dirty="0" sz="1150">
                <a:latin typeface="Cambria Math"/>
                <a:cs typeface="Cambria Math"/>
              </a:rPr>
              <a:t>.</a:t>
            </a:r>
            <a:r>
              <a:rPr dirty="0" sz="1150" spc="-5">
                <a:latin typeface="Cambria Math"/>
                <a:cs typeface="Cambria Math"/>
              </a:rPr>
              <a:t>01</a:t>
            </a:r>
            <a:r>
              <a:rPr dirty="0" sz="1150">
                <a:latin typeface="Cambria Math"/>
                <a:cs typeface="Cambria Math"/>
              </a:rPr>
              <a:t>:</a:t>
            </a:r>
            <a:r>
              <a:rPr dirty="0" sz="1150" spc="-65">
                <a:latin typeface="Cambria Math"/>
                <a:cs typeface="Cambria Math"/>
              </a:rPr>
              <a:t> </a:t>
            </a:r>
            <a:r>
              <a:rPr dirty="0" sz="1150" spc="-5">
                <a:latin typeface="Cambria Math"/>
                <a:cs typeface="Cambria Math"/>
              </a:rPr>
              <a:t>2</a:t>
            </a:r>
            <a:r>
              <a:rPr dirty="0" sz="1150" spc="5">
                <a:latin typeface="Cambria Math"/>
                <a:cs typeface="Cambria Math"/>
              </a:rPr>
              <a:t>]</a:t>
            </a:r>
            <a:r>
              <a:rPr dirty="0" sz="1150">
                <a:latin typeface="Cambria Math"/>
                <a:cs typeface="Cambria Math"/>
              </a:rPr>
              <a:t>;</a:t>
            </a:r>
            <a:endParaRPr sz="1150">
              <a:latin typeface="Cambria Math"/>
              <a:cs typeface="Cambria Math"/>
            </a:endParaRPr>
          </a:p>
          <a:p>
            <a:pPr marL="12700" marR="84455">
              <a:lnSpc>
                <a:spcPts val="2410"/>
              </a:lnSpc>
              <a:spcBef>
                <a:spcPts val="60"/>
              </a:spcBef>
            </a:pPr>
            <a:r>
              <a:rPr dirty="0" sz="1400" spc="-5">
                <a:latin typeface="Times New Roman"/>
                <a:cs typeface="Times New Roman"/>
              </a:rPr>
              <a:t>Now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nothing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magical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about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anything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else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MATLAB,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let’s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400" spc="-5">
                <a:latin typeface="Times New Roman"/>
                <a:cs typeface="Times New Roman"/>
              </a:rPr>
              <a:t>have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50">
                <a:latin typeface="Cambria Math"/>
                <a:cs typeface="Cambria Math"/>
              </a:rPr>
              <a:t>&gt;&gt;</a:t>
            </a:r>
            <a:r>
              <a:rPr dirty="0" sz="1150" spc="27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𝑦</a:t>
            </a:r>
            <a:r>
              <a:rPr dirty="0" sz="1150" spc="30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=</a:t>
            </a:r>
            <a:r>
              <a:rPr dirty="0" sz="1150" spc="295">
                <a:latin typeface="Cambria Math"/>
                <a:cs typeface="Cambria Math"/>
              </a:rPr>
              <a:t> </a:t>
            </a:r>
            <a:r>
              <a:rPr dirty="0" sz="1150" spc="5">
                <a:latin typeface="Cambria Math"/>
                <a:cs typeface="Cambria Math"/>
              </a:rPr>
              <a:t>𝑠𝑖𝑛ℎ(𝑥);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150">
                <a:latin typeface="Cambria Math"/>
                <a:cs typeface="Cambria Math"/>
              </a:rPr>
              <a:t>&gt;&gt;</a:t>
            </a:r>
            <a:r>
              <a:rPr dirty="0" sz="1150" spc="27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𝑧</a:t>
            </a:r>
            <a:r>
              <a:rPr dirty="0" sz="1150" spc="30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=</a:t>
            </a:r>
            <a:r>
              <a:rPr dirty="0" sz="1150" spc="285">
                <a:latin typeface="Cambria Math"/>
                <a:cs typeface="Cambria Math"/>
              </a:rPr>
              <a:t> </a:t>
            </a:r>
            <a:r>
              <a:rPr dirty="0" sz="1150" spc="5">
                <a:latin typeface="Cambria Math"/>
                <a:cs typeface="Cambria Math"/>
              </a:rPr>
              <a:t>𝑐𝑜𝑠ℎ(𝑥);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legend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simple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use. Just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add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</a:t>
            </a:r>
            <a:r>
              <a:rPr dirty="0" sz="1400" spc="5">
                <a:latin typeface="Times New Roman"/>
                <a:cs typeface="Times New Roman"/>
              </a:rPr>
              <a:t> to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>
                <a:latin typeface="Cambria Math"/>
                <a:cs typeface="Cambria Math"/>
              </a:rPr>
              <a:t>𝑝𝑙</a:t>
            </a:r>
            <a:r>
              <a:rPr dirty="0" sz="1400" spc="-10">
                <a:latin typeface="Cambria Math"/>
                <a:cs typeface="Cambria Math"/>
              </a:rPr>
              <a:t>𝑜</a:t>
            </a:r>
            <a:r>
              <a:rPr dirty="0" sz="1400" spc="30">
                <a:latin typeface="Cambria Math"/>
                <a:cs typeface="Cambria Math"/>
              </a:rPr>
              <a:t>𝑡</a:t>
            </a:r>
            <a:r>
              <a:rPr dirty="0" sz="1400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𝑥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𝑦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 marR="163830">
              <a:lnSpc>
                <a:spcPct val="1443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command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add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text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enclosed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single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quotes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each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curve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you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want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label. 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have: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50">
                <a:latin typeface="Cambria Math"/>
                <a:cs typeface="Cambria Math"/>
              </a:rPr>
              <a:t>𝑙𝑒𝑔𝑒𝑛𝑑(′𝑠𝑖𝑛ℎ(𝑥)′,</a:t>
            </a:r>
            <a:r>
              <a:rPr dirty="0" sz="1150" spc="-6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′𝑐𝑜𝑠ℎ(𝑥)′)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8744"/>
            <a:ext cx="5843270" cy="94741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39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just </a:t>
            </a:r>
            <a:r>
              <a:rPr dirty="0" sz="1400" spc="-10">
                <a:latin typeface="Times New Roman"/>
                <a:cs typeface="Times New Roman"/>
              </a:rPr>
              <a:t>add </a:t>
            </a:r>
            <a:r>
              <a:rPr dirty="0" sz="1400" spc="-5">
                <a:latin typeface="Times New Roman"/>
                <a:cs typeface="Times New Roman"/>
              </a:rPr>
              <a:t>this to the plot command. For this example, </a:t>
            </a:r>
            <a:r>
              <a:rPr dirty="0" sz="1400" spc="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include </a:t>
            </a:r>
            <a:r>
              <a:rPr dirty="0" sz="1400" i="1">
                <a:latin typeface="Times New Roman"/>
                <a:cs typeface="Times New Roman"/>
              </a:rPr>
              <a:t>x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y </a:t>
            </a:r>
            <a:r>
              <a:rPr dirty="0" sz="1400" spc="-5">
                <a:latin typeface="Times New Roman"/>
                <a:cs typeface="Times New Roman"/>
              </a:rPr>
              <a:t>labels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well, and plot the curves using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solid line for the first curve and </a:t>
            </a:r>
            <a:r>
              <a:rPr dirty="0" sz="1400">
                <a:latin typeface="Times New Roman"/>
                <a:cs typeface="Times New Roman"/>
              </a:rPr>
              <a:t>a dot-dash for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curve: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821105"/>
            <a:ext cx="5927090" cy="3508375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100">
                <a:latin typeface="Times New Roman"/>
                <a:cs typeface="Times New Roman"/>
              </a:rPr>
              <a:t>\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imes New Roman"/>
              <a:cs typeface="Times New Roman"/>
            </a:endParaRPr>
          </a:p>
          <a:p>
            <a:pPr algn="ctr" marL="4191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Setting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Colors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43900"/>
              </a:lnSpc>
              <a:spcBef>
                <a:spcPts val="620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color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each curve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automatically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MATLAB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manually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select which color </a:t>
            </a:r>
            <a:r>
              <a:rPr dirty="0" sz="1400">
                <a:latin typeface="Times New Roman"/>
                <a:cs typeface="Times New Roman"/>
              </a:rPr>
              <a:t>we want.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done by enclosing the appropriate letter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assigned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each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color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MATLAB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single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quotes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immediately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after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plotted </a:t>
            </a:r>
            <a:r>
              <a:rPr dirty="0" sz="1400" spc="5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specified. Let’s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illustrate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109220">
              <a:lnSpc>
                <a:spcPct val="145400"/>
              </a:lnSpc>
            </a:pPr>
            <a:r>
              <a:rPr dirty="0" sz="1400" spc="-5">
                <a:latin typeface="Times New Roman"/>
                <a:cs typeface="Times New Roman"/>
              </a:rPr>
              <a:t>Let’s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hyperbolic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cosine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again. This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we’ll </a:t>
            </a:r>
            <a:r>
              <a:rPr dirty="0" sz="1400">
                <a:latin typeface="Times New Roman"/>
                <a:cs typeface="Times New Roman"/>
              </a:rPr>
              <a:t>use a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our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will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take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−5≤𝑥≤5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array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150" spc="-5">
                <a:latin typeface="Calibri"/>
                <a:cs typeface="Calibri"/>
              </a:rPr>
              <a:t>&gt;&gt;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x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=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[-5:0.01:5];</a:t>
            </a:r>
            <a:endParaRPr sz="115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50" y="1883791"/>
            <a:ext cx="5937884" cy="83121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450" y="2912745"/>
            <a:ext cx="3194685" cy="186436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68300"/>
            <a:ext cx="5716270" cy="2673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86995">
              <a:lnSpc>
                <a:spcPct val="1436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Now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redefine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functions. Remember </a:t>
            </a:r>
            <a:r>
              <a:rPr dirty="0" sz="1400">
                <a:latin typeface="Times New Roman"/>
                <a:cs typeface="Times New Roman"/>
              </a:rPr>
              <a:t>if we </a:t>
            </a:r>
            <a:r>
              <a:rPr dirty="0" sz="1400" spc="-5">
                <a:latin typeface="Times New Roman"/>
                <a:cs typeface="Times New Roman"/>
              </a:rPr>
              <a:t>don’t do this and we’re in 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same </a:t>
            </a:r>
            <a:r>
              <a:rPr dirty="0" sz="1400" spc="-5">
                <a:latin typeface="Times New Roman"/>
                <a:cs typeface="Times New Roman"/>
              </a:rPr>
              <a:t>session of MATLAB, the program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going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think that the functions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previous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150" spc="-5">
                <a:latin typeface="Calibri"/>
                <a:cs typeface="Calibri"/>
              </a:rPr>
              <a:t>&gt;&gt;</a:t>
            </a:r>
            <a:r>
              <a:rPr dirty="0" sz="1150" spc="-25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y</a:t>
            </a:r>
            <a:r>
              <a:rPr dirty="0" sz="1150" spc="-30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=</a:t>
            </a:r>
            <a:r>
              <a:rPr dirty="0" sz="1150" spc="-35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sinh(x);</a:t>
            </a: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150" spc="-5">
                <a:latin typeface="Calibri"/>
                <a:cs typeface="Calibri"/>
              </a:rPr>
              <a:t>&gt;&gt;</a:t>
            </a:r>
            <a:r>
              <a:rPr dirty="0" sz="1150" spc="-25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z</a:t>
            </a:r>
            <a:r>
              <a:rPr dirty="0" sz="1150" spc="-40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=</a:t>
            </a:r>
            <a:r>
              <a:rPr dirty="0" sz="1150" spc="-25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cosh(x);</a:t>
            </a:r>
            <a:endParaRPr sz="1150">
              <a:latin typeface="Calibri"/>
              <a:cs typeface="Calibri"/>
            </a:endParaRPr>
          </a:p>
          <a:p>
            <a:pPr algn="just" marL="12700" marR="5080">
              <a:lnSpc>
                <a:spcPts val="241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Now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will generate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plot representing </a:t>
            </a:r>
            <a:r>
              <a:rPr dirty="0" sz="1400" i="1">
                <a:latin typeface="Times New Roman"/>
                <a:cs typeface="Times New Roman"/>
              </a:rPr>
              <a:t>y </a:t>
            </a:r>
            <a:r>
              <a:rPr dirty="0" sz="1400" spc="-5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red curve and </a:t>
            </a:r>
            <a:r>
              <a:rPr dirty="0" sz="1400" i="1">
                <a:latin typeface="Times New Roman"/>
                <a:cs typeface="Times New Roman"/>
              </a:rPr>
              <a:t>z </a:t>
            </a:r>
            <a:r>
              <a:rPr dirty="0" sz="1400" spc="-5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blue </a:t>
            </a:r>
            <a:r>
              <a:rPr dirty="0" sz="1400">
                <a:latin typeface="Times New Roman"/>
                <a:cs typeface="Times New Roman"/>
              </a:rPr>
              <a:t> curve.</a:t>
            </a:r>
            <a:r>
              <a:rPr dirty="0" sz="1400" spc="-5">
                <a:latin typeface="Times New Roman"/>
                <a:cs typeface="Times New Roman"/>
              </a:rPr>
              <a:t> 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entries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z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5" i="1">
                <a:latin typeface="Times New Roman"/>
                <a:cs typeface="Times New Roman"/>
              </a:rPr>
              <a:t>plot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35"/>
              </a:spcBef>
            </a:pPr>
            <a:r>
              <a:rPr dirty="0" sz="1400" spc="-5">
                <a:latin typeface="Times New Roman"/>
                <a:cs typeface="Times New Roman"/>
              </a:rPr>
              <a:t>character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strings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′r′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′b′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respectively.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looks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like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150" spc="-5">
                <a:latin typeface="Calibri"/>
                <a:cs typeface="Calibri"/>
              </a:rPr>
              <a:t>&gt;&gt;</a:t>
            </a:r>
            <a:r>
              <a:rPr dirty="0" sz="1150">
                <a:latin typeface="Calibri"/>
                <a:cs typeface="Calibri"/>
              </a:rPr>
              <a:t> </a:t>
            </a:r>
            <a:r>
              <a:rPr dirty="0" sz="1150" spc="-5">
                <a:latin typeface="Calibri"/>
                <a:cs typeface="Calibri"/>
              </a:rPr>
              <a:t>plot(x,y,'r',x,z,'b')</a:t>
            </a:r>
            <a:endParaRPr sz="11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50" y="3455161"/>
            <a:ext cx="3562350" cy="362204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42942"/>
            <a:ext cx="5953760" cy="2891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5875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Setting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Axis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Scales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43600"/>
              </a:lnSpc>
              <a:spcBef>
                <a:spcPts val="1395"/>
              </a:spcBef>
            </a:pPr>
            <a:r>
              <a:rPr dirty="0" sz="1400" spc="-5">
                <a:latin typeface="Times New Roman"/>
                <a:cs typeface="Times New Roman"/>
              </a:rPr>
              <a:t>Let’s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take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another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look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axis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how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range.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done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axis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way: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50" spc="-10">
                <a:latin typeface="Cambria Math"/>
                <a:cs typeface="Cambria Math"/>
              </a:rPr>
              <a:t>𝑎𝑥𝑖𝑠</a:t>
            </a:r>
            <a:r>
              <a:rPr dirty="0" sz="1150" spc="25">
                <a:latin typeface="Cambria Math"/>
                <a:cs typeface="Cambria Math"/>
              </a:rPr>
              <a:t> </a:t>
            </a:r>
            <a:r>
              <a:rPr dirty="0" sz="1150" spc="-5">
                <a:latin typeface="Cambria Math"/>
                <a:cs typeface="Cambria Math"/>
              </a:rPr>
              <a:t>([𝑥𝑚𝑖𝑛</a:t>
            </a:r>
            <a:r>
              <a:rPr dirty="0" sz="1150" spc="15">
                <a:latin typeface="Cambria Math"/>
                <a:cs typeface="Cambria Math"/>
              </a:rPr>
              <a:t> </a:t>
            </a:r>
            <a:r>
              <a:rPr dirty="0" sz="1150" spc="-5">
                <a:latin typeface="Cambria Math"/>
                <a:cs typeface="Cambria Math"/>
              </a:rPr>
              <a:t>𝑥𝑚𝑎𝑥</a:t>
            </a:r>
            <a:r>
              <a:rPr dirty="0" sz="1150" spc="40">
                <a:latin typeface="Cambria Math"/>
                <a:cs typeface="Cambria Math"/>
              </a:rPr>
              <a:t> </a:t>
            </a:r>
            <a:r>
              <a:rPr dirty="0" sz="1150" spc="-5">
                <a:latin typeface="Cambria Math"/>
                <a:cs typeface="Cambria Math"/>
              </a:rPr>
              <a:t>𝑦𝑚𝑖𝑛</a:t>
            </a:r>
            <a:r>
              <a:rPr dirty="0" sz="1150" spc="1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𝑦𝑚𝑎𝑥])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400" spc="-5">
                <a:latin typeface="Times New Roman"/>
                <a:cs typeface="Times New Roman"/>
              </a:rPr>
              <a:t>Suppose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want</a:t>
            </a:r>
            <a:r>
              <a:rPr dirty="0" sz="1400">
                <a:latin typeface="Times New Roman"/>
                <a:cs typeface="Times New Roman"/>
              </a:rPr>
              <a:t> to</a:t>
            </a:r>
            <a:r>
              <a:rPr dirty="0" sz="1400" spc="-5">
                <a:latin typeface="Times New Roman"/>
                <a:cs typeface="Times New Roman"/>
              </a:rPr>
              <a:t> generate</a:t>
            </a:r>
            <a:r>
              <a:rPr dirty="0" sz="1400">
                <a:latin typeface="Times New Roman"/>
                <a:cs typeface="Times New Roman"/>
              </a:rPr>
              <a:t> a </a:t>
            </a:r>
            <a:r>
              <a:rPr dirty="0" sz="1400" spc="-5">
                <a:latin typeface="Times New Roman"/>
                <a:cs typeface="Times New Roman"/>
              </a:rPr>
              <a:t>plot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𝑠𝑖𝑛(2𝑥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+ 3)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5.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endParaRPr sz="1400">
              <a:latin typeface="Times New Roman"/>
              <a:cs typeface="Times New Roman"/>
            </a:endParaRPr>
          </a:p>
          <a:p>
            <a:pPr marL="12700" marR="59055">
              <a:lnSpc>
                <a:spcPct val="145000"/>
              </a:lnSpc>
              <a:spcBef>
                <a:spcPts val="25"/>
              </a:spcBef>
            </a:pPr>
            <a:r>
              <a:rPr dirty="0" sz="1400" spc="-5">
                <a:latin typeface="Times New Roman"/>
                <a:cs typeface="Times New Roman"/>
              </a:rPr>
              <a:t>might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ranges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over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−1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set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Cambria Math"/>
                <a:cs typeface="Cambria Math"/>
              </a:rPr>
              <a:t>𝑦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axis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sequence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Example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1:-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4008" y="762163"/>
            <a:ext cx="3839751" cy="271089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Mathematics Dep</dc:creator>
  <dcterms:created xsi:type="dcterms:W3CDTF">2023-05-17T17:59:29Z</dcterms:created>
  <dcterms:modified xsi:type="dcterms:W3CDTF">2023-05-17T17:59:29Z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2023-05-17T00:00:00Z</vt:filetime>
  </property>
</Properties>
</file>