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jpg" ContentType="image/jpg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4704" y="283463"/>
            <a:ext cx="4687824" cy="1889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75705" y="283463"/>
            <a:ext cx="1112126" cy="18897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46124" y="9596628"/>
            <a:ext cx="2736215" cy="6350"/>
          </a:xfrm>
          <a:custGeom>
            <a:avLst/>
            <a:gdLst/>
            <a:ahLst/>
            <a:cxnLst/>
            <a:rect l="l" t="t" r="r" b="b"/>
            <a:pathLst>
              <a:path w="2736215" h="6350">
                <a:moveTo>
                  <a:pt x="2735834" y="0"/>
                </a:moveTo>
                <a:lnTo>
                  <a:pt x="0" y="0"/>
                </a:lnTo>
                <a:lnTo>
                  <a:pt x="0" y="6095"/>
                </a:lnTo>
                <a:lnTo>
                  <a:pt x="2735834" y="6095"/>
                </a:lnTo>
                <a:lnTo>
                  <a:pt x="273583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287901" y="9596628"/>
            <a:ext cx="2640330" cy="6350"/>
          </a:xfrm>
          <a:custGeom>
            <a:avLst/>
            <a:gdLst/>
            <a:ahLst/>
            <a:cxnLst/>
            <a:rect l="l" t="t" r="r" b="b"/>
            <a:pathLst>
              <a:path w="2640329" h="6350">
                <a:moveTo>
                  <a:pt x="2640203" y="0"/>
                </a:moveTo>
                <a:lnTo>
                  <a:pt x="0" y="0"/>
                </a:lnTo>
                <a:lnTo>
                  <a:pt x="0" y="6095"/>
                </a:lnTo>
                <a:lnTo>
                  <a:pt x="2640203" y="6095"/>
                </a:lnTo>
                <a:lnTo>
                  <a:pt x="264020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38169" y="9504043"/>
            <a:ext cx="553720" cy="18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33475"/>
            <a:ext cx="5708650" cy="5255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6289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Times New Roman"/>
                <a:cs typeface="Times New Roman"/>
              </a:rPr>
              <a:t>Chapter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Four</a:t>
            </a:r>
            <a:endParaRPr sz="2000">
              <a:latin typeface="Times New Roman"/>
              <a:cs typeface="Times New Roman"/>
            </a:endParaRPr>
          </a:p>
          <a:p>
            <a:pPr algn="ctr" marL="257175">
              <a:lnSpc>
                <a:spcPct val="100000"/>
              </a:lnSpc>
              <a:spcBef>
                <a:spcPts val="1295"/>
              </a:spcBef>
            </a:pPr>
            <a:r>
              <a:rPr dirty="0" sz="1800" spc="-5" b="1">
                <a:latin typeface="Calibri"/>
                <a:cs typeface="Calibri"/>
              </a:rPr>
              <a:t>Application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in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Matlab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375"/>
              </a:spcBef>
              <a:buAutoNum type="arabicParenR"/>
              <a:tabLst>
                <a:tab pos="299720" algn="l"/>
              </a:tabLst>
            </a:pPr>
            <a:r>
              <a:rPr dirty="0" sz="1600" spc="-5" b="1">
                <a:latin typeface="Calibri"/>
                <a:cs typeface="Calibri"/>
              </a:rPr>
              <a:t>Solution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of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linear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systems</a:t>
            </a:r>
            <a:endParaRPr sz="1600">
              <a:latin typeface="Calibri"/>
              <a:cs typeface="Calibri"/>
            </a:endParaRPr>
          </a:p>
          <a:p>
            <a:pPr lvl="1" marL="527685" indent="-229235">
              <a:lnSpc>
                <a:spcPct val="100000"/>
              </a:lnSpc>
              <a:spcBef>
                <a:spcPts val="345"/>
              </a:spcBef>
              <a:buAutoNum type="romanLcParenR"/>
              <a:tabLst>
                <a:tab pos="527685" algn="l"/>
                <a:tab pos="528320" algn="l"/>
              </a:tabLst>
            </a:pPr>
            <a:r>
              <a:rPr dirty="0" sz="1400" b="1">
                <a:latin typeface="Calibri"/>
                <a:cs typeface="Calibri"/>
              </a:rPr>
              <a:t>Back</a:t>
            </a:r>
            <a:r>
              <a:rPr dirty="0" sz="1400" spc="-5" b="1">
                <a:latin typeface="Calibri"/>
                <a:cs typeface="Calibri"/>
              </a:rPr>
              <a:t> slash </a:t>
            </a:r>
            <a:r>
              <a:rPr dirty="0" sz="1400" b="1">
                <a:latin typeface="Calibri"/>
                <a:cs typeface="Calibri"/>
              </a:rPr>
              <a:t>(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inverse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)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method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Calibri"/>
              <a:buAutoNum type="romanLcParenR"/>
            </a:pPr>
            <a:endParaRPr sz="1600">
              <a:latin typeface="Calibri"/>
              <a:cs typeface="Calibri"/>
            </a:endParaRPr>
          </a:p>
          <a:p>
            <a:pPr marL="299085" marR="5080">
              <a:lnSpc>
                <a:spcPct val="117100"/>
              </a:lnSpc>
            </a:pPr>
            <a:r>
              <a:rPr dirty="0" sz="1400" spc="-5" b="1">
                <a:latin typeface="Calibri"/>
                <a:cs typeface="Calibri"/>
              </a:rPr>
              <a:t>Example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</a:t>
            </a:r>
            <a:r>
              <a:rPr dirty="0" sz="1400" spc="-5">
                <a:latin typeface="Calibri"/>
                <a:cs typeface="Calibri"/>
              </a:rPr>
              <a:t>:-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Solve the</a:t>
            </a:r>
            <a:r>
              <a:rPr dirty="0" sz="1400">
                <a:latin typeface="Calibri"/>
                <a:cs typeface="Calibri"/>
              </a:rPr>
              <a:t> following</a:t>
            </a:r>
            <a:r>
              <a:rPr dirty="0" sz="1400" spc="-5">
                <a:latin typeface="Calibri"/>
                <a:cs typeface="Calibri"/>
              </a:rPr>
              <a:t> matrix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equation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(the</a:t>
            </a:r>
            <a:r>
              <a:rPr dirty="0" sz="1400" spc="-5">
                <a:latin typeface="Calibri"/>
                <a:cs typeface="Calibri"/>
              </a:rPr>
              <a:t> system</a:t>
            </a:r>
            <a:r>
              <a:rPr dirty="0" sz="1400">
                <a:latin typeface="Calibri"/>
                <a:cs typeface="Calibri"/>
              </a:rPr>
              <a:t> )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Matlab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back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slash</a:t>
            </a:r>
            <a:r>
              <a:rPr dirty="0" sz="1400">
                <a:latin typeface="Calibri"/>
                <a:cs typeface="Calibri"/>
              </a:rPr>
              <a:t> ( </a:t>
            </a:r>
            <a:r>
              <a:rPr dirty="0" sz="1400" spc="-5">
                <a:latin typeface="Calibri"/>
                <a:cs typeface="Calibri"/>
              </a:rPr>
              <a:t>inverse </a:t>
            </a:r>
            <a:r>
              <a:rPr dirty="0" sz="1400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method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5𝑥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3𝑦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2𝑧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299085">
              <a:lnSpc>
                <a:spcPct val="100000"/>
              </a:lnSpc>
              <a:spcBef>
                <a:spcPts val="204"/>
              </a:spcBef>
            </a:pPr>
            <a:r>
              <a:rPr dirty="0" sz="1400">
                <a:latin typeface="Cambria Math"/>
                <a:cs typeface="Cambria Math"/>
              </a:rPr>
              <a:t>4𝑦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−8𝑦 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3𝑥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20</a:t>
            </a:r>
            <a:endParaRPr sz="1400">
              <a:latin typeface="Cambria Math"/>
              <a:cs typeface="Cambria Math"/>
            </a:endParaRPr>
          </a:p>
          <a:p>
            <a:pPr marL="299085">
              <a:lnSpc>
                <a:spcPct val="100000"/>
              </a:lnSpc>
              <a:spcBef>
                <a:spcPts val="215"/>
              </a:spcBef>
            </a:pPr>
            <a:r>
              <a:rPr dirty="0" sz="1400">
                <a:latin typeface="Cambria Math"/>
                <a:cs typeface="Cambria Math"/>
              </a:rPr>
              <a:t>2𝑥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4𝑦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4𝑧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Cambria Math"/>
              <a:cs typeface="Cambria Math"/>
            </a:endParaRPr>
          </a:p>
          <a:p>
            <a:pPr marL="29908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Solution:</a:t>
            </a:r>
            <a:r>
              <a:rPr dirty="0" sz="1400">
                <a:latin typeface="Calibri"/>
                <a:cs typeface="Calibri"/>
              </a:rPr>
              <a:t> - 1) </a:t>
            </a:r>
            <a:r>
              <a:rPr dirty="0" sz="1400" spc="-5">
                <a:latin typeface="Calibri"/>
                <a:cs typeface="Calibri"/>
              </a:rPr>
              <a:t>rearrange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">
                <a:latin typeface="Calibri"/>
                <a:cs typeface="Calibri"/>
              </a:rPr>
              <a:t> equation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5𝑥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3𝑦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2𝑧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 marL="299085" marR="3828415">
              <a:lnSpc>
                <a:spcPct val="112100"/>
              </a:lnSpc>
              <a:spcBef>
                <a:spcPts val="15"/>
              </a:spcBef>
            </a:pPr>
            <a:r>
              <a:rPr dirty="0" sz="1400" spc="-5">
                <a:latin typeface="Cambria Math"/>
                <a:cs typeface="Cambria Math"/>
              </a:rPr>
              <a:t>−3𝑥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8𝑦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4𝑧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20 </a:t>
            </a:r>
            <a:r>
              <a:rPr dirty="0" sz="1400" spc="-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2𝑥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4𝑦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9𝑧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300">
              <a:latin typeface="Cambria Math"/>
              <a:cs typeface="Cambria Math"/>
            </a:endParaRPr>
          </a:p>
          <a:p>
            <a:pPr marL="157480" indent="-144780">
              <a:lnSpc>
                <a:spcPct val="100000"/>
              </a:lnSpc>
              <a:buSzPct val="92857"/>
              <a:buAutoNum type="arabicParenR" startAt="2"/>
              <a:tabLst>
                <a:tab pos="157480" algn="l"/>
              </a:tabLst>
            </a:pPr>
            <a:r>
              <a:rPr dirty="0" sz="1400">
                <a:latin typeface="Calibri"/>
                <a:cs typeface="Calibri"/>
              </a:rPr>
              <a:t>Write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equation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matrix,</a:t>
            </a:r>
            <a:r>
              <a:rPr dirty="0" sz="1400" spc="2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Ax=B:-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333115" y="6238113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9210" y="6654545"/>
            <a:ext cx="111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516" y="6256401"/>
            <a:ext cx="3165475" cy="6578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95300">
              <a:lnSpc>
                <a:spcPts val="1664"/>
              </a:lnSpc>
              <a:spcBef>
                <a:spcPts val="105"/>
              </a:spcBef>
              <a:tabLst>
                <a:tab pos="836930" algn="l"/>
                <a:tab pos="1312545" algn="l"/>
                <a:tab pos="2954020" algn="l"/>
              </a:tabLst>
            </a:pPr>
            <a:r>
              <a:rPr dirty="0" sz="1400">
                <a:latin typeface="Cambria Math"/>
                <a:cs typeface="Cambria Math"/>
              </a:rPr>
              <a:t>5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−</a:t>
            </a:r>
            <a:r>
              <a:rPr dirty="0" sz="1400">
                <a:latin typeface="Cambria Math"/>
                <a:cs typeface="Cambria Math"/>
              </a:rPr>
              <a:t>3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45"/>
              </a:lnSpc>
              <a:tabLst>
                <a:tab pos="903605" algn="l"/>
              </a:tabLst>
            </a:pPr>
            <a:r>
              <a:rPr dirty="0" baseline="3968" sz="2100">
                <a:latin typeface="Cambria Math"/>
                <a:cs typeface="Cambria Math"/>
              </a:rPr>
              <a:t>𝐴</a:t>
            </a:r>
            <a:r>
              <a:rPr dirty="0" baseline="3968" sz="2100" spc="12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r>
              <a:rPr dirty="0" baseline="3968" sz="2100" spc="112">
                <a:latin typeface="Cambria Math"/>
                <a:cs typeface="Cambria Math"/>
              </a:rPr>
              <a:t> </a:t>
            </a:r>
            <a:r>
              <a:rPr dirty="0" baseline="1984" sz="2100" spc="30">
                <a:latin typeface="Cambria Math"/>
                <a:cs typeface="Cambria Math"/>
              </a:rPr>
              <a:t>[</a:t>
            </a:r>
            <a:r>
              <a:rPr dirty="0" sz="1400" spc="20">
                <a:latin typeface="Cambria Math"/>
                <a:cs typeface="Cambria Math"/>
              </a:rPr>
              <a:t>−3	</a:t>
            </a:r>
            <a:r>
              <a:rPr dirty="0" sz="140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  <a:p>
            <a:pPr marL="495300">
              <a:lnSpc>
                <a:spcPts val="1660"/>
              </a:lnSpc>
              <a:tabLst>
                <a:tab pos="903605" algn="l"/>
                <a:tab pos="1247140" algn="l"/>
                <a:tab pos="3004820" algn="l"/>
              </a:tabLst>
            </a:pPr>
            <a:r>
              <a:rPr dirty="0" sz="1400">
                <a:latin typeface="Cambria Math"/>
                <a:cs typeface="Cambria Math"/>
              </a:rPr>
              <a:t>2	4	−9	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63419" y="6465570"/>
            <a:ext cx="1987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4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baseline="1984" sz="2100" spc="104">
                <a:latin typeface="Cambria Math"/>
                <a:cs typeface="Cambria Math"/>
              </a:rPr>
              <a:t>] </a:t>
            </a:r>
            <a:r>
              <a:rPr dirty="0" baseline="1984" sz="2100" spc="359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libri"/>
                <a:cs typeface="Calibri"/>
              </a:rPr>
              <a:t>,</a:t>
            </a:r>
            <a:r>
              <a:rPr dirty="0" baseline="3968" sz="2100" spc="15">
                <a:latin typeface="Calibri"/>
                <a:cs typeface="Calibri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𝑥</a:t>
            </a:r>
            <a:r>
              <a:rPr dirty="0" baseline="3968" sz="2100" spc="17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r>
              <a:rPr dirty="0" baseline="3968" sz="2100" spc="97">
                <a:latin typeface="Cambria Math"/>
                <a:cs typeface="Cambria Math"/>
              </a:rPr>
              <a:t> </a:t>
            </a:r>
            <a:r>
              <a:rPr dirty="0" baseline="1984" sz="2100" spc="52">
                <a:latin typeface="Cambria Math"/>
                <a:cs typeface="Cambria Math"/>
              </a:rPr>
              <a:t>[</a:t>
            </a:r>
            <a:r>
              <a:rPr dirty="0" baseline="5952" sz="2100" spc="52">
                <a:latin typeface="Cambria Math"/>
                <a:cs typeface="Cambria Math"/>
              </a:rPr>
              <a:t>𝑦</a:t>
            </a:r>
            <a:r>
              <a:rPr dirty="0" baseline="1984" sz="2100" spc="52">
                <a:latin typeface="Cambria Math"/>
                <a:cs typeface="Cambria Math"/>
              </a:rPr>
              <a:t>]</a:t>
            </a:r>
            <a:r>
              <a:rPr dirty="0" baseline="1984" sz="2100" spc="46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libri"/>
                <a:cs typeface="Calibri"/>
              </a:rPr>
              <a:t>,</a:t>
            </a:r>
            <a:r>
              <a:rPr dirty="0" baseline="3968" sz="2100" spc="457">
                <a:latin typeface="Calibri"/>
                <a:cs typeface="Calibri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𝐵</a:t>
            </a:r>
            <a:r>
              <a:rPr dirty="0" baseline="3968" sz="2100" spc="15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r>
              <a:rPr dirty="0" baseline="3968" sz="2100" spc="112">
                <a:latin typeface="Cambria Math"/>
                <a:cs typeface="Cambria Math"/>
              </a:rPr>
              <a:t> </a:t>
            </a:r>
            <a:r>
              <a:rPr dirty="0" baseline="1984" sz="2100" spc="44">
                <a:latin typeface="Cambria Math"/>
                <a:cs typeface="Cambria Math"/>
              </a:rPr>
              <a:t>[</a:t>
            </a:r>
            <a:r>
              <a:rPr dirty="0" sz="1400" spc="30">
                <a:latin typeface="Cambria Math"/>
                <a:cs typeface="Cambria Math"/>
              </a:rPr>
              <a:t>20</a:t>
            </a:r>
            <a:r>
              <a:rPr dirty="0" baseline="1984" sz="2100" spc="44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4688204"/>
            <a:ext cx="2574290" cy="619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51484" algn="l"/>
              </a:tabLst>
            </a:pPr>
            <a:r>
              <a:rPr dirty="0" sz="1400" spc="-5" b="1">
                <a:latin typeface="Calibri"/>
                <a:cs typeface="Calibri"/>
              </a:rPr>
              <a:t>6)	Partial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derivative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:-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sz="1400" spc="50">
                <a:latin typeface="Cambria Math"/>
                <a:cs typeface="Cambria Math"/>
              </a:rPr>
              <a:t>𝑦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3𝑦</a:t>
            </a:r>
            <a:r>
              <a:rPr dirty="0" baseline="27777" sz="1500" spc="44">
                <a:latin typeface="Cambria Math"/>
                <a:cs typeface="Cambria Math"/>
              </a:rPr>
              <a:t>2</a:t>
            </a:r>
            <a:r>
              <a:rPr dirty="0" baseline="27777" sz="1500" spc="21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2766" y="5442585"/>
            <a:ext cx="179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0">
                <a:latin typeface="Cambria Math"/>
                <a:cs typeface="Cambria Math"/>
              </a:rPr>
              <a:t>𝜕</a:t>
            </a:r>
            <a:r>
              <a:rPr dirty="0" sz="1000" spc="80">
                <a:latin typeface="Cambria Math"/>
                <a:cs typeface="Cambria Math"/>
              </a:rPr>
              <a:t>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5466" y="5630544"/>
            <a:ext cx="158750" cy="12700"/>
          </a:xfrm>
          <a:custGeom>
            <a:avLst/>
            <a:gdLst/>
            <a:ahLst/>
            <a:cxnLst/>
            <a:rect l="l" t="t" r="r" b="b"/>
            <a:pathLst>
              <a:path w="158750" h="12700">
                <a:moveTo>
                  <a:pt x="158496" y="0"/>
                </a:moveTo>
                <a:lnTo>
                  <a:pt x="0" y="0"/>
                </a:lnTo>
                <a:lnTo>
                  <a:pt x="0" y="12192"/>
                </a:lnTo>
                <a:lnTo>
                  <a:pt x="158496" y="12192"/>
                </a:lnTo>
                <a:lnTo>
                  <a:pt x="158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77366" y="5802248"/>
            <a:ext cx="300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mbria Math"/>
                <a:cs typeface="Cambria Math"/>
              </a:rPr>
              <a:t>𝜕</a:t>
            </a:r>
            <a:r>
              <a:rPr dirty="0" baseline="24305" sz="1200" spc="97">
                <a:latin typeface="Cambria Math"/>
                <a:cs typeface="Cambria Math"/>
              </a:rPr>
              <a:t>2</a:t>
            </a:r>
            <a:r>
              <a:rPr dirty="0" sz="1000" spc="65">
                <a:latin typeface="Cambria Math"/>
                <a:cs typeface="Cambria Math"/>
              </a:rPr>
              <a:t>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15466" y="5990208"/>
            <a:ext cx="228600" cy="12700"/>
          </a:xfrm>
          <a:custGeom>
            <a:avLst/>
            <a:gdLst/>
            <a:ahLst/>
            <a:cxnLst/>
            <a:rect l="l" t="t" r="r" b="b"/>
            <a:pathLst>
              <a:path w="228600" h="12700">
                <a:moveTo>
                  <a:pt x="228600" y="0"/>
                </a:moveTo>
                <a:lnTo>
                  <a:pt x="0" y="0"/>
                </a:lnTo>
                <a:lnTo>
                  <a:pt x="0" y="12192"/>
                </a:lnTo>
                <a:lnTo>
                  <a:pt x="228600" y="12192"/>
                </a:lnTo>
                <a:lnTo>
                  <a:pt x="228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04289" y="6145148"/>
            <a:ext cx="179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0">
                <a:latin typeface="Cambria Math"/>
                <a:cs typeface="Cambria Math"/>
              </a:rPr>
              <a:t>𝜕</a:t>
            </a:r>
            <a:r>
              <a:rPr dirty="0" sz="1000" spc="80">
                <a:latin typeface="Cambria Math"/>
                <a:cs typeface="Cambria Math"/>
              </a:rPr>
              <a:t>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15466" y="6333108"/>
            <a:ext cx="161925" cy="12700"/>
          </a:xfrm>
          <a:custGeom>
            <a:avLst/>
            <a:gdLst/>
            <a:ahLst/>
            <a:cxnLst/>
            <a:rect l="l" t="t" r="r" b="b"/>
            <a:pathLst>
              <a:path w="161925" h="12700">
                <a:moveTo>
                  <a:pt x="161544" y="0"/>
                </a:moveTo>
                <a:lnTo>
                  <a:pt x="0" y="0"/>
                </a:lnTo>
                <a:lnTo>
                  <a:pt x="0" y="12192"/>
                </a:lnTo>
                <a:lnTo>
                  <a:pt x="161544" y="12192"/>
                </a:lnTo>
                <a:lnTo>
                  <a:pt x="161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80413" y="6528054"/>
            <a:ext cx="298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mbria Math"/>
                <a:cs typeface="Cambria Math"/>
              </a:rPr>
              <a:t>𝜕</a:t>
            </a:r>
            <a:r>
              <a:rPr dirty="0" baseline="24305" sz="1200" spc="97">
                <a:latin typeface="Cambria Math"/>
                <a:cs typeface="Cambria Math"/>
              </a:rPr>
              <a:t>2</a:t>
            </a:r>
            <a:r>
              <a:rPr dirty="0" sz="1000" spc="65">
                <a:latin typeface="Cambria Math"/>
                <a:cs typeface="Cambria Math"/>
              </a:rPr>
              <a:t>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15466" y="6716014"/>
            <a:ext cx="233679" cy="12700"/>
          </a:xfrm>
          <a:custGeom>
            <a:avLst/>
            <a:gdLst/>
            <a:ahLst/>
            <a:cxnLst/>
            <a:rect l="l" t="t" r="r" b="b"/>
            <a:pathLst>
              <a:path w="233680" h="12700">
                <a:moveTo>
                  <a:pt x="233172" y="0"/>
                </a:moveTo>
                <a:lnTo>
                  <a:pt x="0" y="0"/>
                </a:lnTo>
                <a:lnTo>
                  <a:pt x="0" y="12192"/>
                </a:lnTo>
                <a:lnTo>
                  <a:pt x="233172" y="12192"/>
                </a:lnTo>
                <a:lnTo>
                  <a:pt x="2331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15466" y="7083298"/>
            <a:ext cx="157480" cy="12700"/>
          </a:xfrm>
          <a:custGeom>
            <a:avLst/>
            <a:gdLst/>
            <a:ahLst/>
            <a:cxnLst/>
            <a:rect l="l" t="t" r="r" b="b"/>
            <a:pathLst>
              <a:path w="157480" h="12700">
                <a:moveTo>
                  <a:pt x="156972" y="0"/>
                </a:moveTo>
                <a:lnTo>
                  <a:pt x="0" y="0"/>
                </a:lnTo>
                <a:lnTo>
                  <a:pt x="0" y="12191"/>
                </a:lnTo>
                <a:lnTo>
                  <a:pt x="156972" y="12191"/>
                </a:lnTo>
                <a:lnTo>
                  <a:pt x="156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39341" y="6895338"/>
            <a:ext cx="3295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mbria Math"/>
                <a:cs typeface="Cambria Math"/>
              </a:rPr>
              <a:t>𝜕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45">
                <a:latin typeface="Cambria Math"/>
                <a:cs typeface="Cambria Math"/>
              </a:rPr>
              <a:t>𝜕𝑓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01394" y="7083298"/>
            <a:ext cx="161925" cy="12700"/>
          </a:xfrm>
          <a:custGeom>
            <a:avLst/>
            <a:gdLst/>
            <a:ahLst/>
            <a:cxnLst/>
            <a:rect l="l" t="t" r="r" b="b"/>
            <a:pathLst>
              <a:path w="161925" h="12700">
                <a:moveTo>
                  <a:pt x="161544" y="0"/>
                </a:moveTo>
                <a:lnTo>
                  <a:pt x="0" y="0"/>
                </a:lnTo>
                <a:lnTo>
                  <a:pt x="0" y="12191"/>
                </a:lnTo>
                <a:lnTo>
                  <a:pt x="161544" y="12191"/>
                </a:lnTo>
                <a:lnTo>
                  <a:pt x="161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05204" y="5495925"/>
            <a:ext cx="1045210" cy="1772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ts val="1395"/>
              </a:lnSpc>
              <a:spcBef>
                <a:spcPts val="105"/>
              </a:spcBef>
              <a:tabLst>
                <a:tab pos="417195" algn="l"/>
              </a:tabLst>
            </a:pPr>
            <a:r>
              <a:rPr dirty="0" sz="1400" spc="-5">
                <a:latin typeface="Calibri"/>
                <a:cs typeface="Calibri"/>
              </a:rPr>
              <a:t>1-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-114">
                <a:latin typeface="Cambria Math"/>
                <a:cs typeface="Cambria Math"/>
              </a:rPr>
              <a:t>𝑓</a:t>
            </a:r>
            <a:r>
              <a:rPr dirty="0" baseline="-16666" sz="1500" spc="-172">
                <a:latin typeface="Cambria Math"/>
                <a:cs typeface="Cambria Math"/>
              </a:rPr>
              <a:t>𝑥</a:t>
            </a:r>
            <a:endParaRPr baseline="-16666" sz="1500">
              <a:latin typeface="Cambria Math"/>
              <a:cs typeface="Cambria Math"/>
            </a:endParaRPr>
          </a:p>
          <a:p>
            <a:pPr marL="210185">
              <a:lnSpc>
                <a:spcPts val="915"/>
              </a:lnSpc>
            </a:pPr>
            <a:r>
              <a:rPr dirty="0" sz="1000" spc="50">
                <a:latin typeface="Cambria Math"/>
                <a:cs typeface="Cambria Math"/>
              </a:rPr>
              <a:t>𝜕𝑥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ts val="1395"/>
              </a:lnSpc>
              <a:spcBef>
                <a:spcPts val="520"/>
              </a:spcBef>
              <a:tabLst>
                <a:tab pos="487045" algn="l"/>
              </a:tabLst>
            </a:pPr>
            <a:r>
              <a:rPr dirty="0" sz="1400" spc="-5">
                <a:latin typeface="Calibri"/>
                <a:cs typeface="Calibri"/>
              </a:rPr>
              <a:t>2-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𝑓</a:t>
            </a:r>
            <a:r>
              <a:rPr dirty="0" baseline="-16666" sz="1500" spc="-89">
                <a:latin typeface="Cambria Math"/>
                <a:cs typeface="Cambria Math"/>
              </a:rPr>
              <a:t>𝑥𝑥</a:t>
            </a:r>
            <a:endParaRPr baseline="-16666" sz="1500">
              <a:latin typeface="Cambria Math"/>
              <a:cs typeface="Cambria Math"/>
            </a:endParaRPr>
          </a:p>
          <a:p>
            <a:pPr marL="210185">
              <a:lnSpc>
                <a:spcPts val="915"/>
              </a:lnSpc>
            </a:pPr>
            <a:r>
              <a:rPr dirty="0" sz="1000" spc="70">
                <a:latin typeface="Cambria Math"/>
                <a:cs typeface="Cambria Math"/>
              </a:rPr>
              <a:t>𝜕𝑥</a:t>
            </a:r>
            <a:r>
              <a:rPr dirty="0" baseline="20833" sz="1200" spc="104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  <a:p>
            <a:pPr marL="38100">
              <a:lnSpc>
                <a:spcPts val="1395"/>
              </a:lnSpc>
              <a:spcBef>
                <a:spcPts val="395"/>
              </a:spcBef>
              <a:tabLst>
                <a:tab pos="420370" algn="l"/>
              </a:tabLst>
            </a:pPr>
            <a:r>
              <a:rPr dirty="0" sz="1400" spc="-5">
                <a:latin typeface="Calibri"/>
                <a:cs typeface="Calibri"/>
              </a:rPr>
              <a:t>3-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𝑓</a:t>
            </a:r>
            <a:r>
              <a:rPr dirty="0" baseline="-16666" sz="1500" spc="-157">
                <a:latin typeface="Cambria Math"/>
                <a:cs typeface="Cambria Math"/>
              </a:rPr>
              <a:t>𝑦</a:t>
            </a:r>
            <a:endParaRPr baseline="-16666" sz="1500">
              <a:latin typeface="Cambria Math"/>
              <a:cs typeface="Cambria Math"/>
            </a:endParaRPr>
          </a:p>
          <a:p>
            <a:pPr marL="210185">
              <a:lnSpc>
                <a:spcPts val="915"/>
              </a:lnSpc>
            </a:pPr>
            <a:r>
              <a:rPr dirty="0" sz="1000" spc="60">
                <a:latin typeface="Cambria Math"/>
                <a:cs typeface="Cambria Math"/>
              </a:rPr>
              <a:t>𝜕𝑦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ts val="1395"/>
              </a:lnSpc>
              <a:spcBef>
                <a:spcPts val="705"/>
              </a:spcBef>
              <a:tabLst>
                <a:tab pos="492125" algn="l"/>
              </a:tabLst>
            </a:pPr>
            <a:r>
              <a:rPr dirty="0" sz="1400" spc="-5">
                <a:latin typeface="Calibri"/>
                <a:cs typeface="Calibri"/>
              </a:rPr>
              <a:t>4-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𝑓</a:t>
            </a:r>
            <a:r>
              <a:rPr dirty="0" baseline="-16666" sz="1500" spc="-75">
                <a:latin typeface="Cambria Math"/>
                <a:cs typeface="Cambria Math"/>
              </a:rPr>
              <a:t>𝑦𝑦</a:t>
            </a:r>
            <a:endParaRPr baseline="-16666" sz="1500">
              <a:latin typeface="Cambria Math"/>
              <a:cs typeface="Cambria Math"/>
            </a:endParaRPr>
          </a:p>
          <a:p>
            <a:pPr marL="210185">
              <a:lnSpc>
                <a:spcPts val="915"/>
              </a:lnSpc>
            </a:pPr>
            <a:r>
              <a:rPr dirty="0" sz="1000" spc="75">
                <a:latin typeface="Cambria Math"/>
                <a:cs typeface="Cambria Math"/>
              </a:rPr>
              <a:t>𝜕𝑦</a:t>
            </a:r>
            <a:r>
              <a:rPr dirty="0" baseline="20833" sz="1200" spc="112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  <a:p>
            <a:pPr marL="38100">
              <a:lnSpc>
                <a:spcPts val="1395"/>
              </a:lnSpc>
              <a:spcBef>
                <a:spcPts val="585"/>
              </a:spcBef>
              <a:tabLst>
                <a:tab pos="607695" algn="l"/>
              </a:tabLst>
            </a:pPr>
            <a:r>
              <a:rPr dirty="0" sz="1400" spc="-5">
                <a:latin typeface="Calibri"/>
                <a:cs typeface="Calibri"/>
              </a:rPr>
              <a:t>5-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𝑓</a:t>
            </a:r>
            <a:r>
              <a:rPr dirty="0" baseline="-16666" sz="1500" spc="-82">
                <a:latin typeface="Cambria Math"/>
                <a:cs typeface="Cambria Math"/>
              </a:rPr>
              <a:t>𝑥𝑦</a:t>
            </a:r>
            <a:endParaRPr baseline="-16666" sz="1500">
              <a:latin typeface="Cambria Math"/>
              <a:cs typeface="Cambria Math"/>
            </a:endParaRPr>
          </a:p>
          <a:p>
            <a:pPr marL="210185">
              <a:lnSpc>
                <a:spcPts val="915"/>
              </a:lnSpc>
            </a:pPr>
            <a:r>
              <a:rPr dirty="0" sz="1000" spc="55">
                <a:latin typeface="Cambria Math"/>
                <a:cs typeface="Cambria Math"/>
              </a:rPr>
              <a:t>𝜕𝑥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𝜕𝑦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15466" y="7449057"/>
            <a:ext cx="161925" cy="12700"/>
          </a:xfrm>
          <a:custGeom>
            <a:avLst/>
            <a:gdLst/>
            <a:ahLst/>
            <a:cxnLst/>
            <a:rect l="l" t="t" r="r" b="b"/>
            <a:pathLst>
              <a:path w="161925" h="12700">
                <a:moveTo>
                  <a:pt x="161544" y="0"/>
                </a:moveTo>
                <a:lnTo>
                  <a:pt x="0" y="0"/>
                </a:lnTo>
                <a:lnTo>
                  <a:pt x="0" y="12192"/>
                </a:lnTo>
                <a:lnTo>
                  <a:pt x="161544" y="12192"/>
                </a:lnTo>
                <a:lnTo>
                  <a:pt x="161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42389" y="7261097"/>
            <a:ext cx="3295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mbria Math"/>
                <a:cs typeface="Cambria Math"/>
              </a:rPr>
              <a:t>𝜕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45">
                <a:latin typeface="Cambria Math"/>
                <a:cs typeface="Cambria Math"/>
              </a:rPr>
              <a:t>𝜕𝑓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05966" y="7449057"/>
            <a:ext cx="158750" cy="12700"/>
          </a:xfrm>
          <a:custGeom>
            <a:avLst/>
            <a:gdLst/>
            <a:ahLst/>
            <a:cxnLst/>
            <a:rect l="l" t="t" r="r" b="b"/>
            <a:pathLst>
              <a:path w="158750" h="12700">
                <a:moveTo>
                  <a:pt x="158496" y="0"/>
                </a:moveTo>
                <a:lnTo>
                  <a:pt x="0" y="0"/>
                </a:lnTo>
                <a:lnTo>
                  <a:pt x="0" y="12192"/>
                </a:lnTo>
                <a:lnTo>
                  <a:pt x="158496" y="12192"/>
                </a:lnTo>
                <a:lnTo>
                  <a:pt x="158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05204" y="7314438"/>
            <a:ext cx="1047750" cy="319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395"/>
              </a:lnSpc>
              <a:spcBef>
                <a:spcPts val="100"/>
              </a:spcBef>
              <a:tabLst>
                <a:tab pos="607695" algn="l"/>
              </a:tabLst>
            </a:pPr>
            <a:r>
              <a:rPr dirty="0" sz="1400" spc="-5">
                <a:latin typeface="Calibri"/>
                <a:cs typeface="Calibri"/>
              </a:rPr>
              <a:t>6-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𝑓</a:t>
            </a:r>
            <a:r>
              <a:rPr dirty="0" baseline="-16666" sz="1500" spc="-82">
                <a:latin typeface="Cambria Math"/>
                <a:cs typeface="Cambria Math"/>
              </a:rPr>
              <a:t>𝑦𝑥</a:t>
            </a:r>
            <a:endParaRPr baseline="-16666" sz="1500">
              <a:latin typeface="Cambria Math"/>
              <a:cs typeface="Cambria Math"/>
            </a:endParaRPr>
          </a:p>
          <a:p>
            <a:pPr marL="210185">
              <a:lnSpc>
                <a:spcPts val="915"/>
              </a:lnSpc>
            </a:pPr>
            <a:r>
              <a:rPr dirty="0" sz="1000" spc="60">
                <a:latin typeface="Cambria Math"/>
                <a:cs typeface="Cambria Math"/>
              </a:rPr>
              <a:t>𝜕𝑦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sz="1000" spc="50">
                <a:latin typeface="Cambria Math"/>
                <a:cs typeface="Cambria Math"/>
              </a:rPr>
              <a:t>𝜕𝑥</a:t>
            </a:r>
            <a:endParaRPr sz="1000">
              <a:latin typeface="Cambria Math"/>
              <a:cs typeface="Cambria Math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63448"/>
            <a:ext cx="3749431" cy="3886200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39306"/>
            <a:ext cx="5880100" cy="2404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8-</a:t>
            </a:r>
            <a:r>
              <a:rPr dirty="0" sz="1400" spc="2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limits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Limit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expression:-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ts val="1465"/>
              </a:lnSpc>
            </a:pPr>
            <a:r>
              <a:rPr dirty="0" sz="1400">
                <a:latin typeface="Calibri"/>
                <a:cs typeface="Calibri"/>
              </a:rPr>
              <a:t>1) limit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(𝑓,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𝑥,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𝑎)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take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limit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the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symbolic</a:t>
            </a:r>
            <a:r>
              <a:rPr dirty="0" sz="1400">
                <a:latin typeface="Calibri"/>
                <a:cs typeface="Calibri"/>
              </a:rPr>
              <a:t> expression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𝑎 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i="1">
                <a:latin typeface="Calibri"/>
                <a:cs typeface="Calibri"/>
              </a:rPr>
              <a:t>ie</a:t>
            </a:r>
            <a:r>
              <a:rPr dirty="0" sz="1400" spc="60" i="1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lim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𝑓(𝑥)</a:t>
            </a:r>
            <a:endParaRPr sz="1400">
              <a:latin typeface="Cambria Math"/>
              <a:cs typeface="Cambria Math"/>
            </a:endParaRPr>
          </a:p>
          <a:p>
            <a:pPr algn="r" marR="385445">
              <a:lnSpc>
                <a:spcPts val="985"/>
              </a:lnSpc>
            </a:pPr>
            <a:r>
              <a:rPr dirty="0" sz="1000" spc="30">
                <a:latin typeface="Cambria Math"/>
                <a:cs typeface="Cambria Math"/>
              </a:rPr>
              <a:t>𝑥→0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mbria Math"/>
              <a:cs typeface="Cambria Math"/>
            </a:endParaRPr>
          </a:p>
          <a:p>
            <a:pPr marL="12700">
              <a:lnSpc>
                <a:spcPts val="1465"/>
              </a:lnSpc>
            </a:pPr>
            <a:r>
              <a:rPr dirty="0" sz="1400" spc="-5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)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𝑙𝑖𝑚𝑖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">
                <a:latin typeface="Calibri"/>
                <a:cs typeface="Calibri"/>
              </a:rPr>
              <a:t>u</a:t>
            </a:r>
            <a:r>
              <a:rPr dirty="0" sz="1400" spc="-5">
                <a:latin typeface="Calibri"/>
                <a:cs typeface="Calibri"/>
              </a:rPr>
              <a:t>se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𝑎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i="1">
                <a:latin typeface="Calibri"/>
                <a:cs typeface="Calibri"/>
              </a:rPr>
              <a:t>ie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li</a:t>
            </a:r>
            <a:r>
              <a:rPr dirty="0" sz="1400">
                <a:latin typeface="Cambria Math"/>
                <a:cs typeface="Cambria Math"/>
              </a:rPr>
              <a:t>m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1666875">
              <a:lnSpc>
                <a:spcPts val="985"/>
              </a:lnSpc>
            </a:pPr>
            <a:r>
              <a:rPr dirty="0" sz="1000" spc="35">
                <a:latin typeface="Cambria Math"/>
                <a:cs typeface="Cambria Math"/>
              </a:rPr>
              <a:t>𝑥→0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Cambria Math"/>
              <a:cs typeface="Cambria Math"/>
            </a:endParaRPr>
          </a:p>
          <a:p>
            <a:pPr marL="12700">
              <a:lnSpc>
                <a:spcPts val="1465"/>
              </a:lnSpc>
            </a:pPr>
            <a:r>
              <a:rPr dirty="0" sz="1400" spc="-5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)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𝑙𝑖𝑚𝑖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𝑎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’𝑙𝑒</a:t>
            </a:r>
            <a:r>
              <a:rPr dirty="0" sz="1400" spc="-5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𝑡’)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i="1">
                <a:latin typeface="Calibri"/>
                <a:cs typeface="Calibri"/>
              </a:rPr>
              <a:t>ie</a:t>
            </a:r>
            <a:r>
              <a:rPr dirty="0" sz="1400" i="1">
                <a:latin typeface="Calibri"/>
                <a:cs typeface="Calibri"/>
              </a:rPr>
              <a:t>  </a:t>
            </a:r>
            <a:r>
              <a:rPr dirty="0" sz="1400" spc="-25" i="1">
                <a:latin typeface="Calibri"/>
                <a:cs typeface="Calibri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l</a:t>
            </a:r>
            <a:r>
              <a:rPr dirty="0" sz="1400" spc="5">
                <a:latin typeface="Cambria Math"/>
                <a:cs typeface="Cambria Math"/>
              </a:rPr>
              <a:t>i</a:t>
            </a:r>
            <a:r>
              <a:rPr dirty="0" sz="1400">
                <a:latin typeface="Cambria Math"/>
                <a:cs typeface="Cambria Math"/>
              </a:rPr>
              <a:t>m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𝑓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1673860">
              <a:lnSpc>
                <a:spcPts val="985"/>
              </a:lnSpc>
            </a:pPr>
            <a:r>
              <a:rPr dirty="0" sz="1000" spc="35">
                <a:latin typeface="Cambria Math"/>
                <a:cs typeface="Cambria Math"/>
              </a:rPr>
              <a:t>𝑥→𝑎−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mbria Math"/>
              <a:cs typeface="Cambria Math"/>
            </a:endParaRPr>
          </a:p>
          <a:p>
            <a:pPr marL="173990">
              <a:lnSpc>
                <a:spcPts val="1465"/>
              </a:lnSpc>
            </a:pPr>
            <a:r>
              <a:rPr dirty="0" sz="1400">
                <a:latin typeface="Cambria Math"/>
                <a:cs typeface="Cambria Math"/>
              </a:rPr>
              <a:t>𝑙𝑖𝑚𝑖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𝑎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’𝑟𝑖</a:t>
            </a:r>
            <a:r>
              <a:rPr dirty="0" sz="1400" spc="-5">
                <a:latin typeface="Cambria Math"/>
                <a:cs typeface="Cambria Math"/>
              </a:rPr>
              <a:t>𝑔</a:t>
            </a:r>
            <a:r>
              <a:rPr dirty="0" sz="1400">
                <a:latin typeface="Cambria Math"/>
                <a:cs typeface="Cambria Math"/>
              </a:rPr>
              <a:t>ℎ</a:t>
            </a:r>
            <a:r>
              <a:rPr dirty="0" sz="1400" spc="-5">
                <a:latin typeface="Cambria Math"/>
                <a:cs typeface="Cambria Math"/>
              </a:rPr>
              <a:t>𝑡</a:t>
            </a:r>
            <a:r>
              <a:rPr dirty="0" sz="1400">
                <a:latin typeface="Cambria Math"/>
                <a:cs typeface="Cambria Math"/>
              </a:rPr>
              <a:t>’)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i="1">
                <a:latin typeface="Calibri"/>
                <a:cs typeface="Calibri"/>
              </a:rPr>
              <a:t>ie</a:t>
            </a:r>
            <a:r>
              <a:rPr dirty="0" sz="1400" i="1">
                <a:latin typeface="Calibri"/>
                <a:cs typeface="Calibri"/>
              </a:rPr>
              <a:t>  </a:t>
            </a:r>
            <a:r>
              <a:rPr dirty="0" sz="1400" spc="-15" i="1">
                <a:latin typeface="Calibri"/>
                <a:cs typeface="Calibri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l</a:t>
            </a:r>
            <a:r>
              <a:rPr dirty="0" sz="1400" spc="5">
                <a:latin typeface="Cambria Math"/>
                <a:cs typeface="Cambria Math"/>
              </a:rPr>
              <a:t>i</a:t>
            </a:r>
            <a:r>
              <a:rPr dirty="0" sz="1400">
                <a:latin typeface="Cambria Math"/>
                <a:cs typeface="Cambria Math"/>
              </a:rPr>
              <a:t>m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1504950">
              <a:lnSpc>
                <a:spcPts val="985"/>
              </a:lnSpc>
            </a:pPr>
            <a:r>
              <a:rPr dirty="0" sz="1000" spc="40">
                <a:latin typeface="Cambria Math"/>
                <a:cs typeface="Cambria Math"/>
              </a:rPr>
              <a:t>𝑥→𝑎+</a:t>
            </a:r>
            <a:endParaRPr sz="1000">
              <a:latin typeface="Cambria Math"/>
              <a:cs typeface="Cambria Math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63448"/>
            <a:ext cx="5047996" cy="33718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4195571"/>
            <a:ext cx="2155241" cy="230428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000" y="531724"/>
            <a:ext cx="1089025" cy="67246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1:-</a:t>
            </a:r>
            <a:endParaRPr sz="14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865"/>
              </a:spcBef>
            </a:pPr>
            <a:r>
              <a:rPr dirty="0" baseline="-33730" sz="2100">
                <a:latin typeface="Cambria Math"/>
                <a:cs typeface="Cambria Math"/>
              </a:rPr>
              <a:t>lim</a:t>
            </a:r>
            <a:r>
              <a:rPr dirty="0" baseline="-33730" sz="2100" spc="-75">
                <a:latin typeface="Cambria Math"/>
                <a:cs typeface="Cambria Math"/>
              </a:rPr>
              <a:t> </a:t>
            </a:r>
            <a:r>
              <a:rPr dirty="0" sz="1000" spc="35">
                <a:latin typeface="Cambria Math"/>
                <a:cs typeface="Cambria Math"/>
              </a:rPr>
              <a:t>𝑠𝑖𝑛(𝑥)</a:t>
            </a:r>
            <a:r>
              <a:rPr dirty="0" sz="1000" spc="145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=</a:t>
            </a:r>
            <a:r>
              <a:rPr dirty="0" baseline="-33730" sz="2100" spc="89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1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229614"/>
            <a:ext cx="2832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→</a:t>
            </a:r>
            <a:r>
              <a:rPr dirty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817" y="1211326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02740" y="1204213"/>
            <a:ext cx="375285" cy="12700"/>
          </a:xfrm>
          <a:custGeom>
            <a:avLst/>
            <a:gdLst/>
            <a:ahLst/>
            <a:cxnLst/>
            <a:rect l="l" t="t" r="r" b="b"/>
            <a:pathLst>
              <a:path w="375284" h="12700">
                <a:moveTo>
                  <a:pt x="374903" y="0"/>
                </a:moveTo>
                <a:lnTo>
                  <a:pt x="0" y="0"/>
                </a:lnTo>
                <a:lnTo>
                  <a:pt x="0" y="12192"/>
                </a:lnTo>
                <a:lnTo>
                  <a:pt x="374903" y="12192"/>
                </a:lnTo>
                <a:lnTo>
                  <a:pt x="3749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70000" y="3628770"/>
            <a:ext cx="917575" cy="6604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2:-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mbria Math"/>
                <a:cs typeface="Cambria Math"/>
              </a:rPr>
              <a:t>lim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baseline="47222" sz="1500" spc="30">
                <a:latin typeface="Cambria Math"/>
                <a:cs typeface="Cambria Math"/>
              </a:rPr>
              <a:t>5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6604" y="4209415"/>
            <a:ext cx="439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30">
                <a:latin typeface="Cambria Math"/>
                <a:cs typeface="Cambria Math"/>
              </a:rPr>
              <a:t>𝑥→0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baseline="8333" sz="1500" spc="82">
                <a:latin typeface="Cambria Math"/>
                <a:cs typeface="Cambria Math"/>
              </a:rPr>
              <a:t>𝑥</a:t>
            </a:r>
            <a:endParaRPr baseline="8333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02740" y="4184015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77724" y="0"/>
                </a:moveTo>
                <a:lnTo>
                  <a:pt x="0" y="0"/>
                </a:lnTo>
                <a:lnTo>
                  <a:pt x="0" y="12191"/>
                </a:lnTo>
                <a:lnTo>
                  <a:pt x="77724" y="12191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2004" y="6745985"/>
            <a:ext cx="5217160" cy="2499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9-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integration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2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symbolic of integration</a:t>
            </a:r>
            <a:r>
              <a:rPr dirty="0" sz="1400">
                <a:latin typeface="Calibri"/>
                <a:cs typeface="Calibri"/>
              </a:rPr>
              <a:t> is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𝑖𝑛𝑡(𝑓)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76400"/>
              </a:lnSpc>
            </a:pPr>
            <a:r>
              <a:rPr dirty="0" sz="1400">
                <a:latin typeface="Calibri"/>
                <a:cs typeface="Calibri"/>
              </a:rPr>
              <a:t>We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have two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type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integration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1-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indefinite</a:t>
            </a:r>
            <a:r>
              <a:rPr dirty="0" sz="1400">
                <a:latin typeface="Calibri"/>
                <a:cs typeface="Calibri"/>
              </a:rPr>
              <a:t> integral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2-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definite </a:t>
            </a:r>
            <a:r>
              <a:rPr dirty="0" sz="1400">
                <a:latin typeface="Calibri"/>
                <a:cs typeface="Calibri"/>
              </a:rPr>
              <a:t>intgral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1-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indefinite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integral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i-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𝑖𝑛𝑡(𝑓)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ii</a:t>
            </a:r>
            <a:r>
              <a:rPr dirty="0" sz="1400" spc="-10">
                <a:latin typeface="Calibri"/>
                <a:cs typeface="Calibri"/>
              </a:rPr>
              <a:t>-</a:t>
            </a:r>
            <a:r>
              <a:rPr dirty="0" sz="1400" spc="-5">
                <a:latin typeface="Cambria Math"/>
                <a:cs typeface="Cambria Math"/>
              </a:rPr>
              <a:t>𝑖𝑛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2-</a:t>
            </a:r>
            <a:r>
              <a:rPr dirty="0" sz="1400" spc="2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definite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intgral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527175"/>
            <a:ext cx="1677196" cy="19627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375" y="4349877"/>
            <a:ext cx="3095625" cy="2425065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41096"/>
            <a:ext cx="1146810" cy="61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i-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𝑖𝑛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𝑎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𝑏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ii</a:t>
            </a:r>
            <a:r>
              <a:rPr dirty="0" sz="1400" spc="-10">
                <a:latin typeface="Calibri"/>
                <a:cs typeface="Calibri"/>
              </a:rPr>
              <a:t>-</a:t>
            </a:r>
            <a:r>
              <a:rPr dirty="0" sz="1400" spc="-5">
                <a:latin typeface="Cambria Math"/>
                <a:cs typeface="Cambria Math"/>
              </a:rPr>
              <a:t>𝑖𝑛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𝑎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𝑏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3033" y="1592326"/>
            <a:ext cx="184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2777" sz="1500" spc="157">
                <a:latin typeface="Cambria Math"/>
                <a:cs typeface="Cambria Math"/>
              </a:rPr>
              <a:t>𝑥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35734" y="1576069"/>
            <a:ext cx="161925" cy="47625"/>
          </a:xfrm>
          <a:custGeom>
            <a:avLst/>
            <a:gdLst/>
            <a:ahLst/>
            <a:cxnLst/>
            <a:rect l="l" t="t" r="r" b="b"/>
            <a:pathLst>
              <a:path w="161925" h="47625">
                <a:moveTo>
                  <a:pt x="161544" y="39624"/>
                </a:moveTo>
                <a:lnTo>
                  <a:pt x="83820" y="39624"/>
                </a:lnTo>
                <a:lnTo>
                  <a:pt x="83820" y="47244"/>
                </a:lnTo>
                <a:lnTo>
                  <a:pt x="161544" y="47244"/>
                </a:lnTo>
                <a:lnTo>
                  <a:pt x="161544" y="39624"/>
                </a:lnTo>
                <a:close/>
              </a:path>
              <a:path w="161925" h="47625">
                <a:moveTo>
                  <a:pt x="161544" y="0"/>
                </a:moveTo>
                <a:lnTo>
                  <a:pt x="0" y="0"/>
                </a:lnTo>
                <a:lnTo>
                  <a:pt x="0" y="12192"/>
                </a:lnTo>
                <a:lnTo>
                  <a:pt x="161544" y="12192"/>
                </a:lnTo>
                <a:lnTo>
                  <a:pt x="161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1388110"/>
            <a:ext cx="2878455" cy="303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16205">
              <a:lnSpc>
                <a:spcPts val="855"/>
              </a:lnSpc>
              <a:spcBef>
                <a:spcPts val="95"/>
              </a:spcBef>
              <a:tabLst>
                <a:tab pos="612775" algn="l"/>
              </a:tabLst>
            </a:pP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335"/>
              </a:lnSpc>
              <a:tabLst>
                <a:tab pos="1355090" algn="l"/>
              </a:tabLst>
            </a:pPr>
            <a:r>
              <a:rPr dirty="0" baseline="3968" sz="2100">
                <a:latin typeface="Calibri"/>
                <a:cs typeface="Calibri"/>
              </a:rPr>
              <a:t>example</a:t>
            </a:r>
            <a:r>
              <a:rPr dirty="0" baseline="3968" sz="2100" spc="-7">
                <a:latin typeface="Calibri"/>
                <a:cs typeface="Calibri"/>
              </a:rPr>
              <a:t> 1:-</a:t>
            </a:r>
            <a:r>
              <a:rPr dirty="0" baseline="3968" sz="210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∫	</a:t>
            </a:r>
            <a:r>
              <a:rPr dirty="0" baseline="3968" sz="2100" spc="-7">
                <a:latin typeface="Calibri"/>
                <a:cs typeface="Calibri"/>
              </a:rPr>
              <a:t>2-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𝑥</a:t>
            </a:r>
            <a:r>
              <a:rPr dirty="0" baseline="3968" sz="2100" spc="-52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log</a:t>
            </a:r>
            <a:r>
              <a:rPr dirty="0" baseline="5952" sz="2100" spc="-7">
                <a:latin typeface="Cambria Math"/>
                <a:cs typeface="Cambria Math"/>
              </a:rPr>
              <a:t>(</a:t>
            </a:r>
            <a:r>
              <a:rPr dirty="0" baseline="3968" sz="2100" spc="-7">
                <a:latin typeface="Cambria Math"/>
                <a:cs typeface="Cambria Math"/>
              </a:rPr>
              <a:t>𝑥</a:t>
            </a:r>
            <a:r>
              <a:rPr dirty="0" baseline="3968" sz="2100" spc="3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+</a:t>
            </a:r>
            <a:r>
              <a:rPr dirty="0" baseline="3968" sz="2100" spc="-1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5</a:t>
            </a:r>
            <a:r>
              <a:rPr dirty="0" baseline="5952" sz="2100">
                <a:latin typeface="Cambria Math"/>
                <a:cs typeface="Cambria Math"/>
              </a:rPr>
              <a:t>)</a:t>
            </a:r>
            <a:r>
              <a:rPr dirty="0" baseline="3968" sz="2100">
                <a:latin typeface="Cambria Math"/>
                <a:cs typeface="Cambria Math"/>
              </a:rPr>
              <a:t>𝑑𝑥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9486" y="156794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6878573"/>
            <a:ext cx="4406900" cy="61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10-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Pretty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 i="1">
                <a:latin typeface="Calibri"/>
                <a:cs typeface="Calibri"/>
              </a:rPr>
              <a:t>Pretty(f)</a:t>
            </a:r>
            <a:r>
              <a:rPr dirty="0" sz="1400" spc="5" i="1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print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symbolic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expression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type </a:t>
            </a:r>
            <a:r>
              <a:rPr dirty="0" sz="1400" spc="-5" b="1">
                <a:latin typeface="Calibri"/>
                <a:cs typeface="Calibri"/>
              </a:rPr>
              <a:t>set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method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604" y="7623809"/>
            <a:ext cx="2069464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253365">
              <a:lnSpc>
                <a:spcPts val="780"/>
              </a:lnSpc>
              <a:spcBef>
                <a:spcPts val="100"/>
              </a:spcBef>
            </a:pP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  <a:p>
            <a:pPr marL="38100">
              <a:lnSpc>
                <a:spcPts val="1500"/>
              </a:lnSpc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:-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47222" sz="1500" spc="60">
                <a:latin typeface="Cambria Math"/>
                <a:cs typeface="Cambria Math"/>
              </a:rPr>
              <a:t>log(𝑥</a:t>
            </a:r>
            <a:r>
              <a:rPr dirty="0" baseline="47222" sz="1500" spc="135">
                <a:latin typeface="Cambria Math"/>
                <a:cs typeface="Cambria Math"/>
              </a:rPr>
              <a:t> </a:t>
            </a:r>
            <a:r>
              <a:rPr dirty="0" baseline="47222" sz="1500" spc="-7">
                <a:latin typeface="Cambria Math"/>
                <a:cs typeface="Cambria Math"/>
              </a:rPr>
              <a:t>+7)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4630" y="7841742"/>
            <a:ext cx="701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40">
                <a:latin typeface="Cambria Math"/>
                <a:cs typeface="Cambria Math"/>
              </a:rPr>
              <a:t>𝑥</a:t>
            </a:r>
            <a:r>
              <a:rPr dirty="0" baseline="20833" sz="1200" spc="60">
                <a:latin typeface="Cambria Math"/>
                <a:cs typeface="Cambria Math"/>
              </a:rPr>
              <a:t>4</a:t>
            </a:r>
            <a:r>
              <a:rPr dirty="0" sz="1000" spc="40">
                <a:latin typeface="Cambria Math"/>
                <a:cs typeface="Cambria Math"/>
              </a:rPr>
              <a:t>−5𝑥</a:t>
            </a:r>
            <a:r>
              <a:rPr dirty="0" baseline="20833" sz="1200" spc="60">
                <a:latin typeface="Cambria Math"/>
                <a:cs typeface="Cambria Math"/>
              </a:rPr>
              <a:t>2</a:t>
            </a:r>
            <a:r>
              <a:rPr dirty="0" sz="1000" spc="40">
                <a:latin typeface="Cambria Math"/>
                <a:cs typeface="Cambria Math"/>
              </a:rPr>
              <a:t>+1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92730" y="7834629"/>
            <a:ext cx="624840" cy="12700"/>
          </a:xfrm>
          <a:custGeom>
            <a:avLst/>
            <a:gdLst/>
            <a:ahLst/>
            <a:cxnLst/>
            <a:rect l="l" t="t" r="r" b="b"/>
            <a:pathLst>
              <a:path w="624839" h="12700">
                <a:moveTo>
                  <a:pt x="624840" y="0"/>
                </a:moveTo>
                <a:lnTo>
                  <a:pt x="0" y="0"/>
                </a:lnTo>
                <a:lnTo>
                  <a:pt x="0" y="12192"/>
                </a:lnTo>
                <a:lnTo>
                  <a:pt x="624840" y="12192"/>
                </a:lnTo>
                <a:lnTo>
                  <a:pt x="6248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895855"/>
            <a:ext cx="3825628" cy="4466463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4932045"/>
            <a:ext cx="2578100" cy="619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11-simplify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1:- </a:t>
            </a:r>
            <a:r>
              <a:rPr dirty="0" sz="1400" spc="20">
                <a:latin typeface="Cambria Math"/>
                <a:cs typeface="Cambria Math"/>
              </a:rPr>
              <a:t>𝑟𝑠𝑖𝑛</a:t>
            </a:r>
            <a:r>
              <a:rPr dirty="0" baseline="27777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𝜃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𝑟𝑐𝑜𝑠</a:t>
            </a:r>
            <a:r>
              <a:rPr dirty="0" baseline="27777" sz="1500" spc="37">
                <a:latin typeface="Cambria Math"/>
                <a:cs typeface="Cambria Math"/>
              </a:rPr>
              <a:t>2</a:t>
            </a:r>
            <a:r>
              <a:rPr dirty="0" sz="1400" spc="25">
                <a:latin typeface="Cambria Math"/>
                <a:cs typeface="Cambria Math"/>
              </a:rPr>
              <a:t>𝜃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𝑟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471407"/>
            <a:ext cx="1370330" cy="593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2:-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50" spc="-5">
                <a:solidFill>
                  <a:srgbClr val="212121"/>
                </a:solidFill>
                <a:latin typeface="Arial MT"/>
                <a:cs typeface="Arial MT"/>
              </a:rPr>
              <a:t>Jacobian</a:t>
            </a:r>
            <a:r>
              <a:rPr dirty="0" sz="1050" spc="-30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212121"/>
                </a:solidFill>
                <a:latin typeface="Arial MT"/>
                <a:cs typeface="Arial MT"/>
              </a:rPr>
              <a:t>matrix</a:t>
            </a:r>
            <a:r>
              <a:rPr dirty="0" sz="1050" spc="-1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050">
                <a:solidFill>
                  <a:srgbClr val="212121"/>
                </a:solidFill>
                <a:latin typeface="Arial MT"/>
                <a:cs typeface="Arial MT"/>
              </a:rPr>
              <a:t>of</a:t>
            </a:r>
            <a:r>
              <a:rPr dirty="0" sz="1050" spc="-2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250" spc="-5">
                <a:solidFill>
                  <a:srgbClr val="212121"/>
                </a:solidFill>
                <a:latin typeface="Cambria Math"/>
                <a:cs typeface="Cambria Math"/>
              </a:rPr>
              <a:t>𝑓</a:t>
            </a:r>
            <a:r>
              <a:rPr dirty="0" sz="1250" spc="35">
                <a:solidFill>
                  <a:srgbClr val="212121"/>
                </a:solidFill>
                <a:latin typeface="Cambria Math"/>
                <a:cs typeface="Cambria Math"/>
              </a:rPr>
              <a:t> </a:t>
            </a:r>
            <a:r>
              <a:rPr dirty="0" sz="1050" spc="5">
                <a:solidFill>
                  <a:srgbClr val="212121"/>
                </a:solidFill>
                <a:latin typeface="Arial MT"/>
                <a:cs typeface="Arial MT"/>
              </a:rPr>
              <a:t>is</a:t>
            </a:r>
            <a:endParaRPr sz="105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63448"/>
            <a:ext cx="5448300" cy="37484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5707888"/>
            <a:ext cx="3905250" cy="22479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6775" y="9184106"/>
            <a:ext cx="3895725" cy="87428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785740"/>
            <a:ext cx="4283075" cy="992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12-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factor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𝑓𝑎𝑐𝑡𝑜𝑟(𝑛)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return a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vector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containing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prime </a:t>
            </a:r>
            <a:r>
              <a:rPr dirty="0" sz="1400" spc="-5">
                <a:latin typeface="Calibri"/>
                <a:cs typeface="Calibri"/>
              </a:rPr>
              <a:t>factor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mbria Math"/>
                <a:cs typeface="Cambria Math"/>
              </a:rPr>
              <a:t>𝑛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1:-</a:t>
            </a:r>
            <a:r>
              <a:rPr dirty="0" sz="1400" spc="2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factor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(27)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607044"/>
            <a:ext cx="2120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2:-</a:t>
            </a:r>
            <a:r>
              <a:rPr dirty="0" sz="1400" spc="2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factor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(x^2-1)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3925" y="1877060"/>
            <a:ext cx="3076575" cy="267208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6775" y="5946013"/>
            <a:ext cx="3075940" cy="19621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3183762"/>
            <a:ext cx="5671185" cy="162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12-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Collect</a:t>
            </a:r>
            <a:endParaRPr sz="1400">
              <a:latin typeface="Calibri"/>
              <a:cs typeface="Calibri"/>
            </a:endParaRPr>
          </a:p>
          <a:p>
            <a:pPr marL="50800" marR="17780">
              <a:lnSpc>
                <a:spcPct val="115700"/>
              </a:lnSpc>
              <a:spcBef>
                <a:spcPts val="1035"/>
              </a:spcBef>
            </a:pPr>
            <a:r>
              <a:rPr dirty="0" sz="1400" spc="5">
                <a:latin typeface="Cambria Math"/>
                <a:cs typeface="Cambria Math"/>
              </a:rPr>
              <a:t>𝐶𝑜𝑙𝑙𝑒𝑐𝑡(𝑓,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𝑥)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regard </a:t>
            </a:r>
            <a:r>
              <a:rPr dirty="0" sz="1400" spc="-5">
                <a:latin typeface="Calibri"/>
                <a:cs typeface="Calibri"/>
              </a:rPr>
              <a:t>each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element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">
                <a:latin typeface="Calibri"/>
                <a:cs typeface="Calibri"/>
              </a:rPr>
              <a:t> symbolic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polynomial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rewrite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in terms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the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pawer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855344" marR="2163445" indent="-805180">
              <a:lnSpc>
                <a:spcPct val="177300"/>
              </a:lnSpc>
              <a:spcBef>
                <a:spcPts val="20"/>
              </a:spcBef>
            </a:pPr>
            <a:r>
              <a:rPr dirty="0" sz="1400" spc="-5">
                <a:latin typeface="Calibri"/>
                <a:cs typeface="Calibri"/>
              </a:rPr>
              <a:t>Example:-</a:t>
            </a:r>
            <a:r>
              <a:rPr dirty="0" sz="1400" spc="29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𝑓(𝑥)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(𝑥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1)(𝑥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1)(𝑥</a:t>
            </a:r>
            <a:r>
              <a:rPr dirty="0" baseline="27777" sz="1500" spc="30">
                <a:latin typeface="Cambria Math"/>
                <a:cs typeface="Cambria Math"/>
              </a:rPr>
              <a:t>2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1) </a:t>
            </a:r>
            <a:r>
              <a:rPr dirty="0" sz="1400" spc="-2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sz="1400" spc="50">
                <a:latin typeface="Cambria Math"/>
                <a:cs typeface="Cambria Math"/>
              </a:rPr>
              <a:t>𝑦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𝑦𝑥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63448"/>
            <a:ext cx="1853748" cy="23812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4955146"/>
            <a:ext cx="3359785" cy="434263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41096"/>
            <a:ext cx="3745229" cy="61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13-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Expand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𝐸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𝑝</a:t>
            </a:r>
            <a:r>
              <a:rPr dirty="0" sz="1400" spc="-10">
                <a:latin typeface="Cambria Math"/>
                <a:cs typeface="Cambria Math"/>
              </a:rPr>
              <a:t>𝑎</a:t>
            </a:r>
            <a:r>
              <a:rPr dirty="0" sz="1400">
                <a:latin typeface="Cambria Math"/>
                <a:cs typeface="Cambria Math"/>
              </a:rPr>
              <a:t>𝑛𝑑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: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−</a:t>
            </a:r>
            <a:r>
              <a:rPr dirty="0" sz="1400" spc="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-1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ribut</a:t>
            </a:r>
            <a:r>
              <a:rPr dirty="0" sz="1400" spc="-10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p</a:t>
            </a:r>
            <a:r>
              <a:rPr dirty="0" sz="1400" spc="-10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od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ct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ver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mat</a:t>
            </a:r>
            <a:r>
              <a:rPr dirty="0" sz="1400" spc="-15">
                <a:latin typeface="Calibri"/>
                <a:cs typeface="Calibri"/>
              </a:rPr>
              <a:t>i</a:t>
            </a:r>
            <a:r>
              <a:rPr dirty="0" sz="1400" spc="-5">
                <a:latin typeface="Calibri"/>
                <a:cs typeface="Calibri"/>
              </a:rPr>
              <a:t>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5593460"/>
            <a:ext cx="2180590" cy="983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14-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subsitution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Cambria Math"/>
                <a:cs typeface="Cambria Math"/>
              </a:rPr>
              <a:t>𝑆𝑢𝑏</a:t>
            </a:r>
            <a:r>
              <a:rPr dirty="0" sz="1400" spc="20">
                <a:latin typeface="Cambria Math"/>
                <a:cs typeface="Cambria Math"/>
              </a:rPr>
              <a:t>𝑠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 spc="-5">
                <a:latin typeface="Cambria Math"/>
                <a:cs typeface="Cambria Math"/>
              </a:rPr>
              <a:t>𝑎𝑟𝑖𝑎𝑏𝑙</a:t>
            </a:r>
            <a:r>
              <a:rPr dirty="0" sz="1400" spc="15">
                <a:latin typeface="Cambria Math"/>
                <a:cs typeface="Cambria Math"/>
              </a:rPr>
              <a:t>𝑒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𝑝</a:t>
            </a:r>
            <a:r>
              <a:rPr dirty="0" sz="1400" spc="-10">
                <a:latin typeface="Cambria Math"/>
                <a:cs typeface="Cambria Math"/>
              </a:rPr>
              <a:t>𝑜</a:t>
            </a:r>
            <a:r>
              <a:rPr dirty="0" sz="1400">
                <a:latin typeface="Cambria Math"/>
                <a:cs typeface="Cambria Math"/>
              </a:rPr>
              <a:t>𝑖𝑛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210"/>
              </a:spcBef>
            </a:pPr>
            <a:r>
              <a:rPr dirty="0" sz="1400" spc="-5">
                <a:latin typeface="Cambria Math"/>
                <a:cs typeface="Cambria Math"/>
              </a:rPr>
              <a:t>𝑆𝑢𝑏</a:t>
            </a:r>
            <a:r>
              <a:rPr dirty="0" sz="1400" spc="20">
                <a:latin typeface="Cambria Math"/>
                <a:cs typeface="Cambria Math"/>
              </a:rPr>
              <a:t>𝑠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[</a:t>
            </a:r>
            <a:r>
              <a:rPr dirty="0" sz="1400" spc="4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𝑦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𝑧</a:t>
            </a:r>
            <a:r>
              <a:rPr dirty="0" sz="1400">
                <a:latin typeface="Cambria Math"/>
                <a:cs typeface="Cambria Math"/>
              </a:rPr>
              <a:t>],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[</a:t>
            </a:r>
            <a:r>
              <a:rPr dirty="0" sz="1400" spc="-20">
                <a:latin typeface="Cambria Math"/>
                <a:cs typeface="Cambria Math"/>
              </a:rPr>
              <a:t>𝑥</a:t>
            </a:r>
            <a:r>
              <a:rPr dirty="0" baseline="-16666" sz="1500" spc="112">
                <a:latin typeface="Cambria Math"/>
                <a:cs typeface="Cambria Math"/>
              </a:rPr>
              <a:t>0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𝑦</a:t>
            </a:r>
            <a:r>
              <a:rPr dirty="0" baseline="-16666" sz="1500" spc="112">
                <a:latin typeface="Cambria Math"/>
                <a:cs typeface="Cambria Math"/>
              </a:rPr>
              <a:t>0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𝑧</a:t>
            </a:r>
            <a:r>
              <a:rPr dirty="0" baseline="-16666" sz="1500" spc="112">
                <a:latin typeface="Cambria Math"/>
                <a:cs typeface="Cambria Math"/>
              </a:rPr>
              <a:t>0</a:t>
            </a:r>
            <a:r>
              <a:rPr dirty="0" sz="1400">
                <a:latin typeface="Cambria Math"/>
                <a:cs typeface="Cambria Math"/>
              </a:rPr>
              <a:t>])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417319"/>
            <a:ext cx="4419600" cy="40379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6725411"/>
            <a:ext cx="6004559" cy="19142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504" y="641096"/>
            <a:ext cx="5723255" cy="1271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15-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Sum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endParaRPr baseline="1984" sz="2100">
              <a:latin typeface="Cambria Math"/>
              <a:cs typeface="Cambria Math"/>
            </a:endParaRPr>
          </a:p>
          <a:p>
            <a:pPr marL="76200" marR="17780">
              <a:lnSpc>
                <a:spcPct val="116399"/>
              </a:lnSpc>
              <a:spcBef>
                <a:spcPts val="1025"/>
              </a:spcBef>
            </a:pPr>
            <a:r>
              <a:rPr dirty="0" sz="1400">
                <a:latin typeface="Cambria Math"/>
                <a:cs typeface="Cambria Math"/>
              </a:rPr>
              <a:t>𝑆𝑦𝑚𝑠𝑢𝑚(𝑠, </a:t>
            </a:r>
            <a:r>
              <a:rPr dirty="0" sz="1400" spc="15">
                <a:latin typeface="Cambria Math"/>
                <a:cs typeface="Cambria Math"/>
              </a:rPr>
              <a:t>𝑥) </a:t>
            </a:r>
            <a:r>
              <a:rPr dirty="0" sz="1400">
                <a:latin typeface="Calibri"/>
                <a:cs typeface="Calibri"/>
              </a:rPr>
              <a:t>is define </a:t>
            </a:r>
            <a:r>
              <a:rPr dirty="0" sz="1400" spc="-5">
                <a:latin typeface="Calibri"/>
                <a:cs typeface="Calibri"/>
              </a:rPr>
              <a:t>summation of </a:t>
            </a:r>
            <a:r>
              <a:rPr dirty="0" sz="1400">
                <a:latin typeface="Cambria Math"/>
                <a:cs typeface="Cambria Math"/>
              </a:rPr>
              <a:t>𝑆 </a:t>
            </a:r>
            <a:r>
              <a:rPr dirty="0" sz="1400">
                <a:latin typeface="Calibri"/>
                <a:cs typeface="Calibri"/>
              </a:rPr>
              <a:t>with respect to </a:t>
            </a:r>
            <a:r>
              <a:rPr dirty="0" sz="1400" spc="-1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symbolic variable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determined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𝑠𝑦𝑚𝑠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ambria Math"/>
              <a:cs typeface="Cambria Math"/>
            </a:endParaRPr>
          </a:p>
          <a:p>
            <a:pPr marL="76200">
              <a:lnSpc>
                <a:spcPts val="1195"/>
              </a:lnSpc>
              <a:spcBef>
                <a:spcPts val="5"/>
              </a:spcBef>
              <a:tabLst>
                <a:tab pos="1793875" algn="l"/>
              </a:tabLst>
            </a:pPr>
            <a:r>
              <a:rPr dirty="0" sz="1400">
                <a:latin typeface="Cambria Math"/>
                <a:cs typeface="Cambria Math"/>
              </a:rPr>
              <a:t>𝑆𝑦𝑚𝑠𝑢𝑚(𝑠,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𝑥)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1984" sz="2100" spc="52">
                <a:latin typeface="Cambria Math"/>
                <a:cs typeface="Cambria Math"/>
              </a:rPr>
              <a:t>∑</a:t>
            </a:r>
            <a:r>
              <a:rPr dirty="0" baseline="30555" sz="1500" spc="52">
                <a:latin typeface="Cambria Math"/>
                <a:cs typeface="Cambria Math"/>
              </a:rPr>
              <a:t>∞	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519555">
              <a:lnSpc>
                <a:spcPts val="715"/>
              </a:lnSpc>
            </a:pPr>
            <a:r>
              <a:rPr dirty="0" sz="1000" spc="25">
                <a:latin typeface="Cambria Math"/>
                <a:cs typeface="Cambria Math"/>
              </a:rPr>
              <a:t>𝑥=0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2017522"/>
            <a:ext cx="18954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 Math"/>
                <a:cs typeface="Cambria Math"/>
              </a:rPr>
              <a:t>𝑆</a:t>
            </a:r>
            <a:r>
              <a:rPr dirty="0" sz="1400" spc="-10">
                <a:latin typeface="Cambria Math"/>
                <a:cs typeface="Cambria Math"/>
              </a:rPr>
              <a:t>𝑦</a:t>
            </a:r>
            <a:r>
              <a:rPr dirty="0" sz="1400" spc="-5">
                <a:latin typeface="Cambria Math"/>
                <a:cs typeface="Cambria Math"/>
              </a:rPr>
              <a:t>𝑚𝑠𝑢</a:t>
            </a:r>
            <a:r>
              <a:rPr dirty="0" sz="1400" spc="10">
                <a:latin typeface="Cambria Math"/>
                <a:cs typeface="Cambria Math"/>
              </a:rPr>
              <a:t>𝑚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𝑠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𝑎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𝑏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27777" sz="1500" spc="157">
                <a:latin typeface="Cambria Math"/>
                <a:cs typeface="Cambria Math"/>
              </a:rPr>
              <a:t>𝑏</a:t>
            </a:r>
            <a:r>
              <a:rPr dirty="0" baseline="27777" sz="1500" spc="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4726" y="2105914"/>
            <a:ext cx="104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14">
                <a:latin typeface="Cambria Math"/>
                <a:cs typeface="Cambria Math"/>
              </a:rPr>
              <a:t>𝑎</a:t>
            </a:r>
            <a:endParaRPr sz="1000">
              <a:latin typeface="Cambria Math"/>
              <a:cs typeface="Cambria Math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417667"/>
            <a:ext cx="5807075" cy="64187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1017777"/>
            <a:ext cx="4495800" cy="99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16-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tayler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Expression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1 −  </a:t>
            </a:r>
            <a:r>
              <a:rPr dirty="0" sz="1400" spc="5">
                <a:latin typeface="Cambria Math"/>
                <a:cs typeface="Cambria Math"/>
              </a:rPr>
              <a:t>𝑇𝑎𝑦𝑙𝑜𝑟(𝑓)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find</a:t>
            </a:r>
            <a:r>
              <a:rPr dirty="0" sz="1400">
                <a:latin typeface="Calibri"/>
                <a:cs typeface="Calibri"/>
              </a:rPr>
              <a:t> 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fifth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order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maclorain polu </a:t>
            </a:r>
            <a:r>
              <a:rPr dirty="0" sz="1400" spc="-5">
                <a:latin typeface="Calibri"/>
                <a:cs typeface="Calibri"/>
              </a:rPr>
              <a:t>appr.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Cambria Math"/>
                <a:cs typeface="Cambria Math"/>
              </a:rPr>
              <a:t>Example:-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𝑓(𝑥)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375528"/>
            <a:ext cx="5784850" cy="1114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17-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Compose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16399"/>
              </a:lnSpc>
              <a:spcBef>
                <a:spcPts val="1020"/>
              </a:spcBef>
            </a:pPr>
            <a:r>
              <a:rPr dirty="0" sz="1400">
                <a:latin typeface="Cambria Math"/>
                <a:cs typeface="Cambria Math"/>
              </a:rPr>
              <a:t>𝑐𝑜𝑚𝑝𝑜𝑠𝑒 </a:t>
            </a:r>
            <a:r>
              <a:rPr dirty="0" sz="1400" spc="10">
                <a:latin typeface="Cambria Math"/>
                <a:cs typeface="Cambria Math"/>
              </a:rPr>
              <a:t>(𝑓, 𝑔) </a:t>
            </a:r>
            <a:r>
              <a:rPr dirty="0" sz="1400">
                <a:latin typeface="Calibri"/>
                <a:cs typeface="Calibri"/>
              </a:rPr>
              <a:t>return </a:t>
            </a:r>
            <a:r>
              <a:rPr dirty="0" sz="1400">
                <a:latin typeface="Cambria Math"/>
                <a:cs typeface="Cambria Math"/>
              </a:rPr>
              <a:t>𝑔 ∘ </a:t>
            </a: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𝑜𝑟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𝑔(𝑓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libri"/>
                <a:cs typeface="Calibri"/>
              </a:rPr>
              <a:t>where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𝑓(𝑥)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>
                <a:latin typeface="Cambria Math"/>
                <a:cs typeface="Cambria Math"/>
              </a:rPr>
              <a:t>𝑔 = </a:t>
            </a:r>
            <a:r>
              <a:rPr dirty="0" sz="1400" spc="10">
                <a:latin typeface="Cambria Math"/>
                <a:cs typeface="Cambria Math"/>
              </a:rPr>
              <a:t>𝑔(𝑥) </a:t>
            </a:r>
            <a:r>
              <a:rPr dirty="0" sz="1400">
                <a:latin typeface="Calibri"/>
                <a:cs typeface="Calibri"/>
              </a:rPr>
              <a:t>,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symbolic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variable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define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 </a:t>
            </a:r>
            <a:r>
              <a:rPr dirty="0" sz="1400" spc="-5">
                <a:latin typeface="Calibri"/>
                <a:cs typeface="Calibri"/>
              </a:rPr>
              <a:t>syms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</a:t>
            </a:r>
            <a:r>
              <a:rPr dirty="0" sz="1400" spc="3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symbolic</a:t>
            </a:r>
            <a:r>
              <a:rPr dirty="0" sz="1400">
                <a:latin typeface="Calibri"/>
                <a:cs typeface="Calibri"/>
              </a:rPr>
              <a:t> variable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f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-5">
                <a:latin typeface="Calibri"/>
                <a:cs typeface="Calibri"/>
              </a:rPr>
              <a:t> define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by syms.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159889"/>
            <a:ext cx="4439285" cy="307657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8516" y="606399"/>
            <a:ext cx="5678805" cy="5257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300"/>
              </a:lnSpc>
              <a:spcBef>
                <a:spcPts val="95"/>
              </a:spcBef>
            </a:pPr>
            <a:r>
              <a:rPr dirty="0" sz="1400" spc="-5">
                <a:latin typeface="Calibri"/>
                <a:cs typeface="Calibri"/>
              </a:rPr>
              <a:t>3)</a:t>
            </a:r>
            <a:r>
              <a:rPr dirty="0" sz="1400">
                <a:latin typeface="Calibri"/>
                <a:cs typeface="Calibri"/>
              </a:rPr>
              <a:t> Solve</a:t>
            </a:r>
            <a:r>
              <a:rPr dirty="0" sz="1400" spc="-5">
                <a:latin typeface="Calibri"/>
                <a:cs typeface="Calibri"/>
              </a:rPr>
              <a:t> the matrix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equation</a:t>
            </a:r>
            <a:r>
              <a:rPr dirty="0" sz="1400">
                <a:latin typeface="Calibri"/>
                <a:cs typeface="Calibri"/>
              </a:rPr>
              <a:t> in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Matlab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 using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back slash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\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>
                <a:latin typeface="Calibri"/>
                <a:cs typeface="Calibri"/>
              </a:rPr>
              <a:t> inverse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𝑖𝑛𝑣</a:t>
            </a:r>
            <a:r>
              <a:rPr dirty="0" sz="1400" spc="5">
                <a:latin typeface="Calibri"/>
                <a:cs typeface="Calibri"/>
              </a:rPr>
              <a:t>)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method.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343783"/>
            <a:ext cx="5605145" cy="61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ii)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Gauss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–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Elimination</a:t>
            </a:r>
            <a:r>
              <a:rPr dirty="0" sz="1400" b="1">
                <a:latin typeface="Calibri"/>
                <a:cs typeface="Calibri"/>
              </a:rPr>
              <a:t> Method</a:t>
            </a:r>
            <a:r>
              <a:rPr dirty="0" sz="1400" spc="-5" b="1">
                <a:latin typeface="Calibri"/>
                <a:cs typeface="Calibri"/>
              </a:rPr>
              <a:t> (</a:t>
            </a:r>
            <a:r>
              <a:rPr dirty="0" sz="1400" spc="-5">
                <a:latin typeface="Cambria Math"/>
                <a:cs typeface="Cambria Math"/>
              </a:rPr>
              <a:t>𝒓𝒓𝒆𝒇</a:t>
            </a:r>
            <a:r>
              <a:rPr dirty="0" sz="1400" spc="-5" b="1">
                <a:latin typeface="Calibri"/>
                <a:cs typeface="Calibri"/>
              </a:rPr>
              <a:t>)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:-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Example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2:</a:t>
            </a: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Solve the</a:t>
            </a:r>
            <a:r>
              <a:rPr dirty="0" sz="1400">
                <a:latin typeface="Calibri"/>
                <a:cs typeface="Calibri"/>
              </a:rPr>
              <a:t> following</a:t>
            </a:r>
            <a:r>
              <a:rPr dirty="0" sz="1400" spc="-5">
                <a:latin typeface="Calibri"/>
                <a:cs typeface="Calibri"/>
              </a:rPr>
              <a:t> system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using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Gauss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- </a:t>
            </a:r>
            <a:r>
              <a:rPr dirty="0" sz="1400" spc="-5">
                <a:latin typeface="Calibri"/>
                <a:cs typeface="Calibri"/>
              </a:rPr>
              <a:t>Elimination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Method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8516" y="4200270"/>
            <a:ext cx="1563370" cy="6572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95300">
              <a:lnSpc>
                <a:spcPts val="1660"/>
              </a:lnSpc>
              <a:spcBef>
                <a:spcPts val="105"/>
              </a:spcBef>
              <a:tabLst>
                <a:tab pos="836930" algn="l"/>
                <a:tab pos="1312545" algn="l"/>
              </a:tabLst>
            </a:pPr>
            <a:r>
              <a:rPr dirty="0" sz="1400">
                <a:latin typeface="Cambria Math"/>
                <a:cs typeface="Cambria Math"/>
              </a:rPr>
              <a:t>5	</a:t>
            </a:r>
            <a:r>
              <a:rPr dirty="0" sz="1400" spc="5">
                <a:latin typeface="Cambria Math"/>
                <a:cs typeface="Cambria Math"/>
              </a:rPr>
              <a:t>−3	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45"/>
              </a:lnSpc>
              <a:tabLst>
                <a:tab pos="903605" algn="l"/>
                <a:tab pos="1312545" algn="l"/>
              </a:tabLst>
            </a:pPr>
            <a:r>
              <a:rPr dirty="0" baseline="3968" sz="2100">
                <a:latin typeface="Cambria Math"/>
                <a:cs typeface="Cambria Math"/>
              </a:rPr>
              <a:t>𝐴</a:t>
            </a:r>
            <a:r>
              <a:rPr dirty="0" baseline="3968" sz="2100" spc="12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r>
              <a:rPr dirty="0" baseline="3968" sz="2100" spc="112">
                <a:latin typeface="Cambria Math"/>
                <a:cs typeface="Cambria Math"/>
              </a:rPr>
              <a:t> </a:t>
            </a:r>
            <a:r>
              <a:rPr dirty="0" baseline="1984" sz="2100" spc="30">
                <a:latin typeface="Cambria Math"/>
                <a:cs typeface="Cambria Math"/>
              </a:rPr>
              <a:t>[</a:t>
            </a:r>
            <a:r>
              <a:rPr dirty="0" sz="1400" spc="20">
                <a:latin typeface="Cambria Math"/>
                <a:cs typeface="Cambria Math"/>
              </a:rPr>
              <a:t>−3	</a:t>
            </a:r>
            <a:r>
              <a:rPr dirty="0" sz="1400">
                <a:latin typeface="Cambria Math"/>
                <a:cs typeface="Cambria Math"/>
              </a:rPr>
              <a:t>8	4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baseline="1984" sz="2100" spc="104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  <a:p>
            <a:pPr marL="495300">
              <a:lnSpc>
                <a:spcPts val="1664"/>
              </a:lnSpc>
              <a:tabLst>
                <a:tab pos="903605" algn="l"/>
                <a:tab pos="1247140" algn="l"/>
              </a:tabLst>
            </a:pPr>
            <a:r>
              <a:rPr dirty="0" sz="1400">
                <a:latin typeface="Cambria Math"/>
                <a:cs typeface="Cambria Math"/>
              </a:rPr>
              <a:t>2	4	−9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3115" y="4181982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9210" y="4598288"/>
            <a:ext cx="111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30421" y="4198746"/>
            <a:ext cx="223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0713" y="461505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20035" y="4407534"/>
            <a:ext cx="1630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984" sz="2100">
                <a:latin typeface="Calibri"/>
                <a:cs typeface="Calibri"/>
              </a:rPr>
              <a:t>,</a:t>
            </a:r>
            <a:r>
              <a:rPr dirty="0" baseline="1984" sz="2100" spc="7">
                <a:latin typeface="Calibri"/>
                <a:cs typeface="Calibri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𝑥</a:t>
            </a:r>
            <a:r>
              <a:rPr dirty="0" baseline="1984" sz="2100" spc="172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=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baseline="1984" sz="2100" spc="52">
                <a:latin typeface="Cambria Math"/>
                <a:cs typeface="Cambria Math"/>
              </a:rPr>
              <a:t>[</a:t>
            </a:r>
            <a:r>
              <a:rPr dirty="0" baseline="5952" sz="2100" spc="52">
                <a:latin typeface="Cambria Math"/>
                <a:cs typeface="Cambria Math"/>
              </a:rPr>
              <a:t>𝑦</a:t>
            </a:r>
            <a:r>
              <a:rPr dirty="0" baseline="1984" sz="2100" spc="52">
                <a:latin typeface="Cambria Math"/>
                <a:cs typeface="Cambria Math"/>
              </a:rPr>
              <a:t>]</a:t>
            </a:r>
            <a:r>
              <a:rPr dirty="0" baseline="1984" sz="2100" spc="457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libri"/>
                <a:cs typeface="Calibri"/>
              </a:rPr>
              <a:t>,</a:t>
            </a:r>
            <a:r>
              <a:rPr dirty="0" baseline="1984" sz="2100" spc="457">
                <a:latin typeface="Calibri"/>
                <a:cs typeface="Calibri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𝐵</a:t>
            </a:r>
            <a:r>
              <a:rPr dirty="0" baseline="1984" sz="2100" spc="15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=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baseline="1984" sz="2100" spc="44">
                <a:latin typeface="Cambria Math"/>
                <a:cs typeface="Cambria Math"/>
              </a:rPr>
              <a:t>[</a:t>
            </a:r>
            <a:r>
              <a:rPr dirty="0" sz="1400" spc="30">
                <a:latin typeface="Cambria Math"/>
                <a:cs typeface="Cambria Math"/>
              </a:rPr>
              <a:t>20</a:t>
            </a:r>
            <a:r>
              <a:rPr dirty="0" baseline="1984" sz="2100" spc="44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88516" y="7533893"/>
            <a:ext cx="4389755" cy="1594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iii)Gramer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Method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Example: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- </a:t>
            </a:r>
            <a:r>
              <a:rPr dirty="0" sz="1400" spc="-5">
                <a:latin typeface="Calibri"/>
                <a:cs typeface="Calibri"/>
              </a:rPr>
              <a:t>Solve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">
                <a:latin typeface="Calibri"/>
                <a:cs typeface="Calibri"/>
              </a:rPr>
              <a:t> following system </a:t>
            </a:r>
            <a:r>
              <a:rPr dirty="0" sz="1400">
                <a:latin typeface="Calibri"/>
                <a:cs typeface="Calibri"/>
              </a:rPr>
              <a:t>using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Gramer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method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5𝑥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3𝑦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2𝑧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 marL="12700" marR="2795905">
              <a:lnSpc>
                <a:spcPct val="112100"/>
              </a:lnSpc>
            </a:pPr>
            <a:r>
              <a:rPr dirty="0" sz="1400" spc="-5">
                <a:latin typeface="Cambria Math"/>
                <a:cs typeface="Cambria Math"/>
              </a:rPr>
              <a:t>−3𝑥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8𝑦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4𝑧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20 </a:t>
            </a:r>
            <a:r>
              <a:rPr dirty="0" sz="1400" spc="-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2𝑥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4𝑦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9𝑧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150" y="1171234"/>
            <a:ext cx="3561969" cy="20348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2850" y="5244591"/>
            <a:ext cx="4002915" cy="2279649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9304" y="3838168"/>
            <a:ext cx="5370830" cy="1936750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2226310">
              <a:lnSpc>
                <a:spcPct val="100000"/>
              </a:lnSpc>
              <a:spcBef>
                <a:spcPts val="1070"/>
              </a:spcBef>
            </a:pPr>
            <a:r>
              <a:rPr dirty="0" sz="1400" b="1">
                <a:latin typeface="Times New Roman"/>
                <a:cs typeface="Times New Roman"/>
              </a:rPr>
              <a:t>Home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Work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Section</a:t>
            </a:r>
            <a:endParaRPr sz="1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969"/>
              </a:spcBef>
            </a:pPr>
            <a:r>
              <a:rPr dirty="0" sz="1400" b="1">
                <a:latin typeface="Times New Roman"/>
                <a:cs typeface="Times New Roman"/>
              </a:rPr>
              <a:t>H.W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1: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Find</a:t>
            </a:r>
            <a:r>
              <a:rPr dirty="0" sz="1400" spc="-5" b="1">
                <a:latin typeface="Times New Roman"/>
                <a:cs typeface="Times New Roman"/>
              </a:rPr>
              <a:t> the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following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results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by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using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commands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windows</a:t>
            </a:r>
            <a:r>
              <a:rPr dirty="0" sz="1400" b="1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481965" marR="511175">
              <a:lnSpc>
                <a:spcPts val="1660"/>
              </a:lnSpc>
              <a:spcBef>
                <a:spcPts val="1300"/>
              </a:spcBef>
              <a:tabLst>
                <a:tab pos="2817495" algn="l"/>
              </a:tabLst>
            </a:pP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4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4𝑥</a:t>
            </a:r>
            <a:r>
              <a:rPr dirty="0" baseline="27777" sz="1500" spc="52">
                <a:latin typeface="Cambria Math"/>
                <a:cs typeface="Cambria Math"/>
              </a:rPr>
              <a:t>3</a:t>
            </a:r>
            <a:r>
              <a:rPr dirty="0" baseline="27777" sz="1500" spc="2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5𝑥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</a:t>
            </a:r>
            <a:r>
              <a:rPr dirty="0" sz="1400" spc="15">
                <a:latin typeface="Cambria Math"/>
                <a:cs typeface="Cambria Math"/>
              </a:rPr>
              <a:t>𝑔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3</a:t>
            </a:r>
            <a:r>
              <a:rPr dirty="0" baseline="27777" sz="1500" spc="18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6𝑥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baseline="27777" sz="1500" spc="1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3𝑥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 </a:t>
            </a:r>
            <a:r>
              <a:rPr dirty="0" sz="1400" spc="-2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ℎ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𝑦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𝑥</a:t>
            </a:r>
            <a:r>
              <a:rPr dirty="0" baseline="27777" sz="1500" spc="112">
                <a:latin typeface="Cambria Math"/>
                <a:cs typeface="Cambria Math"/>
              </a:rPr>
              <a:t>7</a:t>
            </a:r>
            <a:r>
              <a:rPr dirty="0" sz="1400" spc="65">
                <a:latin typeface="Cambria Math"/>
                <a:cs typeface="Cambria Math"/>
              </a:rPr>
              <a:t>𝑦</a:t>
            </a:r>
            <a:r>
              <a:rPr dirty="0" baseline="27777" sz="1500" spc="30">
                <a:latin typeface="Cambria Math"/>
                <a:cs typeface="Cambria Math"/>
              </a:rPr>
              <a:t>3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65">
                <a:latin typeface="Cambria Math"/>
                <a:cs typeface="Cambria Math"/>
              </a:rPr>
              <a:t>𝑦</a:t>
            </a:r>
            <a:r>
              <a:rPr dirty="0" baseline="27777" sz="1500" spc="30">
                <a:latin typeface="Cambria Math"/>
                <a:cs typeface="Cambria Math"/>
              </a:rPr>
              <a:t>2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87">
                <a:latin typeface="Cambria Math"/>
                <a:cs typeface="Cambria Math"/>
              </a:rPr>
              <a:t>𝑦</a:t>
            </a:r>
            <a:r>
              <a:rPr dirty="0" baseline="27777" sz="1500" spc="157">
                <a:latin typeface="Cambria Math"/>
                <a:cs typeface="Cambria Math"/>
              </a:rPr>
              <a:t>𝑥</a:t>
            </a:r>
            <a:endParaRPr baseline="27777" sz="1500">
              <a:latin typeface="Cambria Math"/>
              <a:cs typeface="Cambria Math"/>
            </a:endParaRPr>
          </a:p>
          <a:p>
            <a:pPr marL="254000" marR="1889125">
              <a:lnSpc>
                <a:spcPts val="1639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Derivative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product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polys </a:t>
            </a:r>
            <a:r>
              <a:rPr dirty="0" sz="1400">
                <a:latin typeface="Cambria Math"/>
                <a:cs typeface="Cambria Math"/>
              </a:rPr>
              <a:t>𝑓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5">
                <a:latin typeface="Cambria Math"/>
                <a:cs typeface="Cambria Math"/>
              </a:rPr>
              <a:t>𝑔</a:t>
            </a:r>
            <a:r>
              <a:rPr dirty="0" sz="1400" spc="5">
                <a:latin typeface="Times New Roman"/>
                <a:cs typeface="Times New Roman"/>
              </a:rPr>
              <a:t>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roots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product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𝑔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spcBef>
                <a:spcPts val="160"/>
              </a:spcBef>
            </a:pPr>
            <a:r>
              <a:rPr dirty="0" sz="1400">
                <a:latin typeface="Times New Roman"/>
                <a:cs typeface="Times New Roman"/>
              </a:rPr>
              <a:t>3-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Differentiation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>
                <a:latin typeface="Cambria Math"/>
                <a:cs typeface="Cambria Math"/>
              </a:rPr>
              <a:t>ℎ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calculation.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5802248"/>
            <a:ext cx="900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4-</a:t>
            </a:r>
            <a:r>
              <a:rPr dirty="0" baseline="3968" sz="2100" spc="34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∫</a:t>
            </a:r>
            <a:r>
              <a:rPr dirty="0" baseline="50000" sz="1500" spc="15">
                <a:latin typeface="Cambria Math"/>
                <a:cs typeface="Cambria Math"/>
              </a:rPr>
              <a:t>5</a:t>
            </a:r>
            <a:r>
              <a:rPr dirty="0" baseline="50000" sz="1500" spc="-7">
                <a:latin typeface="Cambria Math"/>
                <a:cs typeface="Cambria Math"/>
              </a:rPr>
              <a:t> </a:t>
            </a:r>
            <a:r>
              <a:rPr dirty="0" baseline="3968" sz="2100" spc="89">
                <a:latin typeface="Cambria Math"/>
                <a:cs typeface="Cambria Math"/>
              </a:rPr>
              <a:t>𝑒</a:t>
            </a:r>
            <a:r>
              <a:rPr dirty="0" baseline="33333" sz="1500" spc="89">
                <a:latin typeface="Cambria Math"/>
                <a:cs typeface="Cambria Math"/>
              </a:rPr>
              <a:t>𝑥</a:t>
            </a:r>
            <a:r>
              <a:rPr dirty="0" baseline="3968" sz="2100" spc="89">
                <a:latin typeface="Cambria Math"/>
                <a:cs typeface="Cambria Math"/>
              </a:rPr>
              <a:t>𝑑𝑥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204" y="5918073"/>
            <a:ext cx="4541520" cy="3587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4645">
              <a:lnSpc>
                <a:spcPts val="107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ts val="1550"/>
              </a:lnSpc>
            </a:pPr>
            <a:r>
              <a:rPr dirty="0" sz="1400">
                <a:latin typeface="Times New Roman"/>
                <a:cs typeface="Times New Roman"/>
              </a:rPr>
              <a:t>5-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4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4𝑥</a:t>
            </a:r>
            <a:r>
              <a:rPr dirty="0" baseline="27777" sz="1500" spc="52">
                <a:latin typeface="Cambria Math"/>
                <a:cs typeface="Cambria Math"/>
              </a:rPr>
              <a:t>3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5𝑥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r>
              <a:rPr dirty="0" sz="1400" spc="58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5804" y="6704838"/>
            <a:ext cx="5937885" cy="26752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H.W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2:-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Find</a:t>
            </a:r>
            <a:r>
              <a:rPr dirty="0" sz="1400" b="1">
                <a:latin typeface="Times New Roman"/>
                <a:cs typeface="Times New Roman"/>
              </a:rPr>
              <a:t> the </a:t>
            </a:r>
            <a:r>
              <a:rPr dirty="0" sz="1400" spc="-5" b="1">
                <a:latin typeface="Times New Roman"/>
                <a:cs typeface="Times New Roman"/>
              </a:rPr>
              <a:t>following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results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by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using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commands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windows</a:t>
            </a:r>
            <a:r>
              <a:rPr dirty="0" sz="1400" b="1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algn="ctr" marR="4456430">
              <a:lnSpc>
                <a:spcPts val="1465"/>
              </a:lnSpc>
              <a:spcBef>
                <a:spcPts val="1040"/>
              </a:spcBef>
              <a:tabLst>
                <a:tab pos="280035" algn="l"/>
              </a:tabLst>
            </a:pPr>
            <a:r>
              <a:rPr dirty="0" sz="1400">
                <a:latin typeface="Times New Roman"/>
                <a:cs typeface="Times New Roman"/>
              </a:rPr>
              <a:t>1-	</a:t>
            </a:r>
            <a:r>
              <a:rPr dirty="0" sz="1400">
                <a:latin typeface="Cambria Math"/>
                <a:cs typeface="Cambria Math"/>
              </a:rPr>
              <a:t>lim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3</a:t>
            </a:r>
            <a:r>
              <a:rPr dirty="0" sz="1400" spc="5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4486910">
              <a:lnSpc>
                <a:spcPts val="880"/>
              </a:lnSpc>
            </a:pPr>
            <a:r>
              <a:rPr dirty="0" sz="1000" spc="20">
                <a:latin typeface="Cambria Math"/>
                <a:cs typeface="Cambria Math"/>
              </a:rPr>
              <a:t>𝑥→−2</a:t>
            </a:r>
            <a:endParaRPr sz="1000">
              <a:latin typeface="Cambria Math"/>
              <a:cs typeface="Cambria Math"/>
            </a:endParaRPr>
          </a:p>
          <a:p>
            <a:pPr marL="3893185">
              <a:lnSpc>
                <a:spcPts val="1560"/>
              </a:lnSpc>
              <a:tabLst>
                <a:tab pos="4302125" algn="l"/>
                <a:tab pos="4645025" algn="l"/>
              </a:tabLst>
            </a:pPr>
            <a:r>
              <a:rPr dirty="0" sz="1400">
                <a:latin typeface="Cambria Math"/>
                <a:cs typeface="Cambria Math"/>
              </a:rPr>
              <a:t>4	6	3</a:t>
            </a:r>
            <a:endParaRPr sz="1400">
              <a:latin typeface="Cambria Math"/>
              <a:cs typeface="Cambria Math"/>
            </a:endParaRPr>
          </a:p>
          <a:p>
            <a:pPr marL="545465" indent="-228600">
              <a:lnSpc>
                <a:spcPts val="1639"/>
              </a:lnSpc>
              <a:buAutoNum type="arabicPlain" startAt="2"/>
              <a:tabLst>
                <a:tab pos="546100" algn="l"/>
                <a:tab pos="4236085" algn="l"/>
                <a:tab pos="4645025" algn="l"/>
              </a:tabLst>
            </a:pPr>
            <a:r>
              <a:rPr dirty="0" baseline="1984" sz="2100" spc="-7">
                <a:latin typeface="Times New Roman"/>
                <a:cs typeface="Times New Roman"/>
              </a:rPr>
              <a:t>Eigen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value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&amp;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Eigen vector</a:t>
            </a:r>
            <a:r>
              <a:rPr dirty="0" baseline="1984" sz="2100" spc="-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of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matrix</a:t>
            </a:r>
            <a:r>
              <a:rPr dirty="0" baseline="1984" sz="2100" spc="-15">
                <a:latin typeface="Times New Roman"/>
                <a:cs typeface="Times New Roman"/>
              </a:rPr>
              <a:t> </a:t>
            </a:r>
            <a:r>
              <a:rPr dirty="0" baseline="1984" sz="2100" spc="44">
                <a:latin typeface="Times New Roman"/>
                <a:cs typeface="Times New Roman"/>
              </a:rPr>
              <a:t>H=</a:t>
            </a:r>
            <a:r>
              <a:rPr dirty="0" baseline="1984" sz="2100" spc="44">
                <a:latin typeface="Cambria Math"/>
                <a:cs typeface="Cambria Math"/>
              </a:rPr>
              <a:t>[</a:t>
            </a:r>
            <a:r>
              <a:rPr dirty="0" baseline="1984" sz="2100" spc="3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	−8	</a:t>
            </a:r>
            <a:r>
              <a:rPr dirty="0" sz="1400" spc="35">
                <a:latin typeface="Cambria Math"/>
                <a:cs typeface="Cambria Math"/>
              </a:rPr>
              <a:t>9</a:t>
            </a:r>
            <a:r>
              <a:rPr dirty="0" baseline="1984" sz="2100" spc="52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  <a:p>
            <a:pPr marL="3825875">
              <a:lnSpc>
                <a:spcPts val="1625"/>
              </a:lnSpc>
              <a:tabLst>
                <a:tab pos="4302125" algn="l"/>
                <a:tab pos="4645025" algn="l"/>
              </a:tabLst>
            </a:pPr>
            <a:r>
              <a:rPr dirty="0" sz="1400">
                <a:latin typeface="Cambria Math"/>
                <a:cs typeface="Cambria Math"/>
              </a:rPr>
              <a:t>−5	7	1</a:t>
            </a:r>
            <a:endParaRPr sz="1400">
              <a:latin typeface="Cambria Math"/>
              <a:cs typeface="Cambria Math"/>
            </a:endParaRPr>
          </a:p>
          <a:p>
            <a:pPr marL="545465" indent="-228600">
              <a:lnSpc>
                <a:spcPts val="1650"/>
              </a:lnSpc>
              <a:buAutoNum type="arabicPlain" startAt="3"/>
              <a:tabLst>
                <a:tab pos="546100" algn="l"/>
                <a:tab pos="887094" algn="l"/>
                <a:tab pos="2164715" algn="l"/>
              </a:tabLst>
            </a:pPr>
            <a:r>
              <a:rPr dirty="0" sz="1400">
                <a:latin typeface="Times New Roman"/>
                <a:cs typeface="Times New Roman"/>
              </a:rPr>
              <a:t>If	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3</a:t>
            </a:r>
            <a:r>
              <a:rPr dirty="0" sz="1400" spc="50">
                <a:latin typeface="Cambria Math"/>
                <a:cs typeface="Cambria Math"/>
              </a:rPr>
              <a:t>+𝑥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baseline="27777" sz="1500" spc="2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𝑥	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𝑓(3)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direct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definition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195"/>
              </a:spcBef>
              <a:buAutoNum type="arabicPlain" startAt="3"/>
              <a:tabLst>
                <a:tab pos="546100" algn="l"/>
                <a:tab pos="1918335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factor</a:t>
            </a:r>
            <a:r>
              <a:rPr dirty="0" sz="1400">
                <a:latin typeface="Times New Roman"/>
                <a:cs typeface="Times New Roman"/>
              </a:rPr>
              <a:t> of	</a:t>
            </a:r>
            <a:r>
              <a:rPr dirty="0" sz="1400" spc="-5">
                <a:latin typeface="Times New Roman"/>
                <a:cs typeface="Times New Roman"/>
              </a:rPr>
              <a:t>95.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H.W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3:-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Find</a:t>
            </a:r>
            <a:r>
              <a:rPr dirty="0" sz="1400" spc="-5" b="1">
                <a:latin typeface="Times New Roman"/>
                <a:cs typeface="Times New Roman"/>
              </a:rPr>
              <a:t> the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following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results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by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using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commands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windows</a:t>
            </a:r>
            <a:r>
              <a:rPr dirty="0" sz="1400" spc="-5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771525">
              <a:lnSpc>
                <a:spcPct val="100000"/>
              </a:lnSpc>
              <a:spcBef>
                <a:spcPts val="45"/>
              </a:spcBef>
            </a:pP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(𝑒</a:t>
            </a:r>
            <a:r>
              <a:rPr dirty="0" baseline="27777" sz="1500" spc="60">
                <a:latin typeface="Cambria Math"/>
                <a:cs typeface="Cambria Math"/>
              </a:rPr>
              <a:t>2𝑥</a:t>
            </a:r>
            <a:r>
              <a:rPr dirty="0" baseline="27777" sz="1500" spc="13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cos(𝑦</a:t>
            </a:r>
            <a:r>
              <a:rPr dirty="0" baseline="27777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)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𝑧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sz="1400" spc="35">
                <a:latin typeface="Cambria Math"/>
                <a:cs typeface="Cambria Math"/>
              </a:rPr>
              <a:t>)</a:t>
            </a:r>
            <a:r>
              <a:rPr dirty="0" sz="1400" spc="35">
                <a:latin typeface="Calibri"/>
                <a:cs typeface="Calibri"/>
              </a:rPr>
              <a:t>,</a:t>
            </a:r>
            <a:r>
              <a:rPr dirty="0" sz="1400" spc="315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𝑤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(5𝑥</a:t>
            </a:r>
            <a:r>
              <a:rPr dirty="0" baseline="27777" sz="1500" spc="37">
                <a:latin typeface="Cambria Math"/>
                <a:cs typeface="Cambria Math"/>
              </a:rPr>
              <a:t>2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1) 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ℎ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4</a:t>
            </a:r>
            <a:r>
              <a:rPr dirty="0" baseline="27777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4𝑥</a:t>
            </a:r>
            <a:r>
              <a:rPr dirty="0" baseline="27777" sz="1500" spc="52">
                <a:latin typeface="Cambria Math"/>
                <a:cs typeface="Cambria Math"/>
              </a:rPr>
              <a:t>3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5𝑥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72524"/>
            <a:ext cx="2542667" cy="314941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8133" y="581660"/>
            <a:ext cx="276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15">
                <a:latin typeface="Cambria Math"/>
                <a:cs typeface="Cambria Math"/>
              </a:rPr>
              <a:t>∑</a:t>
            </a:r>
            <a:r>
              <a:rPr dirty="0" sz="1000" spc="1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650239"/>
            <a:ext cx="927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𝐸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∑</a:t>
            </a:r>
            <a:r>
              <a:rPr dirty="0" baseline="30555" sz="1500" spc="15">
                <a:latin typeface="Cambria Math"/>
                <a:cs typeface="Cambria Math"/>
              </a:rPr>
              <a:t>11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642" y="741679"/>
            <a:ext cx="6661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7830" algn="l"/>
              </a:tabLst>
            </a:pPr>
            <a:r>
              <a:rPr dirty="0" sz="1000" spc="150">
                <a:latin typeface="Cambria Math"/>
                <a:cs typeface="Cambria Math"/>
              </a:rPr>
              <a:t>𝑦</a:t>
            </a:r>
            <a:r>
              <a:rPr dirty="0" sz="1000" spc="-30">
                <a:latin typeface="Cambria Math"/>
                <a:cs typeface="Cambria Math"/>
              </a:rPr>
              <a:t>=</a:t>
            </a:r>
            <a:r>
              <a:rPr dirty="0" sz="1000" spc="20">
                <a:latin typeface="Cambria Math"/>
                <a:cs typeface="Cambria Math"/>
              </a:rPr>
              <a:t>7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10">
                <a:latin typeface="Cambria Math"/>
                <a:cs typeface="Cambria Math"/>
              </a:rPr>
              <a:t>𝑧</a:t>
            </a:r>
            <a:r>
              <a:rPr dirty="0" sz="1000" spc="-30">
                <a:latin typeface="Cambria Math"/>
                <a:cs typeface="Cambria Math"/>
              </a:rPr>
              <a:t>=</a:t>
            </a:r>
            <a:r>
              <a:rPr dirty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5207" y="650239"/>
            <a:ext cx="3884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Cambria Math"/>
                <a:cs typeface="Cambria Math"/>
              </a:rPr>
              <a:t>(𝑓)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,find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𝐸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symbolic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8353" y="879094"/>
            <a:ext cx="2215515" cy="504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ts val="162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summation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 one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68275">
              <a:lnSpc>
                <a:spcPts val="805"/>
              </a:lnSpc>
              <a:tabLst>
                <a:tab pos="375285" algn="l"/>
                <a:tab pos="582930" algn="l"/>
              </a:tabLst>
            </a:pPr>
            <a:r>
              <a:rPr dirty="0" sz="1000" spc="20">
                <a:latin typeface="Cambria Math"/>
                <a:cs typeface="Cambria Math"/>
              </a:rPr>
              <a:t>5	2	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63500">
              <a:lnSpc>
                <a:spcPts val="1340"/>
              </a:lnSpc>
            </a:pPr>
            <a:r>
              <a:rPr dirty="0" sz="1400" spc="-285">
                <a:latin typeface="Cambria Math"/>
                <a:cs typeface="Cambria Math"/>
              </a:rPr>
              <a:t>∫</a:t>
            </a:r>
            <a:r>
              <a:rPr dirty="0" baseline="-27777" sz="1500" spc="30">
                <a:latin typeface="Cambria Math"/>
                <a:cs typeface="Cambria Math"/>
              </a:rPr>
              <a:t>4</a:t>
            </a:r>
            <a:r>
              <a:rPr dirty="0" baseline="-27777" sz="1500">
                <a:latin typeface="Cambria Math"/>
                <a:cs typeface="Cambria Math"/>
              </a:rPr>
              <a:t> </a:t>
            </a:r>
            <a:r>
              <a:rPr dirty="0" baseline="-27777" sz="1500" spc="112">
                <a:latin typeface="Cambria Math"/>
                <a:cs typeface="Cambria Math"/>
              </a:rPr>
              <a:t> </a:t>
            </a:r>
            <a:r>
              <a:rPr dirty="0" sz="1400" spc="-285">
                <a:latin typeface="Cambria Math"/>
                <a:cs typeface="Cambria Math"/>
              </a:rPr>
              <a:t>∫</a:t>
            </a:r>
            <a:r>
              <a:rPr dirty="0" baseline="-27777" sz="1500" spc="30">
                <a:latin typeface="Cambria Math"/>
                <a:cs typeface="Cambria Math"/>
              </a:rPr>
              <a:t>1</a:t>
            </a:r>
            <a:r>
              <a:rPr dirty="0" baseline="-27777" sz="1500">
                <a:latin typeface="Cambria Math"/>
                <a:cs typeface="Cambria Math"/>
              </a:rPr>
              <a:t> </a:t>
            </a:r>
            <a:r>
              <a:rPr dirty="0" baseline="-27777" sz="1500" spc="11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𝑥</a:t>
            </a:r>
            <a:r>
              <a:rPr dirty="0" baseline="3968" sz="2100">
                <a:latin typeface="Cambria Math"/>
                <a:cs typeface="Cambria Math"/>
              </a:rPr>
              <a:t>  </a:t>
            </a:r>
            <a:r>
              <a:rPr dirty="0" baseline="3968" sz="2100" spc="2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cos</a:t>
            </a:r>
            <a:r>
              <a:rPr dirty="0" baseline="5952" sz="2100" spc="7">
                <a:latin typeface="Cambria Math"/>
                <a:cs typeface="Cambria Math"/>
              </a:rPr>
              <a:t>(</a:t>
            </a:r>
            <a:r>
              <a:rPr dirty="0" baseline="3968" sz="2100" spc="22">
                <a:latin typeface="Cambria Math"/>
                <a:cs typeface="Cambria Math"/>
              </a:rPr>
              <a:t>𝑦</a:t>
            </a:r>
            <a:r>
              <a:rPr dirty="0" baseline="5952" sz="2100">
                <a:latin typeface="Cambria Math"/>
                <a:cs typeface="Cambria Math"/>
              </a:rPr>
              <a:t>)</a:t>
            </a:r>
            <a:r>
              <a:rPr dirty="0" baseline="5952" sz="2100" spc="-13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𝑑𝑥</a:t>
            </a:r>
            <a:r>
              <a:rPr dirty="0" baseline="3968" sz="2100" spc="5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𝑑𝑦</a:t>
            </a:r>
            <a:r>
              <a:rPr dirty="0" baseline="3968" sz="2100" spc="3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1133601"/>
            <a:ext cx="175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406398"/>
            <a:ext cx="5321300" cy="99377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41300" marR="5080">
              <a:lnSpc>
                <a:spcPts val="1639"/>
              </a:lnSpc>
              <a:spcBef>
                <a:spcPts val="190"/>
              </a:spcBef>
            </a:pPr>
            <a:r>
              <a:rPr dirty="0" sz="1400">
                <a:latin typeface="Times New Roman"/>
                <a:cs typeface="Times New Roman"/>
              </a:rPr>
              <a:t>3-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Differentiation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calculation.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4-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roots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ℎ,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𝑤</a:t>
            </a:r>
            <a:r>
              <a:rPr dirty="0" sz="1400" spc="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00"/>
              </a:lnSpc>
            </a:pPr>
            <a:r>
              <a:rPr dirty="0" sz="1400">
                <a:latin typeface="Times New Roman"/>
                <a:cs typeface="Times New Roman"/>
              </a:rPr>
              <a:t>5-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ℎ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 b="1">
                <a:latin typeface="Times New Roman"/>
                <a:cs typeface="Times New Roman"/>
              </a:rPr>
              <a:t>H.W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4: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Find</a:t>
            </a:r>
            <a:r>
              <a:rPr dirty="0" sz="1400" spc="-5" b="1">
                <a:latin typeface="Times New Roman"/>
                <a:cs typeface="Times New Roman"/>
              </a:rPr>
              <a:t> the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following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results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by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using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commands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windows</a:t>
            </a:r>
            <a:r>
              <a:rPr dirty="0" sz="1400" b="1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3753" y="2493010"/>
            <a:ext cx="1386205" cy="23939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701040">
              <a:lnSpc>
                <a:spcPts val="365"/>
              </a:lnSpc>
              <a:spcBef>
                <a:spcPts val="330"/>
              </a:spcBef>
              <a:tabLst>
                <a:tab pos="1040765" algn="l"/>
              </a:tabLst>
            </a:pPr>
            <a:r>
              <a:rPr dirty="0" sz="800" spc="35">
                <a:latin typeface="Cambria Math"/>
                <a:cs typeface="Cambria Math"/>
              </a:rPr>
              <a:t>3	2</a:t>
            </a:r>
            <a:endParaRPr sz="800">
              <a:latin typeface="Cambria Math"/>
              <a:cs typeface="Cambria Math"/>
            </a:endParaRPr>
          </a:p>
          <a:p>
            <a:pPr marL="38100">
              <a:lnSpc>
                <a:spcPts val="1085"/>
              </a:lnSpc>
            </a:pPr>
            <a:r>
              <a:rPr dirty="0" baseline="-33730" sz="2100" spc="30">
                <a:latin typeface="Cambria Math"/>
                <a:cs typeface="Cambria Math"/>
              </a:rPr>
              <a:t>𝑓</a:t>
            </a:r>
            <a:r>
              <a:rPr dirty="0" baseline="-31746" sz="2100" spc="30">
                <a:latin typeface="Cambria Math"/>
                <a:cs typeface="Cambria Math"/>
              </a:rPr>
              <a:t>(</a:t>
            </a:r>
            <a:r>
              <a:rPr dirty="0" baseline="-33730" sz="2100" spc="30">
                <a:latin typeface="Cambria Math"/>
                <a:cs typeface="Cambria Math"/>
              </a:rPr>
              <a:t>𝑥</a:t>
            </a:r>
            <a:r>
              <a:rPr dirty="0" baseline="-31746" sz="2100" spc="30">
                <a:latin typeface="Cambria Math"/>
                <a:cs typeface="Cambria Math"/>
              </a:rPr>
              <a:t>)</a:t>
            </a:r>
            <a:r>
              <a:rPr dirty="0" baseline="-31746" sz="2100" spc="6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=</a:t>
            </a:r>
            <a:r>
              <a:rPr dirty="0" baseline="-33730" sz="2100" spc="104">
                <a:latin typeface="Cambria Math"/>
                <a:cs typeface="Cambria Math"/>
              </a:rPr>
              <a:t> </a:t>
            </a:r>
            <a:r>
              <a:rPr dirty="0" sz="1000" spc="55">
                <a:latin typeface="Cambria Math"/>
                <a:cs typeface="Cambria Math"/>
              </a:rPr>
              <a:t>𝑥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+3𝑥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 spc="15">
                <a:latin typeface="Cambria Math"/>
                <a:cs typeface="Cambria Math"/>
              </a:rPr>
              <a:t>+3𝑥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8426" y="2702178"/>
            <a:ext cx="3594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6666" sz="1500" spc="120">
                <a:latin typeface="Cambria Math"/>
                <a:cs typeface="Cambria Math"/>
              </a:rPr>
              <a:t>𝑥𝑒</a:t>
            </a:r>
            <a:r>
              <a:rPr dirty="0" sz="800" spc="80">
                <a:latin typeface="Cambria Math"/>
                <a:cs typeface="Cambria Math"/>
              </a:rPr>
              <a:t>2𝑥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54022" y="2732786"/>
            <a:ext cx="732155" cy="12700"/>
          </a:xfrm>
          <a:custGeom>
            <a:avLst/>
            <a:gdLst/>
            <a:ahLst/>
            <a:cxnLst/>
            <a:rect l="l" t="t" r="r" b="b"/>
            <a:pathLst>
              <a:path w="732155" h="12700">
                <a:moveTo>
                  <a:pt x="731824" y="0"/>
                </a:moveTo>
                <a:lnTo>
                  <a:pt x="0" y="0"/>
                </a:lnTo>
                <a:lnTo>
                  <a:pt x="0" y="12191"/>
                </a:lnTo>
                <a:lnTo>
                  <a:pt x="731824" y="12191"/>
                </a:lnTo>
                <a:lnTo>
                  <a:pt x="731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36214" y="2598166"/>
            <a:ext cx="28035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0350" algn="l"/>
              </a:tabLst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Cambria Math"/>
                <a:cs typeface="Cambria Math"/>
              </a:rPr>
              <a:t>𝑔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𝑦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𝑧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sz="1400" spc="-15">
                <a:latin typeface="Cambria Math"/>
                <a:cs typeface="Cambria Math"/>
              </a:rPr>
              <a:t>𝑦</a:t>
            </a:r>
            <a:r>
              <a:rPr dirty="0" sz="1400" spc="15">
                <a:latin typeface="Cambria Math"/>
                <a:cs typeface="Cambria Math"/>
              </a:rPr>
              <a:t>𝑧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7777" sz="1500" spc="30">
                <a:latin typeface="Cambria Math"/>
                <a:cs typeface="Cambria Math"/>
              </a:rPr>
              <a:t>3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𝑒</a:t>
            </a:r>
            <a:r>
              <a:rPr dirty="0" baseline="27777" sz="1500" spc="135">
                <a:latin typeface="Cambria Math"/>
                <a:cs typeface="Cambria Math"/>
              </a:rPr>
              <a:t>𝑥</a:t>
            </a:r>
            <a:r>
              <a:rPr dirty="0" baseline="27777" sz="1500" spc="142">
                <a:latin typeface="Cambria Math"/>
                <a:cs typeface="Cambria Math"/>
              </a:rPr>
              <a:t>𝑧</a:t>
            </a:r>
            <a:r>
              <a:rPr dirty="0" baseline="27777" sz="15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sin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1130604" y="2857626"/>
            <a:ext cx="5064760" cy="1943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ℎ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1555</a:t>
            </a:r>
            <a:endParaRPr sz="1400">
              <a:latin typeface="Cambria Math"/>
              <a:cs typeface="Cambria Math"/>
            </a:endParaRPr>
          </a:p>
          <a:p>
            <a:pPr marL="205740" indent="-193675">
              <a:lnSpc>
                <a:spcPct val="100000"/>
              </a:lnSpc>
              <a:spcBef>
                <a:spcPts val="1165"/>
              </a:spcBef>
              <a:buAutoNum type="arabicPlain"/>
              <a:tabLst>
                <a:tab pos="206375" algn="l"/>
              </a:tabLst>
            </a:pPr>
            <a:r>
              <a:rPr dirty="0" sz="1400" spc="-5">
                <a:latin typeface="Times New Roman"/>
                <a:cs typeface="Times New Roman"/>
              </a:rPr>
              <a:t>Pretty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𝑔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57100"/>
              </a:lnSpc>
              <a:buAutoNum type="arabicPlain"/>
              <a:tabLst>
                <a:tab pos="206375" algn="l"/>
              </a:tabLst>
            </a:pPr>
            <a:r>
              <a:rPr dirty="0" sz="1400" spc="-5">
                <a:latin typeface="Times New Roman"/>
                <a:cs typeface="Times New Roman"/>
              </a:rPr>
              <a:t>Differentiation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>
                <a:latin typeface="Cambria Math"/>
                <a:cs typeface="Cambria Math"/>
              </a:rPr>
              <a:t>𝑔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calculation.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3-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Simplify  </a:t>
            </a:r>
            <a:r>
              <a:rPr dirty="0" sz="1400">
                <a:latin typeface="Cambria Math"/>
                <a:cs typeface="Cambria Math"/>
              </a:rPr>
              <a:t>𝑓</a:t>
            </a:r>
            <a:endParaRPr sz="1400">
              <a:latin typeface="Cambria Math"/>
              <a:cs typeface="Cambria Math"/>
            </a:endParaRPr>
          </a:p>
          <a:p>
            <a:pPr marL="12700" marR="2109470">
              <a:lnSpc>
                <a:spcPct val="157300"/>
              </a:lnSpc>
              <a:spcBef>
                <a:spcPts val="10"/>
              </a:spcBef>
            </a:pP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>
                <a:latin typeface="Cambria Math"/>
                <a:cs typeface="Cambria Math"/>
              </a:rPr>
              <a:t>𝑔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po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&amp;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𝑧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.  </a:t>
            </a:r>
            <a:r>
              <a:rPr dirty="0" sz="1400">
                <a:latin typeface="Times New Roman"/>
                <a:cs typeface="Times New Roman"/>
              </a:rPr>
              <a:t>6-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ℎ</a:t>
            </a:r>
            <a:r>
              <a:rPr dirty="0" sz="1400" spc="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41096"/>
            <a:ext cx="641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Solu</a:t>
            </a:r>
            <a:r>
              <a:rPr dirty="0" sz="1400" spc="-10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ion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049685"/>
            <a:ext cx="4599559" cy="277110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654678"/>
            <a:ext cx="2239010" cy="16205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z=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62928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4.6276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58750" indent="-146685">
              <a:lnSpc>
                <a:spcPct val="100000"/>
              </a:lnSpc>
              <a:buSzPct val="92857"/>
              <a:buAutoNum type="arabicParenR" startAt="2"/>
              <a:tabLst>
                <a:tab pos="159385" algn="l"/>
              </a:tabLst>
            </a:pPr>
            <a:r>
              <a:rPr dirty="0" sz="1400" b="1">
                <a:latin typeface="Calibri"/>
                <a:cs typeface="Calibri"/>
              </a:rPr>
              <a:t>Eigen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Value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&amp;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Eigen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Vectors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 startAt="2"/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arenR" startAt="2"/>
            </a:pPr>
            <a:endParaRPr sz="125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5"/>
              </a:spcBef>
              <a:buAutoNum type="alphaUcParenR"/>
              <a:tabLst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Eigen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Value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2954" y="5314893"/>
          <a:ext cx="1352550" cy="594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225"/>
                <a:gridCol w="276225"/>
                <a:gridCol w="290830"/>
              </a:tblGrid>
              <a:tr h="189825">
                <a:tc>
                  <a:txBody>
                    <a:bodyPr/>
                    <a:lstStyle/>
                    <a:p>
                      <a:pPr algn="r" marR="80645">
                        <a:lnSpc>
                          <a:spcPts val="1375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9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375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375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211835">
                <a:tc>
                  <a:txBody>
                    <a:bodyPr/>
                    <a:lstStyle/>
                    <a:p>
                      <a:pPr algn="r" marR="80645">
                        <a:lnSpc>
                          <a:spcPts val="1525"/>
                        </a:lnSpc>
                      </a:pPr>
                      <a:r>
                        <a:rPr dirty="0" baseline="1984" sz="2100" spc="-7">
                          <a:latin typeface="Calibri"/>
                          <a:cs typeface="Calibri"/>
                        </a:rPr>
                        <a:t>Let</a:t>
                      </a:r>
                      <a:r>
                        <a:rPr dirty="0" baseline="1984" sz="2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A=</a:t>
                      </a:r>
                      <a:r>
                        <a:rPr dirty="0" baseline="1984" sz="2100" spc="-3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984" sz="2100" spc="44">
                          <a:latin typeface="Cambria Math"/>
                          <a:cs typeface="Cambria Math"/>
                        </a:rPr>
                        <a:t>[</a:t>
                      </a:r>
                      <a:r>
                        <a:rPr dirty="0" sz="1400" spc="30">
                          <a:latin typeface="Cambria Math"/>
                          <a:cs typeface="Cambria Math"/>
                        </a:rPr>
                        <a:t>2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525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8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525"/>
                        </a:lnSpc>
                      </a:pPr>
                      <a:r>
                        <a:rPr dirty="0" sz="1400" spc="35">
                          <a:latin typeface="Cambria Math"/>
                          <a:cs typeface="Cambria Math"/>
                        </a:rPr>
                        <a:t>0</a:t>
                      </a:r>
                      <a:r>
                        <a:rPr dirty="0" baseline="1984" sz="2100" spc="52">
                          <a:latin typeface="Cambria Math"/>
                          <a:cs typeface="Cambria Math"/>
                        </a:rPr>
                        <a:t>]</a:t>
                      </a:r>
                      <a:endParaRPr baseline="198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192873">
                <a:tc>
                  <a:txBody>
                    <a:bodyPr/>
                    <a:lstStyle/>
                    <a:p>
                      <a:pPr algn="r" marR="80645">
                        <a:lnSpc>
                          <a:spcPts val="142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6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42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7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42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8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0" y="6044310"/>
            <a:ext cx="2721377" cy="210121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9964" y="977772"/>
            <a:ext cx="1058364" cy="260222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642620"/>
            <a:ext cx="1221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B)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Eigen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Vectors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304" y="5102732"/>
            <a:ext cx="3411220" cy="989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286385" marR="2191385" indent="-286385">
              <a:lnSpc>
                <a:spcPct val="100000"/>
              </a:lnSpc>
              <a:spcBef>
                <a:spcPts val="105"/>
              </a:spcBef>
              <a:buAutoNum type="arabicParenR" startAt="2"/>
              <a:tabLst>
                <a:tab pos="286385" algn="l"/>
                <a:tab pos="287020" algn="l"/>
              </a:tabLst>
            </a:pPr>
            <a:r>
              <a:rPr dirty="0" sz="1400" spc="-5" b="1">
                <a:latin typeface="Calibri"/>
                <a:cs typeface="Calibri"/>
              </a:rPr>
              <a:t>Pol</a:t>
            </a:r>
            <a:r>
              <a:rPr dirty="0" sz="1400" spc="-10" b="1">
                <a:latin typeface="Calibri"/>
                <a:cs typeface="Calibri"/>
              </a:rPr>
              <a:t>y</a:t>
            </a:r>
            <a:r>
              <a:rPr dirty="0" sz="1400" b="1">
                <a:latin typeface="Calibri"/>
                <a:cs typeface="Calibri"/>
              </a:rPr>
              <a:t>nom</a:t>
            </a:r>
            <a:r>
              <a:rPr dirty="0" sz="1400" spc="-10" b="1">
                <a:latin typeface="Calibri"/>
                <a:cs typeface="Calibri"/>
              </a:rPr>
              <a:t>i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arenR" startAt="2"/>
            </a:pPr>
            <a:endParaRPr sz="1800">
              <a:latin typeface="Calibri"/>
              <a:cs typeface="Calibri"/>
            </a:endParaRPr>
          </a:p>
          <a:p>
            <a:pPr algn="r" lvl="1" marL="228600" marR="2174875" indent="-228600">
              <a:lnSpc>
                <a:spcPct val="100000"/>
              </a:lnSpc>
              <a:buAutoNum type="arabicParenR"/>
              <a:tabLst>
                <a:tab pos="228600" algn="l"/>
              </a:tabLst>
            </a:pPr>
            <a:r>
              <a:rPr dirty="0" sz="1400" b="1">
                <a:latin typeface="Calibri"/>
                <a:cs typeface="Calibri"/>
              </a:rPr>
              <a:t>Roo</a:t>
            </a:r>
            <a:r>
              <a:rPr dirty="0" sz="1400" spc="-5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s(p)</a:t>
            </a:r>
            <a:endParaRPr sz="1400">
              <a:latin typeface="Calibri"/>
              <a:cs typeface="Calibri"/>
            </a:endParaRPr>
          </a:p>
          <a:p>
            <a:pPr marL="481965">
              <a:lnSpc>
                <a:spcPct val="100000"/>
              </a:lnSpc>
              <a:spcBef>
                <a:spcPts val="300"/>
              </a:spcBef>
            </a:pPr>
            <a:r>
              <a:rPr dirty="0" sz="1400" spc="-5">
                <a:latin typeface="Calibri"/>
                <a:cs typeface="Calibri"/>
              </a:rPr>
              <a:t>Example: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-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𝑝(𝑥)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3</a:t>
            </a:r>
            <a:r>
              <a:rPr dirty="0" baseline="27777" sz="1500" spc="21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6𝑥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11𝑥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162811"/>
            <a:ext cx="3323005" cy="367652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4238370"/>
            <a:ext cx="1094105" cy="1238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&gt;&gt;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polyval(p,3)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ans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=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-3.5527e-15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663448"/>
            <a:ext cx="4204497" cy="35623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09690" y="5811859"/>
            <a:ext cx="4789858" cy="291657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804" y="641096"/>
            <a:ext cx="4292600" cy="2115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228600">
              <a:lnSpc>
                <a:spcPct val="100000"/>
              </a:lnSpc>
              <a:spcBef>
                <a:spcPts val="100"/>
              </a:spcBef>
              <a:buAutoNum type="arabicParenR" startAt="3"/>
              <a:tabLst>
                <a:tab pos="317500" algn="l"/>
              </a:tabLst>
            </a:pPr>
            <a:r>
              <a:rPr dirty="0" sz="1400" spc="-5" b="1">
                <a:latin typeface="Calibri"/>
                <a:cs typeface="Calibri"/>
              </a:rPr>
              <a:t>Derivative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of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polynomial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arenR" startAt="3"/>
            </a:pPr>
            <a:endParaRPr sz="10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To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find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derivative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  <a:p>
            <a:pPr lvl="1" marL="88900" marR="68580" indent="228600">
              <a:lnSpc>
                <a:spcPts val="2990"/>
              </a:lnSpc>
              <a:spcBef>
                <a:spcPts val="305"/>
              </a:spcBef>
              <a:buFont typeface="Calibri"/>
              <a:buAutoNum type="romanLcParenR"/>
              <a:tabLst>
                <a:tab pos="774065" algn="l"/>
                <a:tab pos="774700" algn="l"/>
                <a:tab pos="2200910" algn="l"/>
              </a:tabLst>
            </a:pPr>
            <a:r>
              <a:rPr dirty="0" sz="1400">
                <a:latin typeface="Cambria Math"/>
                <a:cs typeface="Cambria Math"/>
              </a:rPr>
              <a:t>𝑃𝑜𝑙𝑦𝑑𝑒𝑟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𝑝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4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𝑝′	</a:t>
            </a:r>
            <a:r>
              <a:rPr dirty="0" sz="1400">
                <a:latin typeface="Calibri"/>
                <a:cs typeface="Calibri"/>
              </a:rPr>
              <a:t>return to </a:t>
            </a:r>
            <a:r>
              <a:rPr dirty="0" sz="1400" spc="-5">
                <a:latin typeface="Calibri"/>
                <a:cs typeface="Calibri"/>
              </a:rPr>
              <a:t>the derivative of </a:t>
            </a:r>
            <a:r>
              <a:rPr dirty="0" sz="1400">
                <a:latin typeface="Calibri"/>
                <a:cs typeface="Calibri"/>
              </a:rPr>
              <a:t>P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Ex:-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𝑝(𝑥)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4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5𝑥</a:t>
            </a:r>
            <a:r>
              <a:rPr dirty="0" baseline="27777" sz="1500" spc="52">
                <a:latin typeface="Cambria Math"/>
                <a:cs typeface="Cambria Math"/>
              </a:rPr>
              <a:t>3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2𝑥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955"/>
              </a:spcBef>
              <a:tabLst>
                <a:tab pos="741045" algn="l"/>
                <a:tab pos="995044" algn="l"/>
                <a:tab pos="1678305" algn="l"/>
              </a:tabLst>
            </a:pPr>
            <a:r>
              <a:rPr dirty="0" sz="1400">
                <a:latin typeface="Cambria Math"/>
                <a:cs typeface="Cambria Math"/>
              </a:rPr>
              <a:t>𝑝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[1	5	0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	7]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210"/>
              </a:spcBef>
            </a:pPr>
            <a:r>
              <a:rPr dirty="0" sz="1400">
                <a:latin typeface="Cambria Math"/>
                <a:cs typeface="Cambria Math"/>
              </a:rPr>
              <a:t>𝑑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𝑝</a:t>
            </a:r>
            <a:r>
              <a:rPr dirty="0" baseline="27777" sz="1500" spc="82">
                <a:latin typeface="Cambria Math"/>
                <a:cs typeface="Cambria Math"/>
              </a:rPr>
              <a:t>′</a:t>
            </a:r>
            <a:r>
              <a:rPr dirty="0" baseline="27777" sz="1500" spc="3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𝑝𝑜𝑙𝑦𝑑𝑒𝑟(𝑝)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4999101"/>
            <a:ext cx="4896485" cy="21386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105"/>
              </a:spcBef>
              <a:tabLst>
                <a:tab pos="735965" algn="l"/>
              </a:tabLst>
            </a:pPr>
            <a:r>
              <a:rPr dirty="0" sz="1400">
                <a:latin typeface="Calibri"/>
                <a:cs typeface="Calibri"/>
              </a:rPr>
              <a:t>ii)	</a:t>
            </a:r>
            <a:r>
              <a:rPr dirty="0" sz="1400" spc="-5">
                <a:latin typeface="Calibri"/>
                <a:cs typeface="Calibri"/>
              </a:rPr>
              <a:t>To find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derivative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product of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two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polys,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𝑝(𝑥),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𝑞(𝑥)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tabLst>
                <a:tab pos="1728470" algn="l"/>
              </a:tabLst>
            </a:pPr>
            <a:r>
              <a:rPr dirty="0" sz="1400">
                <a:latin typeface="Cambria Math"/>
                <a:cs typeface="Cambria Math"/>
              </a:rPr>
              <a:t>𝐶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𝑝</a:t>
            </a:r>
            <a:r>
              <a:rPr dirty="0" sz="1400" spc="-10">
                <a:latin typeface="Cambria Math"/>
                <a:cs typeface="Cambria Math"/>
              </a:rPr>
              <a:t>𝑜</a:t>
            </a:r>
            <a:r>
              <a:rPr dirty="0" sz="1400">
                <a:latin typeface="Cambria Math"/>
                <a:cs typeface="Cambria Math"/>
              </a:rPr>
              <a:t>𝑙</a:t>
            </a:r>
            <a:r>
              <a:rPr dirty="0" sz="1400" spc="-10">
                <a:latin typeface="Cambria Math"/>
                <a:cs typeface="Cambria Math"/>
              </a:rPr>
              <a:t>𝑦</a:t>
            </a:r>
            <a:r>
              <a:rPr dirty="0" sz="1400">
                <a:latin typeface="Cambria Math"/>
                <a:cs typeface="Cambria Math"/>
              </a:rPr>
              <a:t>𝑑𝑒</a:t>
            </a:r>
            <a:r>
              <a:rPr dirty="0" sz="1400" spc="25">
                <a:latin typeface="Cambria Math"/>
                <a:cs typeface="Cambria Math"/>
              </a:rPr>
              <a:t>𝑟</a:t>
            </a:r>
            <a:r>
              <a:rPr dirty="0" sz="1400" spc="5">
                <a:latin typeface="Cambria Math"/>
                <a:cs typeface="Cambria Math"/>
              </a:rPr>
              <a:t>(𝑝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𝑞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;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(𝑝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𝑞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’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215"/>
              </a:spcBef>
              <a:tabLst>
                <a:tab pos="2565400" algn="l"/>
              </a:tabLst>
            </a:pPr>
            <a:r>
              <a:rPr dirty="0" sz="1400">
                <a:latin typeface="Cambria Math"/>
                <a:cs typeface="Cambria Math"/>
              </a:rPr>
              <a:t>𝑑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𝑝𝑜𝑙𝑦𝑑𝑒𝑟(𝑐𝑜𝑚𝑝𝑜𝑠𝑒(𝑝,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𝑞))</a:t>
            </a:r>
            <a:r>
              <a:rPr dirty="0" sz="1400" spc="5">
                <a:latin typeface="Calibri"/>
                <a:cs typeface="Calibri"/>
              </a:rPr>
              <a:t>;	</a:t>
            </a:r>
            <a:r>
              <a:rPr dirty="0" sz="1400">
                <a:latin typeface="Cambria Math"/>
                <a:cs typeface="Cambria Math"/>
              </a:rPr>
              <a:t>(𝑝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∘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𝑞)’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tabLst>
                <a:tab pos="1092835" algn="l"/>
              </a:tabLst>
            </a:pPr>
            <a:r>
              <a:rPr dirty="0" sz="1400">
                <a:latin typeface="Cambria Math"/>
                <a:cs typeface="Cambria Math"/>
              </a:rPr>
              <a:t>𝑃𝑙𝑜𝑦𝑖𝑛𝑡(𝑝)	</a:t>
            </a:r>
            <a:r>
              <a:rPr dirty="0" sz="1400">
                <a:latin typeface="Calibri"/>
                <a:cs typeface="Calibri"/>
              </a:rPr>
              <a:t>Integral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of </a:t>
            </a:r>
            <a:r>
              <a:rPr dirty="0" sz="1400" spc="-5">
                <a:latin typeface="Calibri"/>
                <a:cs typeface="Calibri"/>
              </a:rPr>
              <a:t>polynomial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tabLst>
                <a:tab pos="2373630" algn="l"/>
              </a:tabLst>
            </a:pPr>
            <a:r>
              <a:rPr dirty="0" sz="1400">
                <a:latin typeface="Cambria Math"/>
                <a:cs typeface="Cambria Math"/>
              </a:rPr>
              <a:t>𝑤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𝑝𝑜𝑙𝑦𝑑𝑒𝑟(𝑝𝑜𝑙𝑦𝑑𝑒𝑟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𝑝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);	</a:t>
            </a:r>
            <a:r>
              <a:rPr dirty="0" sz="1400" spc="60">
                <a:latin typeface="Cambria Math"/>
                <a:cs typeface="Cambria Math"/>
              </a:rPr>
              <a:t>𝑝</a:t>
            </a:r>
            <a:r>
              <a:rPr dirty="0" baseline="30555" sz="1500" spc="89">
                <a:latin typeface="Cambria Math"/>
                <a:cs typeface="Cambria Math"/>
              </a:rPr>
              <a:t>′</a:t>
            </a:r>
            <a:r>
              <a:rPr dirty="0" sz="1400" spc="60">
                <a:latin typeface="Calibri"/>
                <a:cs typeface="Calibri"/>
              </a:rPr>
              <a:t>’</a:t>
            </a:r>
            <a:endParaRPr sz="14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355"/>
              </a:spcBef>
            </a:pPr>
            <a:r>
              <a:rPr dirty="0" sz="1400" spc="-5" b="1">
                <a:latin typeface="Calibri"/>
                <a:cs typeface="Calibri"/>
              </a:rPr>
              <a:t>Example:-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𝑝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3</a:t>
            </a:r>
            <a:r>
              <a:rPr dirty="0" baseline="27777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5𝑥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3,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𝑞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baseline="27777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6𝑥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906267"/>
            <a:ext cx="2699576" cy="163753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63448"/>
            <a:ext cx="5758180" cy="571487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41096"/>
            <a:ext cx="5642610" cy="994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 sz="1400" spc="-5" b="1">
                <a:latin typeface="Calibri"/>
                <a:cs typeface="Calibri"/>
              </a:rPr>
              <a:t>4)	Symbolic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Calculation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Creating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symbolic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Expression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Variable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𝑥,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𝑦,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𝑧,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𝑎,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𝑏,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𝑐,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can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declared</a:t>
            </a:r>
            <a:r>
              <a:rPr dirty="0" sz="1400">
                <a:latin typeface="Calibri"/>
                <a:cs typeface="Calibri"/>
              </a:rPr>
              <a:t> as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symbolic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variables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command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3903090"/>
            <a:ext cx="5977255" cy="174243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93065" algn="l"/>
              </a:tabLst>
            </a:pPr>
            <a:r>
              <a:rPr dirty="0" sz="1400" spc="-5" b="1">
                <a:latin typeface="Calibri"/>
                <a:cs typeface="Calibri"/>
              </a:rPr>
              <a:t>5)	Differentiation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Matlab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Calibri"/>
              <a:cs typeface="Calibri"/>
            </a:endParaRPr>
          </a:p>
          <a:p>
            <a:pPr marL="50800" marR="264795">
              <a:lnSpc>
                <a:spcPct val="116399"/>
              </a:lnSpc>
            </a:pPr>
            <a:r>
              <a:rPr dirty="0" sz="1400">
                <a:latin typeface="Calibri"/>
                <a:cs typeface="Calibri"/>
              </a:rPr>
              <a:t>First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creat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symbolic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expression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command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𝑑𝑖𝑓𝑓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𝑓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">
                <a:latin typeface="Calibri"/>
                <a:cs typeface="Calibri"/>
              </a:rPr>
              <a:t> differentation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respect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𝑑𝑖𝑓𝑓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𝑓,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50800" marR="43180">
              <a:lnSpc>
                <a:spcPct val="116399"/>
              </a:lnSpc>
              <a:spcBef>
                <a:spcPts val="1035"/>
              </a:spcBef>
            </a:pPr>
            <a:r>
              <a:rPr dirty="0" sz="1400" spc="-5">
                <a:latin typeface="Calibri"/>
                <a:cs typeface="Calibri"/>
              </a:rPr>
              <a:t>Example:- find</a:t>
            </a:r>
            <a:r>
              <a:rPr dirty="0" sz="1400">
                <a:latin typeface="Calibri"/>
                <a:cs typeface="Calibri"/>
              </a:rPr>
              <a:t> the</a:t>
            </a:r>
            <a:r>
              <a:rPr dirty="0" sz="1400" spc="-5">
                <a:latin typeface="Calibri"/>
                <a:cs typeface="Calibri"/>
              </a:rPr>
              <a:t> Differentiation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function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7𝑥</a:t>
            </a:r>
            <a:r>
              <a:rPr dirty="0" baseline="27777" sz="1500" spc="52">
                <a:latin typeface="Cambria Math"/>
                <a:cs typeface="Cambria Math"/>
              </a:rPr>
              <a:t>4</a:t>
            </a:r>
            <a:r>
              <a:rPr dirty="0" baseline="27777" sz="1500" spc="2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35">
                <a:latin typeface="Cambria Math"/>
                <a:cs typeface="Cambria Math"/>
              </a:rPr>
              <a:t>5𝑥</a:t>
            </a:r>
            <a:r>
              <a:rPr dirty="0" baseline="27777" sz="1500" spc="52">
                <a:latin typeface="Cambria Math"/>
                <a:cs typeface="Cambria Math"/>
              </a:rPr>
              <a:t>3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35">
                <a:latin typeface="Cambria Math"/>
                <a:cs typeface="Cambria Math"/>
              </a:rPr>
              <a:t>2𝑥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− 10𝑥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793697"/>
            <a:ext cx="1464437" cy="35768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2314955"/>
            <a:ext cx="2180844" cy="144830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dirty="0" spc="-55"/>
              <a:t> 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terms:created xsi:type="dcterms:W3CDTF">2023-05-17T17:59:19Z</dcterms:created>
  <dcterms:modified xsi:type="dcterms:W3CDTF">2023-05-17T17:59:19Z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2023-05-17T00:00:00Z</vt:filetime>
  </property>
</Properties>
</file>