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jpg" ContentType="image/jpg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4704" y="169163"/>
            <a:ext cx="4687824" cy="18897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5705" y="169163"/>
            <a:ext cx="435610" cy="18897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149085" y="169163"/>
            <a:ext cx="738174" cy="1889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777360" y="9276080"/>
            <a:ext cx="219710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5" Type="http://schemas.openxmlformats.org/officeDocument/2006/relationships/image" Target="../media/image20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14370" y="523747"/>
            <a:ext cx="234315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5" b="1">
                <a:latin typeface="Times New Roman"/>
                <a:cs typeface="Times New Roman"/>
              </a:rPr>
              <a:t>The</a:t>
            </a:r>
            <a:r>
              <a:rPr dirty="0" sz="1550" spc="-15" b="1">
                <a:latin typeface="Times New Roman"/>
                <a:cs typeface="Times New Roman"/>
              </a:rPr>
              <a:t> </a:t>
            </a:r>
            <a:r>
              <a:rPr dirty="0" sz="1550" spc="-5" b="1">
                <a:latin typeface="Times New Roman"/>
                <a:cs typeface="Times New Roman"/>
              </a:rPr>
              <a:t>Switch-Case</a:t>
            </a:r>
            <a:r>
              <a:rPr dirty="0" sz="1550" spc="10" b="1">
                <a:latin typeface="Times New Roman"/>
                <a:cs typeface="Times New Roman"/>
              </a:rPr>
              <a:t> </a:t>
            </a:r>
            <a:r>
              <a:rPr dirty="0" sz="1550" spc="-5" b="1">
                <a:latin typeface="Times New Roman"/>
                <a:cs typeface="Times New Roman"/>
              </a:rPr>
              <a:t>Statement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5063108"/>
            <a:ext cx="44456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31875" algn="l"/>
              </a:tabLst>
            </a:pPr>
            <a:r>
              <a:rPr dirty="0" sz="1400" spc="-5" b="1">
                <a:latin typeface="Calibri"/>
                <a:cs typeface="Calibri"/>
              </a:rPr>
              <a:t>Example</a:t>
            </a:r>
            <a:r>
              <a:rPr dirty="0" sz="1400" spc="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1:-	</a:t>
            </a:r>
            <a:r>
              <a:rPr dirty="0" sz="1400" spc="-5">
                <a:latin typeface="Times New Roman"/>
                <a:cs typeface="Times New Roman"/>
              </a:rPr>
              <a:t>Write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program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 value</a:t>
            </a:r>
            <a:r>
              <a:rPr dirty="0" sz="1400">
                <a:latin typeface="Times New Roman"/>
                <a:cs typeface="Times New Roman"/>
              </a:rPr>
              <a:t> 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Cambria Math"/>
                <a:cs typeface="Cambria Math"/>
              </a:rPr>
              <a:t>𝑦</a:t>
            </a:r>
            <a:r>
              <a:rPr dirty="0" sz="1400" spc="50">
                <a:latin typeface="Cambria Math"/>
                <a:cs typeface="Cambria Math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such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that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6961" y="5780913"/>
            <a:ext cx="3098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mbria Math"/>
                <a:cs typeface="Cambria Math"/>
              </a:rPr>
              <a:t>𝑦</a:t>
            </a:r>
            <a:r>
              <a:rPr dirty="0" sz="1400" spc="1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0717" y="6200013"/>
            <a:ext cx="1479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2450">
                <a:latin typeface="Cambria Math"/>
                <a:cs typeface="Cambria Math"/>
              </a:rPr>
              <a:t>𝗅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8658" y="5402047"/>
            <a:ext cx="982980" cy="97663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algn="ctr" marL="101600">
              <a:lnSpc>
                <a:spcPct val="100000"/>
              </a:lnSpc>
              <a:spcBef>
                <a:spcPts val="315"/>
              </a:spcBef>
            </a:pPr>
            <a:r>
              <a:rPr dirty="0" sz="1400" spc="50">
                <a:latin typeface="Cambria Math"/>
                <a:cs typeface="Cambria Math"/>
              </a:rPr>
              <a:t>𝑥</a:t>
            </a:r>
            <a:r>
              <a:rPr dirty="0" baseline="27777" sz="1500" spc="75">
                <a:latin typeface="Cambria Math"/>
                <a:cs typeface="Cambria Math"/>
              </a:rPr>
              <a:t>2</a:t>
            </a:r>
            <a:r>
              <a:rPr dirty="0" baseline="27777" sz="1500" spc="157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−</a:t>
            </a:r>
            <a:r>
              <a:rPr dirty="0" sz="1400" spc="-1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6</a:t>
            </a:r>
            <a:endParaRPr sz="1400">
              <a:latin typeface="Cambria Math"/>
              <a:cs typeface="Cambria Math"/>
            </a:endParaRPr>
          </a:p>
          <a:p>
            <a:pPr algn="ctr" marL="147955">
              <a:lnSpc>
                <a:spcPct val="100000"/>
              </a:lnSpc>
              <a:spcBef>
                <a:spcPts val="215"/>
              </a:spcBef>
            </a:pPr>
            <a:r>
              <a:rPr dirty="0" sz="1400" spc="35">
                <a:latin typeface="Cambria Math"/>
                <a:cs typeface="Cambria Math"/>
              </a:rPr>
              <a:t>7𝑥</a:t>
            </a:r>
            <a:r>
              <a:rPr dirty="0" baseline="27777" sz="1500" spc="52">
                <a:latin typeface="Cambria Math"/>
                <a:cs typeface="Cambria Math"/>
              </a:rPr>
              <a:t>3</a:t>
            </a:r>
            <a:endParaRPr baseline="27777" sz="1500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215"/>
              </a:spcBef>
            </a:pPr>
            <a:r>
              <a:rPr dirty="0" sz="1400" spc="50">
                <a:latin typeface="Cambria Math"/>
                <a:cs typeface="Cambria Math"/>
              </a:rPr>
              <a:t>𝑥</a:t>
            </a:r>
            <a:r>
              <a:rPr dirty="0" baseline="27777" sz="1500" spc="75">
                <a:latin typeface="Cambria Math"/>
                <a:cs typeface="Cambria Math"/>
              </a:rPr>
              <a:t>2</a:t>
            </a:r>
            <a:r>
              <a:rPr dirty="0" baseline="27777" sz="1500" spc="172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−</a:t>
            </a:r>
            <a:r>
              <a:rPr dirty="0" sz="1400" spc="-2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5𝑥</a:t>
            </a:r>
            <a:r>
              <a:rPr dirty="0" sz="1400" spc="2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−</a:t>
            </a:r>
            <a:r>
              <a:rPr dirty="0" sz="1400" spc="-2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81915">
              <a:lnSpc>
                <a:spcPct val="100000"/>
              </a:lnSpc>
              <a:spcBef>
                <a:spcPts val="120"/>
              </a:spcBef>
            </a:pPr>
            <a:r>
              <a:rPr dirty="0" sz="1400">
                <a:latin typeface="Cambria Math"/>
                <a:cs typeface="Cambria Math"/>
              </a:rPr>
              <a:t>9𝑥</a:t>
            </a:r>
            <a:r>
              <a:rPr dirty="0" sz="1400" spc="-1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−</a:t>
            </a:r>
            <a:r>
              <a:rPr dirty="0" sz="1400" spc="-3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4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44948" y="5402047"/>
            <a:ext cx="2176780" cy="97663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448309">
              <a:lnSpc>
                <a:spcPct val="100000"/>
              </a:lnSpc>
              <a:spcBef>
                <a:spcPts val="315"/>
              </a:spcBef>
            </a:pPr>
            <a:r>
              <a:rPr dirty="0" sz="1400" spc="-5">
                <a:latin typeface="Cambria Math"/>
                <a:cs typeface="Cambria Math"/>
              </a:rPr>
              <a:t>𝑖𝑓</a:t>
            </a:r>
            <a:r>
              <a:rPr dirty="0" sz="1400" spc="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𝑥</a:t>
            </a:r>
            <a:r>
              <a:rPr dirty="0" sz="1400" spc="9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50">
                <a:latin typeface="Cambria Math"/>
                <a:cs typeface="Cambria Math"/>
              </a:rPr>
              <a:t> </a:t>
            </a:r>
            <a:r>
              <a:rPr dirty="0" sz="1400" spc="5">
                <a:latin typeface="Cambria Math"/>
                <a:cs typeface="Cambria Math"/>
              </a:rPr>
              <a:t>−2</a:t>
            </a:r>
            <a:endParaRPr sz="1400">
              <a:latin typeface="Cambria Math"/>
              <a:cs typeface="Cambria Math"/>
            </a:endParaRPr>
          </a:p>
          <a:p>
            <a:pPr marL="446405">
              <a:lnSpc>
                <a:spcPct val="100000"/>
              </a:lnSpc>
              <a:spcBef>
                <a:spcPts val="215"/>
              </a:spcBef>
            </a:pPr>
            <a:r>
              <a:rPr dirty="0" sz="1400" spc="-5">
                <a:latin typeface="Cambria Math"/>
                <a:cs typeface="Cambria Math"/>
              </a:rPr>
              <a:t>𝑖𝑓</a:t>
            </a:r>
            <a:r>
              <a:rPr dirty="0" sz="1400" spc="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𝑥</a:t>
            </a:r>
            <a:r>
              <a:rPr dirty="0" sz="1400" spc="9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4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445134">
              <a:lnSpc>
                <a:spcPct val="100000"/>
              </a:lnSpc>
              <a:spcBef>
                <a:spcPts val="215"/>
              </a:spcBef>
            </a:pPr>
            <a:r>
              <a:rPr dirty="0" sz="1400" spc="-5">
                <a:latin typeface="Cambria Math"/>
                <a:cs typeface="Cambria Math"/>
              </a:rPr>
              <a:t>𝑖𝑓</a:t>
            </a:r>
            <a:r>
              <a:rPr dirty="0" sz="1400">
                <a:latin typeface="Cambria Math"/>
                <a:cs typeface="Cambria Math"/>
              </a:rPr>
              <a:t> 𝑥</a:t>
            </a:r>
            <a:r>
              <a:rPr dirty="0" sz="1400" spc="8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5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8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106805" algn="l"/>
              </a:tabLst>
            </a:pPr>
            <a:r>
              <a:rPr dirty="0" sz="1400">
                <a:latin typeface="Cambria Math"/>
                <a:cs typeface="Cambria Math"/>
              </a:rPr>
              <a:t>∀𝑥/</a:t>
            </a:r>
            <a:r>
              <a:rPr dirty="0" baseline="1984" sz="2100">
                <a:latin typeface="Cambria Math"/>
                <a:cs typeface="Cambria Math"/>
              </a:rPr>
              <a:t>{</a:t>
            </a:r>
            <a:r>
              <a:rPr dirty="0" sz="1400">
                <a:latin typeface="Cambria Math"/>
                <a:cs typeface="Cambria Math"/>
              </a:rPr>
              <a:t>−2,2.8</a:t>
            </a:r>
            <a:r>
              <a:rPr dirty="0" baseline="1984" sz="2100">
                <a:latin typeface="Cambria Math"/>
                <a:cs typeface="Cambria Math"/>
              </a:rPr>
              <a:t>}	</a:t>
            </a:r>
            <a:r>
              <a:rPr dirty="0" sz="1400" spc="-5">
                <a:latin typeface="Cambria Math"/>
                <a:cs typeface="Cambria Math"/>
              </a:rPr>
              <a:t>𝑜𝑟</a:t>
            </a:r>
            <a:r>
              <a:rPr dirty="0" sz="1400" spc="280">
                <a:latin typeface="Cambria Math"/>
                <a:cs typeface="Cambria Math"/>
              </a:rPr>
              <a:t> </a:t>
            </a:r>
            <a:r>
              <a:rPr dirty="0" sz="1400" spc="-5">
                <a:latin typeface="Cambria Math"/>
                <a:cs typeface="Cambria Math"/>
              </a:rPr>
              <a:t>𝑜𝑡ℎ𝑒𝑟𝑤𝑖𝑠𝑒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6732269"/>
            <a:ext cx="2053589" cy="225488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38480">
              <a:lnSpc>
                <a:spcPts val="1580"/>
              </a:lnSpc>
              <a:spcBef>
                <a:spcPts val="240"/>
              </a:spcBef>
            </a:pPr>
            <a:r>
              <a:rPr dirty="0" sz="1400" spc="-5">
                <a:latin typeface="Courier New"/>
                <a:cs typeface="Courier New"/>
              </a:rPr>
              <a:t>x=input(</a:t>
            </a:r>
            <a:r>
              <a:rPr dirty="0" sz="1400" spc="-5">
                <a:solidFill>
                  <a:srgbClr val="9F1FEF"/>
                </a:solidFill>
                <a:latin typeface="Courier New"/>
                <a:cs typeface="Courier New"/>
              </a:rPr>
              <a:t>'x=</a:t>
            </a:r>
            <a:r>
              <a:rPr dirty="0" sz="1400">
                <a:solidFill>
                  <a:srgbClr val="9F1FEF"/>
                </a:solidFill>
                <a:latin typeface="Courier New"/>
                <a:cs typeface="Courier New"/>
              </a:rPr>
              <a:t>'</a:t>
            </a:r>
            <a:r>
              <a:rPr dirty="0" sz="1400" spc="-5">
                <a:latin typeface="Courier New"/>
                <a:cs typeface="Courier New"/>
              </a:rPr>
              <a:t>);  </a:t>
            </a:r>
            <a:r>
              <a:rPr dirty="0" sz="1400" spc="-5">
                <a:solidFill>
                  <a:srgbClr val="0000FF"/>
                </a:solidFill>
                <a:latin typeface="Courier New"/>
                <a:cs typeface="Courier New"/>
              </a:rPr>
              <a:t>switch</a:t>
            </a:r>
            <a:r>
              <a:rPr dirty="0" sz="1400" spc="-2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400">
                <a:latin typeface="Courier New"/>
                <a:cs typeface="Courier New"/>
              </a:rPr>
              <a:t>x</a:t>
            </a:r>
            <a:endParaRPr sz="1400">
              <a:latin typeface="Courier New"/>
              <a:cs typeface="Courier New"/>
            </a:endParaRPr>
          </a:p>
          <a:p>
            <a:pPr marL="438784">
              <a:lnSpc>
                <a:spcPts val="1505"/>
              </a:lnSpc>
            </a:pPr>
            <a:r>
              <a:rPr dirty="0" sz="1400" spc="-5">
                <a:solidFill>
                  <a:srgbClr val="0000FF"/>
                </a:solidFill>
                <a:latin typeface="Courier New"/>
                <a:cs typeface="Courier New"/>
              </a:rPr>
              <a:t>case</a:t>
            </a:r>
            <a:r>
              <a:rPr dirty="0" sz="1400" spc="-55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-2</a:t>
            </a:r>
            <a:endParaRPr sz="1400">
              <a:latin typeface="Courier New"/>
              <a:cs typeface="Courier New"/>
            </a:endParaRPr>
          </a:p>
          <a:p>
            <a:pPr marL="438784" marR="432434" indent="426720">
              <a:lnSpc>
                <a:spcPts val="1600"/>
              </a:lnSpc>
              <a:spcBef>
                <a:spcPts val="70"/>
              </a:spcBef>
            </a:pPr>
            <a:r>
              <a:rPr dirty="0" sz="1400" spc="-5">
                <a:latin typeface="Courier New"/>
                <a:cs typeface="Courier New"/>
              </a:rPr>
              <a:t>y=x^</a:t>
            </a:r>
            <a:r>
              <a:rPr dirty="0" sz="1400">
                <a:latin typeface="Courier New"/>
                <a:cs typeface="Courier New"/>
              </a:rPr>
              <a:t>2</a:t>
            </a:r>
            <a:r>
              <a:rPr dirty="0" sz="1400" spc="-5">
                <a:latin typeface="Courier New"/>
                <a:cs typeface="Courier New"/>
              </a:rPr>
              <a:t>-</a:t>
            </a:r>
            <a:r>
              <a:rPr dirty="0" sz="1400">
                <a:latin typeface="Courier New"/>
                <a:cs typeface="Courier New"/>
              </a:rPr>
              <a:t>6  </a:t>
            </a:r>
            <a:r>
              <a:rPr dirty="0" sz="1400" spc="-5">
                <a:solidFill>
                  <a:srgbClr val="0000FF"/>
                </a:solidFill>
                <a:latin typeface="Courier New"/>
                <a:cs typeface="Courier New"/>
              </a:rPr>
              <a:t>case</a:t>
            </a:r>
            <a:r>
              <a:rPr dirty="0" sz="1400" spc="-2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400">
                <a:latin typeface="Courier New"/>
                <a:cs typeface="Courier New"/>
              </a:rPr>
              <a:t>2</a:t>
            </a:r>
            <a:endParaRPr sz="1400">
              <a:latin typeface="Courier New"/>
              <a:cs typeface="Courier New"/>
            </a:endParaRPr>
          </a:p>
          <a:p>
            <a:pPr marL="865505">
              <a:lnSpc>
                <a:spcPts val="1490"/>
              </a:lnSpc>
            </a:pPr>
            <a:r>
              <a:rPr dirty="0" sz="1400" spc="-5">
                <a:latin typeface="Courier New"/>
                <a:cs typeface="Courier New"/>
              </a:rPr>
              <a:t>y=7*x^3</a:t>
            </a:r>
            <a:endParaRPr sz="1400">
              <a:latin typeface="Courier New"/>
              <a:cs typeface="Courier New"/>
            </a:endParaRPr>
          </a:p>
          <a:p>
            <a:pPr marL="438784">
              <a:lnSpc>
                <a:spcPts val="1585"/>
              </a:lnSpc>
            </a:pPr>
            <a:r>
              <a:rPr dirty="0" sz="1400" spc="-5">
                <a:solidFill>
                  <a:srgbClr val="0000FF"/>
                </a:solidFill>
                <a:latin typeface="Courier New"/>
                <a:cs typeface="Courier New"/>
              </a:rPr>
              <a:t>case</a:t>
            </a:r>
            <a:r>
              <a:rPr dirty="0" sz="1400" spc="-6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400">
                <a:latin typeface="Courier New"/>
                <a:cs typeface="Courier New"/>
              </a:rPr>
              <a:t>8</a:t>
            </a:r>
            <a:endParaRPr sz="1400">
              <a:latin typeface="Courier New"/>
              <a:cs typeface="Courier New"/>
            </a:endParaRPr>
          </a:p>
          <a:p>
            <a:pPr marL="438784" marR="5080" indent="426720">
              <a:lnSpc>
                <a:spcPts val="1590"/>
              </a:lnSpc>
              <a:spcBef>
                <a:spcPts val="80"/>
              </a:spcBef>
            </a:pPr>
            <a:r>
              <a:rPr dirty="0" sz="1400" spc="-5">
                <a:latin typeface="Courier New"/>
                <a:cs typeface="Courier New"/>
              </a:rPr>
              <a:t>y=x^2+5*</a:t>
            </a:r>
            <a:r>
              <a:rPr dirty="0" sz="1400">
                <a:latin typeface="Courier New"/>
                <a:cs typeface="Courier New"/>
              </a:rPr>
              <a:t>x</a:t>
            </a:r>
            <a:r>
              <a:rPr dirty="0" sz="1400" spc="-5">
                <a:latin typeface="Courier New"/>
                <a:cs typeface="Courier New"/>
              </a:rPr>
              <a:t>-</a:t>
            </a:r>
            <a:r>
              <a:rPr dirty="0" sz="1400">
                <a:latin typeface="Courier New"/>
                <a:cs typeface="Courier New"/>
              </a:rPr>
              <a:t>1  </a:t>
            </a:r>
            <a:r>
              <a:rPr dirty="0" sz="1400" spc="-5">
                <a:solidFill>
                  <a:srgbClr val="0000FF"/>
                </a:solidFill>
                <a:latin typeface="Courier New"/>
                <a:cs typeface="Courier New"/>
              </a:rPr>
              <a:t>otherwise</a:t>
            </a:r>
            <a:endParaRPr sz="1400">
              <a:latin typeface="Courier New"/>
              <a:cs typeface="Courier New"/>
            </a:endParaRPr>
          </a:p>
          <a:p>
            <a:pPr marL="865505">
              <a:lnSpc>
                <a:spcPts val="1500"/>
              </a:lnSpc>
            </a:pPr>
            <a:r>
              <a:rPr dirty="0" sz="1400" spc="-5">
                <a:latin typeface="Courier New"/>
                <a:cs typeface="Courier New"/>
              </a:rPr>
              <a:t>y=9*x-4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ts val="1639"/>
              </a:lnSpc>
            </a:pPr>
            <a:r>
              <a:rPr dirty="0" sz="1400" spc="-5">
                <a:solidFill>
                  <a:srgbClr val="0000FF"/>
                </a:solidFill>
                <a:latin typeface="Courier New"/>
                <a:cs typeface="Courier New"/>
              </a:rPr>
              <a:t>end</a:t>
            </a:r>
            <a:endParaRPr sz="1400">
              <a:latin typeface="Courier New"/>
              <a:cs typeface="Courier New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2263" y="1145800"/>
            <a:ext cx="4928784" cy="368012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069" y="2311654"/>
            <a:ext cx="2082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ourier New"/>
                <a:cs typeface="Courier New"/>
              </a:rPr>
              <a:t>hidden</a:t>
            </a:r>
            <a:r>
              <a:rPr dirty="0" sz="1800" spc="-9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solution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30651" y="4153026"/>
            <a:ext cx="91440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Calibri"/>
                <a:cs typeface="Calibri"/>
              </a:rPr>
              <a:t>Home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Work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2824" y="4551311"/>
            <a:ext cx="5701357" cy="123127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810000" y="635000"/>
            <a:ext cx="828675" cy="3543300"/>
          </a:xfrm>
          <a:custGeom>
            <a:avLst/>
            <a:gdLst/>
            <a:ahLst/>
            <a:cxnLst/>
            <a:rect l="l" t="t" r="r" b="b"/>
            <a:pathLst>
              <a:path w="828675" h="3543300">
                <a:moveTo>
                  <a:pt x="0" y="0"/>
                </a:moveTo>
                <a:lnTo>
                  <a:pt x="56228" y="2695"/>
                </a:lnTo>
                <a:lnTo>
                  <a:pt x="110159" y="10548"/>
                </a:lnTo>
                <a:lnTo>
                  <a:pt x="161297" y="23205"/>
                </a:lnTo>
                <a:lnTo>
                  <a:pt x="209150" y="40315"/>
                </a:lnTo>
                <a:lnTo>
                  <a:pt x="253222" y="61526"/>
                </a:lnTo>
                <a:lnTo>
                  <a:pt x="293020" y="86486"/>
                </a:lnTo>
                <a:lnTo>
                  <a:pt x="328051" y="114844"/>
                </a:lnTo>
                <a:lnTo>
                  <a:pt x="357820" y="146247"/>
                </a:lnTo>
                <a:lnTo>
                  <a:pt x="381833" y="180343"/>
                </a:lnTo>
                <a:lnTo>
                  <a:pt x="399597" y="216781"/>
                </a:lnTo>
                <a:lnTo>
                  <a:pt x="410617" y="255209"/>
                </a:lnTo>
                <a:lnTo>
                  <a:pt x="414400" y="295275"/>
                </a:lnTo>
                <a:lnTo>
                  <a:pt x="414400" y="1476375"/>
                </a:lnTo>
                <a:lnTo>
                  <a:pt x="418181" y="1516440"/>
                </a:lnTo>
                <a:lnTo>
                  <a:pt x="429195" y="1554868"/>
                </a:lnTo>
                <a:lnTo>
                  <a:pt x="446948" y="1591306"/>
                </a:lnTo>
                <a:lnTo>
                  <a:pt x="470948" y="1625402"/>
                </a:lnTo>
                <a:lnTo>
                  <a:pt x="500702" y="1656805"/>
                </a:lnTo>
                <a:lnTo>
                  <a:pt x="535717" y="1685162"/>
                </a:lnTo>
                <a:lnTo>
                  <a:pt x="575500" y="1710123"/>
                </a:lnTo>
                <a:lnTo>
                  <a:pt x="619557" y="1731334"/>
                </a:lnTo>
                <a:lnTo>
                  <a:pt x="667396" y="1748444"/>
                </a:lnTo>
                <a:lnTo>
                  <a:pt x="718524" y="1761101"/>
                </a:lnTo>
                <a:lnTo>
                  <a:pt x="772448" y="1768954"/>
                </a:lnTo>
                <a:lnTo>
                  <a:pt x="828675" y="1771650"/>
                </a:lnTo>
                <a:lnTo>
                  <a:pt x="772448" y="1774345"/>
                </a:lnTo>
                <a:lnTo>
                  <a:pt x="718524" y="1782198"/>
                </a:lnTo>
                <a:lnTo>
                  <a:pt x="667396" y="1794855"/>
                </a:lnTo>
                <a:lnTo>
                  <a:pt x="619557" y="1811965"/>
                </a:lnTo>
                <a:lnTo>
                  <a:pt x="575500" y="1833176"/>
                </a:lnTo>
                <a:lnTo>
                  <a:pt x="535717" y="1858136"/>
                </a:lnTo>
                <a:lnTo>
                  <a:pt x="500702" y="1886494"/>
                </a:lnTo>
                <a:lnTo>
                  <a:pt x="470948" y="1917897"/>
                </a:lnTo>
                <a:lnTo>
                  <a:pt x="446948" y="1951993"/>
                </a:lnTo>
                <a:lnTo>
                  <a:pt x="429195" y="1988431"/>
                </a:lnTo>
                <a:lnTo>
                  <a:pt x="418181" y="2026859"/>
                </a:lnTo>
                <a:lnTo>
                  <a:pt x="414400" y="2066925"/>
                </a:lnTo>
                <a:lnTo>
                  <a:pt x="414400" y="3248025"/>
                </a:lnTo>
                <a:lnTo>
                  <a:pt x="410617" y="3288090"/>
                </a:lnTo>
                <a:lnTo>
                  <a:pt x="399597" y="3326518"/>
                </a:lnTo>
                <a:lnTo>
                  <a:pt x="381833" y="3362956"/>
                </a:lnTo>
                <a:lnTo>
                  <a:pt x="357820" y="3397052"/>
                </a:lnTo>
                <a:lnTo>
                  <a:pt x="328051" y="3428455"/>
                </a:lnTo>
                <a:lnTo>
                  <a:pt x="293020" y="3456813"/>
                </a:lnTo>
                <a:lnTo>
                  <a:pt x="253222" y="3481773"/>
                </a:lnTo>
                <a:lnTo>
                  <a:pt x="209150" y="3502984"/>
                </a:lnTo>
                <a:lnTo>
                  <a:pt x="161297" y="3520094"/>
                </a:lnTo>
                <a:lnTo>
                  <a:pt x="110159" y="3532751"/>
                </a:lnTo>
                <a:lnTo>
                  <a:pt x="56228" y="3540604"/>
                </a:lnTo>
                <a:lnTo>
                  <a:pt x="0" y="35433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27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296147"/>
            <a:ext cx="5499100" cy="810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Times New Roman"/>
                <a:cs typeface="Times New Roman"/>
              </a:rPr>
              <a:t>Example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1:</a:t>
            </a:r>
            <a:r>
              <a:rPr dirty="0" sz="1400" spc="355" b="1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Write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program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summation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number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from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Cambria Math"/>
                <a:cs typeface="Cambria Math"/>
              </a:rPr>
              <a:t>1</a:t>
            </a:r>
            <a:r>
              <a:rPr dirty="0" sz="1400" spc="10">
                <a:latin typeface="Cambria Math"/>
                <a:cs typeface="Cambria Math"/>
              </a:rPr>
              <a:t> </a:t>
            </a:r>
            <a:r>
              <a:rPr dirty="0" sz="1400" spc="-5">
                <a:latin typeface="Cambria Math"/>
                <a:cs typeface="Cambria Math"/>
              </a:rPr>
              <a:t>𝑡𝑜</a:t>
            </a:r>
            <a:r>
              <a:rPr dirty="0" sz="1400" spc="2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400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ourier New"/>
                <a:cs typeface="Courier New"/>
              </a:rPr>
              <a:t>s=0;</a:t>
            </a:r>
            <a:endParaRPr sz="1800">
              <a:latin typeface="Courier New"/>
              <a:cs typeface="Courier New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549148"/>
            <a:ext cx="5943600" cy="75628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28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497840"/>
            <a:ext cx="1671320" cy="1336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00"/>
              </a:lnSpc>
              <a:spcBef>
                <a:spcPts val="100"/>
              </a:spcBef>
            </a:pPr>
            <a:r>
              <a:rPr dirty="0" sz="1800" spc="-5">
                <a:latin typeface="Courier New"/>
                <a:cs typeface="Courier New"/>
              </a:rPr>
              <a:t>i=1;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ts val="2039"/>
              </a:lnSpc>
            </a:pP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while</a:t>
            </a:r>
            <a:r>
              <a:rPr dirty="0" sz="1800" spc="-9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i&lt;=400</a:t>
            </a:r>
            <a:endParaRPr sz="1800">
              <a:latin typeface="Courier New"/>
              <a:cs typeface="Courier New"/>
            </a:endParaRPr>
          </a:p>
          <a:p>
            <a:pPr marL="12700" marR="280035" indent="548005">
              <a:lnSpc>
                <a:spcPts val="2039"/>
              </a:lnSpc>
              <a:spcBef>
                <a:spcPts val="105"/>
              </a:spcBef>
            </a:pPr>
            <a:r>
              <a:rPr dirty="0" sz="1800" spc="-5">
                <a:latin typeface="Courier New"/>
                <a:cs typeface="Courier New"/>
              </a:rPr>
              <a:t>s=s+i;  </a:t>
            </a: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end </a:t>
            </a:r>
            <a:r>
              <a:rPr dirty="0" sz="180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disp(s);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29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88204" y="2241550"/>
            <a:ext cx="2393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30">
                <a:latin typeface="Cambria Math"/>
                <a:cs typeface="Cambria Math"/>
              </a:rPr>
              <a:t>𝑖</a:t>
            </a:r>
            <a:r>
              <a:rPr dirty="0" sz="1000" spc="-30">
                <a:latin typeface="Cambria Math"/>
                <a:cs typeface="Cambria Math"/>
              </a:rPr>
              <a:t>=</a:t>
            </a:r>
            <a:r>
              <a:rPr dirty="0" sz="1000" spc="20">
                <a:latin typeface="Cambria Math"/>
                <a:cs typeface="Cambria Math"/>
              </a:rPr>
              <a:t>1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3904" y="2145537"/>
            <a:ext cx="60032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4080510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Example</a:t>
            </a:r>
            <a:r>
              <a:rPr dirty="0" sz="1400" spc="-1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2:</a:t>
            </a:r>
            <a:r>
              <a:rPr dirty="0" sz="1400" spc="365" b="1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Write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program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find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 summation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baseline="1984" sz="2100" spc="52">
                <a:latin typeface="Cambria Math"/>
                <a:cs typeface="Cambria Math"/>
              </a:rPr>
              <a:t>∑</a:t>
            </a:r>
            <a:r>
              <a:rPr dirty="0" baseline="30555" sz="1500" spc="52">
                <a:latin typeface="Cambria Math"/>
                <a:cs typeface="Cambria Math"/>
              </a:rPr>
              <a:t>𝑛	</a:t>
            </a:r>
            <a:r>
              <a:rPr dirty="0" sz="1400">
                <a:latin typeface="Cambria Math"/>
                <a:cs typeface="Cambria Math"/>
              </a:rPr>
              <a:t>𝑖</a:t>
            </a:r>
            <a:r>
              <a:rPr dirty="0" sz="1400" spc="75">
                <a:latin typeface="Cambria Math"/>
                <a:cs typeface="Cambria Math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which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not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more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than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300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2456433"/>
            <a:ext cx="5728335" cy="656272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 marR="5158740">
              <a:lnSpc>
                <a:spcPts val="2039"/>
              </a:lnSpc>
              <a:spcBef>
                <a:spcPts val="265"/>
              </a:spcBef>
            </a:pPr>
            <a:r>
              <a:rPr dirty="0" sz="1800" spc="-5">
                <a:latin typeface="Courier New"/>
                <a:cs typeface="Courier New"/>
              </a:rPr>
              <a:t>s=0;  i=1;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ts val="1935"/>
              </a:lnSpc>
            </a:pP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while</a:t>
            </a:r>
            <a:r>
              <a:rPr dirty="0" sz="1800" spc="-7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s&lt;=300</a:t>
            </a:r>
            <a:endParaRPr sz="1800">
              <a:latin typeface="Courier New"/>
              <a:cs typeface="Courier New"/>
            </a:endParaRPr>
          </a:p>
          <a:p>
            <a:pPr marL="560705" marR="4335780">
              <a:lnSpc>
                <a:spcPts val="2039"/>
              </a:lnSpc>
              <a:spcBef>
                <a:spcPts val="110"/>
              </a:spcBef>
            </a:pPr>
            <a:r>
              <a:rPr dirty="0" sz="1800" spc="-5">
                <a:latin typeface="Courier New"/>
                <a:cs typeface="Courier New"/>
              </a:rPr>
              <a:t>s=s+i;  i=i+1;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ts val="1930"/>
              </a:lnSpc>
            </a:pP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end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ts val="2100"/>
              </a:lnSpc>
            </a:pPr>
            <a:r>
              <a:rPr dirty="0" sz="1800" spc="-5">
                <a:latin typeface="Courier New"/>
                <a:cs typeface="Courier New"/>
              </a:rPr>
              <a:t>disp(s-i);</a:t>
            </a:r>
            <a:endParaRPr sz="1800">
              <a:latin typeface="Courier New"/>
              <a:cs typeface="Courier New"/>
            </a:endParaRPr>
          </a:p>
          <a:p>
            <a:pPr marL="12700" marR="5080">
              <a:lnSpc>
                <a:spcPts val="1800"/>
              </a:lnSpc>
              <a:spcBef>
                <a:spcPts val="1405"/>
              </a:spcBef>
              <a:tabLst>
                <a:tab pos="1410335" algn="l"/>
                <a:tab pos="2873375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Example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3:</a:t>
            </a:r>
            <a:r>
              <a:rPr dirty="0" sz="1400" spc="10" b="1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Write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program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summation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even numbers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between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50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250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by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using	</a:t>
            </a:r>
            <a:r>
              <a:rPr dirty="0" sz="1400">
                <a:latin typeface="Times New Roman"/>
                <a:cs typeface="Times New Roman"/>
              </a:rPr>
              <a:t>1-</a:t>
            </a:r>
            <a:r>
              <a:rPr dirty="0" sz="1400" spc="340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Courier New"/>
                <a:cs typeface="Courier New"/>
              </a:rPr>
              <a:t>for-end	</a:t>
            </a:r>
            <a:r>
              <a:rPr dirty="0" sz="1400">
                <a:latin typeface="Times New Roman"/>
                <a:cs typeface="Times New Roman"/>
              </a:rPr>
              <a:t>2-</a:t>
            </a:r>
            <a:r>
              <a:rPr dirty="0" sz="1400" spc="335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Courier New"/>
                <a:cs typeface="Courier New"/>
              </a:rPr>
              <a:t>while-end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ts val="2025"/>
              </a:lnSpc>
              <a:spcBef>
                <a:spcPts val="1490"/>
              </a:spcBef>
            </a:pPr>
            <a:r>
              <a:rPr dirty="0" sz="1800" spc="-5" b="1">
                <a:latin typeface="Courier New"/>
                <a:cs typeface="Courier New"/>
              </a:rPr>
              <a:t>1-</a:t>
            </a:r>
            <a:endParaRPr sz="1800">
              <a:latin typeface="Courier New"/>
              <a:cs typeface="Courier New"/>
            </a:endParaRPr>
          </a:p>
          <a:p>
            <a:pPr marL="12700" marR="5097780">
              <a:lnSpc>
                <a:spcPts val="1810"/>
              </a:lnSpc>
              <a:spcBef>
                <a:spcPts val="15"/>
              </a:spcBef>
            </a:pPr>
            <a:r>
              <a:rPr dirty="0" sz="1600" spc="-5">
                <a:latin typeface="Courier New"/>
                <a:cs typeface="Courier New"/>
              </a:rPr>
              <a:t>se=0;  </a:t>
            </a:r>
            <a:r>
              <a:rPr dirty="0" sz="1600" spc="-5">
                <a:latin typeface="Courier New"/>
                <a:cs typeface="Courier New"/>
              </a:rPr>
              <a:t>i=1;</a:t>
            </a:r>
            <a:endParaRPr sz="1600">
              <a:latin typeface="Courier New"/>
              <a:cs typeface="Courier New"/>
            </a:endParaRPr>
          </a:p>
          <a:p>
            <a:pPr marL="499745" marR="4000500" indent="-487680">
              <a:lnSpc>
                <a:spcPts val="1810"/>
              </a:lnSpc>
              <a:spcBef>
                <a:spcPts val="5"/>
              </a:spcBef>
            </a:pPr>
            <a:r>
              <a:rPr dirty="0" sz="1600" spc="-5">
                <a:solidFill>
                  <a:srgbClr val="0000FF"/>
                </a:solidFill>
                <a:latin typeface="Courier New"/>
                <a:cs typeface="Courier New"/>
              </a:rPr>
              <a:t>for</a:t>
            </a:r>
            <a:r>
              <a:rPr dirty="0" sz="1600" spc="-65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600" spc="-5">
                <a:latin typeface="Courier New"/>
                <a:cs typeface="Courier New"/>
              </a:rPr>
              <a:t>i=50:2:250 </a:t>
            </a:r>
            <a:r>
              <a:rPr dirty="0" sz="1600" spc="-944">
                <a:latin typeface="Courier New"/>
                <a:cs typeface="Courier New"/>
              </a:rPr>
              <a:t> </a:t>
            </a:r>
            <a:r>
              <a:rPr dirty="0" sz="1600" spc="-5">
                <a:latin typeface="Courier New"/>
                <a:cs typeface="Courier New"/>
              </a:rPr>
              <a:t>se=se+i;</a:t>
            </a:r>
            <a:endParaRPr sz="1600">
              <a:latin typeface="Courier New"/>
              <a:cs typeface="Courier New"/>
            </a:endParaRPr>
          </a:p>
          <a:p>
            <a:pPr marL="12700" marR="4732020">
              <a:lnSpc>
                <a:spcPts val="1810"/>
              </a:lnSpc>
              <a:spcBef>
                <a:spcPts val="5"/>
              </a:spcBef>
            </a:pPr>
            <a:r>
              <a:rPr dirty="0" sz="1600" spc="-5">
                <a:solidFill>
                  <a:srgbClr val="0000FF"/>
                </a:solidFill>
                <a:latin typeface="Courier New"/>
                <a:cs typeface="Courier New"/>
              </a:rPr>
              <a:t>end </a:t>
            </a:r>
            <a:r>
              <a:rPr dirty="0" sz="160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600" spc="-5">
                <a:latin typeface="Courier New"/>
                <a:cs typeface="Courier New"/>
              </a:rPr>
              <a:t>disp(se)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2085"/>
              </a:lnSpc>
              <a:spcBef>
                <a:spcPts val="1045"/>
              </a:spcBef>
            </a:pPr>
            <a:r>
              <a:rPr dirty="0" sz="1800" spc="-5" b="1">
                <a:latin typeface="Courier New"/>
                <a:cs typeface="Courier New"/>
              </a:rPr>
              <a:t>2-</a:t>
            </a:r>
            <a:endParaRPr sz="1800">
              <a:latin typeface="Courier New"/>
              <a:cs typeface="Courier New"/>
            </a:endParaRPr>
          </a:p>
          <a:p>
            <a:pPr marL="12700" marR="5097780">
              <a:lnSpc>
                <a:spcPts val="1810"/>
              </a:lnSpc>
              <a:spcBef>
                <a:spcPts val="80"/>
              </a:spcBef>
            </a:pPr>
            <a:r>
              <a:rPr dirty="0" sz="1600" spc="-5">
                <a:latin typeface="Courier New"/>
                <a:cs typeface="Courier New"/>
              </a:rPr>
              <a:t>se=0;  i=50;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ts val="1720"/>
              </a:lnSpc>
            </a:pPr>
            <a:r>
              <a:rPr dirty="0" sz="1600" spc="-5">
                <a:solidFill>
                  <a:srgbClr val="0000FF"/>
                </a:solidFill>
                <a:latin typeface="Courier New"/>
                <a:cs typeface="Courier New"/>
              </a:rPr>
              <a:t>while</a:t>
            </a:r>
            <a:r>
              <a:rPr dirty="0" sz="1600" spc="-75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600" spc="-5">
                <a:latin typeface="Courier New"/>
                <a:cs typeface="Courier New"/>
              </a:rPr>
              <a:t>i&lt;=250</a:t>
            </a:r>
            <a:endParaRPr sz="1600">
              <a:latin typeface="Courier New"/>
              <a:cs typeface="Courier New"/>
            </a:endParaRPr>
          </a:p>
          <a:p>
            <a:pPr marL="499745" marR="3512820">
              <a:lnSpc>
                <a:spcPts val="1810"/>
              </a:lnSpc>
              <a:spcBef>
                <a:spcPts val="100"/>
              </a:spcBef>
            </a:pPr>
            <a:r>
              <a:rPr dirty="0" sz="1600" spc="-5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dirty="0" sz="1600" spc="-65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600" spc="-5">
                <a:latin typeface="Courier New"/>
                <a:cs typeface="Courier New"/>
              </a:rPr>
              <a:t>rem(i,2)==0 </a:t>
            </a:r>
            <a:r>
              <a:rPr dirty="0" sz="1600" spc="-944">
                <a:latin typeface="Courier New"/>
                <a:cs typeface="Courier New"/>
              </a:rPr>
              <a:t> </a:t>
            </a:r>
            <a:r>
              <a:rPr dirty="0" sz="1600" spc="-5">
                <a:latin typeface="Courier New"/>
                <a:cs typeface="Courier New"/>
              </a:rPr>
              <a:t>se=se+i;</a:t>
            </a:r>
            <a:endParaRPr sz="1600">
              <a:latin typeface="Courier New"/>
              <a:cs typeface="Courier New"/>
            </a:endParaRPr>
          </a:p>
          <a:p>
            <a:pPr marL="12700" marR="4732020" indent="487045">
              <a:lnSpc>
                <a:spcPts val="1810"/>
              </a:lnSpc>
              <a:spcBef>
                <a:spcPts val="5"/>
              </a:spcBef>
            </a:pPr>
            <a:r>
              <a:rPr dirty="0" sz="1600" spc="-5">
                <a:solidFill>
                  <a:srgbClr val="0000FF"/>
                </a:solidFill>
                <a:latin typeface="Courier New"/>
                <a:cs typeface="Courier New"/>
              </a:rPr>
              <a:t>end </a:t>
            </a:r>
            <a:r>
              <a:rPr dirty="0" sz="1600" spc="-95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600" spc="-5">
                <a:solidFill>
                  <a:srgbClr val="0000FF"/>
                </a:solidFill>
                <a:latin typeface="Courier New"/>
                <a:cs typeface="Courier New"/>
              </a:rPr>
              <a:t>end </a:t>
            </a:r>
            <a:r>
              <a:rPr dirty="0" sz="160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600" spc="-5">
                <a:latin typeface="Courier New"/>
                <a:cs typeface="Courier New"/>
              </a:rPr>
              <a:t>disp(se)</a:t>
            </a:r>
            <a:endParaRPr sz="16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9815" y="497840"/>
            <a:ext cx="5740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ourier New"/>
                <a:cs typeface="Courier New"/>
              </a:rPr>
              <a:t>Quiz</a:t>
            </a:r>
            <a:endParaRPr sz="1800">
              <a:latin typeface="Courier New"/>
              <a:cs typeface="Courier New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2766" y="1094672"/>
          <a:ext cx="5967095" cy="544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230"/>
                <a:gridCol w="1991360"/>
                <a:gridCol w="2883535"/>
                <a:gridCol w="648970"/>
              </a:tblGrid>
              <a:tr h="271974">
                <a:tc>
                  <a:txBody>
                    <a:bodyPr/>
                    <a:lstStyle/>
                    <a:p>
                      <a:pPr marL="31750">
                        <a:lnSpc>
                          <a:spcPts val="1860"/>
                        </a:lnSpc>
                      </a:pPr>
                      <a:r>
                        <a:rPr dirty="0" sz="1800" spc="-5" b="1">
                          <a:latin typeface="Courier New"/>
                          <a:cs typeface="Courier New"/>
                        </a:rPr>
                        <a:t>Q/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3500">
                        <a:lnSpc>
                          <a:spcPts val="1860"/>
                        </a:lnSpc>
                      </a:pPr>
                      <a:r>
                        <a:rPr dirty="0" sz="1800" spc="-5">
                          <a:latin typeface="Courier New"/>
                          <a:cs typeface="Courier New"/>
                        </a:rPr>
                        <a:t>Write</a:t>
                      </a:r>
                      <a:r>
                        <a:rPr dirty="0" sz="1800" spc="-7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800" spc="-5">
                          <a:latin typeface="Courier New"/>
                          <a:cs typeface="Courier New"/>
                        </a:rPr>
                        <a:t>program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860"/>
                        </a:lnSpc>
                        <a:tabLst>
                          <a:tab pos="2540635" algn="l"/>
                        </a:tabLst>
                      </a:pPr>
                      <a:r>
                        <a:rPr dirty="0" sz="1800" spc="-5">
                          <a:latin typeface="Courier New"/>
                          <a:cs typeface="Courier New"/>
                        </a:rPr>
                        <a:t>to input</a:t>
                      </a:r>
                      <a:r>
                        <a:rPr dirty="0" sz="180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800" spc="-5">
                          <a:latin typeface="Courier New"/>
                          <a:cs typeface="Courier New"/>
                        </a:rPr>
                        <a:t>matrix</a:t>
                      </a:r>
                      <a:r>
                        <a:rPr dirty="0" sz="1800" spc="1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800">
                          <a:latin typeface="Cambria Math"/>
                          <a:cs typeface="Cambria Math"/>
                        </a:rPr>
                        <a:t>A	</a:t>
                      </a:r>
                      <a:r>
                        <a:rPr dirty="0" sz="1800" spc="-5">
                          <a:latin typeface="Courier New"/>
                          <a:cs typeface="Courier New"/>
                        </a:rPr>
                        <a:t>to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60"/>
                        </a:lnSpc>
                      </a:pPr>
                      <a:r>
                        <a:rPr dirty="0" sz="1800" spc="-5">
                          <a:latin typeface="Courier New"/>
                          <a:cs typeface="Courier New"/>
                        </a:rPr>
                        <a:t>know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</a:tr>
              <a:tr h="2719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ts val="1960"/>
                        </a:lnSpc>
                        <a:tabLst>
                          <a:tab pos="964565" algn="l"/>
                        </a:tabLst>
                      </a:pPr>
                      <a:r>
                        <a:rPr dirty="0" sz="1800" spc="-5">
                          <a:latin typeface="Courier New"/>
                          <a:cs typeface="Courier New"/>
                        </a:rPr>
                        <a:t>that</a:t>
                      </a:r>
                      <a:r>
                        <a:rPr dirty="0" sz="180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800">
                          <a:latin typeface="Cambria Math"/>
                          <a:cs typeface="Cambria Math"/>
                        </a:rPr>
                        <a:t>A	</a:t>
                      </a:r>
                      <a:r>
                        <a:rPr dirty="0" sz="1800" spc="-5">
                          <a:latin typeface="Courier New"/>
                          <a:cs typeface="Courier New"/>
                        </a:rPr>
                        <a:t>is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960"/>
                        </a:lnSpc>
                      </a:pPr>
                      <a:r>
                        <a:rPr dirty="0" sz="1800" spc="-5">
                          <a:latin typeface="Courier New"/>
                          <a:cs typeface="Courier New"/>
                        </a:rPr>
                        <a:t>symmetric</a:t>
                      </a:r>
                      <a:r>
                        <a:rPr dirty="0" sz="1800" spc="-45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800" spc="-5">
                          <a:latin typeface="Courier New"/>
                          <a:cs typeface="Courier New"/>
                        </a:rPr>
                        <a:t>or</a:t>
                      </a:r>
                      <a:r>
                        <a:rPr dirty="0" sz="1800" spc="-40">
                          <a:latin typeface="Courier New"/>
                          <a:cs typeface="Courier New"/>
                        </a:rPr>
                        <a:t> </a:t>
                      </a:r>
                      <a:r>
                        <a:rPr dirty="0" sz="1800" spc="-5">
                          <a:latin typeface="Courier New"/>
                          <a:cs typeface="Courier New"/>
                        </a:rPr>
                        <a:t>not?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477010" y="6148704"/>
            <a:ext cx="231775" cy="15240"/>
          </a:xfrm>
          <a:custGeom>
            <a:avLst/>
            <a:gdLst/>
            <a:ahLst/>
            <a:cxnLst/>
            <a:rect l="l" t="t" r="r" b="b"/>
            <a:pathLst>
              <a:path w="231775" h="15239">
                <a:moveTo>
                  <a:pt x="231647" y="0"/>
                </a:moveTo>
                <a:lnTo>
                  <a:pt x="0" y="0"/>
                </a:lnTo>
                <a:lnTo>
                  <a:pt x="0" y="15239"/>
                </a:lnTo>
                <a:lnTo>
                  <a:pt x="231647" y="15239"/>
                </a:lnTo>
                <a:lnTo>
                  <a:pt x="2316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30805" y="6150228"/>
            <a:ext cx="232410" cy="15240"/>
          </a:xfrm>
          <a:custGeom>
            <a:avLst/>
            <a:gdLst/>
            <a:ahLst/>
            <a:cxnLst/>
            <a:rect l="l" t="t" r="r" b="b"/>
            <a:pathLst>
              <a:path w="232410" h="15239">
                <a:moveTo>
                  <a:pt x="231952" y="0"/>
                </a:moveTo>
                <a:lnTo>
                  <a:pt x="0" y="0"/>
                </a:lnTo>
                <a:lnTo>
                  <a:pt x="0" y="15239"/>
                </a:lnTo>
                <a:lnTo>
                  <a:pt x="231952" y="15239"/>
                </a:lnTo>
                <a:lnTo>
                  <a:pt x="2319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84982" y="6150228"/>
            <a:ext cx="231775" cy="15240"/>
          </a:xfrm>
          <a:custGeom>
            <a:avLst/>
            <a:gdLst/>
            <a:ahLst/>
            <a:cxnLst/>
            <a:rect l="l" t="t" r="r" b="b"/>
            <a:pathLst>
              <a:path w="231775" h="15239">
                <a:moveTo>
                  <a:pt x="231648" y="0"/>
                </a:moveTo>
                <a:lnTo>
                  <a:pt x="0" y="0"/>
                </a:lnTo>
                <a:lnTo>
                  <a:pt x="0" y="15239"/>
                </a:lnTo>
                <a:lnTo>
                  <a:pt x="231648" y="15239"/>
                </a:lnTo>
                <a:lnTo>
                  <a:pt x="231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94709" y="6148704"/>
            <a:ext cx="233679" cy="15240"/>
          </a:xfrm>
          <a:custGeom>
            <a:avLst/>
            <a:gdLst/>
            <a:ahLst/>
            <a:cxnLst/>
            <a:rect l="l" t="t" r="r" b="b"/>
            <a:pathLst>
              <a:path w="233679" h="15239">
                <a:moveTo>
                  <a:pt x="233172" y="0"/>
                </a:moveTo>
                <a:lnTo>
                  <a:pt x="0" y="0"/>
                </a:lnTo>
                <a:lnTo>
                  <a:pt x="0" y="15239"/>
                </a:lnTo>
                <a:lnTo>
                  <a:pt x="233172" y="15239"/>
                </a:lnTo>
                <a:lnTo>
                  <a:pt x="2331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25804" y="5012816"/>
            <a:ext cx="5650865" cy="3981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7117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ourier New"/>
                <a:cs typeface="Courier New"/>
              </a:rPr>
              <a:t>Home</a:t>
            </a:r>
            <a:r>
              <a:rPr dirty="0" sz="1800" spc="-70" b="1">
                <a:latin typeface="Courier New"/>
                <a:cs typeface="Courier New"/>
              </a:rPr>
              <a:t> </a:t>
            </a:r>
            <a:r>
              <a:rPr dirty="0" sz="1800" spc="-5" b="1">
                <a:latin typeface="Courier New"/>
                <a:cs typeface="Courier New"/>
              </a:rPr>
              <a:t>Work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Courier New"/>
              <a:cs typeface="Courier New"/>
            </a:endParaRPr>
          </a:p>
          <a:p>
            <a:pPr marL="88900" marR="68580">
              <a:lnSpc>
                <a:spcPts val="2039"/>
              </a:lnSpc>
              <a:tabLst>
                <a:tab pos="774065" algn="l"/>
              </a:tabLst>
            </a:pPr>
            <a:r>
              <a:rPr dirty="0" sz="1800" spc="-5" b="1">
                <a:latin typeface="Courier New"/>
                <a:cs typeface="Courier New"/>
              </a:rPr>
              <a:t>Q/	</a:t>
            </a:r>
            <a:r>
              <a:rPr dirty="0" sz="1800" spc="-5">
                <a:latin typeface="Courier New"/>
                <a:cs typeface="Courier New"/>
              </a:rPr>
              <a:t>Write program to find the summation </a:t>
            </a:r>
            <a:r>
              <a:rPr dirty="0" sz="1800" spc="-107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where</a:t>
            </a:r>
            <a:endParaRPr sz="1800">
              <a:latin typeface="Courier New"/>
              <a:cs typeface="Courier New"/>
            </a:endParaRPr>
          </a:p>
          <a:p>
            <a:pPr marL="88900">
              <a:lnSpc>
                <a:spcPts val="2130"/>
              </a:lnSpc>
              <a:spcBef>
                <a:spcPts val="400"/>
              </a:spcBef>
            </a:pPr>
            <a:r>
              <a:rPr dirty="0" sz="1800">
                <a:latin typeface="Cambria Math"/>
                <a:cs typeface="Cambria Math"/>
              </a:rPr>
              <a:t>S</a:t>
            </a:r>
            <a:r>
              <a:rPr dirty="0" sz="1800" spc="9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=</a:t>
            </a:r>
            <a:r>
              <a:rPr dirty="0" sz="1800" spc="95">
                <a:latin typeface="Cambria Math"/>
                <a:cs typeface="Cambria Math"/>
              </a:rPr>
              <a:t> </a:t>
            </a:r>
            <a:r>
              <a:rPr dirty="0" sz="1800" spc="10">
                <a:latin typeface="Cambria Math"/>
                <a:cs typeface="Cambria Math"/>
              </a:rPr>
              <a:t>√1</a:t>
            </a:r>
            <a:r>
              <a:rPr dirty="0" baseline="23504" sz="1950" spc="15">
                <a:latin typeface="Cambria Math"/>
                <a:cs typeface="Cambria Math"/>
              </a:rPr>
              <a:t>5</a:t>
            </a:r>
            <a:r>
              <a:rPr dirty="0" baseline="23504" sz="1950" spc="262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+</a:t>
            </a:r>
            <a:r>
              <a:rPr dirty="0" sz="1800" spc="-10">
                <a:latin typeface="Cambria Math"/>
                <a:cs typeface="Cambria Math"/>
              </a:rPr>
              <a:t> </a:t>
            </a:r>
            <a:r>
              <a:rPr dirty="0" sz="1800" spc="10">
                <a:latin typeface="Cambria Math"/>
                <a:cs typeface="Cambria Math"/>
              </a:rPr>
              <a:t>√3</a:t>
            </a:r>
            <a:r>
              <a:rPr dirty="0" baseline="23504" sz="1950" spc="15">
                <a:latin typeface="Cambria Math"/>
                <a:cs typeface="Cambria Math"/>
              </a:rPr>
              <a:t>5</a:t>
            </a:r>
            <a:r>
              <a:rPr dirty="0" baseline="23504" sz="1950" spc="262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+</a:t>
            </a:r>
            <a:r>
              <a:rPr dirty="0" sz="1800" spc="-10">
                <a:latin typeface="Cambria Math"/>
                <a:cs typeface="Cambria Math"/>
              </a:rPr>
              <a:t> </a:t>
            </a:r>
            <a:r>
              <a:rPr dirty="0" sz="1800" spc="10">
                <a:latin typeface="Cambria Math"/>
                <a:cs typeface="Cambria Math"/>
              </a:rPr>
              <a:t>√5</a:t>
            </a:r>
            <a:r>
              <a:rPr dirty="0" baseline="23504" sz="1950" spc="15">
                <a:latin typeface="Cambria Math"/>
                <a:cs typeface="Cambria Math"/>
              </a:rPr>
              <a:t>5</a:t>
            </a:r>
            <a:r>
              <a:rPr dirty="0" baseline="23504" sz="1950" spc="27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+</a:t>
            </a:r>
            <a:r>
              <a:rPr dirty="0" sz="1800" spc="-1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⋯</a:t>
            </a:r>
            <a:r>
              <a:rPr dirty="0" sz="1800" spc="-9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+</a:t>
            </a:r>
            <a:r>
              <a:rPr dirty="0" sz="1800" spc="-5">
                <a:latin typeface="Cambria Math"/>
                <a:cs typeface="Cambria Math"/>
              </a:rPr>
              <a:t> </a:t>
            </a:r>
            <a:r>
              <a:rPr dirty="0" sz="1800" spc="10">
                <a:latin typeface="Cambria Math"/>
                <a:cs typeface="Cambria Math"/>
              </a:rPr>
              <a:t>√n</a:t>
            </a:r>
            <a:r>
              <a:rPr dirty="0" baseline="23504" sz="1950" spc="15">
                <a:latin typeface="Cambria Math"/>
                <a:cs typeface="Cambria Math"/>
              </a:rPr>
              <a:t>5</a:t>
            </a:r>
            <a:endParaRPr baseline="23504" sz="1950">
              <a:latin typeface="Cambria Math"/>
              <a:cs typeface="Cambria Math"/>
            </a:endParaRPr>
          </a:p>
          <a:p>
            <a:pPr marL="88900">
              <a:lnSpc>
                <a:spcPts val="2130"/>
              </a:lnSpc>
              <a:tabLst>
                <a:tab pos="2686050" algn="l"/>
              </a:tabLst>
            </a:pPr>
            <a:r>
              <a:rPr dirty="0" sz="1800" spc="-5">
                <a:latin typeface="Courier New"/>
                <a:cs typeface="Courier New"/>
              </a:rPr>
              <a:t>Find the</a:t>
            </a:r>
            <a:r>
              <a:rPr dirty="0" sz="180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largest</a:t>
            </a:r>
            <a:r>
              <a:rPr dirty="0" sz="1800" spc="5">
                <a:latin typeface="Courier New"/>
                <a:cs typeface="Courier New"/>
              </a:rPr>
              <a:t> </a:t>
            </a:r>
            <a:r>
              <a:rPr dirty="0" sz="1800">
                <a:latin typeface="Cambria Math"/>
                <a:cs typeface="Cambria Math"/>
              </a:rPr>
              <a:t>n	</a:t>
            </a:r>
            <a:r>
              <a:rPr dirty="0" sz="1800" spc="-5">
                <a:latin typeface="Courier New"/>
                <a:cs typeface="Courier New"/>
              </a:rPr>
              <a:t>st.</a:t>
            </a:r>
            <a:r>
              <a:rPr dirty="0" sz="1800" spc="-40">
                <a:latin typeface="Courier New"/>
                <a:cs typeface="Courier New"/>
              </a:rPr>
              <a:t> </a:t>
            </a:r>
            <a:r>
              <a:rPr dirty="0" sz="1800">
                <a:latin typeface="Cambria Math"/>
                <a:cs typeface="Cambria Math"/>
              </a:rPr>
              <a:t>S</a:t>
            </a:r>
            <a:r>
              <a:rPr dirty="0" sz="1800" spc="8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≤</a:t>
            </a:r>
            <a:r>
              <a:rPr dirty="0" sz="1800" spc="8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90</a:t>
            </a:r>
            <a:endParaRPr sz="18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Cambria Math"/>
              <a:cs typeface="Cambria Math"/>
            </a:endParaRPr>
          </a:p>
          <a:p>
            <a:pPr marL="88900" marR="2223770">
              <a:lnSpc>
                <a:spcPct val="99300"/>
              </a:lnSpc>
              <a:spcBef>
                <a:spcPts val="5"/>
              </a:spcBef>
            </a:pPr>
            <a:r>
              <a:rPr dirty="0" sz="1400" spc="-5" b="1">
                <a:latin typeface="Courier New"/>
                <a:cs typeface="Courier New"/>
              </a:rPr>
              <a:t>Q</a:t>
            </a:r>
            <a:r>
              <a:rPr dirty="0" sz="1400" b="1">
                <a:latin typeface="Courier New"/>
                <a:cs typeface="Courier New"/>
              </a:rPr>
              <a:t>/</a:t>
            </a:r>
            <a:r>
              <a:rPr dirty="0" sz="1400" spc="-535" b="1">
                <a:latin typeface="Courier New"/>
                <a:cs typeface="Courier New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</a:t>
            </a:r>
            <a:r>
              <a:rPr dirty="0" sz="1400">
                <a:latin typeface="Times New Roman"/>
                <a:cs typeface="Times New Roman"/>
              </a:rPr>
              <a:t>rite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M</a:t>
            </a:r>
            <a:r>
              <a:rPr dirty="0" sz="1400" spc="-10">
                <a:latin typeface="Times New Roman"/>
                <a:cs typeface="Times New Roman"/>
              </a:rPr>
              <a:t>A</a:t>
            </a:r>
            <a:r>
              <a:rPr dirty="0" sz="1400">
                <a:latin typeface="Times New Roman"/>
                <a:cs typeface="Times New Roman"/>
              </a:rPr>
              <a:t>T</a:t>
            </a:r>
            <a:r>
              <a:rPr dirty="0" sz="1400" spc="-10">
                <a:latin typeface="Times New Roman"/>
                <a:cs typeface="Times New Roman"/>
              </a:rPr>
              <a:t>L</a:t>
            </a:r>
            <a:r>
              <a:rPr dirty="0" sz="1400" spc="-10">
                <a:latin typeface="Times New Roman"/>
                <a:cs typeface="Times New Roman"/>
              </a:rPr>
              <a:t>A</a:t>
            </a:r>
            <a:r>
              <a:rPr dirty="0" sz="1400">
                <a:latin typeface="Times New Roman"/>
                <a:cs typeface="Times New Roman"/>
              </a:rPr>
              <a:t>B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prog</a:t>
            </a:r>
            <a:r>
              <a:rPr dirty="0" sz="1400" spc="-10">
                <a:latin typeface="Times New Roman"/>
                <a:cs typeface="Times New Roman"/>
              </a:rPr>
              <a:t>r</a:t>
            </a:r>
            <a:r>
              <a:rPr dirty="0" sz="1400">
                <a:latin typeface="Times New Roman"/>
                <a:cs typeface="Times New Roman"/>
              </a:rPr>
              <a:t>am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u</a:t>
            </a:r>
            <a:r>
              <a:rPr dirty="0" sz="1400">
                <a:latin typeface="Times New Roman"/>
                <a:cs typeface="Times New Roman"/>
              </a:rPr>
              <a:t>s</a:t>
            </a:r>
            <a:r>
              <a:rPr dirty="0" sz="1400" spc="-10">
                <a:latin typeface="Times New Roman"/>
                <a:cs typeface="Times New Roman"/>
              </a:rPr>
              <a:t>in</a:t>
            </a:r>
            <a:r>
              <a:rPr dirty="0" sz="1400">
                <a:latin typeface="Times New Roman"/>
                <a:cs typeface="Times New Roman"/>
              </a:rPr>
              <a:t>g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t</a:t>
            </a:r>
            <a:r>
              <a:rPr dirty="0" sz="1400" spc="-10">
                <a:latin typeface="Times New Roman"/>
                <a:cs typeface="Times New Roman"/>
              </a:rPr>
              <a:t>w</a:t>
            </a:r>
            <a:r>
              <a:rPr dirty="0" sz="1400">
                <a:latin typeface="Times New Roman"/>
                <a:cs typeface="Times New Roman"/>
              </a:rPr>
              <a:t>o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Courier New"/>
                <a:cs typeface="Courier New"/>
              </a:rPr>
              <a:t>for  </a:t>
            </a:r>
            <a:r>
              <a:rPr dirty="0" sz="1400" spc="-5">
                <a:latin typeface="Times New Roman"/>
                <a:cs typeface="Times New Roman"/>
              </a:rPr>
              <a:t>loops </a:t>
            </a:r>
            <a:r>
              <a:rPr dirty="0" sz="1400">
                <a:latin typeface="Times New Roman"/>
                <a:cs typeface="Times New Roman"/>
              </a:rPr>
              <a:t>to </a:t>
            </a:r>
            <a:r>
              <a:rPr dirty="0" sz="1400" spc="-5">
                <a:latin typeface="Times New Roman"/>
                <a:cs typeface="Times New Roman"/>
              </a:rPr>
              <a:t>produce the following pattern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asterisks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imes New Roman"/>
              <a:cs typeface="Times New Roman"/>
            </a:endParaRPr>
          </a:p>
          <a:p>
            <a:pPr marL="88900">
              <a:lnSpc>
                <a:spcPts val="1630"/>
              </a:lnSpc>
            </a:pPr>
            <a:r>
              <a:rPr dirty="0" sz="1400">
                <a:latin typeface="Courier New"/>
                <a:cs typeface="Courier New"/>
              </a:rPr>
              <a:t>*</a:t>
            </a:r>
            <a:endParaRPr sz="1400">
              <a:latin typeface="Courier New"/>
              <a:cs typeface="Courier New"/>
            </a:endParaRPr>
          </a:p>
          <a:p>
            <a:pPr marL="88900">
              <a:lnSpc>
                <a:spcPts val="1585"/>
              </a:lnSpc>
            </a:pPr>
            <a:r>
              <a:rPr dirty="0" sz="1400" spc="-5">
                <a:latin typeface="Courier New"/>
                <a:cs typeface="Courier New"/>
              </a:rPr>
              <a:t>**</a:t>
            </a:r>
            <a:endParaRPr sz="1400">
              <a:latin typeface="Courier New"/>
              <a:cs typeface="Courier New"/>
            </a:endParaRPr>
          </a:p>
          <a:p>
            <a:pPr marL="88900">
              <a:lnSpc>
                <a:spcPts val="1585"/>
              </a:lnSpc>
            </a:pPr>
            <a:r>
              <a:rPr dirty="0" sz="1400" spc="-5">
                <a:latin typeface="Courier New"/>
                <a:cs typeface="Courier New"/>
              </a:rPr>
              <a:t>***</a:t>
            </a:r>
            <a:endParaRPr sz="1400">
              <a:latin typeface="Courier New"/>
              <a:cs typeface="Courier New"/>
            </a:endParaRPr>
          </a:p>
          <a:p>
            <a:pPr marL="88900">
              <a:lnSpc>
                <a:spcPts val="1585"/>
              </a:lnSpc>
            </a:pPr>
            <a:r>
              <a:rPr dirty="0" sz="1400" spc="-5">
                <a:latin typeface="Courier New"/>
                <a:cs typeface="Courier New"/>
              </a:rPr>
              <a:t>****</a:t>
            </a:r>
            <a:endParaRPr sz="1400">
              <a:latin typeface="Courier New"/>
              <a:cs typeface="Courier New"/>
            </a:endParaRPr>
          </a:p>
          <a:p>
            <a:pPr marL="88900">
              <a:lnSpc>
                <a:spcPts val="1590"/>
              </a:lnSpc>
            </a:pPr>
            <a:r>
              <a:rPr dirty="0" sz="1400" spc="-5">
                <a:latin typeface="Courier New"/>
                <a:cs typeface="Courier New"/>
              </a:rPr>
              <a:t>*****</a:t>
            </a:r>
            <a:endParaRPr sz="1400">
              <a:latin typeface="Courier New"/>
              <a:cs typeface="Courier New"/>
            </a:endParaRPr>
          </a:p>
          <a:p>
            <a:pPr marL="88900">
              <a:lnSpc>
                <a:spcPts val="1639"/>
              </a:lnSpc>
            </a:pPr>
            <a:r>
              <a:rPr dirty="0" sz="1400" spc="-5">
                <a:latin typeface="Courier New"/>
                <a:cs typeface="Courier New"/>
              </a:rPr>
              <a:t>******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95800" y="7009765"/>
            <a:ext cx="2360930" cy="2438400"/>
          </a:xfrm>
          <a:custGeom>
            <a:avLst/>
            <a:gdLst/>
            <a:ahLst/>
            <a:cxnLst/>
            <a:rect l="l" t="t" r="r" b="b"/>
            <a:pathLst>
              <a:path w="2360929" h="2438400">
                <a:moveTo>
                  <a:pt x="0" y="2438399"/>
                </a:moveTo>
                <a:lnTo>
                  <a:pt x="2360929" y="2438399"/>
                </a:lnTo>
                <a:lnTo>
                  <a:pt x="2360929" y="0"/>
                </a:lnTo>
                <a:lnTo>
                  <a:pt x="0" y="0"/>
                </a:lnTo>
                <a:lnTo>
                  <a:pt x="0" y="243839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30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505460"/>
            <a:ext cx="878840" cy="442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39"/>
              </a:lnSpc>
              <a:spcBef>
                <a:spcPts val="100"/>
              </a:spcBef>
            </a:pPr>
            <a:r>
              <a:rPr dirty="0" sz="1400" spc="-5">
                <a:latin typeface="Courier New"/>
                <a:cs typeface="Courier New"/>
              </a:rPr>
              <a:t>*******</a:t>
            </a:r>
            <a:endParaRPr sz="1400">
              <a:latin typeface="Courier New"/>
              <a:cs typeface="Courier New"/>
            </a:endParaRPr>
          </a:p>
          <a:p>
            <a:pPr marL="12700">
              <a:lnSpc>
                <a:spcPts val="1639"/>
              </a:lnSpc>
            </a:pPr>
            <a:r>
              <a:rPr dirty="0" sz="1400" spc="-5">
                <a:latin typeface="Courier New"/>
                <a:cs typeface="Courier New"/>
              </a:rPr>
              <a:t>********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0604" y="1645666"/>
            <a:ext cx="3742054" cy="681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3327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latin typeface="Times New Roman"/>
                <a:cs typeface="Times New Roman"/>
              </a:rPr>
              <a:t>Function</a:t>
            </a:r>
            <a:r>
              <a:rPr dirty="0" sz="2000" spc="-5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Times New Roman"/>
                <a:cs typeface="Times New Roman"/>
              </a:rPr>
              <a:t>m-file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400" spc="-5">
                <a:latin typeface="Times New Roman"/>
                <a:cs typeface="Times New Roman"/>
              </a:rPr>
              <a:t>Functions</a:t>
            </a:r>
            <a:r>
              <a:rPr dirty="0" sz="1400">
                <a:latin typeface="Times New Roman"/>
                <a:cs typeface="Times New Roman"/>
              </a:rPr>
              <a:t> are</a:t>
            </a:r>
            <a:r>
              <a:rPr dirty="0" sz="1400" spc="-5">
                <a:latin typeface="Times New Roman"/>
                <a:cs typeface="Times New Roman"/>
              </a:rPr>
              <a:t> m-file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that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can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accept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input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argument.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0950" y="2419223"/>
            <a:ext cx="2190750" cy="2762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7775" y="2798064"/>
            <a:ext cx="4648200" cy="288569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3000" y="5829808"/>
            <a:ext cx="4648200" cy="284797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31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6086" y="615313"/>
            <a:ext cx="5085080" cy="256451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1119" y="3524122"/>
            <a:ext cx="5175884" cy="16097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8987" y="5280659"/>
            <a:ext cx="5102475" cy="24979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7492" y="7924787"/>
            <a:ext cx="1518557" cy="73331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32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204" y="2722600"/>
            <a:ext cx="6012815" cy="6359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2100" marR="335915">
              <a:lnSpc>
                <a:spcPct val="145000"/>
              </a:lnSpc>
              <a:spcBef>
                <a:spcPts val="100"/>
              </a:spcBef>
            </a:pPr>
            <a:r>
              <a:rPr dirty="0" sz="1400" spc="-5" b="1">
                <a:latin typeface="Times New Roman"/>
                <a:cs typeface="Times New Roman"/>
              </a:rPr>
              <a:t>Example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1:</a:t>
            </a:r>
            <a:r>
              <a:rPr dirty="0" sz="1400" spc="345" b="1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Write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program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find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20">
                <a:latin typeface="Cambria Math"/>
                <a:cs typeface="Cambria Math"/>
              </a:rPr>
              <a:t>𝑓</a:t>
            </a:r>
            <a:r>
              <a:rPr dirty="0" baseline="1984" sz="2100" spc="30">
                <a:latin typeface="Cambria Math"/>
                <a:cs typeface="Cambria Math"/>
              </a:rPr>
              <a:t>(</a:t>
            </a:r>
            <a:r>
              <a:rPr dirty="0" sz="1400" spc="20">
                <a:latin typeface="Cambria Math"/>
                <a:cs typeface="Cambria Math"/>
              </a:rPr>
              <a:t>𝑥</a:t>
            </a:r>
            <a:r>
              <a:rPr dirty="0" baseline="1984" sz="2100" spc="30">
                <a:latin typeface="Cambria Math"/>
                <a:cs typeface="Cambria Math"/>
              </a:rPr>
              <a:t>)</a:t>
            </a:r>
            <a:r>
              <a:rPr dirty="0" baseline="1984" sz="2100" spc="97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80">
                <a:latin typeface="Cambria Math"/>
                <a:cs typeface="Cambria Math"/>
              </a:rPr>
              <a:t> </a:t>
            </a:r>
            <a:r>
              <a:rPr dirty="0" sz="1400" spc="50">
                <a:latin typeface="Cambria Math"/>
                <a:cs typeface="Cambria Math"/>
              </a:rPr>
              <a:t>𝑥</a:t>
            </a:r>
            <a:r>
              <a:rPr dirty="0" baseline="27777" sz="1500" spc="75">
                <a:latin typeface="Cambria Math"/>
                <a:cs typeface="Cambria Math"/>
              </a:rPr>
              <a:t>7</a:t>
            </a:r>
            <a:r>
              <a:rPr dirty="0" baseline="27777" sz="1500" spc="202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−</a:t>
            </a:r>
            <a:r>
              <a:rPr dirty="0" sz="1400" spc="-5">
                <a:latin typeface="Cambria Math"/>
                <a:cs typeface="Cambria Math"/>
              </a:rPr>
              <a:t> </a:t>
            </a:r>
            <a:r>
              <a:rPr dirty="0" sz="1400" spc="35">
                <a:latin typeface="Cambria Math"/>
                <a:cs typeface="Cambria Math"/>
              </a:rPr>
              <a:t>3𝑥</a:t>
            </a:r>
            <a:r>
              <a:rPr dirty="0" baseline="27777" sz="1500" spc="52">
                <a:latin typeface="Cambria Math"/>
                <a:cs typeface="Cambria Math"/>
              </a:rPr>
              <a:t>4</a:t>
            </a:r>
            <a:r>
              <a:rPr dirty="0" baseline="27777" sz="1500" spc="202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+ 2𝑥</a:t>
            </a:r>
            <a:r>
              <a:rPr dirty="0" sz="1400" spc="4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−</a:t>
            </a:r>
            <a:r>
              <a:rPr dirty="0" sz="1400" spc="1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11</a:t>
            </a:r>
            <a:r>
              <a:rPr dirty="0" sz="1400" spc="35">
                <a:latin typeface="Cambria Math"/>
                <a:cs typeface="Cambria Math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at </a:t>
            </a:r>
            <a:r>
              <a:rPr dirty="0" sz="1400">
                <a:latin typeface="Cambria Math"/>
                <a:cs typeface="Cambria Math"/>
              </a:rPr>
              <a:t>𝑥</a:t>
            </a:r>
            <a:r>
              <a:rPr dirty="0" sz="1400" spc="12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80">
                <a:latin typeface="Cambria Math"/>
                <a:cs typeface="Cambria Math"/>
              </a:rPr>
              <a:t> </a:t>
            </a:r>
            <a:r>
              <a:rPr dirty="0" sz="1400" spc="-5">
                <a:latin typeface="Cambria Math"/>
                <a:cs typeface="Cambria Math"/>
              </a:rPr>
              <a:t>5</a:t>
            </a:r>
            <a:r>
              <a:rPr dirty="0" sz="1400" spc="-5">
                <a:latin typeface="Times New Roman"/>
                <a:cs typeface="Times New Roman"/>
              </a:rPr>
              <a:t>,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using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function.</a:t>
            </a:r>
            <a:endParaRPr sz="1400">
              <a:latin typeface="Times New Roman"/>
              <a:cs typeface="Times New Roman"/>
            </a:endParaRPr>
          </a:p>
          <a:p>
            <a:pPr marL="292100">
              <a:lnSpc>
                <a:spcPts val="2100"/>
              </a:lnSpc>
              <a:spcBef>
                <a:spcPts val="520"/>
              </a:spcBef>
            </a:pPr>
            <a:r>
              <a:rPr dirty="0" sz="1400">
                <a:latin typeface="Times New Roman"/>
                <a:cs typeface="Times New Roman"/>
              </a:rPr>
              <a:t>1-</a:t>
            </a:r>
            <a:r>
              <a:rPr dirty="0" sz="1400" spc="240"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function</a:t>
            </a:r>
            <a:r>
              <a:rPr dirty="0" sz="1800" spc="-4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y=f(x)</a:t>
            </a:r>
            <a:endParaRPr sz="1800">
              <a:latin typeface="Courier New"/>
              <a:cs typeface="Courier New"/>
            </a:endParaRPr>
          </a:p>
          <a:p>
            <a:pPr marL="292100">
              <a:lnSpc>
                <a:spcPts val="2039"/>
              </a:lnSpc>
            </a:pPr>
            <a:r>
              <a:rPr dirty="0" sz="1400">
                <a:latin typeface="Times New Roman"/>
                <a:cs typeface="Times New Roman"/>
              </a:rPr>
              <a:t>2-</a:t>
            </a:r>
            <a:r>
              <a:rPr dirty="0" sz="1400" spc="22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y=x^7-3*x^4+2*x-11;</a:t>
            </a:r>
            <a:endParaRPr sz="1800">
              <a:latin typeface="Courier New"/>
              <a:cs typeface="Courier New"/>
            </a:endParaRPr>
          </a:p>
          <a:p>
            <a:pPr marL="292100">
              <a:lnSpc>
                <a:spcPts val="2100"/>
              </a:lnSpc>
            </a:pPr>
            <a:r>
              <a:rPr dirty="0" sz="1400">
                <a:latin typeface="Times New Roman"/>
                <a:cs typeface="Times New Roman"/>
              </a:rPr>
              <a:t>3-</a:t>
            </a:r>
            <a:r>
              <a:rPr dirty="0" sz="1400" spc="215"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return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Courier New"/>
              <a:cs typeface="Courier New"/>
            </a:endParaRPr>
          </a:p>
          <a:p>
            <a:pPr marL="63500">
              <a:lnSpc>
                <a:spcPct val="100000"/>
              </a:lnSpc>
            </a:pPr>
            <a:r>
              <a:rPr dirty="0" sz="1800">
                <a:latin typeface="Courier New"/>
                <a:cs typeface="Courier New"/>
              </a:rPr>
              <a:t>%</a:t>
            </a:r>
            <a:r>
              <a:rPr dirty="0" sz="1800" spc="-2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save</a:t>
            </a:r>
            <a:r>
              <a:rPr dirty="0" sz="1800" spc="-2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file</a:t>
            </a:r>
            <a:r>
              <a:rPr dirty="0" sz="1800" spc="-2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as</a:t>
            </a:r>
            <a:r>
              <a:rPr dirty="0" sz="1800" spc="-2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(f)</a:t>
            </a:r>
            <a:endParaRPr sz="1800">
              <a:latin typeface="Courier New"/>
              <a:cs typeface="Courier New"/>
            </a:endParaRPr>
          </a:p>
          <a:p>
            <a:pPr marL="292100">
              <a:lnSpc>
                <a:spcPct val="100000"/>
              </a:lnSpc>
              <a:spcBef>
                <a:spcPts val="1205"/>
              </a:spcBef>
            </a:pPr>
            <a:r>
              <a:rPr dirty="0" sz="2000" spc="-5">
                <a:latin typeface="Courier New"/>
                <a:cs typeface="Courier New"/>
              </a:rPr>
              <a:t>&gt;&gt;</a:t>
            </a:r>
            <a:r>
              <a:rPr dirty="0" sz="2000" spc="-60">
                <a:latin typeface="Courier New"/>
                <a:cs typeface="Courier New"/>
              </a:rPr>
              <a:t> </a:t>
            </a:r>
            <a:r>
              <a:rPr dirty="0" sz="2000" spc="-5">
                <a:latin typeface="Courier New"/>
                <a:cs typeface="Courier New"/>
              </a:rPr>
              <a:t>f(5)</a:t>
            </a:r>
            <a:endParaRPr sz="2000">
              <a:latin typeface="Courier New"/>
              <a:cs typeface="Courier New"/>
            </a:endParaRPr>
          </a:p>
          <a:p>
            <a:pPr marL="292100">
              <a:lnSpc>
                <a:spcPct val="100000"/>
              </a:lnSpc>
              <a:spcBef>
                <a:spcPts val="994"/>
              </a:spcBef>
            </a:pPr>
            <a:r>
              <a:rPr dirty="0" sz="2000" spc="-5">
                <a:latin typeface="Courier New"/>
                <a:cs typeface="Courier New"/>
              </a:rPr>
              <a:t>ans</a:t>
            </a:r>
            <a:r>
              <a:rPr dirty="0" sz="2000" spc="-60">
                <a:latin typeface="Courier New"/>
                <a:cs typeface="Courier New"/>
              </a:rPr>
              <a:t> </a:t>
            </a:r>
            <a:r>
              <a:rPr dirty="0" sz="2000">
                <a:latin typeface="Courier New"/>
                <a:cs typeface="Courier New"/>
              </a:rPr>
              <a:t>=</a:t>
            </a:r>
            <a:endParaRPr sz="2000">
              <a:latin typeface="Courier New"/>
              <a:cs typeface="Courier New"/>
            </a:endParaRPr>
          </a:p>
          <a:p>
            <a:pPr marL="1358900">
              <a:lnSpc>
                <a:spcPct val="100000"/>
              </a:lnSpc>
              <a:spcBef>
                <a:spcPts val="994"/>
              </a:spcBef>
            </a:pPr>
            <a:r>
              <a:rPr dirty="0" sz="2000" spc="-5">
                <a:latin typeface="Courier New"/>
                <a:cs typeface="Courier New"/>
              </a:rPr>
              <a:t>76249</a:t>
            </a:r>
            <a:endParaRPr sz="2000">
              <a:latin typeface="Courier New"/>
              <a:cs typeface="Courier New"/>
            </a:endParaRPr>
          </a:p>
          <a:p>
            <a:pPr marL="292100">
              <a:lnSpc>
                <a:spcPct val="100000"/>
              </a:lnSpc>
              <a:spcBef>
                <a:spcPts val="1275"/>
              </a:spcBef>
            </a:pPr>
            <a:r>
              <a:rPr dirty="0" sz="1400" spc="-5" b="1">
                <a:latin typeface="Times New Roman"/>
                <a:cs typeface="Times New Roman"/>
              </a:rPr>
              <a:t>Example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2:</a:t>
            </a:r>
            <a:r>
              <a:rPr dirty="0" sz="1400" spc="345" b="1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Write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program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35">
                <a:latin typeface="Cambria Math"/>
                <a:cs typeface="Cambria Math"/>
              </a:rPr>
              <a:t>𝑦</a:t>
            </a:r>
            <a:r>
              <a:rPr dirty="0" baseline="-16666" sz="1500" spc="-52">
                <a:latin typeface="Cambria Math"/>
                <a:cs typeface="Cambria Math"/>
              </a:rPr>
              <a:t>1</a:t>
            </a:r>
            <a:r>
              <a:rPr dirty="0" baseline="-16666" sz="1500" spc="82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8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2</a:t>
            </a:r>
            <a:r>
              <a:rPr dirty="0" sz="1400" spc="-1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∗</a:t>
            </a:r>
            <a:r>
              <a:rPr dirty="0" sz="1400" spc="5">
                <a:latin typeface="Cambria Math"/>
                <a:cs typeface="Cambria Math"/>
              </a:rPr>
              <a:t> </a:t>
            </a:r>
            <a:r>
              <a:rPr dirty="0" sz="1400" spc="-20">
                <a:latin typeface="Cambria Math"/>
                <a:cs typeface="Cambria Math"/>
              </a:rPr>
              <a:t>𝑥</a:t>
            </a:r>
            <a:r>
              <a:rPr dirty="0" baseline="-16666" sz="1500" spc="-30">
                <a:latin typeface="Cambria Math"/>
                <a:cs typeface="Cambria Math"/>
              </a:rPr>
              <a:t>1</a:t>
            </a:r>
            <a:r>
              <a:rPr dirty="0" baseline="-16666" sz="1500" spc="232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−</a:t>
            </a:r>
            <a:r>
              <a:rPr dirty="0" sz="1400" spc="-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3</a:t>
            </a:r>
            <a:r>
              <a:rPr dirty="0" sz="1400" spc="-1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∗</a:t>
            </a:r>
            <a:r>
              <a:rPr dirty="0" sz="1400" spc="1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𝑥</a:t>
            </a:r>
            <a:r>
              <a:rPr dirty="0" baseline="-16666" sz="1500">
                <a:latin typeface="Cambria Math"/>
                <a:cs typeface="Cambria Math"/>
              </a:rPr>
              <a:t>2</a:t>
            </a:r>
            <a:r>
              <a:rPr dirty="0" baseline="-16666" sz="1500" spc="225">
                <a:latin typeface="Cambria Math"/>
                <a:cs typeface="Cambria Math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Cambria Math"/>
                <a:cs typeface="Cambria Math"/>
              </a:rPr>
              <a:t>𝑦</a:t>
            </a:r>
            <a:r>
              <a:rPr dirty="0" baseline="-16666" sz="1500" spc="-30">
                <a:latin typeface="Cambria Math"/>
                <a:cs typeface="Cambria Math"/>
              </a:rPr>
              <a:t>2</a:t>
            </a:r>
            <a:r>
              <a:rPr dirty="0" baseline="-16666" sz="1500" spc="359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8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5</a:t>
            </a:r>
            <a:r>
              <a:rPr dirty="0" sz="1400" spc="-1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∗</a:t>
            </a:r>
            <a:r>
              <a:rPr dirty="0" sz="1400" spc="-5">
                <a:latin typeface="Cambria Math"/>
                <a:cs typeface="Cambria Math"/>
              </a:rPr>
              <a:t> </a:t>
            </a:r>
            <a:r>
              <a:rPr dirty="0" sz="1400" spc="-20">
                <a:latin typeface="Cambria Math"/>
                <a:cs typeface="Cambria Math"/>
              </a:rPr>
              <a:t>𝑥</a:t>
            </a:r>
            <a:r>
              <a:rPr dirty="0" baseline="-16666" sz="1500" spc="-30">
                <a:latin typeface="Cambria Math"/>
                <a:cs typeface="Cambria Math"/>
              </a:rPr>
              <a:t>1</a:t>
            </a:r>
            <a:r>
              <a:rPr dirty="0" baseline="-16666" sz="1500" spc="247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+</a:t>
            </a:r>
            <a:r>
              <a:rPr dirty="0" sz="1400" spc="-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3</a:t>
            </a:r>
            <a:r>
              <a:rPr dirty="0" sz="1400" spc="-1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∗ 𝑥</a:t>
            </a:r>
            <a:r>
              <a:rPr dirty="0" baseline="-16666" sz="1500">
                <a:latin typeface="Cambria Math"/>
                <a:cs typeface="Cambria Math"/>
              </a:rPr>
              <a:t>2</a:t>
            </a:r>
            <a:endParaRPr baseline="-16666" sz="1500">
              <a:latin typeface="Cambria Math"/>
              <a:cs typeface="Cambria Math"/>
            </a:endParaRPr>
          </a:p>
          <a:p>
            <a:pPr marL="292100">
              <a:lnSpc>
                <a:spcPct val="100000"/>
              </a:lnSpc>
              <a:spcBef>
                <a:spcPts val="780"/>
              </a:spcBef>
            </a:pPr>
            <a:r>
              <a:rPr dirty="0" sz="1400">
                <a:latin typeface="Times New Roman"/>
                <a:cs typeface="Times New Roman"/>
              </a:rPr>
              <a:t>at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Cambria Math"/>
                <a:cs typeface="Cambria Math"/>
              </a:rPr>
              <a:t>𝑥</a:t>
            </a:r>
            <a:r>
              <a:rPr dirty="0" baseline="-16666" sz="1500" spc="-30">
                <a:latin typeface="Cambria Math"/>
                <a:cs typeface="Cambria Math"/>
              </a:rPr>
              <a:t>1</a:t>
            </a:r>
            <a:r>
              <a:rPr dirty="0" baseline="-16666" sz="1500" spc="352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80">
                <a:latin typeface="Cambria Math"/>
                <a:cs typeface="Cambria Math"/>
              </a:rPr>
              <a:t> </a:t>
            </a:r>
            <a:r>
              <a:rPr dirty="0" sz="1400" spc="-5">
                <a:latin typeface="Cambria Math"/>
                <a:cs typeface="Cambria Math"/>
              </a:rPr>
              <a:t>5</a:t>
            </a:r>
            <a:r>
              <a:rPr dirty="0" sz="1400" spc="-5">
                <a:latin typeface="Times New Roman"/>
                <a:cs typeface="Times New Roman"/>
              </a:rPr>
              <a:t>,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Cambria Math"/>
                <a:cs typeface="Cambria Math"/>
              </a:rPr>
              <a:t>𝑥</a:t>
            </a:r>
            <a:r>
              <a:rPr dirty="0" baseline="-16666" sz="1500">
                <a:latin typeface="Cambria Math"/>
                <a:cs typeface="Cambria Math"/>
              </a:rPr>
              <a:t>2  </a:t>
            </a: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8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6</a:t>
            </a:r>
            <a:r>
              <a:rPr dirty="0" sz="1400" spc="380">
                <a:latin typeface="Cambria Math"/>
                <a:cs typeface="Cambria Math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using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m-function.</a:t>
            </a:r>
            <a:endParaRPr sz="1400">
              <a:latin typeface="Times New Roman"/>
              <a:cs typeface="Times New Roman"/>
            </a:endParaRPr>
          </a:p>
          <a:p>
            <a:pPr marL="63500" marR="2237105">
              <a:lnSpc>
                <a:spcPts val="2039"/>
              </a:lnSpc>
              <a:spcBef>
                <a:spcPts val="715"/>
              </a:spcBef>
            </a:pP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1-function </a:t>
            </a:r>
            <a:r>
              <a:rPr dirty="0" sz="1800" spc="-5">
                <a:latin typeface="Courier New"/>
                <a:cs typeface="Courier New"/>
              </a:rPr>
              <a:t>[y1,y2]=f(x1,x2) </a:t>
            </a:r>
            <a:r>
              <a:rPr dirty="0" sz="1800" spc="-107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2-y1=2*x1-3*x2;</a:t>
            </a:r>
            <a:endParaRPr sz="1800">
              <a:latin typeface="Courier New"/>
              <a:cs typeface="Courier New"/>
            </a:endParaRPr>
          </a:p>
          <a:p>
            <a:pPr marL="63500" marR="3883660">
              <a:lnSpc>
                <a:spcPts val="2039"/>
              </a:lnSpc>
            </a:pPr>
            <a:r>
              <a:rPr dirty="0" sz="1800" spc="-5">
                <a:latin typeface="Courier New"/>
                <a:cs typeface="Courier New"/>
              </a:rPr>
              <a:t>3-y2=5*x1+3*x2;  </a:t>
            </a: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4-return</a:t>
            </a:r>
            <a:endParaRPr sz="1800">
              <a:latin typeface="Courier New"/>
              <a:cs typeface="Courier New"/>
            </a:endParaRPr>
          </a:p>
          <a:p>
            <a:pPr marL="63500">
              <a:lnSpc>
                <a:spcPct val="100000"/>
              </a:lnSpc>
              <a:spcBef>
                <a:spcPts val="1190"/>
              </a:spcBef>
            </a:pPr>
            <a:r>
              <a:rPr dirty="0" sz="1800">
                <a:latin typeface="Courier New"/>
                <a:cs typeface="Courier New"/>
              </a:rPr>
              <a:t>%</a:t>
            </a:r>
            <a:r>
              <a:rPr dirty="0" sz="1800" spc="-3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save</a:t>
            </a:r>
            <a:r>
              <a:rPr dirty="0" sz="1800" spc="-2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file</a:t>
            </a:r>
            <a:r>
              <a:rPr dirty="0" sz="1800" spc="-2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as</a:t>
            </a:r>
            <a:r>
              <a:rPr dirty="0" sz="1800" spc="-2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(f)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Courier New"/>
              <a:cs typeface="Courier New"/>
            </a:endParaRPr>
          </a:p>
          <a:p>
            <a:pPr marL="63500">
              <a:lnSpc>
                <a:spcPts val="2100"/>
              </a:lnSpc>
            </a:pPr>
            <a:r>
              <a:rPr dirty="0" sz="1800" spc="-5">
                <a:latin typeface="Courier New"/>
                <a:cs typeface="Courier New"/>
              </a:rPr>
              <a:t>1-x1=input(</a:t>
            </a:r>
            <a:r>
              <a:rPr dirty="0" sz="1800" spc="-5">
                <a:solidFill>
                  <a:srgbClr val="9F1FEF"/>
                </a:solidFill>
                <a:latin typeface="Courier New"/>
                <a:cs typeface="Courier New"/>
              </a:rPr>
              <a:t>'x1='</a:t>
            </a:r>
            <a:r>
              <a:rPr dirty="0" sz="1800" spc="-5">
                <a:latin typeface="Courier New"/>
                <a:cs typeface="Courier New"/>
              </a:rPr>
              <a:t>);</a:t>
            </a:r>
            <a:endParaRPr sz="1800">
              <a:latin typeface="Courier New"/>
              <a:cs typeface="Courier New"/>
            </a:endParaRPr>
          </a:p>
          <a:p>
            <a:pPr marL="63500">
              <a:lnSpc>
                <a:spcPts val="2100"/>
              </a:lnSpc>
            </a:pPr>
            <a:r>
              <a:rPr dirty="0" sz="1800" spc="-5">
                <a:latin typeface="Courier New"/>
                <a:cs typeface="Courier New"/>
              </a:rPr>
              <a:t>2-x2=input(</a:t>
            </a:r>
            <a:r>
              <a:rPr dirty="0" sz="1800" spc="-5">
                <a:solidFill>
                  <a:srgbClr val="9F1FEF"/>
                </a:solidFill>
                <a:latin typeface="Courier New"/>
                <a:cs typeface="Courier New"/>
              </a:rPr>
              <a:t>'x2='</a:t>
            </a:r>
            <a:r>
              <a:rPr dirty="0" sz="1800" spc="-5">
                <a:latin typeface="Courier New"/>
                <a:cs typeface="Courier New"/>
              </a:rPr>
              <a:t>);</a:t>
            </a:r>
            <a:endParaRPr sz="1800">
              <a:latin typeface="Courier New"/>
              <a:cs typeface="Courier New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5892" y="549148"/>
            <a:ext cx="5460865" cy="121475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8007" y="1909965"/>
            <a:ext cx="5511257" cy="78103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33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497840"/>
            <a:ext cx="5868670" cy="7523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00"/>
              </a:lnSpc>
              <a:spcBef>
                <a:spcPts val="100"/>
              </a:spcBef>
            </a:pPr>
            <a:r>
              <a:rPr dirty="0" sz="1800" spc="-5">
                <a:latin typeface="Courier New"/>
                <a:cs typeface="Courier New"/>
              </a:rPr>
              <a:t>3-[y1,y2]=f(x1,x2);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ts val="2039"/>
              </a:lnSpc>
            </a:pPr>
            <a:r>
              <a:rPr dirty="0" sz="1800" spc="-5">
                <a:latin typeface="Courier New"/>
                <a:cs typeface="Courier New"/>
              </a:rPr>
              <a:t>4-disp([y1,y2]);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ts val="2100"/>
              </a:lnSpc>
            </a:pPr>
            <a:r>
              <a:rPr dirty="0" sz="1800" spc="-5">
                <a:latin typeface="Courier New"/>
                <a:cs typeface="Courier New"/>
              </a:rPr>
              <a:t>Save</a:t>
            </a:r>
            <a:r>
              <a:rPr dirty="0" sz="1800" spc="-2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file</a:t>
            </a:r>
            <a:r>
              <a:rPr dirty="0" sz="1800" spc="-1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as</a:t>
            </a:r>
            <a:r>
              <a:rPr dirty="0" sz="1800" spc="-1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any</a:t>
            </a:r>
            <a:r>
              <a:rPr dirty="0" sz="1800" spc="-1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name</a:t>
            </a:r>
            <a:r>
              <a:rPr dirty="0" sz="1800" spc="-1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you</a:t>
            </a:r>
            <a:r>
              <a:rPr dirty="0" sz="1800" spc="-1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wont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ourier New"/>
              <a:cs typeface="Courier New"/>
            </a:endParaRPr>
          </a:p>
          <a:p>
            <a:pPr marL="241300" marR="3790315">
              <a:lnSpc>
                <a:spcPct val="142000"/>
              </a:lnSpc>
            </a:pPr>
            <a:r>
              <a:rPr dirty="0" sz="2000" spc="-5">
                <a:latin typeface="Courier New"/>
                <a:cs typeface="Courier New"/>
              </a:rPr>
              <a:t>&gt;&gt;</a:t>
            </a:r>
            <a:r>
              <a:rPr dirty="0" sz="2000" spc="-75">
                <a:latin typeface="Courier New"/>
                <a:cs typeface="Courier New"/>
              </a:rPr>
              <a:t> </a:t>
            </a:r>
            <a:r>
              <a:rPr dirty="0" sz="2000" spc="-5">
                <a:latin typeface="Courier New"/>
                <a:cs typeface="Courier New"/>
              </a:rPr>
              <a:t>Untitled2 </a:t>
            </a:r>
            <a:r>
              <a:rPr dirty="0" sz="2000" spc="-1185">
                <a:latin typeface="Courier New"/>
                <a:cs typeface="Courier New"/>
              </a:rPr>
              <a:t> </a:t>
            </a:r>
            <a:r>
              <a:rPr dirty="0" sz="2000" spc="-5">
                <a:latin typeface="Courier New"/>
                <a:cs typeface="Courier New"/>
              </a:rPr>
              <a:t>x1=5</a:t>
            </a:r>
            <a:endParaRPr sz="2000">
              <a:latin typeface="Courier New"/>
              <a:cs typeface="Courier New"/>
            </a:endParaRPr>
          </a:p>
          <a:p>
            <a:pPr marL="241300">
              <a:lnSpc>
                <a:spcPct val="100000"/>
              </a:lnSpc>
              <a:spcBef>
                <a:spcPts val="1000"/>
              </a:spcBef>
            </a:pPr>
            <a:r>
              <a:rPr dirty="0" sz="2000" spc="-5">
                <a:latin typeface="Courier New"/>
                <a:cs typeface="Courier New"/>
              </a:rPr>
              <a:t>x2=6</a:t>
            </a:r>
            <a:endParaRPr sz="2000">
              <a:latin typeface="Courier New"/>
              <a:cs typeface="Courier New"/>
            </a:endParaRPr>
          </a:p>
          <a:p>
            <a:pPr marL="850265">
              <a:lnSpc>
                <a:spcPct val="100000"/>
              </a:lnSpc>
              <a:spcBef>
                <a:spcPts val="994"/>
              </a:spcBef>
              <a:tabLst>
                <a:tab pos="1764664" algn="l"/>
              </a:tabLst>
            </a:pPr>
            <a:r>
              <a:rPr dirty="0" sz="2000" spc="-5">
                <a:latin typeface="Courier New"/>
                <a:cs typeface="Courier New"/>
              </a:rPr>
              <a:t>-8	43</a:t>
            </a:r>
            <a:endParaRPr sz="2000">
              <a:latin typeface="Courier New"/>
              <a:cs typeface="Courier New"/>
            </a:endParaRPr>
          </a:p>
          <a:p>
            <a:pPr marL="241300" marR="5080">
              <a:lnSpc>
                <a:spcPct val="143600"/>
              </a:lnSpc>
              <a:spcBef>
                <a:spcPts val="505"/>
              </a:spcBef>
            </a:pPr>
            <a:r>
              <a:rPr dirty="0" sz="1400" spc="-5" b="1">
                <a:latin typeface="Times New Roman"/>
                <a:cs typeface="Times New Roman"/>
              </a:rPr>
              <a:t>Example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3:  </a:t>
            </a:r>
            <a:r>
              <a:rPr dirty="0" sz="1400" spc="-5">
                <a:latin typeface="Times New Roman"/>
                <a:cs typeface="Times New Roman"/>
              </a:rPr>
              <a:t>Write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program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input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(3)</a:t>
            </a:r>
            <a:r>
              <a:rPr dirty="0" sz="1400">
                <a:latin typeface="Times New Roman"/>
                <a:cs typeface="Times New Roman"/>
              </a:rPr>
              <a:t> degree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a </a:t>
            </a:r>
            <a:r>
              <a:rPr dirty="0" sz="1400" spc="-5">
                <a:latin typeface="Times New Roman"/>
                <a:cs typeface="Times New Roman"/>
              </a:rPr>
              <a:t>student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find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average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(use</a:t>
            </a:r>
            <a:r>
              <a:rPr dirty="0" sz="1400" spc="-5">
                <a:latin typeface="Times New Roman"/>
                <a:cs typeface="Times New Roman"/>
              </a:rPr>
              <a:t> function)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induce</a:t>
            </a:r>
            <a:r>
              <a:rPr dirty="0" sz="1400">
                <a:latin typeface="Times New Roman"/>
                <a:cs typeface="Times New Roman"/>
              </a:rPr>
              <a:t> if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student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pass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or</a:t>
            </a:r>
            <a:r>
              <a:rPr dirty="0" sz="1400" spc="-5">
                <a:latin typeface="Times New Roman"/>
                <a:cs typeface="Times New Roman"/>
              </a:rPr>
              <a:t> not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?</a:t>
            </a:r>
            <a:endParaRPr sz="1400">
              <a:latin typeface="Times New Roman"/>
              <a:cs typeface="Times New Roman"/>
            </a:endParaRPr>
          </a:p>
          <a:p>
            <a:pPr marL="12700" marR="2967355">
              <a:lnSpc>
                <a:spcPts val="2030"/>
              </a:lnSpc>
              <a:spcBef>
                <a:spcPts val="710"/>
              </a:spcBef>
            </a:pP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function </a:t>
            </a:r>
            <a:r>
              <a:rPr dirty="0" sz="1800" spc="-5">
                <a:latin typeface="Courier New"/>
                <a:cs typeface="Courier New"/>
              </a:rPr>
              <a:t>y=avr(a,b,c) </a:t>
            </a:r>
            <a:r>
              <a:rPr dirty="0" sz="1800" spc="-107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y=(a+b+c)/3;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ts val="1995"/>
              </a:lnSpc>
            </a:pP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return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Courier New"/>
              <a:cs typeface="Courier New"/>
            </a:endParaRPr>
          </a:p>
          <a:p>
            <a:pPr marL="12700" marR="3103880">
              <a:lnSpc>
                <a:spcPts val="2030"/>
              </a:lnSpc>
            </a:pPr>
            <a:r>
              <a:rPr dirty="0" sz="1800">
                <a:latin typeface="Courier New"/>
                <a:cs typeface="Courier New"/>
              </a:rPr>
              <a:t>%</a:t>
            </a:r>
            <a:r>
              <a:rPr dirty="0" sz="1800" spc="-2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save</a:t>
            </a:r>
            <a:r>
              <a:rPr dirty="0" sz="1800" spc="-2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file</a:t>
            </a:r>
            <a:r>
              <a:rPr dirty="0" sz="1800" spc="-2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as</a:t>
            </a:r>
            <a:r>
              <a:rPr dirty="0" sz="1800" spc="-2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(avr) </a:t>
            </a:r>
            <a:r>
              <a:rPr dirty="0" sz="1800" spc="-106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a1=input(</a:t>
            </a:r>
            <a:r>
              <a:rPr dirty="0" sz="1800" spc="-5">
                <a:solidFill>
                  <a:srgbClr val="9F1FEF"/>
                </a:solidFill>
                <a:latin typeface="Courier New"/>
                <a:cs typeface="Courier New"/>
              </a:rPr>
              <a:t>'a='</a:t>
            </a:r>
            <a:r>
              <a:rPr dirty="0" sz="1800" spc="-5">
                <a:latin typeface="Courier New"/>
                <a:cs typeface="Courier New"/>
              </a:rPr>
              <a:t>);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ts val="1930"/>
              </a:lnSpc>
            </a:pPr>
            <a:r>
              <a:rPr dirty="0" sz="1800" spc="-5">
                <a:latin typeface="Courier New"/>
                <a:cs typeface="Courier New"/>
              </a:rPr>
              <a:t>a2=input(</a:t>
            </a:r>
            <a:r>
              <a:rPr dirty="0" sz="1800" spc="-5">
                <a:solidFill>
                  <a:srgbClr val="9F1FEF"/>
                </a:solidFill>
                <a:latin typeface="Courier New"/>
                <a:cs typeface="Courier New"/>
              </a:rPr>
              <a:t>'b='</a:t>
            </a:r>
            <a:r>
              <a:rPr dirty="0" sz="1800" spc="-5">
                <a:latin typeface="Courier New"/>
                <a:cs typeface="Courier New"/>
              </a:rPr>
              <a:t>);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ts val="2039"/>
              </a:lnSpc>
            </a:pPr>
            <a:r>
              <a:rPr dirty="0" sz="1800" spc="-5">
                <a:latin typeface="Courier New"/>
                <a:cs typeface="Courier New"/>
              </a:rPr>
              <a:t>a3=input(</a:t>
            </a:r>
            <a:r>
              <a:rPr dirty="0" sz="1800" spc="-5">
                <a:solidFill>
                  <a:srgbClr val="9F1FEF"/>
                </a:solidFill>
                <a:latin typeface="Courier New"/>
                <a:cs typeface="Courier New"/>
              </a:rPr>
              <a:t>'c='</a:t>
            </a:r>
            <a:r>
              <a:rPr dirty="0" sz="1800" spc="-5">
                <a:latin typeface="Courier New"/>
                <a:cs typeface="Courier New"/>
              </a:rPr>
              <a:t>);</a:t>
            </a:r>
            <a:endParaRPr sz="1800">
              <a:latin typeface="Courier New"/>
              <a:cs typeface="Courier New"/>
            </a:endParaRPr>
          </a:p>
          <a:p>
            <a:pPr marL="12700" marR="3653154">
              <a:lnSpc>
                <a:spcPts val="2039"/>
              </a:lnSpc>
              <a:spcBef>
                <a:spcPts val="110"/>
              </a:spcBef>
            </a:pPr>
            <a:r>
              <a:rPr dirty="0" sz="1800" spc="-5">
                <a:latin typeface="Courier New"/>
                <a:cs typeface="Courier New"/>
              </a:rPr>
              <a:t>z=avr(a1,a2,a3);  </a:t>
            </a:r>
            <a:r>
              <a:rPr dirty="0" sz="1800" spc="-5">
                <a:latin typeface="Courier New"/>
                <a:cs typeface="Courier New"/>
              </a:rPr>
              <a:t>disp(z);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ts val="1935"/>
              </a:lnSpc>
            </a:pP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dirty="0" sz="1800" spc="-10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z&gt;=50</a:t>
            </a:r>
            <a:endParaRPr sz="1800">
              <a:latin typeface="Courier New"/>
              <a:cs typeface="Courier New"/>
            </a:endParaRPr>
          </a:p>
          <a:p>
            <a:pPr marL="12700" marR="1595120" indent="548005">
              <a:lnSpc>
                <a:spcPts val="2039"/>
              </a:lnSpc>
              <a:spcBef>
                <a:spcPts val="105"/>
              </a:spcBef>
            </a:pPr>
            <a:r>
              <a:rPr dirty="0" sz="1800" spc="-5">
                <a:latin typeface="Courier New"/>
                <a:cs typeface="Courier New"/>
              </a:rPr>
              <a:t>disp(</a:t>
            </a:r>
            <a:r>
              <a:rPr dirty="0" sz="1800" spc="-5">
                <a:solidFill>
                  <a:srgbClr val="9F1FEF"/>
                </a:solidFill>
                <a:latin typeface="Courier New"/>
                <a:cs typeface="Courier New"/>
              </a:rPr>
              <a:t>'the student is pass'</a:t>
            </a:r>
            <a:r>
              <a:rPr dirty="0" sz="1800" spc="-5">
                <a:latin typeface="Courier New"/>
                <a:cs typeface="Courier New"/>
              </a:rPr>
              <a:t>) </a:t>
            </a:r>
            <a:r>
              <a:rPr dirty="0" sz="1800" spc="-1070">
                <a:latin typeface="Courier New"/>
                <a:cs typeface="Courier New"/>
              </a:rPr>
              <a:t> </a:t>
            </a: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else</a:t>
            </a:r>
            <a:endParaRPr sz="1800">
              <a:latin typeface="Courier New"/>
              <a:cs typeface="Courier New"/>
            </a:endParaRPr>
          </a:p>
          <a:p>
            <a:pPr marL="560705">
              <a:lnSpc>
                <a:spcPts val="1930"/>
              </a:lnSpc>
            </a:pPr>
            <a:r>
              <a:rPr dirty="0" sz="1800" spc="-5">
                <a:latin typeface="Courier New"/>
                <a:cs typeface="Courier New"/>
              </a:rPr>
              <a:t>disp(</a:t>
            </a:r>
            <a:r>
              <a:rPr dirty="0" sz="1800" spc="-5">
                <a:solidFill>
                  <a:srgbClr val="9F1FEF"/>
                </a:solidFill>
                <a:latin typeface="Courier New"/>
                <a:cs typeface="Courier New"/>
              </a:rPr>
              <a:t>'the</a:t>
            </a:r>
            <a:r>
              <a:rPr dirty="0" sz="1800" spc="-25">
                <a:solidFill>
                  <a:srgbClr val="9F1FEF"/>
                </a:solidFill>
                <a:latin typeface="Courier New"/>
                <a:cs typeface="Courier New"/>
              </a:rPr>
              <a:t> </a:t>
            </a:r>
            <a:r>
              <a:rPr dirty="0" sz="1800" spc="-5">
                <a:solidFill>
                  <a:srgbClr val="9F1FEF"/>
                </a:solidFill>
                <a:latin typeface="Courier New"/>
                <a:cs typeface="Courier New"/>
              </a:rPr>
              <a:t>student</a:t>
            </a:r>
            <a:r>
              <a:rPr dirty="0" sz="1800" spc="-25">
                <a:solidFill>
                  <a:srgbClr val="9F1FEF"/>
                </a:solidFill>
                <a:latin typeface="Courier New"/>
                <a:cs typeface="Courier New"/>
              </a:rPr>
              <a:t> </a:t>
            </a:r>
            <a:r>
              <a:rPr dirty="0" sz="1800" spc="-5">
                <a:solidFill>
                  <a:srgbClr val="9F1FEF"/>
                </a:solidFill>
                <a:latin typeface="Courier New"/>
                <a:cs typeface="Courier New"/>
              </a:rPr>
              <a:t>is</a:t>
            </a:r>
            <a:r>
              <a:rPr dirty="0" sz="1800" spc="-20">
                <a:solidFill>
                  <a:srgbClr val="9F1FEF"/>
                </a:solidFill>
                <a:latin typeface="Courier New"/>
                <a:cs typeface="Courier New"/>
              </a:rPr>
              <a:t> </a:t>
            </a:r>
            <a:r>
              <a:rPr dirty="0" sz="1800" spc="-5">
                <a:solidFill>
                  <a:srgbClr val="9F1FEF"/>
                </a:solidFill>
                <a:latin typeface="Courier New"/>
                <a:cs typeface="Courier New"/>
              </a:rPr>
              <a:t>faild'</a:t>
            </a:r>
            <a:r>
              <a:rPr dirty="0" sz="1800" spc="-5">
                <a:latin typeface="Courier New"/>
                <a:cs typeface="Courier New"/>
              </a:rPr>
              <a:t>)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ts val="2100"/>
              </a:lnSpc>
            </a:pP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end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34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504" y="671576"/>
            <a:ext cx="5841365" cy="550227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76200" marR="4110990">
              <a:lnSpc>
                <a:spcPts val="2030"/>
              </a:lnSpc>
              <a:spcBef>
                <a:spcPts val="275"/>
              </a:spcBef>
            </a:pPr>
            <a:r>
              <a:rPr dirty="0" sz="1800" spc="-5">
                <a:latin typeface="Courier New"/>
                <a:cs typeface="Courier New"/>
              </a:rPr>
              <a:t>&gt;&gt;</a:t>
            </a:r>
            <a:r>
              <a:rPr dirty="0" sz="1800" spc="-9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Untitled2 </a:t>
            </a:r>
            <a:r>
              <a:rPr dirty="0" sz="1800" spc="-106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a=50</a:t>
            </a:r>
            <a:endParaRPr sz="1800">
              <a:latin typeface="Courier New"/>
              <a:cs typeface="Courier New"/>
            </a:endParaRPr>
          </a:p>
          <a:p>
            <a:pPr marL="76200" marR="5208270">
              <a:lnSpc>
                <a:spcPts val="2039"/>
              </a:lnSpc>
            </a:pPr>
            <a:r>
              <a:rPr dirty="0" sz="1800" spc="-5">
                <a:latin typeface="Courier New"/>
                <a:cs typeface="Courier New"/>
              </a:rPr>
              <a:t>b=50  c=49</a:t>
            </a:r>
            <a:endParaRPr sz="1800">
              <a:latin typeface="Courier New"/>
              <a:cs typeface="Courier New"/>
            </a:endParaRPr>
          </a:p>
          <a:p>
            <a:pPr marL="487045">
              <a:lnSpc>
                <a:spcPts val="1989"/>
              </a:lnSpc>
            </a:pPr>
            <a:r>
              <a:rPr dirty="0" sz="1800" spc="-5">
                <a:latin typeface="Courier New"/>
                <a:cs typeface="Courier New"/>
              </a:rPr>
              <a:t>49.6667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Courier New"/>
              <a:cs typeface="Courier New"/>
            </a:endParaRPr>
          </a:p>
          <a:p>
            <a:pPr marL="76200">
              <a:lnSpc>
                <a:spcPct val="100000"/>
              </a:lnSpc>
            </a:pPr>
            <a:r>
              <a:rPr dirty="0" sz="1800" spc="-5">
                <a:latin typeface="Courier New"/>
                <a:cs typeface="Courier New"/>
              </a:rPr>
              <a:t>the</a:t>
            </a:r>
            <a:r>
              <a:rPr dirty="0" sz="1800" spc="-3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student</a:t>
            </a:r>
            <a:r>
              <a:rPr dirty="0" sz="1800" spc="-3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is</a:t>
            </a:r>
            <a:r>
              <a:rPr dirty="0" sz="1800" spc="-3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faild</a:t>
            </a:r>
            <a:endParaRPr sz="1800">
              <a:latin typeface="Courier New"/>
              <a:cs typeface="Courier New"/>
            </a:endParaRPr>
          </a:p>
          <a:p>
            <a:pPr marL="304800" marR="68580">
              <a:lnSpc>
                <a:spcPct val="147900"/>
              </a:lnSpc>
              <a:spcBef>
                <a:spcPts val="1355"/>
              </a:spcBef>
            </a:pPr>
            <a:r>
              <a:rPr dirty="0" sz="1400" spc="-5" b="1">
                <a:latin typeface="Times New Roman"/>
                <a:cs typeface="Times New Roman"/>
              </a:rPr>
              <a:t>Example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4:  </a:t>
            </a:r>
            <a:r>
              <a:rPr dirty="0" sz="1400" spc="-5">
                <a:latin typeface="Times New Roman"/>
                <a:cs typeface="Times New Roman"/>
              </a:rPr>
              <a:t>Write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program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input</a:t>
            </a:r>
            <a:r>
              <a:rPr dirty="0" sz="1400" spc="5">
                <a:latin typeface="Times New Roman"/>
                <a:cs typeface="Times New Roman"/>
              </a:rPr>
              <a:t> (</a:t>
            </a:r>
            <a:r>
              <a:rPr dirty="0" sz="1400" spc="5">
                <a:latin typeface="Cambria Math"/>
                <a:cs typeface="Cambria Math"/>
              </a:rPr>
              <a:t>𝑛</a:t>
            </a:r>
            <a:r>
              <a:rPr dirty="0" sz="1400" spc="5">
                <a:latin typeface="Times New Roman"/>
                <a:cs typeface="Times New Roman"/>
              </a:rPr>
              <a:t>) </a:t>
            </a:r>
            <a:r>
              <a:rPr dirty="0" sz="1400">
                <a:latin typeface="Times New Roman"/>
                <a:cs typeface="Times New Roman"/>
              </a:rPr>
              <a:t>real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number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10">
                <a:latin typeface="Times New Roman"/>
                <a:cs typeface="Times New Roman"/>
              </a:rPr>
              <a:t>(</a:t>
            </a:r>
            <a:r>
              <a:rPr dirty="0" sz="1400" spc="10">
                <a:latin typeface="Cambria Math"/>
                <a:cs typeface="Cambria Math"/>
              </a:rPr>
              <a:t>𝑥</a:t>
            </a:r>
            <a:r>
              <a:rPr dirty="0" sz="1400" spc="10">
                <a:latin typeface="Times New Roman"/>
                <a:cs typeface="Times New Roman"/>
              </a:rPr>
              <a:t>)</a:t>
            </a:r>
            <a:r>
              <a:rPr dirty="0" sz="1400" spc="-5">
                <a:latin typeface="Times New Roman"/>
                <a:cs typeface="Times New Roman"/>
              </a:rPr>
              <a:t> and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find </a:t>
            </a:r>
            <a:r>
              <a:rPr dirty="0" sz="1400">
                <a:latin typeface="Cambria Math"/>
                <a:cs typeface="Cambria Math"/>
              </a:rPr>
              <a:t>𝑦</a:t>
            </a:r>
            <a:r>
              <a:rPr dirty="0" sz="1400" spc="70">
                <a:latin typeface="Cambria Math"/>
                <a:cs typeface="Cambria Math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using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function? Where </a:t>
            </a:r>
            <a:r>
              <a:rPr dirty="0" sz="1400">
                <a:latin typeface="Cambria Math"/>
                <a:cs typeface="Cambria Math"/>
              </a:rPr>
              <a:t>𝑦</a:t>
            </a:r>
            <a:r>
              <a:rPr dirty="0" sz="1400" spc="9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80">
                <a:latin typeface="Cambria Math"/>
                <a:cs typeface="Cambria Math"/>
              </a:rPr>
              <a:t> </a:t>
            </a:r>
            <a:r>
              <a:rPr dirty="0" sz="1400" spc="35">
                <a:latin typeface="Cambria Math"/>
                <a:cs typeface="Cambria Math"/>
              </a:rPr>
              <a:t>9𝑥</a:t>
            </a:r>
            <a:r>
              <a:rPr dirty="0" baseline="27777" sz="1500" spc="52">
                <a:latin typeface="Cambria Math"/>
                <a:cs typeface="Cambria Math"/>
              </a:rPr>
              <a:t>3</a:t>
            </a:r>
            <a:r>
              <a:rPr dirty="0" baseline="27777" sz="1500" spc="202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−</a:t>
            </a:r>
            <a:r>
              <a:rPr dirty="0" sz="1400" spc="-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5𝑥</a:t>
            </a:r>
            <a:r>
              <a:rPr dirty="0" sz="1400" spc="3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+</a:t>
            </a:r>
            <a:r>
              <a:rPr dirty="0" sz="1400" spc="-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76200" marR="2875915">
              <a:lnSpc>
                <a:spcPts val="2039"/>
              </a:lnSpc>
              <a:spcBef>
                <a:spcPts val="715"/>
              </a:spcBef>
            </a:pP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function </a:t>
            </a:r>
            <a:r>
              <a:rPr dirty="0" sz="1800" spc="-5">
                <a:latin typeface="Courier New"/>
                <a:cs typeface="Courier New"/>
              </a:rPr>
              <a:t>yy=f(xx) </a:t>
            </a:r>
            <a:r>
              <a:rPr dirty="0" sz="180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yy=9*(xx)^</a:t>
            </a:r>
            <a:r>
              <a:rPr dirty="0" sz="1800">
                <a:latin typeface="Courier New"/>
                <a:cs typeface="Courier New"/>
              </a:rPr>
              <a:t>3</a:t>
            </a:r>
            <a:r>
              <a:rPr dirty="0" sz="1800" spc="-5">
                <a:latin typeface="Courier New"/>
                <a:cs typeface="Courier New"/>
              </a:rPr>
              <a:t>-5*(xx)+2;  </a:t>
            </a: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return</a:t>
            </a:r>
            <a:endParaRPr sz="1800">
              <a:latin typeface="Courier New"/>
              <a:cs typeface="Courier New"/>
            </a:endParaRPr>
          </a:p>
          <a:p>
            <a:pPr marL="76200" marR="3287395">
              <a:lnSpc>
                <a:spcPct val="188900"/>
              </a:lnSpc>
              <a:spcBef>
                <a:spcPts val="1310"/>
              </a:spcBef>
            </a:pPr>
            <a:r>
              <a:rPr dirty="0" sz="1800">
                <a:latin typeface="Courier New"/>
                <a:cs typeface="Courier New"/>
              </a:rPr>
              <a:t>%</a:t>
            </a:r>
            <a:r>
              <a:rPr dirty="0" sz="1800" spc="-2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save</a:t>
            </a:r>
            <a:r>
              <a:rPr dirty="0" sz="1800" spc="-2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file</a:t>
            </a:r>
            <a:r>
              <a:rPr dirty="0" sz="1800" spc="-2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as</a:t>
            </a:r>
            <a:r>
              <a:rPr dirty="0" sz="1800" spc="-2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(f) </a:t>
            </a:r>
            <a:r>
              <a:rPr dirty="0" sz="1800" spc="-106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n=input(</a:t>
            </a:r>
            <a:r>
              <a:rPr dirty="0" sz="1800" spc="-5">
                <a:solidFill>
                  <a:srgbClr val="9F1FEF"/>
                </a:solidFill>
                <a:latin typeface="Courier New"/>
                <a:cs typeface="Courier New"/>
              </a:rPr>
              <a:t>'n='</a:t>
            </a:r>
            <a:r>
              <a:rPr dirty="0" sz="1800" spc="-5">
                <a:latin typeface="Courier New"/>
                <a:cs typeface="Courier New"/>
              </a:rPr>
              <a:t>);</a:t>
            </a:r>
            <a:endParaRPr sz="1800">
              <a:latin typeface="Courier New"/>
              <a:cs typeface="Courier New"/>
            </a:endParaRPr>
          </a:p>
          <a:p>
            <a:pPr marL="76200" marR="3836035">
              <a:lnSpc>
                <a:spcPct val="94200"/>
              </a:lnSpc>
              <a:spcBef>
                <a:spcPts val="5"/>
              </a:spcBef>
            </a:pP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for </a:t>
            </a:r>
            <a:r>
              <a:rPr dirty="0" sz="1800" spc="-5">
                <a:latin typeface="Courier New"/>
                <a:cs typeface="Courier New"/>
              </a:rPr>
              <a:t>i=1:n </a:t>
            </a:r>
            <a:r>
              <a:rPr dirty="0" sz="180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x=input(</a:t>
            </a:r>
            <a:r>
              <a:rPr dirty="0" sz="1800" spc="-5">
                <a:solidFill>
                  <a:srgbClr val="9F1FEF"/>
                </a:solidFill>
                <a:latin typeface="Courier New"/>
                <a:cs typeface="Courier New"/>
              </a:rPr>
              <a:t>'x=</a:t>
            </a:r>
            <a:r>
              <a:rPr dirty="0" sz="1800">
                <a:solidFill>
                  <a:srgbClr val="9F1FEF"/>
                </a:solidFill>
                <a:latin typeface="Courier New"/>
                <a:cs typeface="Courier New"/>
              </a:rPr>
              <a:t>'</a:t>
            </a:r>
            <a:r>
              <a:rPr dirty="0" sz="1800" spc="-5">
                <a:latin typeface="Courier New"/>
                <a:cs typeface="Courier New"/>
              </a:rPr>
              <a:t>);  y=f(x);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6132957"/>
            <a:ext cx="16713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0825" algn="l"/>
              </a:tabLst>
            </a:pPr>
            <a:r>
              <a:rPr dirty="0" sz="1800" spc="-5">
                <a:latin typeface="Courier New"/>
                <a:cs typeface="Courier New"/>
              </a:rPr>
              <a:t>disp(</a:t>
            </a:r>
            <a:r>
              <a:rPr dirty="0" sz="1800">
                <a:solidFill>
                  <a:srgbClr val="9F1FEF"/>
                </a:solidFill>
                <a:latin typeface="Courier New"/>
                <a:cs typeface="Courier New"/>
              </a:rPr>
              <a:t>'	n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33629" y="6132957"/>
            <a:ext cx="1631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9F1FEF"/>
                </a:solidFill>
                <a:latin typeface="Courier New"/>
                <a:cs typeface="Courier New"/>
              </a:rPr>
              <a:t>x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6567" y="6132957"/>
            <a:ext cx="4381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9F1FEF"/>
                </a:solidFill>
                <a:latin typeface="Courier New"/>
                <a:cs typeface="Courier New"/>
              </a:rPr>
              <a:t>y</a:t>
            </a:r>
            <a:r>
              <a:rPr dirty="0" sz="1800" spc="5">
                <a:solidFill>
                  <a:srgbClr val="9F1FEF"/>
                </a:solidFill>
                <a:latin typeface="Courier New"/>
                <a:cs typeface="Courier New"/>
              </a:rPr>
              <a:t>'</a:t>
            </a:r>
            <a:r>
              <a:rPr dirty="0" sz="1800">
                <a:latin typeface="Courier New"/>
                <a:cs typeface="Courier New"/>
              </a:rPr>
              <a:t>)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6392417"/>
            <a:ext cx="5781675" cy="121793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 marR="3978275">
              <a:lnSpc>
                <a:spcPts val="2039"/>
              </a:lnSpc>
              <a:spcBef>
                <a:spcPts val="265"/>
              </a:spcBef>
            </a:pPr>
            <a:r>
              <a:rPr dirty="0" sz="1800" spc="-5">
                <a:latin typeface="Courier New"/>
                <a:cs typeface="Courier New"/>
              </a:rPr>
              <a:t>disp([i</a:t>
            </a:r>
            <a:r>
              <a:rPr dirty="0" sz="1800" spc="-55">
                <a:latin typeface="Courier New"/>
                <a:cs typeface="Courier New"/>
              </a:rPr>
              <a:t> </a:t>
            </a:r>
            <a:r>
              <a:rPr dirty="0" sz="1800">
                <a:latin typeface="Courier New"/>
                <a:cs typeface="Courier New"/>
              </a:rPr>
              <a:t>x</a:t>
            </a:r>
            <a:r>
              <a:rPr dirty="0" sz="1800" spc="-5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y]) </a:t>
            </a:r>
            <a:r>
              <a:rPr dirty="0" sz="1800" spc="-1065">
                <a:latin typeface="Courier New"/>
                <a:cs typeface="Courier New"/>
              </a:rPr>
              <a:t> </a:t>
            </a: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end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2000">
              <a:latin typeface="Courier New"/>
              <a:cs typeface="Courier New"/>
            </a:endParaRPr>
          </a:p>
          <a:p>
            <a:pPr marL="241300">
              <a:lnSpc>
                <a:spcPct val="100000"/>
              </a:lnSpc>
              <a:spcBef>
                <a:spcPts val="1195"/>
              </a:spcBef>
            </a:pPr>
            <a:r>
              <a:rPr dirty="0" sz="1400" spc="-5" b="1">
                <a:latin typeface="Times New Roman"/>
                <a:cs typeface="Times New Roman"/>
              </a:rPr>
              <a:t>Example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5:</a:t>
            </a:r>
            <a:r>
              <a:rPr dirty="0" sz="1400" spc="345" b="1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By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using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function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write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program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value</a:t>
            </a:r>
            <a:r>
              <a:rPr dirty="0" sz="1400">
                <a:latin typeface="Times New Roman"/>
                <a:cs typeface="Times New Roman"/>
              </a:rPr>
              <a:t> of</a:t>
            </a:r>
            <a:r>
              <a:rPr dirty="0" sz="1400" spc="260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Cambria Math"/>
                <a:cs typeface="Cambria Math"/>
              </a:rPr>
              <a:t>𝑦</a:t>
            </a:r>
            <a:r>
              <a:rPr dirty="0" sz="1400" spc="5">
                <a:latin typeface="Times New Roman"/>
                <a:cs typeface="Times New Roman"/>
              </a:rPr>
              <a:t>?</a:t>
            </a:r>
            <a:r>
              <a:rPr dirty="0" sz="1400">
                <a:latin typeface="Times New Roman"/>
                <a:cs typeface="Times New Roman"/>
              </a:rPr>
              <a:t> Where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Cambria Math"/>
                <a:cs typeface="Cambria Math"/>
              </a:rPr>
              <a:t>𝑦</a:t>
            </a:r>
            <a:r>
              <a:rPr dirty="0" sz="1400" spc="9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0604" y="7838693"/>
            <a:ext cx="1143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55">
                <a:latin typeface="Cambria Math"/>
                <a:cs typeface="Cambria Math"/>
              </a:rPr>
              <a:t>{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85061" y="7680197"/>
            <a:ext cx="4584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65">
                <a:latin typeface="Cambria Math"/>
                <a:cs typeface="Cambria Math"/>
              </a:rPr>
              <a:t>𝑠</a:t>
            </a:r>
            <a:r>
              <a:rPr dirty="0" sz="1000" spc="60">
                <a:latin typeface="Cambria Math"/>
                <a:cs typeface="Cambria Math"/>
              </a:rPr>
              <a:t>𝑖</a:t>
            </a:r>
            <a:r>
              <a:rPr dirty="0" sz="1000" spc="110">
                <a:latin typeface="Cambria Math"/>
                <a:cs typeface="Cambria Math"/>
              </a:rPr>
              <a:t>𝑛</a:t>
            </a:r>
            <a:r>
              <a:rPr dirty="0" sz="1000" spc="150">
                <a:latin typeface="Cambria Math"/>
                <a:cs typeface="Cambria Math"/>
              </a:rPr>
              <a:t>𝑥</a:t>
            </a:r>
            <a:r>
              <a:rPr dirty="0" sz="1000" spc="-20">
                <a:latin typeface="Cambria Math"/>
                <a:cs typeface="Cambria Math"/>
              </a:rPr>
              <a:t>+</a:t>
            </a:r>
            <a:r>
              <a:rPr dirty="0" sz="1000" spc="20">
                <a:latin typeface="Cambria Math"/>
                <a:cs typeface="Cambria Math"/>
              </a:rPr>
              <a:t>1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61846" y="7875269"/>
            <a:ext cx="1003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105">
                <a:latin typeface="Cambria Math"/>
                <a:cs typeface="Cambria Math"/>
              </a:rPr>
              <a:t>𝑥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97761" y="7868157"/>
            <a:ext cx="433070" cy="12700"/>
          </a:xfrm>
          <a:custGeom>
            <a:avLst/>
            <a:gdLst/>
            <a:ahLst/>
            <a:cxnLst/>
            <a:rect l="l" t="t" r="r" b="b"/>
            <a:pathLst>
              <a:path w="433069" h="12700">
                <a:moveTo>
                  <a:pt x="432815" y="0"/>
                </a:moveTo>
                <a:lnTo>
                  <a:pt x="0" y="0"/>
                </a:lnTo>
                <a:lnTo>
                  <a:pt x="0" y="12192"/>
                </a:lnTo>
                <a:lnTo>
                  <a:pt x="432815" y="12192"/>
                </a:lnTo>
                <a:lnTo>
                  <a:pt x="432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122677" y="7671663"/>
            <a:ext cx="762000" cy="577215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400">
                <a:latin typeface="Cambria Math"/>
                <a:cs typeface="Cambria Math"/>
              </a:rPr>
              <a:t>𝑥</a:t>
            </a:r>
            <a:r>
              <a:rPr dirty="0" sz="1400" spc="11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≠</a:t>
            </a:r>
            <a:r>
              <a:rPr dirty="0" sz="1400" spc="8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3,</a:t>
            </a:r>
            <a:r>
              <a:rPr dirty="0" sz="1400" spc="-85">
                <a:latin typeface="Cambria Math"/>
                <a:cs typeface="Cambria Math"/>
              </a:rPr>
              <a:t> </a:t>
            </a:r>
            <a:r>
              <a:rPr dirty="0" sz="1400" spc="-5">
                <a:latin typeface="Cambria Math"/>
                <a:cs typeface="Cambria Math"/>
              </a:rPr>
              <a:t>−</a:t>
            </a:r>
            <a:r>
              <a:rPr dirty="0" sz="1400">
                <a:latin typeface="Cambria Math"/>
                <a:cs typeface="Cambria Math"/>
              </a:rPr>
              <a:t>3</a:t>
            </a:r>
            <a:endParaRPr sz="1400">
              <a:latin typeface="Cambria Math"/>
              <a:cs typeface="Cambria Math"/>
            </a:endParaRPr>
          </a:p>
          <a:p>
            <a:pPr marL="21590">
              <a:lnSpc>
                <a:spcPct val="100000"/>
              </a:lnSpc>
              <a:spcBef>
                <a:spcPts val="490"/>
              </a:spcBef>
            </a:pPr>
            <a:r>
              <a:rPr dirty="0" sz="1400">
                <a:latin typeface="Cambria Math"/>
                <a:cs typeface="Cambria Math"/>
              </a:rPr>
              <a:t>𝑥</a:t>
            </a:r>
            <a:r>
              <a:rPr dirty="0" sz="1400" spc="11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8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3,</a:t>
            </a:r>
            <a:r>
              <a:rPr dirty="0" sz="1400" spc="-85">
                <a:latin typeface="Cambria Math"/>
                <a:cs typeface="Cambria Math"/>
              </a:rPr>
              <a:t> </a:t>
            </a:r>
            <a:r>
              <a:rPr dirty="0" sz="1400" spc="-5">
                <a:latin typeface="Cambria Math"/>
                <a:cs typeface="Cambria Math"/>
              </a:rPr>
              <a:t>−</a:t>
            </a:r>
            <a:r>
              <a:rPr dirty="0" sz="1400">
                <a:latin typeface="Cambria Math"/>
                <a:cs typeface="Cambria Math"/>
              </a:rPr>
              <a:t>3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35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93596" y="8009381"/>
            <a:ext cx="6699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400" spc="85">
                <a:latin typeface="Cambria Math"/>
                <a:cs typeface="Cambria Math"/>
              </a:rPr>
              <a:t>𝑒</a:t>
            </a:r>
            <a:r>
              <a:rPr dirty="0" baseline="27777" sz="1500" spc="127">
                <a:latin typeface="Cambria Math"/>
                <a:cs typeface="Cambria Math"/>
              </a:rPr>
              <a:t>𝑥</a:t>
            </a:r>
            <a:r>
              <a:rPr dirty="0" baseline="27777" sz="1500" spc="187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−</a:t>
            </a:r>
            <a:r>
              <a:rPr dirty="0" sz="1400" spc="-3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2𝑥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8277859"/>
            <a:ext cx="2357120" cy="816610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275"/>
              </a:spcBef>
            </a:pP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function</a:t>
            </a:r>
            <a:r>
              <a:rPr dirty="0" sz="1800" spc="-95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yy=f(xx) </a:t>
            </a:r>
            <a:r>
              <a:rPr dirty="0" sz="1800" spc="-1065">
                <a:latin typeface="Courier New"/>
                <a:cs typeface="Courier New"/>
              </a:rPr>
              <a:t> </a:t>
            </a: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switch</a:t>
            </a:r>
            <a:r>
              <a:rPr dirty="0" sz="1800" spc="-2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xx</a:t>
            </a:r>
            <a:endParaRPr sz="1800">
              <a:latin typeface="Courier New"/>
              <a:cs typeface="Courier New"/>
            </a:endParaRPr>
          </a:p>
          <a:p>
            <a:pPr marL="560705">
              <a:lnSpc>
                <a:spcPts val="1989"/>
              </a:lnSpc>
            </a:pP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case</a:t>
            </a:r>
            <a:r>
              <a:rPr dirty="0" sz="1800" spc="-65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{3,-3}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497840"/>
            <a:ext cx="5902960" cy="540956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560705" marR="2590165">
              <a:lnSpc>
                <a:spcPts val="2039"/>
              </a:lnSpc>
              <a:spcBef>
                <a:spcPts val="265"/>
              </a:spcBef>
            </a:pPr>
            <a:r>
              <a:rPr dirty="0" sz="1800" spc="-5">
                <a:latin typeface="Courier New"/>
                <a:cs typeface="Courier New"/>
              </a:rPr>
              <a:t>yy=exp(xx)-2*(xx); </a:t>
            </a:r>
            <a:r>
              <a:rPr dirty="0" sz="1800">
                <a:latin typeface="Courier New"/>
                <a:cs typeface="Courier New"/>
              </a:rPr>
              <a:t> </a:t>
            </a: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otherwise </a:t>
            </a:r>
            <a:r>
              <a:rPr dirty="0" sz="180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yy=(sin(xx)+1)/(xx);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ts val="1935"/>
              </a:lnSpc>
            </a:pP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end</a:t>
            </a:r>
            <a:endParaRPr sz="1800">
              <a:latin typeface="Courier New"/>
              <a:cs typeface="Courier New"/>
            </a:endParaRPr>
          </a:p>
          <a:p>
            <a:pPr marL="560705">
              <a:lnSpc>
                <a:spcPts val="2100"/>
              </a:lnSpc>
            </a:pP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return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dirty="0" sz="1800">
                <a:latin typeface="Courier New"/>
                <a:cs typeface="Courier New"/>
              </a:rPr>
              <a:t>%</a:t>
            </a:r>
            <a:r>
              <a:rPr dirty="0" sz="1800" spc="-2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save</a:t>
            </a:r>
            <a:r>
              <a:rPr dirty="0" sz="1800" spc="-2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file</a:t>
            </a:r>
            <a:r>
              <a:rPr dirty="0" sz="1800" spc="-2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as</a:t>
            </a:r>
            <a:r>
              <a:rPr dirty="0" sz="1800" spc="-2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(f)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Courier New"/>
              <a:cs typeface="Courier New"/>
            </a:endParaRPr>
          </a:p>
          <a:p>
            <a:pPr marL="12700" marR="3961765">
              <a:lnSpc>
                <a:spcPts val="2039"/>
              </a:lnSpc>
            </a:pPr>
            <a:r>
              <a:rPr dirty="0" sz="1800" spc="-5">
                <a:latin typeface="Courier New"/>
                <a:cs typeface="Courier New"/>
              </a:rPr>
              <a:t>x=input(</a:t>
            </a:r>
            <a:r>
              <a:rPr dirty="0" sz="1800" spc="-5">
                <a:solidFill>
                  <a:srgbClr val="9F1FEF"/>
                </a:solidFill>
                <a:latin typeface="Courier New"/>
                <a:cs typeface="Courier New"/>
              </a:rPr>
              <a:t>'x=</a:t>
            </a:r>
            <a:r>
              <a:rPr dirty="0" sz="1800">
                <a:solidFill>
                  <a:srgbClr val="9F1FEF"/>
                </a:solidFill>
                <a:latin typeface="Courier New"/>
                <a:cs typeface="Courier New"/>
              </a:rPr>
              <a:t>'</a:t>
            </a:r>
            <a:r>
              <a:rPr dirty="0" sz="1800" spc="-5">
                <a:latin typeface="Courier New"/>
                <a:cs typeface="Courier New"/>
              </a:rPr>
              <a:t>);  </a:t>
            </a:r>
            <a:r>
              <a:rPr dirty="0" sz="1800" spc="-5">
                <a:latin typeface="Courier New"/>
                <a:cs typeface="Courier New"/>
              </a:rPr>
              <a:t>y=f(x);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ts val="1995"/>
              </a:lnSpc>
            </a:pPr>
            <a:r>
              <a:rPr dirty="0" sz="1800" spc="-5">
                <a:latin typeface="Courier New"/>
                <a:cs typeface="Courier New"/>
              </a:rPr>
              <a:t>disp(y);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Courier New"/>
              <a:cs typeface="Courier New"/>
            </a:endParaRPr>
          </a:p>
          <a:p>
            <a:pPr algn="ctr" marL="66675">
              <a:lnSpc>
                <a:spcPct val="100000"/>
              </a:lnSpc>
            </a:pPr>
            <a:r>
              <a:rPr dirty="0" sz="1800" spc="-5">
                <a:latin typeface="Courier New"/>
                <a:cs typeface="Courier New"/>
              </a:rPr>
              <a:t>Quiz</a:t>
            </a:r>
            <a:endParaRPr sz="1800">
              <a:latin typeface="Courier New"/>
              <a:cs typeface="Courier New"/>
            </a:endParaRPr>
          </a:p>
          <a:p>
            <a:pPr marL="12700" marR="52705">
              <a:lnSpc>
                <a:spcPts val="2030"/>
              </a:lnSpc>
              <a:spcBef>
                <a:spcPts val="1630"/>
              </a:spcBef>
              <a:tabLst>
                <a:tab pos="3647440" algn="l"/>
              </a:tabLst>
            </a:pPr>
            <a:r>
              <a:rPr dirty="0" sz="1400" spc="-5" b="1">
                <a:latin typeface="Times New Roman"/>
                <a:cs typeface="Times New Roman"/>
              </a:rPr>
              <a:t>Q:</a:t>
            </a:r>
            <a:r>
              <a:rPr dirty="0" sz="1400" spc="345" b="1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Write</a:t>
            </a:r>
            <a:r>
              <a:rPr dirty="0" sz="180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program</a:t>
            </a:r>
            <a:r>
              <a:rPr dirty="0" sz="180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to</a:t>
            </a:r>
            <a:r>
              <a:rPr dirty="0" sz="1800" spc="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find</a:t>
            </a:r>
            <a:r>
              <a:rPr dirty="0" sz="1800" spc="5">
                <a:latin typeface="Courier New"/>
                <a:cs typeface="Courier New"/>
              </a:rPr>
              <a:t> </a:t>
            </a:r>
            <a:r>
              <a:rPr dirty="0" sz="1800">
                <a:latin typeface="Cambria Math"/>
                <a:cs typeface="Cambria Math"/>
              </a:rPr>
              <a:t>n!	</a:t>
            </a:r>
            <a:r>
              <a:rPr dirty="0" sz="1800" spc="-5">
                <a:latin typeface="Courier New"/>
                <a:cs typeface="Courier New"/>
              </a:rPr>
              <a:t>by</a:t>
            </a:r>
            <a:r>
              <a:rPr dirty="0" sz="1800" spc="-4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sing</a:t>
            </a:r>
            <a:r>
              <a:rPr dirty="0" sz="1800" spc="-5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function </a:t>
            </a:r>
            <a:r>
              <a:rPr dirty="0" sz="1800" spc="-106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1-With</a:t>
            </a:r>
            <a:r>
              <a:rPr dirty="0" sz="1800" spc="-1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using</a:t>
            </a:r>
            <a:r>
              <a:rPr dirty="0" sz="1800" spc="-1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factorial</a:t>
            </a:r>
            <a:r>
              <a:rPr dirty="0" sz="180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function?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ts val="1995"/>
              </a:lnSpc>
            </a:pPr>
            <a:r>
              <a:rPr dirty="0" sz="1800" spc="-5">
                <a:latin typeface="Courier New"/>
                <a:cs typeface="Courier New"/>
              </a:rPr>
              <a:t>2-Without</a:t>
            </a:r>
            <a:r>
              <a:rPr dirty="0" sz="1800" spc="-2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using</a:t>
            </a:r>
            <a:r>
              <a:rPr dirty="0" sz="1800" spc="-3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factorial</a:t>
            </a:r>
            <a:r>
              <a:rPr dirty="0" sz="1800" spc="-2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function?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Courier New"/>
              <a:cs typeface="Courier New"/>
            </a:endParaRPr>
          </a:p>
          <a:p>
            <a:pPr marL="2367280">
              <a:lnSpc>
                <a:spcPct val="100000"/>
              </a:lnSpc>
            </a:pPr>
            <a:r>
              <a:rPr dirty="0" sz="1800" spc="-5" b="1">
                <a:latin typeface="Courier New"/>
                <a:cs typeface="Courier New"/>
              </a:rPr>
              <a:t>Home</a:t>
            </a:r>
            <a:r>
              <a:rPr dirty="0" sz="1800" spc="-70" b="1">
                <a:latin typeface="Courier New"/>
                <a:cs typeface="Courier New"/>
              </a:rPr>
              <a:t> </a:t>
            </a:r>
            <a:r>
              <a:rPr dirty="0" sz="1800" spc="-5" b="1">
                <a:latin typeface="Courier New"/>
                <a:cs typeface="Courier New"/>
              </a:rPr>
              <a:t>Work</a:t>
            </a:r>
            <a:endParaRPr sz="1800">
              <a:latin typeface="Courier New"/>
              <a:cs typeface="Courier New"/>
            </a:endParaRPr>
          </a:p>
          <a:p>
            <a:pPr marL="12700" marR="5080">
              <a:lnSpc>
                <a:spcPts val="2039"/>
              </a:lnSpc>
              <a:spcBef>
                <a:spcPts val="250"/>
              </a:spcBef>
              <a:tabLst>
                <a:tab pos="4929505" algn="l"/>
              </a:tabLst>
            </a:pPr>
            <a:r>
              <a:rPr dirty="0" sz="1800" spc="-5" b="1">
                <a:latin typeface="Courier New"/>
                <a:cs typeface="Courier New"/>
              </a:rPr>
              <a:t>Q/ </a:t>
            </a:r>
            <a:r>
              <a:rPr dirty="0" sz="1800" spc="-5">
                <a:latin typeface="Courier New"/>
                <a:cs typeface="Courier New"/>
              </a:rPr>
              <a:t>Write</a:t>
            </a:r>
            <a:r>
              <a:rPr dirty="0" sz="180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program</a:t>
            </a:r>
            <a:r>
              <a:rPr dirty="0" sz="180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to</a:t>
            </a:r>
            <a:r>
              <a:rPr dirty="0" sz="180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find</a:t>
            </a:r>
            <a:r>
              <a:rPr dirty="0" sz="180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value</a:t>
            </a:r>
            <a:r>
              <a:rPr dirty="0" sz="180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of</a:t>
            </a:r>
            <a:r>
              <a:rPr dirty="0" sz="1800" spc="15">
                <a:latin typeface="Courier New"/>
                <a:cs typeface="Courier New"/>
              </a:rPr>
              <a:t> </a:t>
            </a:r>
            <a:r>
              <a:rPr dirty="0" sz="1800">
                <a:latin typeface="Cambria Math"/>
                <a:cs typeface="Cambria Math"/>
              </a:rPr>
              <a:t>y	</a:t>
            </a:r>
            <a:r>
              <a:rPr dirty="0" sz="1800" spc="-5">
                <a:latin typeface="Courier New"/>
                <a:cs typeface="Courier New"/>
              </a:rPr>
              <a:t>by</a:t>
            </a:r>
            <a:r>
              <a:rPr dirty="0" sz="1800" spc="-10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sing </a:t>
            </a:r>
            <a:r>
              <a:rPr dirty="0" sz="1800" spc="-106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function</a:t>
            </a:r>
            <a:r>
              <a:rPr dirty="0" sz="1800" spc="-1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where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95297" y="5987160"/>
            <a:ext cx="266700" cy="15240"/>
          </a:xfrm>
          <a:custGeom>
            <a:avLst/>
            <a:gdLst/>
            <a:ahLst/>
            <a:cxnLst/>
            <a:rect l="l" t="t" r="r" b="b"/>
            <a:pathLst>
              <a:path w="266700" h="15239">
                <a:moveTo>
                  <a:pt x="266700" y="0"/>
                </a:moveTo>
                <a:lnTo>
                  <a:pt x="0" y="0"/>
                </a:lnTo>
                <a:lnTo>
                  <a:pt x="0" y="15239"/>
                </a:lnTo>
                <a:lnTo>
                  <a:pt x="266700" y="15239"/>
                </a:lnTo>
                <a:lnTo>
                  <a:pt x="266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18130" y="5876925"/>
            <a:ext cx="12065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30">
                <a:latin typeface="Cambria Math"/>
                <a:cs typeface="Cambria Math"/>
              </a:rPr>
              <a:t>1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79014" y="6115177"/>
            <a:ext cx="200025" cy="15240"/>
          </a:xfrm>
          <a:custGeom>
            <a:avLst/>
            <a:gdLst/>
            <a:ahLst/>
            <a:cxnLst/>
            <a:rect l="l" t="t" r="r" b="b"/>
            <a:pathLst>
              <a:path w="200025" h="15239">
                <a:moveTo>
                  <a:pt x="199644" y="0"/>
                </a:moveTo>
                <a:lnTo>
                  <a:pt x="0" y="0"/>
                </a:lnTo>
                <a:lnTo>
                  <a:pt x="0" y="15239"/>
                </a:lnTo>
                <a:lnTo>
                  <a:pt x="199644" y="15239"/>
                </a:lnTo>
                <a:lnTo>
                  <a:pt x="1996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76604" y="5956172"/>
            <a:ext cx="12306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543" sz="2700">
                <a:latin typeface="Cambria Math"/>
                <a:cs typeface="Cambria Math"/>
              </a:rPr>
              <a:t>𝑦</a:t>
            </a:r>
            <a:r>
              <a:rPr dirty="0" baseline="1543" sz="2700" spc="142">
                <a:latin typeface="Cambria Math"/>
                <a:cs typeface="Cambria Math"/>
              </a:rPr>
              <a:t> </a:t>
            </a:r>
            <a:r>
              <a:rPr dirty="0" baseline="1543" sz="2700">
                <a:latin typeface="Cambria Math"/>
                <a:cs typeface="Cambria Math"/>
              </a:rPr>
              <a:t>=</a:t>
            </a:r>
            <a:r>
              <a:rPr dirty="0" baseline="1543" sz="2700" spc="112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√</a:t>
            </a:r>
            <a:r>
              <a:rPr dirty="0" baseline="1543" sz="2700">
                <a:latin typeface="Cambria Math"/>
                <a:cs typeface="Cambria Math"/>
              </a:rPr>
              <a:t>6𝜋</a:t>
            </a:r>
            <a:r>
              <a:rPr dirty="0" baseline="1543" sz="2700" spc="-120">
                <a:latin typeface="Cambria Math"/>
                <a:cs typeface="Cambria Math"/>
              </a:rPr>
              <a:t> </a:t>
            </a:r>
            <a:r>
              <a:rPr dirty="0" baseline="4629" sz="2700" spc="67">
                <a:latin typeface="Cambria Math"/>
                <a:cs typeface="Cambria Math"/>
              </a:rPr>
              <a:t>∑</a:t>
            </a:r>
            <a:r>
              <a:rPr dirty="0" baseline="34188" sz="1950" spc="67">
                <a:latin typeface="Cambria Math"/>
                <a:cs typeface="Cambria Math"/>
              </a:rPr>
              <a:t>𝑛</a:t>
            </a:r>
            <a:endParaRPr baseline="34188" sz="195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23542" y="6075045"/>
            <a:ext cx="59499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2136" sz="1950" spc="44">
                <a:latin typeface="Cambria Math"/>
                <a:cs typeface="Cambria Math"/>
              </a:rPr>
              <a:t>𝑖=1</a:t>
            </a:r>
            <a:r>
              <a:rPr dirty="0" baseline="2136" sz="1950" spc="-60">
                <a:latin typeface="Cambria Math"/>
                <a:cs typeface="Cambria Math"/>
              </a:rPr>
              <a:t> </a:t>
            </a:r>
            <a:r>
              <a:rPr dirty="0" baseline="-17094" sz="1950" spc="104">
                <a:latin typeface="Cambria Math"/>
                <a:cs typeface="Cambria Math"/>
              </a:rPr>
              <a:t>𝑖</a:t>
            </a:r>
            <a:r>
              <a:rPr dirty="0" sz="1050" spc="70">
                <a:latin typeface="Cambria Math"/>
                <a:cs typeface="Cambria Math"/>
              </a:rPr>
              <a:t>2</a:t>
            </a:r>
            <a:r>
              <a:rPr dirty="0" baseline="-17094" sz="1950" spc="104">
                <a:latin typeface="Cambria Math"/>
                <a:cs typeface="Cambria Math"/>
              </a:rPr>
              <a:t>!</a:t>
            </a:r>
            <a:endParaRPr baseline="-17094" sz="195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03119" y="5947028"/>
            <a:ext cx="394525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6515" algn="l"/>
              </a:tabLst>
            </a:pPr>
            <a:r>
              <a:rPr dirty="0" sz="1800" spc="-5">
                <a:latin typeface="Courier New"/>
                <a:cs typeface="Courier New"/>
              </a:rPr>
              <a:t>In case</a:t>
            </a:r>
            <a:r>
              <a:rPr dirty="0" sz="1800" spc="5">
                <a:latin typeface="Courier New"/>
                <a:cs typeface="Courier New"/>
              </a:rPr>
              <a:t> </a:t>
            </a:r>
            <a:r>
              <a:rPr dirty="0" sz="1800">
                <a:latin typeface="Cambria Math"/>
                <a:cs typeface="Cambria Math"/>
              </a:rPr>
              <a:t>𝑖	</a:t>
            </a:r>
            <a:r>
              <a:rPr dirty="0" sz="1800" spc="-5">
                <a:latin typeface="Courier New"/>
                <a:cs typeface="Courier New"/>
              </a:rPr>
              <a:t>is</a:t>
            </a:r>
            <a:r>
              <a:rPr dirty="0" sz="1800" spc="-3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even</a:t>
            </a:r>
            <a:r>
              <a:rPr dirty="0" sz="1800" spc="-3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number,</a:t>
            </a:r>
            <a:r>
              <a:rPr dirty="0" sz="1800" spc="-3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use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3904" y="6280784"/>
            <a:ext cx="5910580" cy="20758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mbria Math"/>
                <a:cs typeface="Cambria Math"/>
              </a:rPr>
              <a:t>𝑛</a:t>
            </a:r>
            <a:r>
              <a:rPr dirty="0" sz="1800" spc="9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=</a:t>
            </a:r>
            <a:r>
              <a:rPr dirty="0" sz="1800" spc="7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20</a:t>
            </a:r>
            <a:endParaRPr sz="18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</a:pPr>
            <a:r>
              <a:rPr dirty="0" sz="1800" spc="-5" b="1">
                <a:latin typeface="Courier New"/>
                <a:cs typeface="Courier New"/>
              </a:rPr>
              <a:t>Q/</a:t>
            </a:r>
            <a:r>
              <a:rPr dirty="0" sz="1800" spc="-15" b="1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Write</a:t>
            </a:r>
            <a:r>
              <a:rPr dirty="0" sz="1800" spc="-1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program</a:t>
            </a:r>
            <a:r>
              <a:rPr dirty="0" sz="1800" spc="-1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to input</a:t>
            </a:r>
            <a:r>
              <a:rPr dirty="0" sz="1800" spc="-1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the</a:t>
            </a:r>
            <a:r>
              <a:rPr dirty="0" sz="1800" spc="-1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value</a:t>
            </a:r>
            <a:r>
              <a:rPr dirty="0" sz="1800" spc="-1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of</a:t>
            </a:r>
            <a:endParaRPr sz="1800">
              <a:latin typeface="Courier New"/>
              <a:cs typeface="Courier New"/>
            </a:endParaRPr>
          </a:p>
          <a:p>
            <a:pPr marL="50800" marR="43180">
              <a:lnSpc>
                <a:spcPct val="148900"/>
              </a:lnSpc>
              <a:spcBef>
                <a:spcPts val="50"/>
              </a:spcBef>
              <a:tabLst>
                <a:tab pos="807720" algn="l"/>
                <a:tab pos="3938904" algn="l"/>
              </a:tabLst>
            </a:pPr>
            <a:r>
              <a:rPr dirty="0" sz="1800" spc="5">
                <a:latin typeface="Cambria Math"/>
                <a:cs typeface="Cambria Math"/>
              </a:rPr>
              <a:t>𝐴,</a:t>
            </a:r>
            <a:r>
              <a:rPr dirty="0" sz="1800" spc="-95">
                <a:latin typeface="Cambria Math"/>
                <a:cs typeface="Cambria Math"/>
              </a:rPr>
              <a:t> </a:t>
            </a:r>
            <a:r>
              <a:rPr dirty="0" sz="1800" spc="25">
                <a:latin typeface="Cambria Math"/>
                <a:cs typeface="Cambria Math"/>
              </a:rPr>
              <a:t>𝐵,</a:t>
            </a:r>
            <a:r>
              <a:rPr dirty="0" sz="1800" spc="-11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𝐶	</a:t>
            </a:r>
            <a:r>
              <a:rPr dirty="0" sz="1800" spc="-5">
                <a:latin typeface="Courier New"/>
                <a:cs typeface="Courier New"/>
              </a:rPr>
              <a:t>to find the solution of equation in </a:t>
            </a:r>
            <a:r>
              <a:rPr dirty="0" sz="180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second degree</a:t>
            </a:r>
            <a:r>
              <a:rPr dirty="0" sz="1800" spc="5">
                <a:latin typeface="Courier New"/>
                <a:cs typeface="Courier New"/>
              </a:rPr>
              <a:t> </a:t>
            </a:r>
            <a:r>
              <a:rPr dirty="0" sz="1800" spc="50">
                <a:latin typeface="Cambria Math"/>
                <a:cs typeface="Cambria Math"/>
              </a:rPr>
              <a:t>𝐴𝑥</a:t>
            </a:r>
            <a:r>
              <a:rPr dirty="0" baseline="27777" sz="1950" spc="75">
                <a:latin typeface="Cambria Math"/>
                <a:cs typeface="Cambria Math"/>
              </a:rPr>
              <a:t>2</a:t>
            </a:r>
            <a:r>
              <a:rPr dirty="0" baseline="27777" sz="1950" spc="262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+  </a:t>
            </a:r>
            <a:r>
              <a:rPr dirty="0" sz="1800" spc="-5">
                <a:latin typeface="Cambria Math"/>
                <a:cs typeface="Cambria Math"/>
              </a:rPr>
              <a:t>𝐵𝑥</a:t>
            </a:r>
            <a:r>
              <a:rPr dirty="0" sz="1800" spc="7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+</a:t>
            </a:r>
            <a:r>
              <a:rPr dirty="0" sz="1800" spc="-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𝐶</a:t>
            </a:r>
            <a:r>
              <a:rPr dirty="0" sz="1800" spc="19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=</a:t>
            </a:r>
            <a:r>
              <a:rPr dirty="0" sz="1800" spc="9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0	</a:t>
            </a:r>
            <a:r>
              <a:rPr dirty="0" sz="1800" spc="-5">
                <a:latin typeface="Courier New"/>
                <a:cs typeface="Courier New"/>
              </a:rPr>
              <a:t>in</a:t>
            </a:r>
            <a:r>
              <a:rPr dirty="0" sz="1800" spc="-4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real</a:t>
            </a:r>
            <a:r>
              <a:rPr dirty="0" sz="1800" spc="-4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number </a:t>
            </a:r>
            <a:r>
              <a:rPr dirty="0" sz="1800" spc="-106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by</a:t>
            </a:r>
            <a:r>
              <a:rPr dirty="0" sz="1800" spc="-1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using</a:t>
            </a:r>
            <a:r>
              <a:rPr dirty="0" sz="1800" spc="-10">
                <a:latin typeface="Courier New"/>
                <a:cs typeface="Courier New"/>
              </a:rPr>
              <a:t> </a:t>
            </a:r>
            <a:r>
              <a:rPr dirty="0" sz="1800" spc="-5" b="1">
                <a:latin typeface="Courier New"/>
                <a:cs typeface="Courier New"/>
              </a:rPr>
              <a:t>if-elseif-else-end</a:t>
            </a:r>
            <a:r>
              <a:rPr dirty="0" sz="1800" spc="-15" b="1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statement?</a:t>
            </a:r>
            <a:endParaRPr sz="1800">
              <a:latin typeface="Courier New"/>
              <a:cs typeface="Courier New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85812" y="8375332"/>
            <a:ext cx="6134100" cy="1295400"/>
            <a:chOff x="785812" y="8375332"/>
            <a:chExt cx="6134100" cy="1295400"/>
          </a:xfrm>
        </p:grpSpPr>
        <p:sp>
          <p:nvSpPr>
            <p:cNvPr id="11" name="object 11"/>
            <p:cNvSpPr/>
            <p:nvPr/>
          </p:nvSpPr>
          <p:spPr>
            <a:xfrm>
              <a:off x="790575" y="8380094"/>
              <a:ext cx="6124575" cy="1285875"/>
            </a:xfrm>
            <a:custGeom>
              <a:avLst/>
              <a:gdLst/>
              <a:ahLst/>
              <a:cxnLst/>
              <a:rect l="l" t="t" r="r" b="b"/>
              <a:pathLst>
                <a:path w="6124575" h="1285875">
                  <a:moveTo>
                    <a:pt x="0" y="1285874"/>
                  </a:moveTo>
                  <a:lnTo>
                    <a:pt x="6124575" y="1285874"/>
                  </a:lnTo>
                  <a:lnTo>
                    <a:pt x="6124575" y="0"/>
                  </a:lnTo>
                  <a:lnTo>
                    <a:pt x="0" y="0"/>
                  </a:lnTo>
                  <a:lnTo>
                    <a:pt x="0" y="128587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6329" y="8559164"/>
              <a:ext cx="5677535" cy="9544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1107" y="8410130"/>
              <a:ext cx="145505" cy="540846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36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528320"/>
            <a:ext cx="44456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1875" algn="l"/>
              </a:tabLst>
            </a:pPr>
            <a:r>
              <a:rPr dirty="0" sz="1400" spc="-5" b="1">
                <a:latin typeface="Calibri"/>
                <a:cs typeface="Calibri"/>
              </a:rPr>
              <a:t>Example</a:t>
            </a:r>
            <a:r>
              <a:rPr dirty="0" sz="1400" spc="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2:-	</a:t>
            </a:r>
            <a:r>
              <a:rPr dirty="0" sz="1400" spc="-5">
                <a:latin typeface="Times New Roman"/>
                <a:cs typeface="Times New Roman"/>
              </a:rPr>
              <a:t>Write</a:t>
            </a:r>
            <a:r>
              <a:rPr dirty="0" sz="1400">
                <a:latin typeface="Times New Roman"/>
                <a:cs typeface="Times New Roman"/>
              </a:rPr>
              <a:t> a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program</a:t>
            </a:r>
            <a:r>
              <a:rPr dirty="0" sz="1400" spc="-5">
                <a:latin typeface="Times New Roman"/>
                <a:cs typeface="Times New Roman"/>
              </a:rPr>
              <a:t> to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find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 value</a:t>
            </a:r>
            <a:r>
              <a:rPr dirty="0" sz="1400">
                <a:latin typeface="Times New Roman"/>
                <a:cs typeface="Times New Roman"/>
              </a:rPr>
              <a:t> of </a:t>
            </a:r>
            <a:r>
              <a:rPr dirty="0" sz="1400">
                <a:latin typeface="Cambria Math"/>
                <a:cs typeface="Cambria Math"/>
              </a:rPr>
              <a:t>𝑦</a:t>
            </a:r>
            <a:r>
              <a:rPr dirty="0" sz="1400" spc="55">
                <a:latin typeface="Cambria Math"/>
                <a:cs typeface="Cambria Math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such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that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19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46961" y="1183894"/>
            <a:ext cx="4743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mbria Math"/>
                <a:cs typeface="Cambria Math"/>
              </a:rPr>
              <a:t>𝑦</a:t>
            </a:r>
            <a:r>
              <a:rPr dirty="0" sz="1400" spc="4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45">
                <a:latin typeface="Cambria Math"/>
                <a:cs typeface="Cambria Math"/>
              </a:rPr>
              <a:t> </a:t>
            </a:r>
            <a:r>
              <a:rPr dirty="0" sz="1400" spc="360">
                <a:latin typeface="Cambria Math"/>
                <a:cs typeface="Cambria Math"/>
              </a:rPr>
              <a:t>{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69617" y="872998"/>
            <a:ext cx="96964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400" spc="50">
                <a:latin typeface="Cambria Math"/>
                <a:cs typeface="Cambria Math"/>
              </a:rPr>
              <a:t>𝑥</a:t>
            </a:r>
            <a:r>
              <a:rPr dirty="0" baseline="27777" sz="1500" spc="75">
                <a:latin typeface="Cambria Math"/>
                <a:cs typeface="Cambria Math"/>
              </a:rPr>
              <a:t>4</a:t>
            </a:r>
            <a:r>
              <a:rPr dirty="0" baseline="27777" sz="1500" spc="19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−</a:t>
            </a:r>
            <a:r>
              <a:rPr dirty="0" sz="1400" spc="-15">
                <a:latin typeface="Cambria Math"/>
                <a:cs typeface="Cambria Math"/>
              </a:rPr>
              <a:t> </a:t>
            </a:r>
            <a:r>
              <a:rPr dirty="0" sz="1400" spc="50">
                <a:latin typeface="Cambria Math"/>
                <a:cs typeface="Cambria Math"/>
              </a:rPr>
              <a:t>𝑥</a:t>
            </a:r>
            <a:r>
              <a:rPr dirty="0" baseline="27777" sz="1500" spc="75">
                <a:latin typeface="Cambria Math"/>
                <a:cs typeface="Cambria Math"/>
              </a:rPr>
              <a:t>3</a:t>
            </a:r>
            <a:r>
              <a:rPr dirty="0" baseline="27777" sz="1500" spc="172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+</a:t>
            </a:r>
            <a:r>
              <a:rPr dirty="0" sz="1400" spc="-2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7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1319" y="872998"/>
            <a:ext cx="920115" cy="8997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94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mbria Math"/>
                <a:cs typeface="Cambria Math"/>
              </a:rPr>
              <a:t>𝑖𝑓 </a:t>
            </a:r>
            <a:r>
              <a:rPr dirty="0" sz="1400">
                <a:latin typeface="Cambria Math"/>
                <a:cs typeface="Cambria Math"/>
              </a:rPr>
              <a:t>𝑥</a:t>
            </a:r>
            <a:r>
              <a:rPr dirty="0" sz="1400" spc="9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5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algn="r" marR="129539">
              <a:lnSpc>
                <a:spcPct val="100000"/>
              </a:lnSpc>
              <a:spcBef>
                <a:spcPts val="60"/>
              </a:spcBef>
            </a:pPr>
            <a:r>
              <a:rPr dirty="0" sz="1400" spc="-5">
                <a:latin typeface="Cambria Math"/>
                <a:cs typeface="Cambria Math"/>
              </a:rPr>
              <a:t>𝑖𝑓</a:t>
            </a:r>
            <a:r>
              <a:rPr dirty="0" sz="1400" spc="1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𝑥</a:t>
            </a:r>
            <a:r>
              <a:rPr dirty="0" sz="1400" spc="8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6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5</a:t>
            </a:r>
            <a:endParaRPr sz="1400">
              <a:latin typeface="Cambria Math"/>
              <a:cs typeface="Cambria Math"/>
            </a:endParaRPr>
          </a:p>
          <a:p>
            <a:pPr algn="r" marR="97790">
              <a:lnSpc>
                <a:spcPct val="100000"/>
              </a:lnSpc>
              <a:spcBef>
                <a:spcPts val="50"/>
              </a:spcBef>
            </a:pPr>
            <a:r>
              <a:rPr dirty="0" sz="1400" spc="-5">
                <a:latin typeface="Cambria Math"/>
                <a:cs typeface="Cambria Math"/>
              </a:rPr>
              <a:t>𝑖𝑓</a:t>
            </a:r>
            <a:r>
              <a:rPr dirty="0" sz="1400" spc="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𝑥</a:t>
            </a:r>
            <a:r>
              <a:rPr dirty="0" sz="1400" spc="9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4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−7</a:t>
            </a:r>
            <a:endParaRPr sz="1400">
              <a:latin typeface="Cambria Math"/>
              <a:cs typeface="Cambria Math"/>
            </a:endParaRPr>
          </a:p>
          <a:p>
            <a:pPr algn="r" marR="104775">
              <a:lnSpc>
                <a:spcPct val="100000"/>
              </a:lnSpc>
              <a:spcBef>
                <a:spcPts val="50"/>
              </a:spcBef>
            </a:pPr>
            <a:r>
              <a:rPr dirty="0" sz="1400" spc="-5">
                <a:latin typeface="Cambria Math"/>
                <a:cs typeface="Cambria Math"/>
              </a:rPr>
              <a:t>𝑜𝑡ℎ𝑒𝑟𝑤𝑖𝑠𝑒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48357" y="1093977"/>
            <a:ext cx="471805" cy="678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mbria Math"/>
                <a:cs typeface="Cambria Math"/>
              </a:rPr>
              <a:t>cos</a:t>
            </a:r>
            <a:r>
              <a:rPr dirty="0" sz="1400" spc="-8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𝑥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400">
                <a:latin typeface="Cambria Math"/>
                <a:cs typeface="Cambria Math"/>
              </a:rPr>
              <a:t>𝑠𝑖𝑛𝑥</a:t>
            </a:r>
            <a:endParaRPr sz="1400">
              <a:latin typeface="Cambria Math"/>
              <a:cs typeface="Cambria Math"/>
            </a:endParaRPr>
          </a:p>
          <a:p>
            <a:pPr marL="56515">
              <a:lnSpc>
                <a:spcPct val="100000"/>
              </a:lnSpc>
              <a:spcBef>
                <a:spcPts val="50"/>
              </a:spcBef>
            </a:pPr>
            <a:r>
              <a:rPr dirty="0" sz="1400" spc="-5">
                <a:latin typeface="Cambria Math"/>
                <a:cs typeface="Cambria Math"/>
              </a:rPr>
              <a:t>𝑡𝑎𝑛𝑥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2092197"/>
            <a:ext cx="3043555" cy="3926204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 marR="1102360">
              <a:lnSpc>
                <a:spcPts val="2039"/>
              </a:lnSpc>
              <a:spcBef>
                <a:spcPts val="265"/>
              </a:spcBef>
            </a:pPr>
            <a:r>
              <a:rPr dirty="0" sz="1800" spc="-5">
                <a:latin typeface="Courier New"/>
                <a:cs typeface="Courier New"/>
              </a:rPr>
              <a:t>x=input(</a:t>
            </a:r>
            <a:r>
              <a:rPr dirty="0" sz="1800" spc="-5">
                <a:solidFill>
                  <a:srgbClr val="9F1FEF"/>
                </a:solidFill>
                <a:latin typeface="Courier New"/>
                <a:cs typeface="Courier New"/>
              </a:rPr>
              <a:t>'x=</a:t>
            </a:r>
            <a:r>
              <a:rPr dirty="0" sz="1800">
                <a:solidFill>
                  <a:srgbClr val="9F1FEF"/>
                </a:solidFill>
                <a:latin typeface="Courier New"/>
                <a:cs typeface="Courier New"/>
              </a:rPr>
              <a:t>'</a:t>
            </a:r>
            <a:r>
              <a:rPr dirty="0" sz="1800" spc="-5">
                <a:latin typeface="Courier New"/>
                <a:cs typeface="Courier New"/>
              </a:rPr>
              <a:t>);  </a:t>
            </a: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switch</a:t>
            </a:r>
            <a:r>
              <a:rPr dirty="0" sz="1800" spc="-2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800">
                <a:latin typeface="Courier New"/>
                <a:cs typeface="Courier New"/>
              </a:rPr>
              <a:t>x</a:t>
            </a:r>
            <a:endParaRPr sz="1800">
              <a:latin typeface="Courier New"/>
              <a:cs typeface="Courier New"/>
            </a:endParaRPr>
          </a:p>
          <a:p>
            <a:pPr marL="560705">
              <a:lnSpc>
                <a:spcPts val="1935"/>
              </a:lnSpc>
            </a:pP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case</a:t>
            </a:r>
            <a:r>
              <a:rPr dirty="0" sz="1800" spc="-7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800">
                <a:latin typeface="Courier New"/>
                <a:cs typeface="Courier New"/>
              </a:rPr>
              <a:t>2</a:t>
            </a:r>
            <a:endParaRPr sz="1800">
              <a:latin typeface="Courier New"/>
              <a:cs typeface="Courier New"/>
            </a:endParaRPr>
          </a:p>
          <a:p>
            <a:pPr marL="1109345" marR="5080">
              <a:lnSpc>
                <a:spcPts val="2039"/>
              </a:lnSpc>
              <a:spcBef>
                <a:spcPts val="110"/>
              </a:spcBef>
            </a:pPr>
            <a:r>
              <a:rPr dirty="0" sz="1800" spc="-5">
                <a:latin typeface="Courier New"/>
                <a:cs typeface="Courier New"/>
              </a:rPr>
              <a:t>y=x^</a:t>
            </a:r>
            <a:r>
              <a:rPr dirty="0" sz="1800">
                <a:latin typeface="Courier New"/>
                <a:cs typeface="Courier New"/>
              </a:rPr>
              <a:t>4</a:t>
            </a:r>
            <a:r>
              <a:rPr dirty="0" sz="1800" spc="-5">
                <a:latin typeface="Courier New"/>
                <a:cs typeface="Courier New"/>
              </a:rPr>
              <a:t>-3*x^3+7;  </a:t>
            </a:r>
            <a:r>
              <a:rPr dirty="0" sz="1800" spc="-5">
                <a:latin typeface="Courier New"/>
                <a:cs typeface="Courier New"/>
              </a:rPr>
              <a:t>disp(y)</a:t>
            </a:r>
            <a:endParaRPr sz="1800">
              <a:latin typeface="Courier New"/>
              <a:cs typeface="Courier New"/>
            </a:endParaRPr>
          </a:p>
          <a:p>
            <a:pPr marL="560705">
              <a:lnSpc>
                <a:spcPts val="1930"/>
              </a:lnSpc>
            </a:pP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case</a:t>
            </a:r>
            <a:r>
              <a:rPr dirty="0" sz="1800" spc="-7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800">
                <a:latin typeface="Courier New"/>
                <a:cs typeface="Courier New"/>
              </a:rPr>
              <a:t>5</a:t>
            </a:r>
            <a:endParaRPr sz="1800">
              <a:latin typeface="Courier New"/>
              <a:cs typeface="Courier New"/>
            </a:endParaRPr>
          </a:p>
          <a:p>
            <a:pPr marL="1109345" marR="690880">
              <a:lnSpc>
                <a:spcPts val="2039"/>
              </a:lnSpc>
              <a:spcBef>
                <a:spcPts val="105"/>
              </a:spcBef>
            </a:pPr>
            <a:r>
              <a:rPr dirty="0" sz="1800" spc="-5">
                <a:latin typeface="Courier New"/>
                <a:cs typeface="Courier New"/>
              </a:rPr>
              <a:t>y=cos(x);  </a:t>
            </a:r>
            <a:r>
              <a:rPr dirty="0" sz="1800" spc="-5">
                <a:latin typeface="Courier New"/>
                <a:cs typeface="Courier New"/>
              </a:rPr>
              <a:t>disp(y)</a:t>
            </a:r>
            <a:endParaRPr sz="1800">
              <a:latin typeface="Courier New"/>
              <a:cs typeface="Courier New"/>
            </a:endParaRPr>
          </a:p>
          <a:p>
            <a:pPr marL="560705">
              <a:lnSpc>
                <a:spcPts val="1930"/>
              </a:lnSpc>
            </a:pP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case</a:t>
            </a:r>
            <a:r>
              <a:rPr dirty="0" sz="1800" spc="-7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800">
                <a:latin typeface="Courier New"/>
                <a:cs typeface="Courier New"/>
              </a:rPr>
              <a:t>-7</a:t>
            </a:r>
            <a:endParaRPr sz="1800">
              <a:latin typeface="Courier New"/>
              <a:cs typeface="Courier New"/>
            </a:endParaRPr>
          </a:p>
          <a:p>
            <a:pPr marL="1109345" marR="416559">
              <a:lnSpc>
                <a:spcPts val="2039"/>
              </a:lnSpc>
              <a:spcBef>
                <a:spcPts val="110"/>
              </a:spcBef>
            </a:pPr>
            <a:r>
              <a:rPr dirty="0" sz="1800" spc="-5">
                <a:latin typeface="Courier New"/>
                <a:cs typeface="Courier New"/>
              </a:rPr>
              <a:t>y=sin(x</a:t>
            </a:r>
            <a:r>
              <a:rPr dirty="0" sz="1800">
                <a:latin typeface="Courier New"/>
                <a:cs typeface="Courier New"/>
              </a:rPr>
              <a:t>)</a:t>
            </a:r>
            <a:r>
              <a:rPr dirty="0" sz="1800" spc="-5">
                <a:latin typeface="Courier New"/>
                <a:cs typeface="Courier New"/>
              </a:rPr>
              <a:t>-1;  </a:t>
            </a:r>
            <a:r>
              <a:rPr dirty="0" sz="1800" spc="-5">
                <a:latin typeface="Courier New"/>
                <a:cs typeface="Courier New"/>
              </a:rPr>
              <a:t>disp(y)</a:t>
            </a:r>
            <a:endParaRPr sz="1800">
              <a:latin typeface="Courier New"/>
              <a:cs typeface="Courier New"/>
            </a:endParaRPr>
          </a:p>
          <a:p>
            <a:pPr marL="560705">
              <a:lnSpc>
                <a:spcPts val="1920"/>
              </a:lnSpc>
            </a:pP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otherwise</a:t>
            </a:r>
            <a:endParaRPr sz="1800">
              <a:latin typeface="Courier New"/>
              <a:cs typeface="Courier New"/>
            </a:endParaRPr>
          </a:p>
          <a:p>
            <a:pPr marL="1109345" marR="690880">
              <a:lnSpc>
                <a:spcPts val="2039"/>
              </a:lnSpc>
              <a:spcBef>
                <a:spcPts val="110"/>
              </a:spcBef>
            </a:pPr>
            <a:r>
              <a:rPr dirty="0" sz="1800" spc="-5">
                <a:latin typeface="Courier New"/>
                <a:cs typeface="Courier New"/>
              </a:rPr>
              <a:t>y=tan(x);  </a:t>
            </a:r>
            <a:r>
              <a:rPr dirty="0" sz="1800" spc="-5">
                <a:latin typeface="Courier New"/>
                <a:cs typeface="Courier New"/>
              </a:rPr>
              <a:t>disp(y)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ts val="1989"/>
              </a:lnSpc>
            </a:pP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end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39995" y="837564"/>
            <a:ext cx="1020444" cy="5050790"/>
          </a:xfrm>
          <a:custGeom>
            <a:avLst/>
            <a:gdLst/>
            <a:ahLst/>
            <a:cxnLst/>
            <a:rect l="l" t="t" r="r" b="b"/>
            <a:pathLst>
              <a:path w="1020445" h="5050790">
                <a:moveTo>
                  <a:pt x="0" y="0"/>
                </a:moveTo>
                <a:lnTo>
                  <a:pt x="52170" y="2173"/>
                </a:lnTo>
                <a:lnTo>
                  <a:pt x="102832" y="8552"/>
                </a:lnTo>
                <a:lnTo>
                  <a:pt x="151727" y="18924"/>
                </a:lnTo>
                <a:lnTo>
                  <a:pt x="198602" y="33079"/>
                </a:lnTo>
                <a:lnTo>
                  <a:pt x="243198" y="50804"/>
                </a:lnTo>
                <a:lnTo>
                  <a:pt x="285261" y="71888"/>
                </a:lnTo>
                <a:lnTo>
                  <a:pt x="324533" y="96119"/>
                </a:lnTo>
                <a:lnTo>
                  <a:pt x="360759" y="123285"/>
                </a:lnTo>
                <a:lnTo>
                  <a:pt x="393682" y="153174"/>
                </a:lnTo>
                <a:lnTo>
                  <a:pt x="423047" y="185576"/>
                </a:lnTo>
                <a:lnTo>
                  <a:pt x="448597" y="220277"/>
                </a:lnTo>
                <a:lnTo>
                  <a:pt x="470076" y="257067"/>
                </a:lnTo>
                <a:lnTo>
                  <a:pt x="487228" y="295734"/>
                </a:lnTo>
                <a:lnTo>
                  <a:pt x="499796" y="336066"/>
                </a:lnTo>
                <a:lnTo>
                  <a:pt x="507525" y="377851"/>
                </a:lnTo>
                <a:lnTo>
                  <a:pt x="510158" y="420877"/>
                </a:lnTo>
                <a:lnTo>
                  <a:pt x="510158" y="2104516"/>
                </a:lnTo>
                <a:lnTo>
                  <a:pt x="512793" y="2147543"/>
                </a:lnTo>
                <a:lnTo>
                  <a:pt x="520526" y="2189328"/>
                </a:lnTo>
                <a:lnTo>
                  <a:pt x="533101" y="2229660"/>
                </a:lnTo>
                <a:lnTo>
                  <a:pt x="550261" y="2268327"/>
                </a:lnTo>
                <a:lnTo>
                  <a:pt x="571749" y="2305117"/>
                </a:lnTo>
                <a:lnTo>
                  <a:pt x="597310" y="2339818"/>
                </a:lnTo>
                <a:lnTo>
                  <a:pt x="626686" y="2372220"/>
                </a:lnTo>
                <a:lnTo>
                  <a:pt x="659622" y="2402109"/>
                </a:lnTo>
                <a:lnTo>
                  <a:pt x="695859" y="2429275"/>
                </a:lnTo>
                <a:lnTo>
                  <a:pt x="735143" y="2453506"/>
                </a:lnTo>
                <a:lnTo>
                  <a:pt x="777216" y="2474590"/>
                </a:lnTo>
                <a:lnTo>
                  <a:pt x="821822" y="2492315"/>
                </a:lnTo>
                <a:lnTo>
                  <a:pt x="868705" y="2506470"/>
                </a:lnTo>
                <a:lnTo>
                  <a:pt x="917607" y="2516842"/>
                </a:lnTo>
                <a:lnTo>
                  <a:pt x="968272" y="2523221"/>
                </a:lnTo>
                <a:lnTo>
                  <a:pt x="1020444" y="2525394"/>
                </a:lnTo>
                <a:lnTo>
                  <a:pt x="968272" y="2527568"/>
                </a:lnTo>
                <a:lnTo>
                  <a:pt x="917607" y="2533947"/>
                </a:lnTo>
                <a:lnTo>
                  <a:pt x="868705" y="2544319"/>
                </a:lnTo>
                <a:lnTo>
                  <a:pt x="821822" y="2558474"/>
                </a:lnTo>
                <a:lnTo>
                  <a:pt x="777216" y="2576199"/>
                </a:lnTo>
                <a:lnTo>
                  <a:pt x="735143" y="2597283"/>
                </a:lnTo>
                <a:lnTo>
                  <a:pt x="695859" y="2621514"/>
                </a:lnTo>
                <a:lnTo>
                  <a:pt x="659622" y="2648680"/>
                </a:lnTo>
                <a:lnTo>
                  <a:pt x="626686" y="2678569"/>
                </a:lnTo>
                <a:lnTo>
                  <a:pt x="597310" y="2710971"/>
                </a:lnTo>
                <a:lnTo>
                  <a:pt x="571749" y="2745672"/>
                </a:lnTo>
                <a:lnTo>
                  <a:pt x="550261" y="2782462"/>
                </a:lnTo>
                <a:lnTo>
                  <a:pt x="533101" y="2821129"/>
                </a:lnTo>
                <a:lnTo>
                  <a:pt x="520526" y="2861461"/>
                </a:lnTo>
                <a:lnTo>
                  <a:pt x="512793" y="2903246"/>
                </a:lnTo>
                <a:lnTo>
                  <a:pt x="510158" y="2946272"/>
                </a:lnTo>
                <a:lnTo>
                  <a:pt x="510158" y="4629911"/>
                </a:lnTo>
                <a:lnTo>
                  <a:pt x="507525" y="4672938"/>
                </a:lnTo>
                <a:lnTo>
                  <a:pt x="499796" y="4714723"/>
                </a:lnTo>
                <a:lnTo>
                  <a:pt x="487228" y="4755055"/>
                </a:lnTo>
                <a:lnTo>
                  <a:pt x="470076" y="4793722"/>
                </a:lnTo>
                <a:lnTo>
                  <a:pt x="448597" y="4830512"/>
                </a:lnTo>
                <a:lnTo>
                  <a:pt x="423047" y="4865213"/>
                </a:lnTo>
                <a:lnTo>
                  <a:pt x="393682" y="4897615"/>
                </a:lnTo>
                <a:lnTo>
                  <a:pt x="360759" y="4927504"/>
                </a:lnTo>
                <a:lnTo>
                  <a:pt x="324533" y="4954670"/>
                </a:lnTo>
                <a:lnTo>
                  <a:pt x="285261" y="4978901"/>
                </a:lnTo>
                <a:lnTo>
                  <a:pt x="243198" y="4999985"/>
                </a:lnTo>
                <a:lnTo>
                  <a:pt x="198602" y="5017710"/>
                </a:lnTo>
                <a:lnTo>
                  <a:pt x="151727" y="5031865"/>
                </a:lnTo>
                <a:lnTo>
                  <a:pt x="102832" y="5042237"/>
                </a:lnTo>
                <a:lnTo>
                  <a:pt x="52170" y="5048616"/>
                </a:lnTo>
                <a:lnTo>
                  <a:pt x="0" y="505078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060440" y="3184525"/>
            <a:ext cx="1287780" cy="3111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marL="97155">
              <a:lnSpc>
                <a:spcPct val="100000"/>
              </a:lnSpc>
              <a:spcBef>
                <a:spcPts val="350"/>
              </a:spcBef>
            </a:pPr>
            <a:r>
              <a:rPr dirty="0" sz="1100">
                <a:latin typeface="Calibri"/>
                <a:cs typeface="Calibri"/>
              </a:rPr>
              <a:t>Solution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hidden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37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522223"/>
            <a:ext cx="5970270" cy="2009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LOOPS</a:t>
            </a:r>
            <a:endParaRPr sz="18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10200"/>
              </a:lnSpc>
              <a:spcBef>
                <a:spcPts val="1070"/>
              </a:spcBef>
            </a:pP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loop </a:t>
            </a:r>
            <a:r>
              <a:rPr dirty="0" sz="1400">
                <a:latin typeface="Times New Roman"/>
                <a:cs typeface="Times New Roman"/>
              </a:rPr>
              <a:t>is </a:t>
            </a:r>
            <a:r>
              <a:rPr dirty="0" sz="1400" spc="-5">
                <a:latin typeface="Times New Roman"/>
                <a:cs typeface="Times New Roman"/>
              </a:rPr>
              <a:t>another method </a:t>
            </a:r>
            <a:r>
              <a:rPr dirty="0" sz="1400">
                <a:latin typeface="Times New Roman"/>
                <a:cs typeface="Times New Roman"/>
              </a:rPr>
              <a:t>to </a:t>
            </a:r>
            <a:r>
              <a:rPr dirty="0" sz="1400" spc="-5">
                <a:latin typeface="Times New Roman"/>
                <a:cs typeface="Times New Roman"/>
              </a:rPr>
              <a:t>alter the flow </a:t>
            </a:r>
            <a:r>
              <a:rPr dirty="0" sz="1400">
                <a:latin typeface="Times New Roman"/>
                <a:cs typeface="Times New Roman"/>
              </a:rPr>
              <a:t>of a computer </a:t>
            </a:r>
            <a:r>
              <a:rPr dirty="0" sz="1400" spc="-5">
                <a:latin typeface="Times New Roman"/>
                <a:cs typeface="Times New Roman"/>
              </a:rPr>
              <a:t>program. </a:t>
            </a:r>
            <a:r>
              <a:rPr dirty="0" sz="1400">
                <a:latin typeface="Times New Roman"/>
                <a:cs typeface="Times New Roman"/>
              </a:rPr>
              <a:t>In a </a:t>
            </a:r>
            <a:r>
              <a:rPr dirty="0" sz="1400" spc="-5">
                <a:latin typeface="Times New Roman"/>
                <a:cs typeface="Times New Roman"/>
              </a:rPr>
              <a:t>loop, the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execution</a:t>
            </a:r>
            <a:r>
              <a:rPr dirty="0" sz="1400">
                <a:latin typeface="Times New Roman"/>
                <a:cs typeface="Times New Roman"/>
              </a:rPr>
              <a:t> of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command,</a:t>
            </a:r>
            <a:r>
              <a:rPr dirty="0" sz="1400">
                <a:latin typeface="Times New Roman"/>
                <a:cs typeface="Times New Roman"/>
              </a:rPr>
              <a:t> or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group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commands,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is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repeated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several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times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consecutively. Each </a:t>
            </a:r>
            <a:r>
              <a:rPr dirty="0" sz="1400" spc="-10">
                <a:latin typeface="Times New Roman"/>
                <a:cs typeface="Times New Roman"/>
              </a:rPr>
              <a:t>round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execution is called </a:t>
            </a:r>
            <a:r>
              <a:rPr dirty="0" sz="1400">
                <a:latin typeface="Times New Roman"/>
                <a:cs typeface="Times New Roman"/>
              </a:rPr>
              <a:t>a </a:t>
            </a:r>
            <a:r>
              <a:rPr dirty="0" sz="1400" spc="-5">
                <a:latin typeface="Times New Roman"/>
                <a:cs typeface="Times New Roman"/>
              </a:rPr>
              <a:t>pass. </a:t>
            </a:r>
            <a:r>
              <a:rPr dirty="0" sz="1400" spc="-10">
                <a:latin typeface="Times New Roman"/>
                <a:cs typeface="Times New Roman"/>
              </a:rPr>
              <a:t>In each </a:t>
            </a:r>
            <a:r>
              <a:rPr dirty="0" sz="1400" spc="-5">
                <a:latin typeface="Times New Roman"/>
                <a:cs typeface="Times New Roman"/>
              </a:rPr>
              <a:t>pass </a:t>
            </a:r>
            <a:r>
              <a:rPr dirty="0" sz="1400" spc="-10">
                <a:latin typeface="Times New Roman"/>
                <a:cs typeface="Times New Roman"/>
              </a:rPr>
              <a:t>at </a:t>
            </a:r>
            <a:r>
              <a:rPr dirty="0" sz="1400" spc="-5">
                <a:latin typeface="Times New Roman"/>
                <a:cs typeface="Times New Roman"/>
              </a:rPr>
              <a:t>least one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variable,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but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usually</a:t>
            </a:r>
            <a:r>
              <a:rPr dirty="0" sz="1400">
                <a:latin typeface="Times New Roman"/>
                <a:cs typeface="Times New Roman"/>
              </a:rPr>
              <a:t> more </a:t>
            </a:r>
            <a:r>
              <a:rPr dirty="0" sz="1400" spc="-5">
                <a:latin typeface="Times New Roman"/>
                <a:cs typeface="Times New Roman"/>
              </a:rPr>
              <a:t>than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one,</a:t>
            </a:r>
            <a:r>
              <a:rPr dirty="0" sz="1400">
                <a:latin typeface="Times New Roman"/>
                <a:cs typeface="Times New Roman"/>
              </a:rPr>
              <a:t> or </a:t>
            </a:r>
            <a:r>
              <a:rPr dirty="0" sz="1400" spc="-5">
                <a:latin typeface="Times New Roman"/>
                <a:cs typeface="Times New Roman"/>
              </a:rPr>
              <a:t>even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all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variables</a:t>
            </a:r>
            <a:r>
              <a:rPr dirty="0" sz="1400" spc="340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that </a:t>
            </a:r>
            <a:r>
              <a:rPr dirty="0" sz="1400" spc="-5">
                <a:latin typeface="Times New Roman"/>
                <a:cs typeface="Times New Roman"/>
              </a:rPr>
              <a:t>are</a:t>
            </a:r>
            <a:r>
              <a:rPr dirty="0" sz="1400" spc="34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defined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within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loop</a:t>
            </a:r>
            <a:endParaRPr sz="1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1215"/>
              </a:spcBef>
            </a:pPr>
            <a:r>
              <a:rPr dirty="0" sz="1600" spc="-5">
                <a:latin typeface="Times New Roman"/>
                <a:cs typeface="Times New Roman"/>
              </a:rPr>
              <a:t>MATLAB has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two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kinds</a:t>
            </a:r>
            <a:r>
              <a:rPr dirty="0" sz="160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of loops.</a:t>
            </a:r>
            <a:r>
              <a:rPr dirty="0" sz="1600" spc="1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1-</a:t>
            </a:r>
            <a:r>
              <a:rPr dirty="0" sz="1600" spc="-5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for-end</a:t>
            </a:r>
            <a:r>
              <a:rPr dirty="0" sz="1600" spc="15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loops</a:t>
            </a:r>
            <a:r>
              <a:rPr dirty="0" sz="1600" spc="-5">
                <a:latin typeface="Times New Roman"/>
                <a:cs typeface="Times New Roman"/>
              </a:rPr>
              <a:t>, </a:t>
            </a:r>
            <a:r>
              <a:rPr dirty="0" sz="1600">
                <a:latin typeface="Times New Roman"/>
                <a:cs typeface="Times New Roman"/>
              </a:rPr>
              <a:t>2-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while-end</a:t>
            </a:r>
            <a:r>
              <a:rPr dirty="0" sz="1600" b="1">
                <a:latin typeface="Times New Roman"/>
                <a:cs typeface="Times New Roman"/>
              </a:rPr>
              <a:t> </a:t>
            </a:r>
            <a:r>
              <a:rPr dirty="0" sz="1600" spc="-5" b="1">
                <a:latin typeface="Times New Roman"/>
                <a:cs typeface="Times New Roman"/>
              </a:rPr>
              <a:t>loops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2845307"/>
            <a:ext cx="5791200" cy="389496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5313612"/>
            <a:ext cx="2732405" cy="2132965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  <a:tabLst>
                <a:tab pos="1031875" algn="l"/>
              </a:tabLst>
            </a:pPr>
            <a:r>
              <a:rPr dirty="0" sz="1400" spc="-5" b="1">
                <a:latin typeface="Calibri"/>
                <a:cs typeface="Calibri"/>
              </a:rPr>
              <a:t>Example</a:t>
            </a:r>
            <a:r>
              <a:rPr dirty="0" sz="1400" spc="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1:-	</a:t>
            </a:r>
            <a:r>
              <a:rPr dirty="0" sz="1400" spc="-5">
                <a:latin typeface="Times New Roman"/>
                <a:cs typeface="Times New Roman"/>
              </a:rPr>
              <a:t>Write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program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find</a:t>
            </a:r>
            <a:endParaRPr sz="1400">
              <a:latin typeface="Times New Roman"/>
              <a:cs typeface="Times New Roman"/>
            </a:endParaRPr>
          </a:p>
          <a:p>
            <a:pPr marL="12700" marR="243204">
              <a:lnSpc>
                <a:spcPts val="3040"/>
              </a:lnSpc>
              <a:spcBef>
                <a:spcPts val="240"/>
              </a:spcBef>
            </a:pPr>
            <a:r>
              <a:rPr dirty="0" sz="1800" spc="-5">
                <a:solidFill>
                  <a:srgbClr val="218A21"/>
                </a:solidFill>
                <a:latin typeface="Courier New"/>
                <a:cs typeface="Courier New"/>
              </a:rPr>
              <a:t>%s:sum</a:t>
            </a:r>
            <a:r>
              <a:rPr dirty="0" sz="1800" spc="-35">
                <a:solidFill>
                  <a:srgbClr val="218A21"/>
                </a:solidFill>
                <a:latin typeface="Courier New"/>
                <a:cs typeface="Courier New"/>
              </a:rPr>
              <a:t> </a:t>
            </a:r>
            <a:r>
              <a:rPr dirty="0" sz="1800" spc="-5">
                <a:solidFill>
                  <a:srgbClr val="218A21"/>
                </a:solidFill>
                <a:latin typeface="Courier New"/>
                <a:cs typeface="Courier New"/>
              </a:rPr>
              <a:t>of</a:t>
            </a:r>
            <a:r>
              <a:rPr dirty="0" sz="1800" spc="-35">
                <a:solidFill>
                  <a:srgbClr val="218A21"/>
                </a:solidFill>
                <a:latin typeface="Courier New"/>
                <a:cs typeface="Courier New"/>
              </a:rPr>
              <a:t> </a:t>
            </a:r>
            <a:r>
              <a:rPr dirty="0" sz="1800" spc="-5">
                <a:solidFill>
                  <a:srgbClr val="218A21"/>
                </a:solidFill>
                <a:latin typeface="Courier New"/>
                <a:cs typeface="Courier New"/>
              </a:rPr>
              <a:t>number</a:t>
            </a:r>
            <a:r>
              <a:rPr dirty="0" sz="1800" spc="-30">
                <a:solidFill>
                  <a:srgbClr val="218A21"/>
                </a:solidFill>
                <a:latin typeface="Courier New"/>
                <a:cs typeface="Courier New"/>
              </a:rPr>
              <a:t> </a:t>
            </a:r>
            <a:r>
              <a:rPr dirty="0" sz="1800">
                <a:solidFill>
                  <a:srgbClr val="218A21"/>
                </a:solidFill>
                <a:latin typeface="Courier New"/>
                <a:cs typeface="Courier New"/>
              </a:rPr>
              <a:t>, </a:t>
            </a:r>
            <a:r>
              <a:rPr dirty="0" sz="1800" spc="-1065">
                <a:solidFill>
                  <a:srgbClr val="218A21"/>
                </a:solidFill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s=0;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ts val="1730"/>
              </a:lnSpc>
            </a:pP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for</a:t>
            </a:r>
            <a:r>
              <a:rPr dirty="0" sz="1800" spc="-7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i=1:50</a:t>
            </a:r>
            <a:endParaRPr sz="1800">
              <a:latin typeface="Courier New"/>
              <a:cs typeface="Courier New"/>
            </a:endParaRPr>
          </a:p>
          <a:p>
            <a:pPr marL="12700" marR="1339850" indent="548005">
              <a:lnSpc>
                <a:spcPts val="2039"/>
              </a:lnSpc>
              <a:spcBef>
                <a:spcPts val="110"/>
              </a:spcBef>
            </a:pPr>
            <a:r>
              <a:rPr dirty="0" sz="1800" spc="-5">
                <a:latin typeface="Courier New"/>
                <a:cs typeface="Courier New"/>
              </a:rPr>
              <a:t>s=s+i;  </a:t>
            </a: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end </a:t>
            </a:r>
            <a:r>
              <a:rPr dirty="0" sz="180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disp(s);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6316" y="5256657"/>
            <a:ext cx="4267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20061" sz="2700" spc="15">
                <a:latin typeface="Cambria Math"/>
                <a:cs typeface="Cambria Math"/>
              </a:rPr>
              <a:t>∑</a:t>
            </a:r>
            <a:r>
              <a:rPr dirty="0" sz="1300" spc="10">
                <a:latin typeface="Cambria Math"/>
                <a:cs typeface="Cambria Math"/>
              </a:rPr>
              <a:t>50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10253" y="5349621"/>
            <a:ext cx="984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mbria Math"/>
                <a:cs typeface="Cambria Math"/>
              </a:rPr>
              <a:t>𝑖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93260" y="5470017"/>
            <a:ext cx="30543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175">
                <a:latin typeface="Cambria Math"/>
                <a:cs typeface="Cambria Math"/>
              </a:rPr>
              <a:t>𝑖</a:t>
            </a:r>
            <a:r>
              <a:rPr dirty="0" sz="1300" spc="-25">
                <a:latin typeface="Cambria Math"/>
                <a:cs typeface="Cambria Math"/>
              </a:rPr>
              <a:t>=</a:t>
            </a:r>
            <a:r>
              <a:rPr dirty="0" sz="1300" spc="30">
                <a:latin typeface="Cambria Math"/>
                <a:cs typeface="Cambria Math"/>
              </a:rPr>
              <a:t>1</a:t>
            </a:r>
            <a:endParaRPr sz="1300">
              <a:latin typeface="Cambria Math"/>
              <a:cs typeface="Cambria Math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5013" y="701675"/>
            <a:ext cx="5684726" cy="426008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21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402184"/>
            <a:ext cx="5922645" cy="8616950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1031875" algn="l"/>
              </a:tabLst>
            </a:pPr>
            <a:r>
              <a:rPr dirty="0" sz="1400" spc="-5" b="1">
                <a:latin typeface="Calibri"/>
                <a:cs typeface="Calibri"/>
              </a:rPr>
              <a:t>Example</a:t>
            </a:r>
            <a:r>
              <a:rPr dirty="0" sz="1400" spc="1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2:-	</a:t>
            </a:r>
            <a:r>
              <a:rPr dirty="0" sz="1400" spc="-5">
                <a:latin typeface="Times New Roman"/>
                <a:cs typeface="Times New Roman"/>
              </a:rPr>
              <a:t>Write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program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find</a:t>
            </a:r>
            <a:endParaRPr sz="1400">
              <a:latin typeface="Times New Roman"/>
              <a:cs typeface="Times New Roman"/>
            </a:endParaRPr>
          </a:p>
          <a:p>
            <a:pPr marL="241300" marR="2245995">
              <a:lnSpc>
                <a:spcPts val="1610"/>
              </a:lnSpc>
              <a:spcBef>
                <a:spcPts val="1110"/>
              </a:spcBef>
            </a:pPr>
            <a:r>
              <a:rPr dirty="0" sz="1400">
                <a:latin typeface="Times New Roman"/>
                <a:cs typeface="Times New Roman"/>
              </a:rPr>
              <a:t>1-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summation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 even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number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from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1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20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2-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The </a:t>
            </a:r>
            <a:r>
              <a:rPr dirty="0" sz="1400" spc="-5">
                <a:latin typeface="Times New Roman"/>
                <a:cs typeface="Times New Roman"/>
              </a:rPr>
              <a:t>average</a:t>
            </a:r>
            <a:r>
              <a:rPr dirty="0" sz="1400">
                <a:latin typeface="Times New Roman"/>
                <a:cs typeface="Times New Roman"/>
              </a:rPr>
              <a:t> 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them.</a:t>
            </a:r>
            <a:endParaRPr sz="1400">
              <a:latin typeface="Times New Roman"/>
              <a:cs typeface="Times New Roman"/>
            </a:endParaRPr>
          </a:p>
          <a:p>
            <a:pPr marL="12700" marR="142240">
              <a:lnSpc>
                <a:spcPts val="2039"/>
              </a:lnSpc>
              <a:spcBef>
                <a:spcPts val="855"/>
              </a:spcBef>
            </a:pPr>
            <a:r>
              <a:rPr dirty="0" sz="1800" spc="-5">
                <a:solidFill>
                  <a:srgbClr val="218A21"/>
                </a:solidFill>
                <a:latin typeface="Courier New"/>
                <a:cs typeface="Courier New"/>
              </a:rPr>
              <a:t>%se:sum of even number ,ne: number of even </a:t>
            </a:r>
            <a:r>
              <a:rPr dirty="0" sz="1800" spc="-1070">
                <a:solidFill>
                  <a:srgbClr val="218A21"/>
                </a:solidFill>
                <a:latin typeface="Courier New"/>
                <a:cs typeface="Courier New"/>
              </a:rPr>
              <a:t> </a:t>
            </a:r>
            <a:r>
              <a:rPr dirty="0" sz="1800" spc="-5">
                <a:solidFill>
                  <a:srgbClr val="218A21"/>
                </a:solidFill>
                <a:latin typeface="Courier New"/>
                <a:cs typeface="Courier New"/>
              </a:rPr>
              <a:t>numbers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Courier New"/>
              <a:cs typeface="Courier New"/>
            </a:endParaRPr>
          </a:p>
          <a:p>
            <a:pPr marL="12700" marR="4255770">
              <a:lnSpc>
                <a:spcPts val="2039"/>
              </a:lnSpc>
              <a:spcBef>
                <a:spcPts val="5"/>
              </a:spcBef>
            </a:pPr>
            <a:r>
              <a:rPr dirty="0" sz="1800" spc="-5">
                <a:latin typeface="Courier New"/>
                <a:cs typeface="Courier New"/>
              </a:rPr>
              <a:t>s=0;ne=0; </a:t>
            </a:r>
            <a:r>
              <a:rPr dirty="0" sz="1800">
                <a:latin typeface="Courier New"/>
                <a:cs typeface="Courier New"/>
              </a:rPr>
              <a:t> </a:t>
            </a: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for</a:t>
            </a:r>
            <a:r>
              <a:rPr dirty="0" sz="1800" spc="-10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i=2:2:20</a:t>
            </a:r>
            <a:endParaRPr sz="1800">
              <a:latin typeface="Courier New"/>
              <a:cs typeface="Courier New"/>
            </a:endParaRPr>
          </a:p>
          <a:p>
            <a:pPr marL="560705" marR="4256405">
              <a:lnSpc>
                <a:spcPts val="2039"/>
              </a:lnSpc>
            </a:pPr>
            <a:r>
              <a:rPr dirty="0" sz="1800" spc="-5">
                <a:latin typeface="Courier New"/>
                <a:cs typeface="Courier New"/>
              </a:rPr>
              <a:t>s=s+i; </a:t>
            </a:r>
            <a:r>
              <a:rPr dirty="0" sz="180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ne=ne+1;</a:t>
            </a:r>
            <a:endParaRPr sz="1800">
              <a:latin typeface="Courier New"/>
              <a:cs typeface="Courier New"/>
            </a:endParaRPr>
          </a:p>
          <a:p>
            <a:pPr marL="12700" marR="4530090">
              <a:lnSpc>
                <a:spcPts val="2039"/>
              </a:lnSpc>
            </a:pP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end </a:t>
            </a:r>
            <a:r>
              <a:rPr dirty="0" sz="180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avr=s/ne; </a:t>
            </a:r>
            <a:r>
              <a:rPr dirty="0" sz="1800" spc="-107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disp(s); </a:t>
            </a:r>
            <a:r>
              <a:rPr dirty="0" sz="180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disp(avr);</a:t>
            </a:r>
            <a:endParaRPr sz="1800">
              <a:latin typeface="Courier New"/>
              <a:cs typeface="Courier New"/>
            </a:endParaRPr>
          </a:p>
          <a:p>
            <a:pPr algn="ctr" marL="46990">
              <a:lnSpc>
                <a:spcPct val="100000"/>
              </a:lnSpc>
              <a:spcBef>
                <a:spcPts val="1190"/>
              </a:spcBef>
            </a:pPr>
            <a:r>
              <a:rPr dirty="0" sz="1800" spc="-5" b="1">
                <a:latin typeface="Courier New"/>
                <a:cs typeface="Courier New"/>
              </a:rPr>
              <a:t>(H.W)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ts val="2100"/>
              </a:lnSpc>
              <a:spcBef>
                <a:spcPts val="875"/>
              </a:spcBef>
            </a:pPr>
            <a:r>
              <a:rPr dirty="0" sz="1800" spc="-5" b="1">
                <a:latin typeface="Courier New"/>
                <a:cs typeface="Courier New"/>
              </a:rPr>
              <a:t>Q:</a:t>
            </a:r>
            <a:r>
              <a:rPr dirty="0" sz="1800" spc="-20" b="1">
                <a:latin typeface="Courier New"/>
                <a:cs typeface="Courier New"/>
              </a:rPr>
              <a:t> </a:t>
            </a:r>
            <a:r>
              <a:rPr dirty="0" sz="1800">
                <a:latin typeface="Courier New"/>
                <a:cs typeface="Courier New"/>
              </a:rPr>
              <a:t>-</a:t>
            </a:r>
            <a:r>
              <a:rPr dirty="0" sz="1800" spc="12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Write</a:t>
            </a:r>
            <a:r>
              <a:rPr dirty="0" sz="1800" spc="-15">
                <a:latin typeface="Courier New"/>
                <a:cs typeface="Courier New"/>
              </a:rPr>
              <a:t> </a:t>
            </a:r>
            <a:r>
              <a:rPr dirty="0" sz="1800">
                <a:latin typeface="Courier New"/>
                <a:cs typeface="Courier New"/>
              </a:rPr>
              <a:t>a</a:t>
            </a:r>
            <a:r>
              <a:rPr dirty="0" sz="1800" spc="-1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program</a:t>
            </a:r>
            <a:r>
              <a:rPr dirty="0" sz="1800" spc="-2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to</a:t>
            </a:r>
            <a:r>
              <a:rPr dirty="0" sz="1800" spc="-1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find</a:t>
            </a:r>
            <a:endParaRPr sz="1800">
              <a:latin typeface="Courier New"/>
              <a:cs typeface="Courier New"/>
            </a:endParaRPr>
          </a:p>
          <a:p>
            <a:pPr marL="423545" indent="-411480">
              <a:lnSpc>
                <a:spcPts val="2039"/>
              </a:lnSpc>
              <a:buAutoNum type="arabicParenR"/>
              <a:tabLst>
                <a:tab pos="424180" algn="l"/>
              </a:tabLst>
            </a:pPr>
            <a:r>
              <a:rPr dirty="0" sz="1800" spc="-5">
                <a:latin typeface="Courier New"/>
                <a:cs typeface="Courier New"/>
              </a:rPr>
              <a:t>The</a:t>
            </a:r>
            <a:r>
              <a:rPr dirty="0" sz="1800" spc="-1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summation</a:t>
            </a:r>
            <a:r>
              <a:rPr dirty="0" sz="1800" spc="-1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of</a:t>
            </a:r>
            <a:r>
              <a:rPr dirty="0" sz="1800" spc="-1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odd</a:t>
            </a:r>
            <a:r>
              <a:rPr dirty="0" sz="1800" spc="-1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number</a:t>
            </a:r>
            <a:r>
              <a:rPr dirty="0" sz="1800" spc="-1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from</a:t>
            </a:r>
            <a:r>
              <a:rPr dirty="0" sz="1800" spc="-15">
                <a:latin typeface="Courier New"/>
                <a:cs typeface="Courier New"/>
              </a:rPr>
              <a:t> </a:t>
            </a:r>
            <a:r>
              <a:rPr dirty="0" sz="1800">
                <a:latin typeface="Courier New"/>
                <a:cs typeface="Courier New"/>
              </a:rPr>
              <a:t>1</a:t>
            </a:r>
            <a:r>
              <a:rPr dirty="0" sz="1800" spc="-1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to</a:t>
            </a:r>
            <a:r>
              <a:rPr dirty="0" sz="1800" spc="-1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20</a:t>
            </a:r>
            <a:endParaRPr sz="1800">
              <a:latin typeface="Courier New"/>
              <a:cs typeface="Courier New"/>
            </a:endParaRPr>
          </a:p>
          <a:p>
            <a:pPr marL="423545" indent="-411480">
              <a:lnSpc>
                <a:spcPts val="2100"/>
              </a:lnSpc>
              <a:buAutoNum type="arabicParenR"/>
              <a:tabLst>
                <a:tab pos="424180" algn="l"/>
              </a:tabLst>
            </a:pPr>
            <a:r>
              <a:rPr dirty="0" sz="1800" spc="-5">
                <a:latin typeface="Courier New"/>
                <a:cs typeface="Courier New"/>
              </a:rPr>
              <a:t>The</a:t>
            </a:r>
            <a:r>
              <a:rPr dirty="0" sz="1800" spc="-3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average</a:t>
            </a:r>
            <a:r>
              <a:rPr dirty="0" sz="1800" spc="-3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of</a:t>
            </a:r>
            <a:r>
              <a:rPr dirty="0" sz="1800" spc="-3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them.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>
              <a:latin typeface="Courier New"/>
              <a:cs typeface="Courier New"/>
            </a:endParaRPr>
          </a:p>
          <a:p>
            <a:pPr marL="1009015" marR="328295" indent="-996950">
              <a:lnSpc>
                <a:spcPct val="100000"/>
              </a:lnSpc>
              <a:tabLst>
                <a:tab pos="1031875" algn="l"/>
              </a:tabLst>
            </a:pPr>
            <a:r>
              <a:rPr dirty="0" sz="1400" spc="-5" b="1">
                <a:latin typeface="Calibri"/>
                <a:cs typeface="Calibri"/>
              </a:rPr>
              <a:t>Example</a:t>
            </a:r>
            <a:r>
              <a:rPr dirty="0" sz="1400" spc="1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3:-		</a:t>
            </a:r>
            <a:r>
              <a:rPr dirty="0" sz="1400" spc="-5">
                <a:latin typeface="Times New Roman"/>
                <a:cs typeface="Times New Roman"/>
              </a:rPr>
              <a:t>Write</a:t>
            </a:r>
            <a:r>
              <a:rPr dirty="0" sz="1400">
                <a:latin typeface="Times New Roman"/>
                <a:cs typeface="Times New Roman"/>
              </a:rPr>
              <a:t> a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program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find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summation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even </a:t>
            </a:r>
            <a:r>
              <a:rPr dirty="0" sz="1400">
                <a:latin typeface="Times New Roman"/>
                <a:cs typeface="Times New Roman"/>
              </a:rPr>
              <a:t>number 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average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odd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numbers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from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1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300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?</a:t>
            </a:r>
            <a:endParaRPr sz="1400">
              <a:latin typeface="Times New Roman"/>
              <a:cs typeface="Times New Roman"/>
            </a:endParaRPr>
          </a:p>
          <a:p>
            <a:pPr marL="12700" marR="3463290">
              <a:lnSpc>
                <a:spcPts val="1810"/>
              </a:lnSpc>
              <a:spcBef>
                <a:spcPts val="915"/>
              </a:spcBef>
            </a:pPr>
            <a:r>
              <a:rPr dirty="0" sz="1600" spc="-5">
                <a:latin typeface="Courier New"/>
                <a:cs typeface="Courier New"/>
              </a:rPr>
              <a:t>se=0;so=0;ne=0;no=0;  </a:t>
            </a:r>
            <a:r>
              <a:rPr dirty="0" sz="1600" spc="-5">
                <a:solidFill>
                  <a:srgbClr val="0000FF"/>
                </a:solidFill>
                <a:latin typeface="Courier New"/>
                <a:cs typeface="Courier New"/>
              </a:rPr>
              <a:t>for</a:t>
            </a:r>
            <a:r>
              <a:rPr dirty="0" sz="1600" spc="-1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600" spc="-5">
                <a:latin typeface="Courier New"/>
                <a:cs typeface="Courier New"/>
              </a:rPr>
              <a:t>i=1:300</a:t>
            </a:r>
            <a:endParaRPr sz="1600">
              <a:latin typeface="Courier New"/>
              <a:cs typeface="Courier New"/>
            </a:endParaRPr>
          </a:p>
          <a:p>
            <a:pPr marL="499745" marR="3707129">
              <a:lnSpc>
                <a:spcPts val="1810"/>
              </a:lnSpc>
              <a:spcBef>
                <a:spcPts val="5"/>
              </a:spcBef>
            </a:pPr>
            <a:r>
              <a:rPr dirty="0" sz="1600" spc="-5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dirty="0" sz="1600" spc="-65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600" spc="-5">
                <a:latin typeface="Courier New"/>
                <a:cs typeface="Courier New"/>
              </a:rPr>
              <a:t>rem(i,2)==0 </a:t>
            </a:r>
            <a:r>
              <a:rPr dirty="0" sz="1600" spc="-944">
                <a:latin typeface="Courier New"/>
                <a:cs typeface="Courier New"/>
              </a:rPr>
              <a:t> </a:t>
            </a:r>
            <a:r>
              <a:rPr dirty="0" sz="1600" spc="-5">
                <a:latin typeface="Courier New"/>
                <a:cs typeface="Courier New"/>
              </a:rPr>
              <a:t>se=se+i;</a:t>
            </a:r>
            <a:endParaRPr sz="1600">
              <a:latin typeface="Courier New"/>
              <a:cs typeface="Courier New"/>
            </a:endParaRPr>
          </a:p>
          <a:p>
            <a:pPr marL="499745" marR="4438650">
              <a:lnSpc>
                <a:spcPts val="1810"/>
              </a:lnSpc>
              <a:spcBef>
                <a:spcPts val="5"/>
              </a:spcBef>
            </a:pPr>
            <a:r>
              <a:rPr dirty="0" sz="1600" spc="-5">
                <a:solidFill>
                  <a:srgbClr val="0000FF"/>
                </a:solidFill>
                <a:latin typeface="Courier New"/>
                <a:cs typeface="Courier New"/>
              </a:rPr>
              <a:t>else </a:t>
            </a:r>
            <a:r>
              <a:rPr dirty="0" sz="160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600" spc="-5">
                <a:latin typeface="Courier New"/>
                <a:cs typeface="Courier New"/>
              </a:rPr>
              <a:t>so=so+i;  no=no+1;  </a:t>
            </a:r>
            <a:r>
              <a:rPr dirty="0" sz="1600" spc="-5">
                <a:solidFill>
                  <a:srgbClr val="0000FF"/>
                </a:solidFill>
                <a:latin typeface="Courier New"/>
                <a:cs typeface="Courier New"/>
              </a:rPr>
              <a:t>end</a:t>
            </a:r>
            <a:endParaRPr sz="1600">
              <a:latin typeface="Courier New"/>
              <a:cs typeface="Courier New"/>
            </a:endParaRPr>
          </a:p>
          <a:p>
            <a:pPr marL="12700" marR="4804410">
              <a:lnSpc>
                <a:spcPts val="1810"/>
              </a:lnSpc>
              <a:spcBef>
                <a:spcPts val="10"/>
              </a:spcBef>
            </a:pPr>
            <a:r>
              <a:rPr dirty="0" sz="1600" spc="-5">
                <a:solidFill>
                  <a:srgbClr val="0000FF"/>
                </a:solidFill>
                <a:latin typeface="Courier New"/>
                <a:cs typeface="Courier New"/>
              </a:rPr>
              <a:t>end </a:t>
            </a:r>
            <a:r>
              <a:rPr dirty="0" sz="160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600" spc="-5">
                <a:latin typeface="Courier New"/>
                <a:cs typeface="Courier New"/>
              </a:rPr>
              <a:t>avo=s/no;  disp(se);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502412"/>
            <a:ext cx="4332605" cy="33559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Courier New"/>
                <a:cs typeface="Courier New"/>
              </a:rPr>
              <a:t>disp(avo);</a:t>
            </a:r>
            <a:endParaRPr sz="16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Courier New"/>
              <a:cs typeface="Courier New"/>
            </a:endParaRPr>
          </a:p>
          <a:p>
            <a:pPr marL="1040765" marR="5080" indent="-1028700">
              <a:lnSpc>
                <a:spcPct val="159300"/>
              </a:lnSpc>
              <a:tabLst>
                <a:tab pos="1031875" algn="l"/>
              </a:tabLst>
            </a:pPr>
            <a:r>
              <a:rPr dirty="0" sz="1400" spc="-5" b="1">
                <a:latin typeface="Calibri"/>
                <a:cs typeface="Calibri"/>
              </a:rPr>
              <a:t>Example</a:t>
            </a:r>
            <a:r>
              <a:rPr dirty="0" sz="1400" spc="1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4:-	</a:t>
            </a:r>
            <a:r>
              <a:rPr dirty="0" sz="1400" spc="-5">
                <a:latin typeface="Times New Roman"/>
                <a:cs typeface="Times New Roman"/>
              </a:rPr>
              <a:t>Write </a:t>
            </a:r>
            <a:r>
              <a:rPr dirty="0" sz="1400">
                <a:latin typeface="Times New Roman"/>
                <a:cs typeface="Times New Roman"/>
              </a:rPr>
              <a:t>a program </a:t>
            </a:r>
            <a:r>
              <a:rPr dirty="0" sz="1400" spc="-5">
                <a:latin typeface="Times New Roman"/>
                <a:cs typeface="Times New Roman"/>
              </a:rPr>
              <a:t>to input </a:t>
            </a:r>
            <a:r>
              <a:rPr dirty="0" sz="1400">
                <a:latin typeface="Times New Roman"/>
                <a:cs typeface="Times New Roman"/>
              </a:rPr>
              <a:t>(n) </a:t>
            </a:r>
            <a:r>
              <a:rPr dirty="0" sz="1400" spc="-5">
                <a:latin typeface="Times New Roman"/>
                <a:cs typeface="Times New Roman"/>
              </a:rPr>
              <a:t>number then find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1-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summation</a:t>
            </a:r>
            <a:endParaRPr sz="1400">
              <a:latin typeface="Times New Roman"/>
              <a:cs typeface="Times New Roman"/>
            </a:endParaRPr>
          </a:p>
          <a:p>
            <a:pPr marL="1040765">
              <a:lnSpc>
                <a:spcPts val="1610"/>
              </a:lnSpc>
            </a:pPr>
            <a:r>
              <a:rPr dirty="0" sz="1400">
                <a:latin typeface="Times New Roman"/>
                <a:cs typeface="Times New Roman"/>
              </a:rPr>
              <a:t>2-</a:t>
            </a:r>
            <a:r>
              <a:rPr dirty="0" sz="1400" spc="24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factorial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5">
                <a:latin typeface="Times New Roman"/>
                <a:cs typeface="Times New Roman"/>
              </a:rPr>
              <a:t> the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prime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numbers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among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them</a:t>
            </a:r>
            <a:r>
              <a:rPr dirty="0" sz="1400" spc="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?</a:t>
            </a:r>
            <a:endParaRPr sz="1400">
              <a:latin typeface="Times New Roman"/>
              <a:cs typeface="Times New Roman"/>
            </a:endParaRPr>
          </a:p>
          <a:p>
            <a:pPr marL="12700" marR="2391410">
              <a:lnSpc>
                <a:spcPts val="2039"/>
              </a:lnSpc>
              <a:spcBef>
                <a:spcPts val="885"/>
              </a:spcBef>
            </a:pPr>
            <a:r>
              <a:rPr dirty="0" sz="1800" spc="-5">
                <a:latin typeface="Courier New"/>
                <a:cs typeface="Courier New"/>
              </a:rPr>
              <a:t>n=input(</a:t>
            </a:r>
            <a:r>
              <a:rPr dirty="0" sz="1800" spc="-5">
                <a:solidFill>
                  <a:srgbClr val="9F1FEF"/>
                </a:solidFill>
                <a:latin typeface="Courier New"/>
                <a:cs typeface="Courier New"/>
              </a:rPr>
              <a:t>'n=</a:t>
            </a:r>
            <a:r>
              <a:rPr dirty="0" sz="1800">
                <a:solidFill>
                  <a:srgbClr val="9F1FEF"/>
                </a:solidFill>
                <a:latin typeface="Courier New"/>
                <a:cs typeface="Courier New"/>
              </a:rPr>
              <a:t>'</a:t>
            </a:r>
            <a:r>
              <a:rPr dirty="0" sz="1800" spc="-5">
                <a:latin typeface="Courier New"/>
                <a:cs typeface="Courier New"/>
              </a:rPr>
              <a:t>);  </a:t>
            </a:r>
            <a:r>
              <a:rPr dirty="0" sz="1800" spc="-5">
                <a:latin typeface="Courier New"/>
                <a:cs typeface="Courier New"/>
              </a:rPr>
              <a:t>sp=0;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ts val="1935"/>
              </a:lnSpc>
            </a:pP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for</a:t>
            </a:r>
            <a:r>
              <a:rPr dirty="0" sz="1800" spc="-7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i=1:n</a:t>
            </a:r>
            <a:endParaRPr sz="1800">
              <a:latin typeface="Courier New"/>
              <a:cs typeface="Courier New"/>
            </a:endParaRPr>
          </a:p>
          <a:p>
            <a:pPr marL="560705">
              <a:lnSpc>
                <a:spcPts val="2039"/>
              </a:lnSpc>
            </a:pP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if</a:t>
            </a:r>
            <a:r>
              <a:rPr dirty="0" sz="1800" spc="-7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isprime(i)</a:t>
            </a:r>
            <a:endParaRPr sz="1800">
              <a:latin typeface="Courier New"/>
              <a:cs typeface="Courier New"/>
            </a:endParaRPr>
          </a:p>
          <a:p>
            <a:pPr marL="1109345" marR="1156970">
              <a:lnSpc>
                <a:spcPts val="2039"/>
              </a:lnSpc>
              <a:spcBef>
                <a:spcPts val="110"/>
              </a:spcBef>
            </a:pPr>
            <a:r>
              <a:rPr dirty="0" sz="1800" spc="-5">
                <a:latin typeface="Courier New"/>
                <a:cs typeface="Courier New"/>
              </a:rPr>
              <a:t>sp=sp+i; </a:t>
            </a:r>
            <a:r>
              <a:rPr dirty="0" sz="180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f=factorial(i);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08352" y="3817746"/>
            <a:ext cx="180911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7865" algn="l"/>
                <a:tab pos="1383665" algn="l"/>
              </a:tabLst>
            </a:pPr>
            <a:r>
              <a:rPr dirty="0" sz="1800">
                <a:solidFill>
                  <a:srgbClr val="9F1FEF"/>
                </a:solidFill>
                <a:latin typeface="Courier New"/>
                <a:cs typeface="Courier New"/>
              </a:rPr>
              <a:t>n	f	'</a:t>
            </a:r>
            <a:r>
              <a:rPr dirty="0" sz="1800" spc="-5">
                <a:latin typeface="Courier New"/>
                <a:cs typeface="Courier New"/>
              </a:rPr>
              <a:t>);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99233" y="3817746"/>
            <a:ext cx="1534160" cy="81788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 marR="5080">
              <a:lnSpc>
                <a:spcPts val="2039"/>
              </a:lnSpc>
              <a:spcBef>
                <a:spcPts val="265"/>
              </a:spcBef>
            </a:pPr>
            <a:r>
              <a:rPr dirty="0" sz="1800" spc="-5">
                <a:latin typeface="Courier New"/>
                <a:cs typeface="Courier New"/>
              </a:rPr>
              <a:t>disp(</a:t>
            </a:r>
            <a:r>
              <a:rPr dirty="0" sz="1800" spc="-5">
                <a:solidFill>
                  <a:srgbClr val="9F1FEF"/>
                </a:solidFill>
                <a:latin typeface="Courier New"/>
                <a:cs typeface="Courier New"/>
              </a:rPr>
              <a:t>' </a:t>
            </a:r>
            <a:r>
              <a:rPr dirty="0" sz="1800">
                <a:solidFill>
                  <a:srgbClr val="9F1FEF"/>
                </a:solidFill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disp([i,f])  </a:t>
            </a: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end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4595240"/>
            <a:ext cx="5521325" cy="1376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95"/>
              </a:lnSpc>
              <a:spcBef>
                <a:spcPts val="100"/>
              </a:spcBef>
            </a:pP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end</a:t>
            </a:r>
            <a:endParaRPr sz="1800">
              <a:latin typeface="Courier New"/>
              <a:cs typeface="Courier New"/>
            </a:endParaRPr>
          </a:p>
          <a:p>
            <a:pPr marL="12700" marR="1659255">
              <a:lnSpc>
                <a:spcPts val="2039"/>
              </a:lnSpc>
              <a:spcBef>
                <a:spcPts val="100"/>
              </a:spcBef>
            </a:pPr>
            <a:r>
              <a:rPr dirty="0" sz="1800" spc="-5">
                <a:latin typeface="Courier New"/>
                <a:cs typeface="Courier New"/>
              </a:rPr>
              <a:t>disp(</a:t>
            </a:r>
            <a:r>
              <a:rPr dirty="0" sz="1800" spc="-5">
                <a:solidFill>
                  <a:srgbClr val="9F1FEF"/>
                </a:solidFill>
                <a:latin typeface="Courier New"/>
                <a:cs typeface="Courier New"/>
              </a:rPr>
              <a:t>'sum of prime numbers'</a:t>
            </a:r>
            <a:r>
              <a:rPr dirty="0" sz="1800" spc="-5">
                <a:latin typeface="Courier New"/>
                <a:cs typeface="Courier New"/>
              </a:rPr>
              <a:t>) </a:t>
            </a:r>
            <a:r>
              <a:rPr dirty="0" sz="1800" spc="-107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disp(sp)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030605" algn="l"/>
              </a:tabLst>
            </a:pPr>
            <a:r>
              <a:rPr dirty="0" sz="1400" spc="-5" b="1">
                <a:latin typeface="Calibri"/>
                <a:cs typeface="Calibri"/>
              </a:rPr>
              <a:t>Example</a:t>
            </a:r>
            <a:r>
              <a:rPr dirty="0" sz="1400" spc="1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5:-	</a:t>
            </a:r>
            <a:r>
              <a:rPr dirty="0" sz="1400">
                <a:latin typeface="Times New Roman"/>
                <a:cs typeface="Times New Roman"/>
              </a:rPr>
              <a:t>Use a</a:t>
            </a:r>
            <a:r>
              <a:rPr dirty="0" sz="1400" spc="-5">
                <a:latin typeface="Times New Roman"/>
                <a:cs typeface="Times New Roman"/>
              </a:rPr>
              <a:t> for-end loop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script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file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calculate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sum</a:t>
            </a:r>
            <a:r>
              <a:rPr dirty="0" sz="1400">
                <a:latin typeface="Times New Roman"/>
                <a:cs typeface="Times New Roman"/>
              </a:rPr>
              <a:t> of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first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8516" y="6100952"/>
            <a:ext cx="120650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mbria Math"/>
                <a:cs typeface="Cambria Math"/>
              </a:rPr>
              <a:t>𝑛</a:t>
            </a:r>
            <a:r>
              <a:rPr dirty="0" sz="1400" spc="5">
                <a:latin typeface="Cambria Math"/>
                <a:cs typeface="Cambria Math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terms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series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17570" y="5980557"/>
            <a:ext cx="62230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2136" sz="1950">
                <a:latin typeface="Cambria Math"/>
                <a:cs typeface="Cambria Math"/>
              </a:rPr>
              <a:t>(</a:t>
            </a:r>
            <a:r>
              <a:rPr dirty="0" sz="1300">
                <a:latin typeface="Cambria Math"/>
                <a:cs typeface="Cambria Math"/>
              </a:rPr>
              <a:t>−𝟏</a:t>
            </a:r>
            <a:r>
              <a:rPr dirty="0" baseline="2136" sz="1950">
                <a:latin typeface="Cambria Math"/>
                <a:cs typeface="Cambria Math"/>
              </a:rPr>
              <a:t>)</a:t>
            </a:r>
            <a:r>
              <a:rPr dirty="0" baseline="26455" sz="1575">
                <a:latin typeface="Cambria Math"/>
                <a:cs typeface="Cambria Math"/>
              </a:rPr>
              <a:t>𝒌</a:t>
            </a:r>
            <a:r>
              <a:rPr dirty="0" sz="1300">
                <a:latin typeface="Cambria Math"/>
                <a:cs typeface="Cambria Math"/>
              </a:rPr>
              <a:t>𝒌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55670" y="6218809"/>
            <a:ext cx="546100" cy="15240"/>
          </a:xfrm>
          <a:custGeom>
            <a:avLst/>
            <a:gdLst/>
            <a:ahLst/>
            <a:cxnLst/>
            <a:rect l="l" t="t" r="r" b="b"/>
            <a:pathLst>
              <a:path w="546100" h="15239">
                <a:moveTo>
                  <a:pt x="545592" y="0"/>
                </a:moveTo>
                <a:lnTo>
                  <a:pt x="0" y="0"/>
                </a:lnTo>
                <a:lnTo>
                  <a:pt x="0" y="15239"/>
                </a:lnTo>
                <a:lnTo>
                  <a:pt x="545592" y="15239"/>
                </a:lnTo>
                <a:lnTo>
                  <a:pt x="545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396363" y="5957696"/>
            <a:ext cx="3448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20061" sz="2700" spc="-7">
                <a:latin typeface="Cambria Math"/>
                <a:cs typeface="Cambria Math"/>
              </a:rPr>
              <a:t>∑</a:t>
            </a:r>
            <a:r>
              <a:rPr dirty="0" sz="1300" spc="-5">
                <a:latin typeface="Cambria Math"/>
                <a:cs typeface="Cambria Math"/>
              </a:rPr>
              <a:t>𝒏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23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557907" y="6178677"/>
            <a:ext cx="80835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575945" algn="l"/>
              </a:tabLst>
            </a:pPr>
            <a:r>
              <a:rPr dirty="0" baseline="2136" sz="1950" spc="-15">
                <a:latin typeface="Cambria Math"/>
                <a:cs typeface="Cambria Math"/>
              </a:rPr>
              <a:t>𝒌=𝟏	</a:t>
            </a:r>
            <a:r>
              <a:rPr dirty="0" baseline="-17094" sz="1950">
                <a:latin typeface="Cambria Math"/>
                <a:cs typeface="Cambria Math"/>
              </a:rPr>
              <a:t>𝟐</a:t>
            </a:r>
            <a:r>
              <a:rPr dirty="0" sz="1050">
                <a:latin typeface="Cambria Math"/>
                <a:cs typeface="Cambria Math"/>
              </a:rPr>
              <a:t>𝒌</a:t>
            </a:r>
            <a:endParaRPr sz="105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6483858"/>
            <a:ext cx="4552950" cy="202565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 marR="2612390">
              <a:lnSpc>
                <a:spcPts val="2039"/>
              </a:lnSpc>
              <a:spcBef>
                <a:spcPts val="265"/>
              </a:spcBef>
            </a:pPr>
            <a:r>
              <a:rPr dirty="0" sz="1800" spc="-5">
                <a:latin typeface="Courier New"/>
                <a:cs typeface="Courier New"/>
              </a:rPr>
              <a:t>n=input(</a:t>
            </a:r>
            <a:r>
              <a:rPr dirty="0" sz="1800" spc="-5">
                <a:solidFill>
                  <a:srgbClr val="9F1FEF"/>
                </a:solidFill>
                <a:latin typeface="Courier New"/>
                <a:cs typeface="Courier New"/>
              </a:rPr>
              <a:t>'n=</a:t>
            </a:r>
            <a:r>
              <a:rPr dirty="0" sz="1800">
                <a:solidFill>
                  <a:srgbClr val="9F1FEF"/>
                </a:solidFill>
                <a:latin typeface="Courier New"/>
                <a:cs typeface="Courier New"/>
              </a:rPr>
              <a:t>'</a:t>
            </a:r>
            <a:r>
              <a:rPr dirty="0" sz="1800" spc="-5">
                <a:latin typeface="Courier New"/>
                <a:cs typeface="Courier New"/>
              </a:rPr>
              <a:t>);  </a:t>
            </a:r>
            <a:r>
              <a:rPr dirty="0" sz="1800" spc="-5">
                <a:latin typeface="Courier New"/>
                <a:cs typeface="Courier New"/>
              </a:rPr>
              <a:t>s=0;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ts val="1925"/>
              </a:lnSpc>
            </a:pP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for</a:t>
            </a:r>
            <a:r>
              <a:rPr dirty="0" sz="1800" spc="-7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k=1:n</a:t>
            </a:r>
            <a:endParaRPr sz="1800">
              <a:latin typeface="Courier New"/>
              <a:cs typeface="Courier New"/>
            </a:endParaRPr>
          </a:p>
          <a:p>
            <a:pPr marL="835025">
              <a:lnSpc>
                <a:spcPts val="2095"/>
              </a:lnSpc>
            </a:pPr>
            <a:r>
              <a:rPr dirty="0" sz="1800" spc="-5">
                <a:latin typeface="Courier New"/>
                <a:cs typeface="Courier New"/>
              </a:rPr>
              <a:t>s=s+(-1)^k*k/2^k;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ts val="2100"/>
              </a:lnSpc>
              <a:spcBef>
                <a:spcPts val="1250"/>
              </a:spcBef>
            </a:pP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end</a:t>
            </a:r>
            <a:endParaRPr sz="1800">
              <a:latin typeface="Courier New"/>
              <a:cs typeface="Courier New"/>
            </a:endParaRPr>
          </a:p>
          <a:p>
            <a:pPr marL="12700" marR="5080">
              <a:lnSpc>
                <a:spcPts val="2030"/>
              </a:lnSpc>
              <a:spcBef>
                <a:spcPts val="114"/>
              </a:spcBef>
            </a:pPr>
            <a:r>
              <a:rPr dirty="0" sz="1800" spc="-5">
                <a:latin typeface="Courier New"/>
                <a:cs typeface="Courier New"/>
              </a:rPr>
              <a:t>disp(</a:t>
            </a:r>
            <a:r>
              <a:rPr dirty="0" sz="1800" spc="-5">
                <a:solidFill>
                  <a:srgbClr val="9F1FEF"/>
                </a:solidFill>
                <a:latin typeface="Courier New"/>
                <a:cs typeface="Courier New"/>
              </a:rPr>
              <a:t>'the sum of the series is'</a:t>
            </a:r>
            <a:r>
              <a:rPr dirty="0" sz="1800" spc="-5">
                <a:latin typeface="Courier New"/>
                <a:cs typeface="Courier New"/>
              </a:rPr>
              <a:t>); </a:t>
            </a:r>
            <a:r>
              <a:rPr dirty="0" sz="1800" spc="-107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disp(s);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526796"/>
            <a:ext cx="56705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0605" algn="l"/>
              </a:tabLst>
            </a:pPr>
            <a:r>
              <a:rPr dirty="0" sz="1400" spc="-5" b="1">
                <a:latin typeface="Calibri"/>
                <a:cs typeface="Calibri"/>
              </a:rPr>
              <a:t>Example</a:t>
            </a:r>
            <a:r>
              <a:rPr dirty="0" sz="1400" spc="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6:-	</a:t>
            </a:r>
            <a:r>
              <a:rPr dirty="0" sz="1400">
                <a:latin typeface="Times New Roman"/>
                <a:cs typeface="Times New Roman"/>
              </a:rPr>
              <a:t>Use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</a:t>
            </a:r>
            <a:r>
              <a:rPr dirty="0" sz="1400" spc="-5">
                <a:latin typeface="Times New Roman"/>
                <a:cs typeface="Times New Roman"/>
              </a:rPr>
              <a:t> for-end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loop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script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file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calculate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sum</a:t>
            </a:r>
            <a:r>
              <a:rPr dirty="0" sz="1400">
                <a:latin typeface="Times New Roman"/>
                <a:cs typeface="Times New Roman"/>
              </a:rPr>
              <a:t> of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first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Cambria Math"/>
                <a:cs typeface="Cambria Math"/>
              </a:rPr>
              <a:t>𝑛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8516" y="897382"/>
            <a:ext cx="10617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Times New Roman"/>
                <a:cs typeface="Times New Roman"/>
              </a:rPr>
              <a:t>terms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series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1267" y="715772"/>
            <a:ext cx="95821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-17094" sz="1950">
                <a:latin typeface="Cambria Math"/>
                <a:cs typeface="Cambria Math"/>
              </a:rPr>
              <a:t>(</a:t>
            </a:r>
            <a:r>
              <a:rPr dirty="0" baseline="-21367" sz="1950">
                <a:latin typeface="Cambria Math"/>
                <a:cs typeface="Cambria Math"/>
              </a:rPr>
              <a:t>−𝟏</a:t>
            </a:r>
            <a:r>
              <a:rPr dirty="0" baseline="-17094" sz="1950">
                <a:latin typeface="Cambria Math"/>
                <a:cs typeface="Cambria Math"/>
              </a:rPr>
              <a:t>)</a:t>
            </a:r>
            <a:r>
              <a:rPr dirty="0" sz="1050">
                <a:latin typeface="Cambria Math"/>
                <a:cs typeface="Cambria Math"/>
              </a:rPr>
              <a:t>𝒌</a:t>
            </a:r>
            <a:r>
              <a:rPr dirty="0" baseline="-21367" sz="1950">
                <a:latin typeface="Cambria Math"/>
                <a:cs typeface="Cambria Math"/>
              </a:rPr>
              <a:t>𝒙</a:t>
            </a:r>
            <a:r>
              <a:rPr dirty="0" sz="1050">
                <a:latin typeface="Cambria Math"/>
                <a:cs typeface="Cambria Math"/>
              </a:rPr>
              <a:t>𝟐𝒌+𝟏</a:t>
            </a:r>
            <a:endParaRPr sz="105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8398" y="1025398"/>
            <a:ext cx="62928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baseline="2136" sz="1950" spc="-15">
                <a:latin typeface="Cambria Math"/>
                <a:cs typeface="Cambria Math"/>
              </a:rPr>
              <a:t>(</a:t>
            </a:r>
            <a:r>
              <a:rPr dirty="0" sz="1300" spc="-10">
                <a:latin typeface="Cambria Math"/>
                <a:cs typeface="Cambria Math"/>
              </a:rPr>
              <a:t>𝟐𝒌+𝟏</a:t>
            </a:r>
            <a:r>
              <a:rPr dirty="0" baseline="2136" sz="1950" spc="-15">
                <a:latin typeface="Cambria Math"/>
                <a:cs typeface="Cambria Math"/>
              </a:rPr>
              <a:t>)</a:t>
            </a:r>
            <a:r>
              <a:rPr dirty="0" sz="1300" spc="-10">
                <a:latin typeface="Cambria Math"/>
                <a:cs typeface="Cambria Math"/>
              </a:rPr>
              <a:t>!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09367" y="1015238"/>
            <a:ext cx="887730" cy="15240"/>
          </a:xfrm>
          <a:custGeom>
            <a:avLst/>
            <a:gdLst/>
            <a:ahLst/>
            <a:cxnLst/>
            <a:rect l="l" t="t" r="r" b="b"/>
            <a:pathLst>
              <a:path w="887729" h="15240">
                <a:moveTo>
                  <a:pt x="887272" y="0"/>
                </a:moveTo>
                <a:lnTo>
                  <a:pt x="0" y="0"/>
                </a:lnTo>
                <a:lnTo>
                  <a:pt x="0" y="15240"/>
                </a:lnTo>
                <a:lnTo>
                  <a:pt x="887272" y="15240"/>
                </a:lnTo>
                <a:lnTo>
                  <a:pt x="8872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251582" y="754126"/>
            <a:ext cx="3898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20061" sz="2700" spc="60">
                <a:latin typeface="Cambria Math"/>
                <a:cs typeface="Cambria Math"/>
              </a:rPr>
              <a:t>∑</a:t>
            </a:r>
            <a:r>
              <a:rPr dirty="0" sz="1300" spc="40">
                <a:latin typeface="Cambria Math"/>
                <a:cs typeface="Cambria Math"/>
              </a:rPr>
              <a:t>∞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38526" y="967486"/>
            <a:ext cx="34544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>
                <a:latin typeface="Cambria Math"/>
                <a:cs typeface="Cambria Math"/>
              </a:rPr>
              <a:t>𝒌</a:t>
            </a:r>
            <a:r>
              <a:rPr dirty="0" sz="1300" spc="-25">
                <a:latin typeface="Cambria Math"/>
                <a:cs typeface="Cambria Math"/>
              </a:rPr>
              <a:t>=</a:t>
            </a:r>
            <a:r>
              <a:rPr dirty="0" sz="1300" spc="-5">
                <a:latin typeface="Cambria Math"/>
                <a:cs typeface="Cambria Math"/>
              </a:rPr>
              <a:t>𝟎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83889" y="847090"/>
            <a:ext cx="29648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,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</a:t>
            </a:r>
            <a:r>
              <a:rPr dirty="0" sz="1400" spc="-10">
                <a:latin typeface="Times New Roman"/>
                <a:cs typeface="Times New Roman"/>
              </a:rPr>
              <a:t>x</a:t>
            </a:r>
            <a:r>
              <a:rPr dirty="0" sz="1400">
                <a:latin typeface="Times New Roman"/>
                <a:cs typeface="Times New Roman"/>
              </a:rPr>
              <a:t>e</a:t>
            </a:r>
            <a:r>
              <a:rPr dirty="0" sz="1400" spc="-15">
                <a:latin typeface="Times New Roman"/>
                <a:cs typeface="Times New Roman"/>
              </a:rPr>
              <a:t>c</a:t>
            </a:r>
            <a:r>
              <a:rPr dirty="0" sz="1400">
                <a:latin typeface="Times New Roman"/>
                <a:cs typeface="Times New Roman"/>
              </a:rPr>
              <a:t>ute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t</a:t>
            </a:r>
            <a:r>
              <a:rPr dirty="0" sz="1400">
                <a:latin typeface="Times New Roman"/>
                <a:cs typeface="Times New Roman"/>
              </a:rPr>
              <a:t>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</a:t>
            </a:r>
            <a:r>
              <a:rPr dirty="0" sz="1400" spc="-10">
                <a:latin typeface="Times New Roman"/>
                <a:cs typeface="Times New Roman"/>
              </a:rPr>
              <a:t>c</a:t>
            </a:r>
            <a:r>
              <a:rPr dirty="0" sz="1400">
                <a:latin typeface="Times New Roman"/>
                <a:cs typeface="Times New Roman"/>
              </a:rPr>
              <a:t>r</a:t>
            </a:r>
            <a:r>
              <a:rPr dirty="0" sz="1400" spc="-10">
                <a:latin typeface="Times New Roman"/>
                <a:cs typeface="Times New Roman"/>
              </a:rPr>
              <a:t>i</a:t>
            </a:r>
            <a:r>
              <a:rPr dirty="0" sz="1400">
                <a:latin typeface="Times New Roman"/>
                <a:cs typeface="Times New Roman"/>
              </a:rPr>
              <a:t>pt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5">
                <a:latin typeface="Times New Roman"/>
                <a:cs typeface="Times New Roman"/>
              </a:rPr>
              <a:t>f</a:t>
            </a:r>
            <a:r>
              <a:rPr dirty="0" sz="1400" spc="-10">
                <a:latin typeface="Times New Roman"/>
                <a:cs typeface="Times New Roman"/>
              </a:rPr>
              <a:t>i</a:t>
            </a:r>
            <a:r>
              <a:rPr dirty="0" sz="1400">
                <a:latin typeface="Times New Roman"/>
                <a:cs typeface="Times New Roman"/>
              </a:rPr>
              <a:t>le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f</a:t>
            </a:r>
            <a:r>
              <a:rPr dirty="0" sz="1400" spc="-10">
                <a:latin typeface="Times New Roman"/>
                <a:cs typeface="Times New Roman"/>
              </a:rPr>
              <a:t>o</a:t>
            </a:r>
            <a:r>
              <a:rPr dirty="0" sz="1400">
                <a:latin typeface="Times New Roman"/>
                <a:cs typeface="Times New Roman"/>
              </a:rPr>
              <a:t>r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Cambria Math"/>
                <a:cs typeface="Cambria Math"/>
              </a:rPr>
              <a:t>𝑛</a:t>
            </a:r>
            <a:r>
              <a:rPr dirty="0" sz="1400" spc="11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7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4,</a:t>
            </a:r>
            <a:r>
              <a:rPr dirty="0" sz="1400" spc="-85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𝑥</a:t>
            </a:r>
            <a:r>
              <a:rPr dirty="0" sz="1400" spc="120">
                <a:latin typeface="Cambria Math"/>
                <a:cs typeface="Cambria Math"/>
              </a:rPr>
              <a:t> </a:t>
            </a:r>
            <a:r>
              <a:rPr dirty="0" sz="1400">
                <a:latin typeface="Cambria Math"/>
                <a:cs typeface="Cambria Math"/>
              </a:rPr>
              <a:t>=</a:t>
            </a:r>
            <a:r>
              <a:rPr dirty="0" sz="1400" spc="80">
                <a:latin typeface="Cambria Math"/>
                <a:cs typeface="Cambria Math"/>
              </a:rPr>
              <a:t> </a:t>
            </a:r>
            <a:r>
              <a:rPr dirty="0" sz="1400" spc="-10">
                <a:latin typeface="Cambria Math"/>
                <a:cs typeface="Cambria Math"/>
              </a:rPr>
              <a:t>2</a:t>
            </a:r>
            <a:r>
              <a:rPr dirty="0" sz="140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2004" y="1336294"/>
            <a:ext cx="5481955" cy="2723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Times New Roman"/>
                <a:cs typeface="Times New Roman"/>
              </a:rPr>
              <a:t>%Where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Cambria Math"/>
                <a:cs typeface="Cambria Math"/>
              </a:rPr>
              <a:t>𝑛</a:t>
            </a:r>
            <a:r>
              <a:rPr dirty="0" sz="1400" spc="55">
                <a:latin typeface="Cambria Math"/>
                <a:cs typeface="Cambria Math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is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number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of</a:t>
            </a:r>
            <a:r>
              <a:rPr dirty="0" sz="1400">
                <a:latin typeface="Times New Roman"/>
                <a:cs typeface="Times New Roman"/>
              </a:rPr>
              <a:t> terms</a:t>
            </a:r>
            <a:r>
              <a:rPr dirty="0" sz="1400" spc="-5">
                <a:latin typeface="Times New Roman"/>
                <a:cs typeface="Times New Roman"/>
              </a:rPr>
              <a:t> in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series.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2100"/>
              </a:lnSpc>
            </a:pPr>
            <a:r>
              <a:rPr dirty="0" sz="1800" spc="-5">
                <a:latin typeface="Courier New"/>
                <a:cs typeface="Courier New"/>
              </a:rPr>
              <a:t>n=input(</a:t>
            </a:r>
            <a:r>
              <a:rPr dirty="0" sz="1800" spc="-5">
                <a:solidFill>
                  <a:srgbClr val="9F1FEF"/>
                </a:solidFill>
                <a:latin typeface="Courier New"/>
                <a:cs typeface="Courier New"/>
              </a:rPr>
              <a:t>'n='</a:t>
            </a:r>
            <a:r>
              <a:rPr dirty="0" sz="1800" spc="-5">
                <a:latin typeface="Courier New"/>
                <a:cs typeface="Courier New"/>
              </a:rPr>
              <a:t>);</a:t>
            </a:r>
            <a:endParaRPr sz="1800">
              <a:latin typeface="Courier New"/>
              <a:cs typeface="Courier New"/>
            </a:endParaRPr>
          </a:p>
          <a:p>
            <a:pPr marL="12700" marR="3540760">
              <a:lnSpc>
                <a:spcPts val="2039"/>
              </a:lnSpc>
              <a:spcBef>
                <a:spcPts val="110"/>
              </a:spcBef>
            </a:pPr>
            <a:r>
              <a:rPr dirty="0" sz="1800" spc="-5">
                <a:latin typeface="Courier New"/>
                <a:cs typeface="Courier New"/>
              </a:rPr>
              <a:t>x=input(</a:t>
            </a:r>
            <a:r>
              <a:rPr dirty="0" sz="1800" spc="-5">
                <a:solidFill>
                  <a:srgbClr val="9F1FEF"/>
                </a:solidFill>
                <a:latin typeface="Courier New"/>
                <a:cs typeface="Courier New"/>
              </a:rPr>
              <a:t>'x=</a:t>
            </a:r>
            <a:r>
              <a:rPr dirty="0" sz="1800">
                <a:solidFill>
                  <a:srgbClr val="9F1FEF"/>
                </a:solidFill>
                <a:latin typeface="Courier New"/>
                <a:cs typeface="Courier New"/>
              </a:rPr>
              <a:t>'</a:t>
            </a:r>
            <a:r>
              <a:rPr dirty="0" sz="1800" spc="-5">
                <a:latin typeface="Courier New"/>
                <a:cs typeface="Courier New"/>
              </a:rPr>
              <a:t>);  </a:t>
            </a:r>
            <a:r>
              <a:rPr dirty="0" sz="1800" spc="-5">
                <a:latin typeface="Courier New"/>
                <a:cs typeface="Courier New"/>
              </a:rPr>
              <a:t>s=0;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ts val="1950"/>
              </a:lnSpc>
            </a:pP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for</a:t>
            </a:r>
            <a:r>
              <a:rPr dirty="0" sz="1800" spc="-7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k=1:n</a:t>
            </a:r>
            <a:endParaRPr sz="1800">
              <a:latin typeface="Courier New"/>
              <a:cs typeface="Courier New"/>
            </a:endParaRPr>
          </a:p>
          <a:p>
            <a:pPr marL="835025">
              <a:lnSpc>
                <a:spcPts val="1805"/>
              </a:lnSpc>
            </a:pPr>
            <a:r>
              <a:rPr dirty="0" sz="1600" spc="-5">
                <a:latin typeface="Courier New"/>
                <a:cs typeface="Courier New"/>
              </a:rPr>
              <a:t>s=s+(-1)^k*x^(2*k+1)/factorial(2*k+1);</a:t>
            </a:r>
            <a:endParaRPr sz="1600">
              <a:latin typeface="Courier New"/>
              <a:cs typeface="Courier New"/>
            </a:endParaRPr>
          </a:p>
          <a:p>
            <a:pPr marL="697865">
              <a:lnSpc>
                <a:spcPts val="2030"/>
              </a:lnSpc>
            </a:pP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end</a:t>
            </a:r>
            <a:endParaRPr sz="1800">
              <a:latin typeface="Courier New"/>
              <a:cs typeface="Courier New"/>
            </a:endParaRPr>
          </a:p>
          <a:p>
            <a:pPr marL="12700" marR="934085">
              <a:lnSpc>
                <a:spcPts val="2039"/>
              </a:lnSpc>
              <a:spcBef>
                <a:spcPts val="110"/>
              </a:spcBef>
            </a:pPr>
            <a:r>
              <a:rPr dirty="0" sz="1800" spc="-5">
                <a:latin typeface="Courier New"/>
                <a:cs typeface="Courier New"/>
              </a:rPr>
              <a:t>disp(</a:t>
            </a:r>
            <a:r>
              <a:rPr dirty="0" sz="1800" spc="-5">
                <a:solidFill>
                  <a:srgbClr val="9F1FEF"/>
                </a:solidFill>
                <a:latin typeface="Courier New"/>
                <a:cs typeface="Courier New"/>
              </a:rPr>
              <a:t>'the sum of the series is'</a:t>
            </a:r>
            <a:r>
              <a:rPr dirty="0" sz="1800" spc="-5">
                <a:latin typeface="Courier New"/>
                <a:cs typeface="Courier New"/>
              </a:rPr>
              <a:t>); </a:t>
            </a:r>
            <a:r>
              <a:rPr dirty="0" sz="1800" spc="-107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disp(s);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73502" y="5487289"/>
            <a:ext cx="192405" cy="15240"/>
          </a:xfrm>
          <a:custGeom>
            <a:avLst/>
            <a:gdLst/>
            <a:ahLst/>
            <a:cxnLst/>
            <a:rect l="l" t="t" r="r" b="b"/>
            <a:pathLst>
              <a:path w="192405" h="15239">
                <a:moveTo>
                  <a:pt x="192024" y="0"/>
                </a:moveTo>
                <a:lnTo>
                  <a:pt x="0" y="0"/>
                </a:lnTo>
                <a:lnTo>
                  <a:pt x="0" y="15239"/>
                </a:lnTo>
                <a:lnTo>
                  <a:pt x="192024" y="15239"/>
                </a:lnTo>
                <a:lnTo>
                  <a:pt x="1920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836798" y="5487289"/>
            <a:ext cx="192405" cy="15240"/>
          </a:xfrm>
          <a:custGeom>
            <a:avLst/>
            <a:gdLst/>
            <a:ahLst/>
            <a:cxnLst/>
            <a:rect l="l" t="t" r="r" b="b"/>
            <a:pathLst>
              <a:path w="192405" h="15239">
                <a:moveTo>
                  <a:pt x="192024" y="0"/>
                </a:moveTo>
                <a:lnTo>
                  <a:pt x="0" y="0"/>
                </a:lnTo>
                <a:lnTo>
                  <a:pt x="0" y="15239"/>
                </a:lnTo>
                <a:lnTo>
                  <a:pt x="192024" y="15239"/>
                </a:lnTo>
                <a:lnTo>
                  <a:pt x="1920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51204" y="4680584"/>
            <a:ext cx="3678554" cy="10401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8080">
              <a:lnSpc>
                <a:spcPts val="2100"/>
              </a:lnSpc>
              <a:spcBef>
                <a:spcPts val="100"/>
              </a:spcBef>
            </a:pPr>
            <a:r>
              <a:rPr dirty="0" sz="1800" spc="-5" b="1">
                <a:latin typeface="Courier New"/>
                <a:cs typeface="Courier New"/>
              </a:rPr>
              <a:t>Home</a:t>
            </a:r>
            <a:r>
              <a:rPr dirty="0" sz="1800" spc="-85" b="1">
                <a:latin typeface="Courier New"/>
                <a:cs typeface="Courier New"/>
              </a:rPr>
              <a:t> </a:t>
            </a:r>
            <a:r>
              <a:rPr dirty="0" sz="1800" spc="-5" b="1">
                <a:latin typeface="Courier New"/>
                <a:cs typeface="Courier New"/>
              </a:rPr>
              <a:t>Work</a:t>
            </a:r>
            <a:endParaRPr sz="1800">
              <a:latin typeface="Courier New"/>
              <a:cs typeface="Courier New"/>
            </a:endParaRPr>
          </a:p>
          <a:p>
            <a:pPr marL="63500">
              <a:lnSpc>
                <a:spcPts val="2100"/>
              </a:lnSpc>
            </a:pPr>
            <a:r>
              <a:rPr dirty="0" sz="1800" spc="-5">
                <a:latin typeface="Courier New"/>
                <a:cs typeface="Courier New"/>
              </a:rPr>
              <a:t>Write</a:t>
            </a:r>
            <a:r>
              <a:rPr dirty="0" sz="1800" spc="-3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program</a:t>
            </a:r>
            <a:r>
              <a:rPr dirty="0" sz="1800" spc="-3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to</a:t>
            </a:r>
            <a:r>
              <a:rPr dirty="0" sz="1800" spc="-3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find</a:t>
            </a:r>
            <a:endParaRPr sz="1800">
              <a:latin typeface="Courier New"/>
              <a:cs typeface="Courier New"/>
            </a:endParaRPr>
          </a:p>
          <a:p>
            <a:pPr marL="1626870">
              <a:lnSpc>
                <a:spcPts val="1025"/>
              </a:lnSpc>
              <a:spcBef>
                <a:spcPts val="40"/>
              </a:spcBef>
              <a:tabLst>
                <a:tab pos="2090420" algn="l"/>
                <a:tab pos="3011170" algn="l"/>
              </a:tabLst>
            </a:pPr>
            <a:r>
              <a:rPr dirty="0" sz="1050" spc="45">
                <a:latin typeface="Cambria Math"/>
                <a:cs typeface="Cambria Math"/>
              </a:rPr>
              <a:t>3	5	</a:t>
            </a:r>
            <a:r>
              <a:rPr dirty="0" sz="1050" spc="140">
                <a:latin typeface="Cambria Math"/>
                <a:cs typeface="Cambria Math"/>
              </a:rPr>
              <a:t>𝑛</a:t>
            </a:r>
            <a:endParaRPr sz="1050">
              <a:latin typeface="Cambria Math"/>
              <a:cs typeface="Cambria Math"/>
            </a:endParaRPr>
          </a:p>
          <a:p>
            <a:pPr marL="63500">
              <a:lnSpc>
                <a:spcPts val="1545"/>
              </a:lnSpc>
              <a:tabLst>
                <a:tab pos="1764030" algn="l"/>
                <a:tab pos="2227580" algn="l"/>
              </a:tabLst>
            </a:pPr>
            <a:r>
              <a:rPr dirty="0" sz="1800" spc="-5">
                <a:latin typeface="Cambria Math"/>
                <a:cs typeface="Cambria Math"/>
              </a:rPr>
              <a:t>1</a:t>
            </a:r>
            <a:r>
              <a:rPr dirty="0" sz="1800">
                <a:latin typeface="Cambria Math"/>
                <a:cs typeface="Cambria Math"/>
              </a:rPr>
              <a:t>) </a:t>
            </a:r>
            <a:r>
              <a:rPr dirty="0" sz="1800" spc="-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𝑠𝑖𝑛𝑥</a:t>
            </a:r>
            <a:r>
              <a:rPr dirty="0" sz="1800" spc="15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=</a:t>
            </a:r>
            <a:r>
              <a:rPr dirty="0" sz="1800" spc="10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𝑥</a:t>
            </a:r>
            <a:r>
              <a:rPr dirty="0" sz="1800" spc="6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− </a:t>
            </a:r>
            <a:r>
              <a:rPr dirty="0" baseline="44871" sz="1950" spc="202">
                <a:latin typeface="Cambria Math"/>
                <a:cs typeface="Cambria Math"/>
              </a:rPr>
              <a:t>𝑥</a:t>
            </a:r>
            <a:r>
              <a:rPr dirty="0" baseline="44871" sz="1950">
                <a:latin typeface="Cambria Math"/>
                <a:cs typeface="Cambria Math"/>
              </a:rPr>
              <a:t>	</a:t>
            </a:r>
            <a:r>
              <a:rPr dirty="0" sz="1800">
                <a:latin typeface="Cambria Math"/>
                <a:cs typeface="Cambria Math"/>
              </a:rPr>
              <a:t>+</a:t>
            </a:r>
            <a:r>
              <a:rPr dirty="0" sz="1800" spc="-5">
                <a:latin typeface="Cambria Math"/>
                <a:cs typeface="Cambria Math"/>
              </a:rPr>
              <a:t> </a:t>
            </a:r>
            <a:r>
              <a:rPr dirty="0" baseline="44871" sz="1950" spc="202">
                <a:latin typeface="Cambria Math"/>
                <a:cs typeface="Cambria Math"/>
              </a:rPr>
              <a:t>𝑥</a:t>
            </a:r>
            <a:r>
              <a:rPr dirty="0" baseline="44871" sz="1950">
                <a:latin typeface="Cambria Math"/>
                <a:cs typeface="Cambria Math"/>
              </a:rPr>
              <a:t>	</a:t>
            </a:r>
            <a:r>
              <a:rPr dirty="0" sz="1800">
                <a:latin typeface="Cambria Math"/>
                <a:cs typeface="Cambria Math"/>
              </a:rPr>
              <a:t>−</a:t>
            </a:r>
            <a:r>
              <a:rPr dirty="0" sz="1800" spc="1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⋯</a:t>
            </a:r>
            <a:r>
              <a:rPr dirty="0" sz="1800" spc="-10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+</a:t>
            </a:r>
            <a:r>
              <a:rPr dirty="0" sz="1800" spc="10">
                <a:latin typeface="Cambria Math"/>
                <a:cs typeface="Cambria Math"/>
              </a:rPr>
              <a:t> </a:t>
            </a:r>
            <a:r>
              <a:rPr dirty="0" baseline="44871" sz="1950" spc="202">
                <a:latin typeface="Cambria Math"/>
                <a:cs typeface="Cambria Math"/>
              </a:rPr>
              <a:t>𝑥</a:t>
            </a:r>
            <a:endParaRPr baseline="44871" sz="1950">
              <a:latin typeface="Cambria Math"/>
              <a:cs typeface="Cambria Math"/>
            </a:endParaRPr>
          </a:p>
          <a:p>
            <a:pPr marL="1546225">
              <a:lnSpc>
                <a:spcPts val="1180"/>
              </a:lnSpc>
              <a:tabLst>
                <a:tab pos="2009775" algn="l"/>
                <a:tab pos="2930525" algn="l"/>
              </a:tabLst>
            </a:pPr>
            <a:r>
              <a:rPr dirty="0" sz="1300" spc="15">
                <a:latin typeface="Cambria Math"/>
                <a:cs typeface="Cambria Math"/>
              </a:rPr>
              <a:t>3!	5!	</a:t>
            </a:r>
            <a:r>
              <a:rPr dirty="0" sz="1300" spc="55">
                <a:latin typeface="Cambria Math"/>
                <a:cs typeface="Cambria Math"/>
              </a:rPr>
              <a:t>𝑛!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57548" y="5487289"/>
            <a:ext cx="205740" cy="15240"/>
          </a:xfrm>
          <a:custGeom>
            <a:avLst/>
            <a:gdLst/>
            <a:ahLst/>
            <a:cxnLst/>
            <a:rect l="l" t="t" r="r" b="b"/>
            <a:pathLst>
              <a:path w="205739" h="15239">
                <a:moveTo>
                  <a:pt x="205739" y="0"/>
                </a:moveTo>
                <a:lnTo>
                  <a:pt x="0" y="0"/>
                </a:lnTo>
                <a:lnTo>
                  <a:pt x="0" y="15239"/>
                </a:lnTo>
                <a:lnTo>
                  <a:pt x="205739" y="15239"/>
                </a:lnTo>
                <a:lnTo>
                  <a:pt x="2057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49222" y="6174613"/>
            <a:ext cx="467995" cy="15240"/>
          </a:xfrm>
          <a:custGeom>
            <a:avLst/>
            <a:gdLst/>
            <a:ahLst/>
            <a:cxnLst/>
            <a:rect l="l" t="t" r="r" b="b"/>
            <a:pathLst>
              <a:path w="467994" h="15239">
                <a:moveTo>
                  <a:pt x="467868" y="0"/>
                </a:moveTo>
                <a:lnTo>
                  <a:pt x="0" y="0"/>
                </a:lnTo>
                <a:lnTo>
                  <a:pt x="0" y="15239"/>
                </a:lnTo>
                <a:lnTo>
                  <a:pt x="467868" y="15239"/>
                </a:lnTo>
                <a:lnTo>
                  <a:pt x="4678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88742" y="6174613"/>
            <a:ext cx="553720" cy="15240"/>
          </a:xfrm>
          <a:custGeom>
            <a:avLst/>
            <a:gdLst/>
            <a:ahLst/>
            <a:cxnLst/>
            <a:rect l="l" t="t" r="r" b="b"/>
            <a:pathLst>
              <a:path w="553719" h="15239">
                <a:moveTo>
                  <a:pt x="553212" y="0"/>
                </a:moveTo>
                <a:lnTo>
                  <a:pt x="0" y="0"/>
                </a:lnTo>
                <a:lnTo>
                  <a:pt x="0" y="15239"/>
                </a:lnTo>
                <a:lnTo>
                  <a:pt x="553212" y="15239"/>
                </a:lnTo>
                <a:lnTo>
                  <a:pt x="5532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16275" y="6174613"/>
            <a:ext cx="553720" cy="15240"/>
          </a:xfrm>
          <a:custGeom>
            <a:avLst/>
            <a:gdLst/>
            <a:ahLst/>
            <a:cxnLst/>
            <a:rect l="l" t="t" r="r" b="b"/>
            <a:pathLst>
              <a:path w="553720" h="15239">
                <a:moveTo>
                  <a:pt x="553516" y="0"/>
                </a:moveTo>
                <a:lnTo>
                  <a:pt x="0" y="0"/>
                </a:lnTo>
                <a:lnTo>
                  <a:pt x="0" y="15239"/>
                </a:lnTo>
                <a:lnTo>
                  <a:pt x="553516" y="15239"/>
                </a:lnTo>
                <a:lnTo>
                  <a:pt x="5535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876604" y="5936361"/>
            <a:ext cx="4286250" cy="370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72160">
              <a:lnSpc>
                <a:spcPts val="1060"/>
              </a:lnSpc>
              <a:spcBef>
                <a:spcPts val="95"/>
              </a:spcBef>
              <a:tabLst>
                <a:tab pos="1511935" algn="l"/>
                <a:tab pos="2339340" algn="l"/>
                <a:tab pos="3621404" algn="l"/>
              </a:tabLst>
            </a:pPr>
            <a:r>
              <a:rPr dirty="0" baseline="2136" sz="1950" spc="60">
                <a:latin typeface="Cambria Math"/>
                <a:cs typeface="Cambria Math"/>
              </a:rPr>
              <a:t>(</a:t>
            </a:r>
            <a:r>
              <a:rPr dirty="0" sz="1300" spc="40">
                <a:latin typeface="Cambria Math"/>
                <a:cs typeface="Cambria Math"/>
              </a:rPr>
              <a:t>𝑥+𝑦</a:t>
            </a:r>
            <a:r>
              <a:rPr dirty="0" baseline="2136" sz="1950" spc="60">
                <a:latin typeface="Cambria Math"/>
                <a:cs typeface="Cambria Math"/>
              </a:rPr>
              <a:t>)	(</a:t>
            </a:r>
            <a:r>
              <a:rPr dirty="0" sz="1300" spc="40">
                <a:latin typeface="Cambria Math"/>
                <a:cs typeface="Cambria Math"/>
              </a:rPr>
              <a:t>𝑥+𝑦</a:t>
            </a:r>
            <a:r>
              <a:rPr dirty="0" baseline="2136" sz="1950" spc="60">
                <a:latin typeface="Cambria Math"/>
                <a:cs typeface="Cambria Math"/>
              </a:rPr>
              <a:t>)</a:t>
            </a:r>
            <a:r>
              <a:rPr dirty="0" baseline="26455" sz="1575" spc="60">
                <a:latin typeface="Cambria Math"/>
                <a:cs typeface="Cambria Math"/>
              </a:rPr>
              <a:t>3	</a:t>
            </a:r>
            <a:r>
              <a:rPr dirty="0" baseline="2136" sz="1950" spc="60">
                <a:latin typeface="Cambria Math"/>
                <a:cs typeface="Cambria Math"/>
              </a:rPr>
              <a:t>(</a:t>
            </a:r>
            <a:r>
              <a:rPr dirty="0" sz="1300" spc="40">
                <a:latin typeface="Cambria Math"/>
                <a:cs typeface="Cambria Math"/>
              </a:rPr>
              <a:t>𝑥+𝑦</a:t>
            </a:r>
            <a:r>
              <a:rPr dirty="0" baseline="2136" sz="1950" spc="60">
                <a:latin typeface="Cambria Math"/>
                <a:cs typeface="Cambria Math"/>
              </a:rPr>
              <a:t>)</a:t>
            </a:r>
            <a:r>
              <a:rPr dirty="0" baseline="26455" sz="1575" spc="60">
                <a:latin typeface="Cambria Math"/>
                <a:cs typeface="Cambria Math"/>
              </a:rPr>
              <a:t>5	</a:t>
            </a:r>
            <a:r>
              <a:rPr dirty="0" baseline="2136" sz="1950" spc="60">
                <a:latin typeface="Cambria Math"/>
                <a:cs typeface="Cambria Math"/>
              </a:rPr>
              <a:t>(</a:t>
            </a:r>
            <a:r>
              <a:rPr dirty="0" sz="1300" spc="40">
                <a:latin typeface="Cambria Math"/>
                <a:cs typeface="Cambria Math"/>
              </a:rPr>
              <a:t>𝑥+𝑦</a:t>
            </a:r>
            <a:r>
              <a:rPr dirty="0" baseline="2136" sz="1950" spc="60">
                <a:latin typeface="Cambria Math"/>
                <a:cs typeface="Cambria Math"/>
              </a:rPr>
              <a:t>)</a:t>
            </a:r>
            <a:r>
              <a:rPr dirty="0" baseline="26455" sz="1575" spc="60">
                <a:latin typeface="Cambria Math"/>
                <a:cs typeface="Cambria Math"/>
              </a:rPr>
              <a:t>27</a:t>
            </a:r>
            <a:endParaRPr baseline="26455" sz="1575">
              <a:latin typeface="Cambria Math"/>
              <a:cs typeface="Cambria Math"/>
            </a:endParaRPr>
          </a:p>
          <a:p>
            <a:pPr marL="38100">
              <a:lnSpc>
                <a:spcPts val="1660"/>
              </a:lnSpc>
              <a:tabLst>
                <a:tab pos="1290320" algn="l"/>
                <a:tab pos="2117090" algn="l"/>
                <a:tab pos="2943225" algn="l"/>
              </a:tabLst>
            </a:pPr>
            <a:r>
              <a:rPr dirty="0" sz="1800" spc="-5">
                <a:latin typeface="Cambria Math"/>
                <a:cs typeface="Cambria Math"/>
              </a:rPr>
              <a:t>2</a:t>
            </a:r>
            <a:r>
              <a:rPr dirty="0" sz="1800">
                <a:latin typeface="Cambria Math"/>
                <a:cs typeface="Cambria Math"/>
              </a:rPr>
              <a:t>) </a:t>
            </a:r>
            <a:r>
              <a:rPr dirty="0" sz="1800" spc="-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𝑧</a:t>
            </a:r>
            <a:r>
              <a:rPr dirty="0" sz="1800" spc="13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=	+	+	+</a:t>
            </a:r>
            <a:r>
              <a:rPr dirty="0" sz="1800" spc="1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⋯</a:t>
            </a:r>
            <a:r>
              <a:rPr dirty="0" sz="1800" spc="-10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+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98066" y="6184773"/>
            <a:ext cx="316420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94385" algn="l"/>
                <a:tab pos="1621790" algn="l"/>
                <a:tab pos="2917825" algn="l"/>
              </a:tabLst>
            </a:pPr>
            <a:r>
              <a:rPr dirty="0" sz="1300" spc="35">
                <a:latin typeface="Cambria Math"/>
                <a:cs typeface="Cambria Math"/>
              </a:rPr>
              <a:t>3</a:t>
            </a:r>
            <a:r>
              <a:rPr dirty="0" sz="1300" spc="-5">
                <a:latin typeface="Cambria Math"/>
                <a:cs typeface="Cambria Math"/>
              </a:rPr>
              <a:t>!</a:t>
            </a:r>
            <a:r>
              <a:rPr dirty="0" sz="1300">
                <a:latin typeface="Cambria Math"/>
                <a:cs typeface="Cambria Math"/>
              </a:rPr>
              <a:t>	</a:t>
            </a:r>
            <a:r>
              <a:rPr dirty="0" sz="1300" spc="45">
                <a:latin typeface="Cambria Math"/>
                <a:cs typeface="Cambria Math"/>
              </a:rPr>
              <a:t>5</a:t>
            </a:r>
            <a:r>
              <a:rPr dirty="0" sz="1300" spc="-5">
                <a:latin typeface="Cambria Math"/>
                <a:cs typeface="Cambria Math"/>
              </a:rPr>
              <a:t>!</a:t>
            </a:r>
            <a:r>
              <a:rPr dirty="0" sz="1300">
                <a:latin typeface="Cambria Math"/>
                <a:cs typeface="Cambria Math"/>
              </a:rPr>
              <a:t>	</a:t>
            </a:r>
            <a:r>
              <a:rPr dirty="0" sz="1300" spc="35">
                <a:latin typeface="Cambria Math"/>
                <a:cs typeface="Cambria Math"/>
              </a:rPr>
              <a:t>7</a:t>
            </a:r>
            <a:r>
              <a:rPr dirty="0" sz="1300" spc="-5">
                <a:latin typeface="Cambria Math"/>
                <a:cs typeface="Cambria Math"/>
              </a:rPr>
              <a:t>!</a:t>
            </a:r>
            <a:r>
              <a:rPr dirty="0" sz="1300">
                <a:latin typeface="Cambria Math"/>
                <a:cs typeface="Cambria Math"/>
              </a:rPr>
              <a:t>	</a:t>
            </a:r>
            <a:r>
              <a:rPr dirty="0" sz="1300">
                <a:latin typeface="Cambria Math"/>
                <a:cs typeface="Cambria Math"/>
              </a:rPr>
              <a:t>2</a:t>
            </a:r>
            <a:r>
              <a:rPr dirty="0" sz="1300" spc="15">
                <a:latin typeface="Cambria Math"/>
                <a:cs typeface="Cambria Math"/>
              </a:rPr>
              <a:t>9</a:t>
            </a:r>
            <a:r>
              <a:rPr dirty="0" sz="1300" spc="-5">
                <a:latin typeface="Cambria Math"/>
                <a:cs typeface="Cambria Math"/>
              </a:rPr>
              <a:t>!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498213" y="6174613"/>
            <a:ext cx="633095" cy="15240"/>
          </a:xfrm>
          <a:custGeom>
            <a:avLst/>
            <a:gdLst/>
            <a:ahLst/>
            <a:cxnLst/>
            <a:rect l="l" t="t" r="r" b="b"/>
            <a:pathLst>
              <a:path w="633095" h="15239">
                <a:moveTo>
                  <a:pt x="632764" y="0"/>
                </a:moveTo>
                <a:lnTo>
                  <a:pt x="0" y="0"/>
                </a:lnTo>
                <a:lnTo>
                  <a:pt x="0" y="15239"/>
                </a:lnTo>
                <a:lnTo>
                  <a:pt x="632764" y="15239"/>
                </a:lnTo>
                <a:lnTo>
                  <a:pt x="632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64358" y="6601714"/>
            <a:ext cx="177165" cy="15240"/>
          </a:xfrm>
          <a:custGeom>
            <a:avLst/>
            <a:gdLst/>
            <a:ahLst/>
            <a:cxnLst/>
            <a:rect l="l" t="t" r="r" b="b"/>
            <a:pathLst>
              <a:path w="177164" h="15240">
                <a:moveTo>
                  <a:pt x="176783" y="0"/>
                </a:moveTo>
                <a:lnTo>
                  <a:pt x="0" y="0"/>
                </a:lnTo>
                <a:lnTo>
                  <a:pt x="0" y="15240"/>
                </a:lnTo>
                <a:lnTo>
                  <a:pt x="176783" y="15240"/>
                </a:lnTo>
                <a:lnTo>
                  <a:pt x="1767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813939" y="6601714"/>
            <a:ext cx="177165" cy="15240"/>
          </a:xfrm>
          <a:custGeom>
            <a:avLst/>
            <a:gdLst/>
            <a:ahLst/>
            <a:cxnLst/>
            <a:rect l="l" t="t" r="r" b="b"/>
            <a:pathLst>
              <a:path w="177164" h="15240">
                <a:moveTo>
                  <a:pt x="176783" y="0"/>
                </a:moveTo>
                <a:lnTo>
                  <a:pt x="0" y="0"/>
                </a:lnTo>
                <a:lnTo>
                  <a:pt x="0" y="15240"/>
                </a:lnTo>
                <a:lnTo>
                  <a:pt x="176783" y="15240"/>
                </a:lnTo>
                <a:lnTo>
                  <a:pt x="1767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876604" y="6332601"/>
            <a:ext cx="3061335" cy="4006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577340">
              <a:lnSpc>
                <a:spcPts val="1025"/>
              </a:lnSpc>
              <a:spcBef>
                <a:spcPts val="105"/>
              </a:spcBef>
              <a:tabLst>
                <a:tab pos="2026920" algn="l"/>
                <a:tab pos="2931160" algn="l"/>
              </a:tabLst>
            </a:pPr>
            <a:r>
              <a:rPr dirty="0" sz="1050" spc="45">
                <a:latin typeface="Cambria Math"/>
                <a:cs typeface="Cambria Math"/>
              </a:rPr>
              <a:t>2	4	</a:t>
            </a:r>
            <a:r>
              <a:rPr dirty="0" sz="1050" spc="130">
                <a:latin typeface="Cambria Math"/>
                <a:cs typeface="Cambria Math"/>
              </a:rPr>
              <a:t>n</a:t>
            </a:r>
            <a:endParaRPr sz="1050">
              <a:latin typeface="Cambria Math"/>
              <a:cs typeface="Cambria Math"/>
            </a:endParaRPr>
          </a:p>
          <a:p>
            <a:pPr marL="38100">
              <a:lnSpc>
                <a:spcPts val="1925"/>
              </a:lnSpc>
              <a:tabLst>
                <a:tab pos="1714500" algn="l"/>
                <a:tab pos="2164080" algn="l"/>
              </a:tabLst>
            </a:pPr>
            <a:r>
              <a:rPr dirty="0" sz="1800" spc="-5">
                <a:latin typeface="Cambria Math"/>
                <a:cs typeface="Cambria Math"/>
              </a:rPr>
              <a:t>3</a:t>
            </a:r>
            <a:r>
              <a:rPr dirty="0" sz="1800">
                <a:latin typeface="Cambria Math"/>
                <a:cs typeface="Cambria Math"/>
              </a:rPr>
              <a:t>) </a:t>
            </a:r>
            <a:r>
              <a:rPr dirty="0" sz="1800" spc="-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cosx</a:t>
            </a:r>
            <a:r>
              <a:rPr dirty="0" sz="1800" spc="11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=</a:t>
            </a:r>
            <a:r>
              <a:rPr dirty="0" sz="1800" spc="9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1</a:t>
            </a:r>
            <a:r>
              <a:rPr dirty="0" sz="1800" spc="1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− </a:t>
            </a:r>
            <a:r>
              <a:rPr dirty="0" cap="small" baseline="44871" sz="1950" spc="157">
                <a:latin typeface="Cambria Math"/>
                <a:cs typeface="Cambria Math"/>
              </a:rPr>
              <a:t>x</a:t>
            </a:r>
            <a:r>
              <a:rPr dirty="0" baseline="44871" sz="1950">
                <a:latin typeface="Cambria Math"/>
                <a:cs typeface="Cambria Math"/>
              </a:rPr>
              <a:t>	</a:t>
            </a:r>
            <a:r>
              <a:rPr dirty="0" sz="1800">
                <a:latin typeface="Cambria Math"/>
                <a:cs typeface="Cambria Math"/>
              </a:rPr>
              <a:t>+</a:t>
            </a:r>
            <a:r>
              <a:rPr dirty="0" sz="1800" spc="10">
                <a:latin typeface="Cambria Math"/>
                <a:cs typeface="Cambria Math"/>
              </a:rPr>
              <a:t> </a:t>
            </a:r>
            <a:r>
              <a:rPr dirty="0" cap="small" baseline="44871" sz="1950" spc="157">
                <a:latin typeface="Cambria Math"/>
                <a:cs typeface="Cambria Math"/>
              </a:rPr>
              <a:t>x</a:t>
            </a:r>
            <a:r>
              <a:rPr dirty="0" baseline="44871" sz="1950">
                <a:latin typeface="Cambria Math"/>
                <a:cs typeface="Cambria Math"/>
              </a:rPr>
              <a:t>	</a:t>
            </a:r>
            <a:r>
              <a:rPr dirty="0" sz="1800">
                <a:latin typeface="Cambria Math"/>
                <a:cs typeface="Cambria Math"/>
              </a:rPr>
              <a:t>−</a:t>
            </a:r>
            <a:r>
              <a:rPr dirty="0" sz="1800" spc="-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⋯</a:t>
            </a:r>
            <a:r>
              <a:rPr dirty="0" sz="1800" spc="-9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+ </a:t>
            </a:r>
            <a:r>
              <a:rPr dirty="0" cap="small" baseline="44871" sz="1950" spc="157">
                <a:latin typeface="Cambria Math"/>
                <a:cs typeface="Cambria Math"/>
              </a:rPr>
              <a:t>x</a:t>
            </a:r>
            <a:endParaRPr baseline="44871" sz="195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68423" y="6611873"/>
            <a:ext cx="1532890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1645" algn="l"/>
                <a:tab pos="1367155" algn="l"/>
              </a:tabLst>
            </a:pPr>
            <a:r>
              <a:rPr dirty="0" sz="1300" spc="35">
                <a:latin typeface="Cambria Math"/>
                <a:cs typeface="Cambria Math"/>
              </a:rPr>
              <a:t>2</a:t>
            </a:r>
            <a:r>
              <a:rPr dirty="0" sz="1300" spc="-5">
                <a:latin typeface="Cambria Math"/>
                <a:cs typeface="Cambria Math"/>
              </a:rPr>
              <a:t>!</a:t>
            </a:r>
            <a:r>
              <a:rPr dirty="0" sz="1300">
                <a:latin typeface="Cambria Math"/>
                <a:cs typeface="Cambria Math"/>
              </a:rPr>
              <a:t>	</a:t>
            </a:r>
            <a:r>
              <a:rPr dirty="0" sz="1300" spc="35">
                <a:latin typeface="Cambria Math"/>
                <a:cs typeface="Cambria Math"/>
              </a:rPr>
              <a:t>4</a:t>
            </a:r>
            <a:r>
              <a:rPr dirty="0" sz="1300" spc="-5">
                <a:latin typeface="Cambria Math"/>
                <a:cs typeface="Cambria Math"/>
              </a:rPr>
              <a:t>!</a:t>
            </a:r>
            <a:r>
              <a:rPr dirty="0" sz="1300">
                <a:latin typeface="Cambria Math"/>
                <a:cs typeface="Cambria Math"/>
              </a:rPr>
              <a:t>	</a:t>
            </a:r>
            <a:r>
              <a:rPr dirty="0" sz="1300" spc="95">
                <a:latin typeface="Cambria Math"/>
                <a:cs typeface="Cambria Math"/>
              </a:rPr>
              <a:t>n</a:t>
            </a:r>
            <a:r>
              <a:rPr dirty="0" sz="1300" spc="-5">
                <a:latin typeface="Cambria Math"/>
                <a:cs typeface="Cambria Math"/>
              </a:rPr>
              <a:t>!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717925" y="6601714"/>
            <a:ext cx="187960" cy="15240"/>
          </a:xfrm>
          <a:custGeom>
            <a:avLst/>
            <a:gdLst/>
            <a:ahLst/>
            <a:cxnLst/>
            <a:rect l="l" t="t" r="r" b="b"/>
            <a:pathLst>
              <a:path w="187960" h="15240">
                <a:moveTo>
                  <a:pt x="187451" y="0"/>
                </a:moveTo>
                <a:lnTo>
                  <a:pt x="0" y="0"/>
                </a:lnTo>
                <a:lnTo>
                  <a:pt x="0" y="15240"/>
                </a:lnTo>
                <a:lnTo>
                  <a:pt x="187451" y="15240"/>
                </a:lnTo>
                <a:lnTo>
                  <a:pt x="1874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902004" y="6997445"/>
            <a:ext cx="5922645" cy="19615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7865" algn="l"/>
              </a:tabLst>
            </a:pPr>
            <a:r>
              <a:rPr dirty="0" sz="1800" spc="-5">
                <a:latin typeface="Courier New"/>
                <a:cs typeface="Courier New"/>
              </a:rPr>
              <a:t>4-	</a:t>
            </a:r>
            <a:r>
              <a:rPr dirty="0" sz="1800">
                <a:latin typeface="Courier New"/>
                <a:cs typeface="Courier New"/>
              </a:rPr>
              <a:t>A</a:t>
            </a:r>
            <a:r>
              <a:rPr dirty="0" sz="1800" spc="-2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vector</a:t>
            </a:r>
            <a:r>
              <a:rPr dirty="0" sz="1800" spc="-2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is</a:t>
            </a:r>
            <a:r>
              <a:rPr dirty="0" sz="1800" spc="-2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given</a:t>
            </a:r>
            <a:r>
              <a:rPr dirty="0" sz="1800" spc="-2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by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ts val="2100"/>
              </a:lnSpc>
              <a:spcBef>
                <a:spcPts val="85"/>
              </a:spcBef>
              <a:tabLst>
                <a:tab pos="5036185" algn="l"/>
              </a:tabLst>
            </a:pPr>
            <a:r>
              <a:rPr dirty="0" sz="1800">
                <a:latin typeface="Cambria Math"/>
                <a:cs typeface="Cambria Math"/>
              </a:rPr>
              <a:t>V</a:t>
            </a:r>
            <a:r>
              <a:rPr dirty="0" sz="1800" spc="10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=</a:t>
            </a:r>
            <a:r>
              <a:rPr dirty="0" sz="1800" spc="51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[5,</a:t>
            </a:r>
            <a:r>
              <a:rPr dirty="0" sz="1800" spc="-110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17,</a:t>
            </a:r>
            <a:r>
              <a:rPr dirty="0" sz="1800" spc="-90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−3,</a:t>
            </a:r>
            <a:r>
              <a:rPr dirty="0" sz="1800" spc="-90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8,</a:t>
            </a:r>
            <a:r>
              <a:rPr dirty="0" sz="1800" spc="-90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0,</a:t>
            </a:r>
            <a:r>
              <a:rPr dirty="0" sz="1800" spc="-90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−7,</a:t>
            </a:r>
            <a:r>
              <a:rPr dirty="0" sz="1800" spc="-9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12,</a:t>
            </a:r>
            <a:r>
              <a:rPr dirty="0" sz="1800" spc="-10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15,</a:t>
            </a:r>
            <a:r>
              <a:rPr dirty="0" sz="1800" spc="-10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20,</a:t>
            </a:r>
            <a:r>
              <a:rPr dirty="0" sz="1800" spc="-90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−6,</a:t>
            </a:r>
            <a:r>
              <a:rPr dirty="0" sz="1800" spc="-95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6,</a:t>
            </a:r>
            <a:r>
              <a:rPr dirty="0" sz="1800" spc="-90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4,</a:t>
            </a:r>
            <a:r>
              <a:rPr dirty="0" sz="1800" spc="-90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−7,</a:t>
            </a:r>
            <a:r>
              <a:rPr dirty="0" sz="1800" spc="-90">
                <a:latin typeface="Cambria Math"/>
                <a:cs typeface="Cambria Math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16].	</a:t>
            </a:r>
            <a:r>
              <a:rPr dirty="0" sz="1800" spc="-5">
                <a:latin typeface="Courier New"/>
                <a:cs typeface="Courier New"/>
              </a:rPr>
              <a:t>Write</a:t>
            </a:r>
            <a:endParaRPr sz="1800">
              <a:latin typeface="Courier New"/>
              <a:cs typeface="Courier New"/>
            </a:endParaRPr>
          </a:p>
          <a:p>
            <a:pPr marL="12700" marR="5080">
              <a:lnSpc>
                <a:spcPts val="2039"/>
              </a:lnSpc>
              <a:spcBef>
                <a:spcPts val="105"/>
              </a:spcBef>
            </a:pPr>
            <a:r>
              <a:rPr dirty="0" sz="1800">
                <a:latin typeface="Courier New"/>
                <a:cs typeface="Courier New"/>
              </a:rPr>
              <a:t>a </a:t>
            </a:r>
            <a:r>
              <a:rPr dirty="0" sz="1800" spc="-5">
                <a:latin typeface="Courier New"/>
                <a:cs typeface="Courier New"/>
              </a:rPr>
              <a:t>program as </a:t>
            </a:r>
            <a:r>
              <a:rPr dirty="0" sz="1800">
                <a:latin typeface="Courier New"/>
                <a:cs typeface="Courier New"/>
              </a:rPr>
              <a:t>a </a:t>
            </a:r>
            <a:r>
              <a:rPr dirty="0" sz="1800" spc="-5">
                <a:latin typeface="Courier New"/>
                <a:cs typeface="Courier New"/>
              </a:rPr>
              <a:t>script file that doubles the </a:t>
            </a:r>
            <a:r>
              <a:rPr dirty="0" sz="1800" spc="-107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elements</a:t>
            </a:r>
            <a:r>
              <a:rPr dirty="0" sz="1800" spc="-1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that</a:t>
            </a:r>
            <a:r>
              <a:rPr dirty="0" sz="1800" spc="-1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are</a:t>
            </a:r>
            <a:r>
              <a:rPr dirty="0" sz="1800" spc="-1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positive</a:t>
            </a:r>
            <a:r>
              <a:rPr dirty="0" sz="1800" spc="-1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and</a:t>
            </a:r>
            <a:r>
              <a:rPr dirty="0" sz="1800" spc="-1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are</a:t>
            </a:r>
            <a:endParaRPr sz="1800">
              <a:latin typeface="Courier New"/>
              <a:cs typeface="Courier New"/>
            </a:endParaRPr>
          </a:p>
          <a:p>
            <a:pPr marL="12700" marR="288925">
              <a:lnSpc>
                <a:spcPts val="2250"/>
              </a:lnSpc>
              <a:spcBef>
                <a:spcPts val="50"/>
              </a:spcBef>
              <a:tabLst>
                <a:tab pos="1510665" algn="l"/>
                <a:tab pos="2059305" algn="l"/>
              </a:tabLst>
            </a:pPr>
            <a:r>
              <a:rPr dirty="0" sz="1800" spc="-5">
                <a:latin typeface="Courier New"/>
                <a:cs typeface="Courier New"/>
              </a:rPr>
              <a:t>divisible by</a:t>
            </a:r>
            <a:r>
              <a:rPr dirty="0" sz="1800" spc="5">
                <a:latin typeface="Courier New"/>
                <a:cs typeface="Courier New"/>
              </a:rPr>
              <a:t> </a:t>
            </a:r>
            <a:r>
              <a:rPr dirty="0" sz="1800">
                <a:latin typeface="Cambria Math"/>
                <a:cs typeface="Cambria Math"/>
              </a:rPr>
              <a:t>3	</a:t>
            </a:r>
            <a:r>
              <a:rPr dirty="0" sz="1800" spc="-5">
                <a:latin typeface="Courier New"/>
                <a:cs typeface="Courier New"/>
              </a:rPr>
              <a:t>or </a:t>
            </a:r>
            <a:r>
              <a:rPr dirty="0" sz="1800" spc="-5">
                <a:latin typeface="Cambria Math"/>
                <a:cs typeface="Cambria Math"/>
              </a:rPr>
              <a:t>5</a:t>
            </a:r>
            <a:r>
              <a:rPr dirty="0" sz="1800" spc="-5">
                <a:latin typeface="Courier New"/>
                <a:cs typeface="Courier New"/>
              </a:rPr>
              <a:t>, and, raises to the </a:t>
            </a:r>
            <a:r>
              <a:rPr dirty="0" sz="180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power of</a:t>
            </a:r>
            <a:r>
              <a:rPr dirty="0" sz="1800" spc="5">
                <a:latin typeface="Courier New"/>
                <a:cs typeface="Courier New"/>
              </a:rPr>
              <a:t> </a:t>
            </a:r>
            <a:r>
              <a:rPr dirty="0" sz="1800">
                <a:latin typeface="Cambria Math"/>
                <a:cs typeface="Cambria Math"/>
              </a:rPr>
              <a:t>3	</a:t>
            </a:r>
            <a:r>
              <a:rPr dirty="0" sz="1800" spc="-5">
                <a:latin typeface="Courier New"/>
                <a:cs typeface="Courier New"/>
              </a:rPr>
              <a:t>the</a:t>
            </a:r>
            <a:r>
              <a:rPr dirty="0" sz="1800" spc="-2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elements</a:t>
            </a:r>
            <a:r>
              <a:rPr dirty="0" sz="1800" spc="-2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that</a:t>
            </a:r>
            <a:r>
              <a:rPr dirty="0" sz="1800" spc="-2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are</a:t>
            </a:r>
            <a:r>
              <a:rPr dirty="0" sz="1800" spc="-2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negative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ourier New"/>
                <a:cs typeface="Courier New"/>
              </a:rPr>
              <a:t>but</a:t>
            </a:r>
            <a:r>
              <a:rPr dirty="0" sz="1800" spc="-3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greater</a:t>
            </a:r>
            <a:r>
              <a:rPr dirty="0" sz="1800" spc="-2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than</a:t>
            </a:r>
            <a:r>
              <a:rPr dirty="0" sz="1800" spc="-20">
                <a:latin typeface="Courier New"/>
                <a:cs typeface="Courier New"/>
              </a:rPr>
              <a:t> </a:t>
            </a:r>
            <a:r>
              <a:rPr dirty="0" sz="1800" spc="-5">
                <a:latin typeface="Cambria Math"/>
                <a:cs typeface="Cambria Math"/>
              </a:rPr>
              <a:t>−5</a:t>
            </a:r>
            <a:r>
              <a:rPr dirty="0" sz="1800" spc="-5">
                <a:latin typeface="Courier New"/>
                <a:cs typeface="Courier New"/>
              </a:rPr>
              <a:t>.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2367" y="549148"/>
            <a:ext cx="5935632" cy="39243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8515" y="4600955"/>
            <a:ext cx="5626830" cy="272300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" y="7451013"/>
            <a:ext cx="5334635" cy="165797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25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4363338"/>
            <a:ext cx="5964555" cy="40220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99085" marR="5080" indent="-287020">
              <a:lnSpc>
                <a:spcPct val="99000"/>
              </a:lnSpc>
              <a:spcBef>
                <a:spcPts val="120"/>
              </a:spcBef>
              <a:tabLst>
                <a:tab pos="1031875" algn="l"/>
              </a:tabLst>
            </a:pPr>
            <a:r>
              <a:rPr dirty="0" sz="1400" spc="-5" b="1">
                <a:latin typeface="Calibri"/>
                <a:cs typeface="Calibri"/>
              </a:rPr>
              <a:t>Example</a:t>
            </a:r>
            <a:r>
              <a:rPr dirty="0" sz="1400" spc="2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2:-	</a:t>
            </a:r>
            <a:r>
              <a:rPr dirty="0" sz="1400" spc="-5">
                <a:latin typeface="Times New Roman"/>
                <a:cs typeface="Times New Roman"/>
              </a:rPr>
              <a:t>Write</a:t>
            </a:r>
            <a:r>
              <a:rPr dirty="0" sz="1400">
                <a:latin typeface="Times New Roman"/>
                <a:cs typeface="Times New Roman"/>
              </a:rPr>
              <a:t> a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program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script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file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to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construct</a:t>
            </a:r>
            <a:r>
              <a:rPr dirty="0" sz="1400">
                <a:latin typeface="Times New Roman"/>
                <a:cs typeface="Times New Roman"/>
              </a:rPr>
              <a:t> a </a:t>
            </a:r>
            <a:r>
              <a:rPr dirty="0" sz="1400" spc="-5">
                <a:latin typeface="Times New Roman"/>
                <a:cs typeface="Times New Roman"/>
              </a:rPr>
              <a:t>matrix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Cambria Math"/>
                <a:cs typeface="Cambria Math"/>
              </a:rPr>
              <a:t>𝐴</a:t>
            </a:r>
            <a:r>
              <a:rPr dirty="0" sz="1400" spc="50">
                <a:latin typeface="Cambria Math"/>
                <a:cs typeface="Cambria Math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which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value </a:t>
            </a:r>
            <a:r>
              <a:rPr dirty="0" sz="1400" spc="-3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each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element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in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>
                <a:latin typeface="Times New Roman"/>
                <a:cs typeface="Times New Roman"/>
              </a:rPr>
              <a:t> matrix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Cambria Math"/>
                <a:cs typeface="Cambria Math"/>
              </a:rPr>
              <a:t>𝐴</a:t>
            </a:r>
            <a:r>
              <a:rPr dirty="0" sz="1400" spc="55">
                <a:latin typeface="Cambria Math"/>
                <a:cs typeface="Cambria Math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equal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to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summation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the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number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of </a:t>
            </a:r>
            <a:r>
              <a:rPr dirty="0" sz="1400" spc="-5">
                <a:latin typeface="Times New Roman"/>
                <a:cs typeface="Times New Roman"/>
              </a:rPr>
              <a:t>column 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and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row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which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contain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this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imes New Roman"/>
                <a:cs typeface="Times New Roman"/>
              </a:rPr>
              <a:t>element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2100"/>
              </a:lnSpc>
              <a:spcBef>
                <a:spcPts val="725"/>
              </a:spcBef>
            </a:pPr>
            <a:r>
              <a:rPr dirty="0" sz="1800" spc="-5">
                <a:latin typeface="Courier New"/>
                <a:cs typeface="Courier New"/>
              </a:rPr>
              <a:t>n=input(</a:t>
            </a:r>
            <a:r>
              <a:rPr dirty="0" sz="1800" spc="-5">
                <a:solidFill>
                  <a:srgbClr val="9F1FEF"/>
                </a:solidFill>
                <a:latin typeface="Courier New"/>
                <a:cs typeface="Courier New"/>
              </a:rPr>
              <a:t>'n='</a:t>
            </a:r>
            <a:r>
              <a:rPr dirty="0" sz="1800" spc="-5">
                <a:latin typeface="Courier New"/>
                <a:cs typeface="Courier New"/>
              </a:rPr>
              <a:t>);</a:t>
            </a:r>
            <a:endParaRPr sz="1800">
              <a:latin typeface="Courier New"/>
              <a:cs typeface="Courier New"/>
            </a:endParaRPr>
          </a:p>
          <a:p>
            <a:pPr marL="12700" marR="4022725">
              <a:lnSpc>
                <a:spcPts val="2030"/>
              </a:lnSpc>
              <a:spcBef>
                <a:spcPts val="120"/>
              </a:spcBef>
            </a:pPr>
            <a:r>
              <a:rPr dirty="0" sz="1800" spc="-5">
                <a:latin typeface="Courier New"/>
                <a:cs typeface="Courier New"/>
              </a:rPr>
              <a:t>m=input(</a:t>
            </a:r>
            <a:r>
              <a:rPr dirty="0" sz="1800" spc="-5">
                <a:solidFill>
                  <a:srgbClr val="9F1FEF"/>
                </a:solidFill>
                <a:latin typeface="Courier New"/>
                <a:cs typeface="Courier New"/>
              </a:rPr>
              <a:t>'m=</a:t>
            </a:r>
            <a:r>
              <a:rPr dirty="0" sz="1800">
                <a:solidFill>
                  <a:srgbClr val="9F1FEF"/>
                </a:solidFill>
                <a:latin typeface="Courier New"/>
                <a:cs typeface="Courier New"/>
              </a:rPr>
              <a:t>'</a:t>
            </a:r>
            <a:r>
              <a:rPr dirty="0" sz="1800" spc="-5">
                <a:latin typeface="Courier New"/>
                <a:cs typeface="Courier New"/>
              </a:rPr>
              <a:t>);  </a:t>
            </a: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for</a:t>
            </a:r>
            <a:r>
              <a:rPr dirty="0" sz="1800" spc="-25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i=1:n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ts val="1930"/>
              </a:lnSpc>
            </a:pP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for</a:t>
            </a:r>
            <a:r>
              <a:rPr dirty="0" sz="1800" spc="-10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j=1:m</a:t>
            </a:r>
            <a:endParaRPr sz="1800">
              <a:latin typeface="Courier New"/>
              <a:cs typeface="Courier New"/>
            </a:endParaRPr>
          </a:p>
          <a:p>
            <a:pPr marL="423545" marR="4023360">
              <a:lnSpc>
                <a:spcPts val="2039"/>
              </a:lnSpc>
              <a:spcBef>
                <a:spcPts val="105"/>
              </a:spcBef>
            </a:pPr>
            <a:r>
              <a:rPr dirty="0" sz="1800" spc="-5">
                <a:latin typeface="Courier New"/>
                <a:cs typeface="Courier New"/>
              </a:rPr>
              <a:t>A(i,j)=i+j;  </a:t>
            </a: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end</a:t>
            </a:r>
            <a:endParaRPr sz="1800">
              <a:latin typeface="Courier New"/>
              <a:cs typeface="Courier New"/>
            </a:endParaRPr>
          </a:p>
          <a:p>
            <a:pPr marL="12700" marR="5532120">
              <a:lnSpc>
                <a:spcPts val="2039"/>
              </a:lnSpc>
              <a:spcBef>
                <a:spcPts val="5"/>
              </a:spcBef>
            </a:pPr>
            <a:r>
              <a:rPr dirty="0" sz="1800" spc="-5">
                <a:solidFill>
                  <a:srgbClr val="0000FF"/>
                </a:solidFill>
                <a:latin typeface="Courier New"/>
                <a:cs typeface="Courier New"/>
              </a:rPr>
              <a:t>end  </a:t>
            </a:r>
            <a:r>
              <a:rPr dirty="0" sz="1800">
                <a:latin typeface="Courier New"/>
                <a:cs typeface="Courier New"/>
              </a:rPr>
              <a:t>A</a:t>
            </a:r>
            <a:endParaRPr sz="18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Courier New"/>
              <a:cs typeface="Courier New"/>
            </a:endParaRPr>
          </a:p>
          <a:p>
            <a:pPr algn="ctr" marL="5080">
              <a:lnSpc>
                <a:spcPts val="2100"/>
              </a:lnSpc>
            </a:pPr>
            <a:r>
              <a:rPr dirty="0" sz="1800" spc="-5" b="1">
                <a:latin typeface="Courier New"/>
                <a:cs typeface="Courier New"/>
              </a:rPr>
              <a:t>Quiz</a:t>
            </a:r>
            <a:endParaRPr sz="1800">
              <a:latin typeface="Courier New"/>
              <a:cs typeface="Courier New"/>
            </a:endParaRPr>
          </a:p>
          <a:p>
            <a:pPr algn="ctr" marR="32384">
              <a:lnSpc>
                <a:spcPts val="2100"/>
              </a:lnSpc>
            </a:pPr>
            <a:r>
              <a:rPr dirty="0" sz="1800" spc="-5">
                <a:latin typeface="Courier New"/>
                <a:cs typeface="Courier New"/>
              </a:rPr>
              <a:t>Write</a:t>
            </a:r>
            <a:r>
              <a:rPr dirty="0" sz="1800" spc="-15">
                <a:latin typeface="Courier New"/>
                <a:cs typeface="Courier New"/>
              </a:rPr>
              <a:t> </a:t>
            </a:r>
            <a:r>
              <a:rPr dirty="0" sz="1800">
                <a:latin typeface="Courier New"/>
                <a:cs typeface="Courier New"/>
              </a:rPr>
              <a:t>a</a:t>
            </a:r>
            <a:r>
              <a:rPr dirty="0" sz="1800" spc="-1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program</a:t>
            </a:r>
            <a:r>
              <a:rPr dirty="0" sz="1800" spc="-1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in</a:t>
            </a:r>
            <a:r>
              <a:rPr dirty="0" sz="1800" spc="-1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script</a:t>
            </a:r>
            <a:r>
              <a:rPr dirty="0" sz="1800" spc="-1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file to</a:t>
            </a:r>
            <a:r>
              <a:rPr dirty="0" sz="1800" spc="-15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construct</a:t>
            </a:r>
            <a:endParaRPr sz="1800">
              <a:latin typeface="Courier New"/>
              <a:cs typeface="Courier New"/>
            </a:endParaRPr>
          </a:p>
          <a:p>
            <a:pPr algn="ctr" marR="2771140">
              <a:lnSpc>
                <a:spcPct val="100000"/>
              </a:lnSpc>
              <a:spcBef>
                <a:spcPts val="95"/>
              </a:spcBef>
              <a:tabLst>
                <a:tab pos="1513205" algn="l"/>
              </a:tabLst>
            </a:pPr>
            <a:r>
              <a:rPr dirty="0" sz="1800">
                <a:latin typeface="Courier New"/>
                <a:cs typeface="Courier New"/>
              </a:rPr>
              <a:t>a</a:t>
            </a:r>
            <a:r>
              <a:rPr dirty="0" sz="1800" spc="-5">
                <a:latin typeface="Courier New"/>
                <a:cs typeface="Courier New"/>
              </a:rPr>
              <a:t> matrix</a:t>
            </a:r>
            <a:r>
              <a:rPr dirty="0" sz="1800">
                <a:latin typeface="Courier New"/>
                <a:cs typeface="Courier New"/>
              </a:rPr>
              <a:t> </a:t>
            </a:r>
            <a:r>
              <a:rPr dirty="0" sz="1800">
                <a:latin typeface="Cambria Math"/>
                <a:cs typeface="Cambria Math"/>
              </a:rPr>
              <a:t>A	</a:t>
            </a:r>
            <a:r>
              <a:rPr dirty="0" sz="1800" spc="-5">
                <a:latin typeface="Courier New"/>
                <a:cs typeface="Courier New"/>
              </a:rPr>
              <a:t>as</a:t>
            </a:r>
            <a:r>
              <a:rPr dirty="0" sz="1800" spc="-80">
                <a:latin typeface="Courier New"/>
                <a:cs typeface="Courier New"/>
              </a:rPr>
              <a:t> </a:t>
            </a:r>
            <a:r>
              <a:rPr dirty="0" sz="1800" spc="-5">
                <a:latin typeface="Courier New"/>
                <a:cs typeface="Courier New"/>
              </a:rPr>
              <a:t>following</a:t>
            </a:r>
            <a:endParaRPr sz="1800">
              <a:latin typeface="Courier New"/>
              <a:cs typeface="Courier New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82954" y="8403152"/>
          <a:ext cx="1442720" cy="594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4380"/>
                <a:gridCol w="390525"/>
                <a:gridCol w="298450"/>
              </a:tblGrid>
              <a:tr h="189063">
                <a:tc>
                  <a:txBody>
                    <a:bodyPr/>
                    <a:lstStyle/>
                    <a:p>
                      <a:pPr algn="r" marR="133985">
                        <a:lnSpc>
                          <a:spcPts val="1375"/>
                        </a:lnSpc>
                      </a:pPr>
                      <a:r>
                        <a:rPr dirty="0" sz="1400">
                          <a:latin typeface="Cambria Math"/>
                          <a:cs typeface="Cambria Math"/>
                        </a:rPr>
                        <a:t>𝟗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5"/>
                        </a:lnSpc>
                      </a:pPr>
                      <a:r>
                        <a:rPr dirty="0" sz="1400">
                          <a:latin typeface="Cambria Math"/>
                          <a:cs typeface="Cambria Math"/>
                        </a:rPr>
                        <a:t>𝟖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ts val="1375"/>
                        </a:lnSpc>
                      </a:pPr>
                      <a:r>
                        <a:rPr dirty="0" sz="1400">
                          <a:latin typeface="Cambria Math"/>
                          <a:cs typeface="Cambria Math"/>
                        </a:rPr>
                        <a:t>𝟖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</a:tr>
              <a:tr h="212598">
                <a:tc>
                  <a:txBody>
                    <a:bodyPr/>
                    <a:lstStyle/>
                    <a:p>
                      <a:pPr algn="r" marR="80645">
                        <a:lnSpc>
                          <a:spcPts val="1530"/>
                        </a:lnSpc>
                      </a:pPr>
                      <a:r>
                        <a:rPr dirty="0" baseline="1984" sz="2100">
                          <a:latin typeface="Cambria Math"/>
                          <a:cs typeface="Cambria Math"/>
                        </a:rPr>
                        <a:t>𝑨</a:t>
                      </a:r>
                      <a:r>
                        <a:rPr dirty="0" baseline="1984" sz="2100" spc="7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baseline="1984" sz="210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dirty="0" baseline="1984" sz="2100" spc="6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baseline="1984" sz="2100" spc="30">
                          <a:latin typeface="Cambria Math"/>
                          <a:cs typeface="Cambria Math"/>
                        </a:rPr>
                        <a:t>[</a:t>
                      </a:r>
                      <a:r>
                        <a:rPr dirty="0" sz="1400" spc="20">
                          <a:latin typeface="Cambria Math"/>
                          <a:cs typeface="Cambria Math"/>
                        </a:rPr>
                        <a:t>𝟏𝟏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30"/>
                        </a:lnSpc>
                      </a:pPr>
                      <a:r>
                        <a:rPr dirty="0" sz="1400">
                          <a:latin typeface="Cambria Math"/>
                          <a:cs typeface="Cambria Math"/>
                        </a:rPr>
                        <a:t>𝟗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ts val="1530"/>
                        </a:lnSpc>
                      </a:pPr>
                      <a:r>
                        <a:rPr dirty="0" sz="1400" spc="35">
                          <a:latin typeface="Cambria Math"/>
                          <a:cs typeface="Cambria Math"/>
                        </a:rPr>
                        <a:t>𝟖</a:t>
                      </a:r>
                      <a:r>
                        <a:rPr dirty="0" baseline="1984" sz="2100" spc="52">
                          <a:latin typeface="Cambria Math"/>
                          <a:cs typeface="Cambria Math"/>
                        </a:rPr>
                        <a:t>]</a:t>
                      </a:r>
                      <a:endParaRPr baseline="1984" sz="2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</a:tr>
              <a:tr h="192873">
                <a:tc>
                  <a:txBody>
                    <a:bodyPr/>
                    <a:lstStyle/>
                    <a:p>
                      <a:pPr algn="r" marR="80645">
                        <a:lnSpc>
                          <a:spcPts val="1420"/>
                        </a:lnSpc>
                      </a:pPr>
                      <a:r>
                        <a:rPr dirty="0" sz="1400">
                          <a:latin typeface="Cambria Math"/>
                          <a:cs typeface="Cambria Math"/>
                        </a:rPr>
                        <a:t>𝟏𝟏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dirty="0" sz="1400">
                          <a:latin typeface="Cambria Math"/>
                          <a:cs typeface="Cambria Math"/>
                        </a:rPr>
                        <a:t>𝟏𝟏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ts val="1420"/>
                        </a:lnSpc>
                      </a:pPr>
                      <a:r>
                        <a:rPr dirty="0" sz="1400">
                          <a:latin typeface="Cambria Math"/>
                          <a:cs typeface="Cambria Math"/>
                        </a:rPr>
                        <a:t>𝟗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0838" y="549148"/>
            <a:ext cx="5877636" cy="23717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7275" y="3047949"/>
            <a:ext cx="3752850" cy="120959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26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Mathematics Dep</dc:creator>
  <dcterms:created xsi:type="dcterms:W3CDTF">2023-05-17T17:59:08Z</dcterms:created>
  <dcterms:modified xsi:type="dcterms:W3CDTF">2023-05-17T17:59:08Z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2022-08-28T00:00:00Z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2023-05-17T00:00:00Z</vt:filetime>
  </property>
</Properties>
</file>