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5" r:id="rId2"/>
    <p:sldId id="279" r:id="rId3"/>
    <p:sldId id="257" r:id="rId4"/>
    <p:sldId id="258" r:id="rId5"/>
    <p:sldId id="277"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Lst>
  <p:sldSz cx="9144000" cy="6858000" type="screen4x3"/>
  <p:notesSz cx="6858000" cy="90789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1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Rectangle 1"/>
          <p:cNvSpPr/>
          <p:nvPr/>
        </p:nvSpPr>
        <p:spPr>
          <a:xfrm>
            <a:off x="0" y="0"/>
            <a:ext cx="6858000" cy="9079200"/>
          </a:xfrm>
          <a:prstGeom prst="rect">
            <a:avLst/>
          </a:prstGeom>
          <a:solidFill>
            <a:srgbClr val="FFFFFF"/>
          </a:solidFill>
          <a:ln>
            <a:noFill/>
          </a:ln>
        </p:spPr>
      </p:sp>
      <p:sp>
        <p:nvSpPr>
          <p:cNvPr id="42" name="PlaceHolder 2"/>
          <p:cNvSpPr>
            <a:spLocks noGrp="1"/>
          </p:cNvSpPr>
          <p:nvPr>
            <p:ph type="hdr"/>
          </p:nvPr>
        </p:nvSpPr>
        <p:spPr>
          <a:xfrm>
            <a:off x="-360" y="-360"/>
            <a:ext cx="2971800" cy="453960"/>
          </a:xfrm>
          <a:prstGeom prst="rect">
            <a:avLst/>
          </a:prstGeom>
        </p:spPr>
        <p:txBody>
          <a:bodyPr lIns="90000" tIns="46800" rIns="90000" bIns="46800">
            <a:noAutofit/>
          </a:bodyPr>
          <a:lstStyle/>
          <a:p>
            <a:endParaRPr lang="en-US" sz="1800" b="0" strike="noStrike" spc="-1">
              <a:solidFill>
                <a:srgbClr val="000000"/>
              </a:solidFill>
              <a:latin typeface="Trebuchet MS"/>
            </a:endParaRPr>
          </a:p>
        </p:txBody>
      </p:sp>
      <p:sp>
        <p:nvSpPr>
          <p:cNvPr id="43" name="PlaceHolder 3"/>
          <p:cNvSpPr>
            <a:spLocks noGrp="1"/>
          </p:cNvSpPr>
          <p:nvPr>
            <p:ph type="dt"/>
          </p:nvPr>
        </p:nvSpPr>
        <p:spPr>
          <a:xfrm>
            <a:off x="3884400" y="-360"/>
            <a:ext cx="2971800" cy="453960"/>
          </a:xfrm>
          <a:prstGeom prst="rect">
            <a:avLst/>
          </a:prstGeom>
        </p:spPr>
        <p:txBody>
          <a:bodyPr lIns="90000" tIns="46800" rIns="90000" bIns="46800">
            <a:noAutofit/>
          </a:bodyPr>
          <a:lstStyle/>
          <a:p>
            <a:endParaRPr lang="en-US" sz="1800" b="0" strike="noStrike" spc="-1">
              <a:solidFill>
                <a:srgbClr val="000000"/>
              </a:solidFill>
              <a:latin typeface="Trebuchet MS"/>
            </a:endParaRPr>
          </a:p>
        </p:txBody>
      </p:sp>
      <p:sp>
        <p:nvSpPr>
          <p:cNvPr id="44" name="PlaceHolder 4"/>
          <p:cNvSpPr>
            <a:spLocks noGrp="1" noRot="1" noChangeAspect="1"/>
          </p:cNvSpPr>
          <p:nvPr>
            <p:ph type="sldImg"/>
          </p:nvPr>
        </p:nvSpPr>
        <p:spPr>
          <a:xfrm>
            <a:off x="1160640" y="681120"/>
            <a:ext cx="4536720" cy="3403440"/>
          </a:xfrm>
          <a:prstGeom prst="rect">
            <a:avLst/>
          </a:prstGeom>
        </p:spPr>
        <p:txBody>
          <a:bodyPr lIns="90000" tIns="46800" rIns="90000" bIns="46800" anchor="ctr">
            <a:noAutofit/>
          </a:bodyPr>
          <a:lstStyle/>
          <a:p>
            <a:pPr algn="ctr"/>
            <a:r>
              <a:rPr lang="en-US" sz="4400" b="0" strike="noStrike" spc="-1">
                <a:solidFill>
                  <a:srgbClr val="000000"/>
                </a:solidFill>
                <a:latin typeface="Trebuchet MS"/>
              </a:rPr>
              <a:t>Click to move the slide</a:t>
            </a:r>
          </a:p>
        </p:txBody>
      </p:sp>
      <p:sp>
        <p:nvSpPr>
          <p:cNvPr id="45" name="PlaceHolder 5"/>
          <p:cNvSpPr>
            <a:spLocks noGrp="1"/>
          </p:cNvSpPr>
          <p:nvPr>
            <p:ph type="body"/>
          </p:nvPr>
        </p:nvSpPr>
        <p:spPr>
          <a:xfrm>
            <a:off x="685800" y="4311720"/>
            <a:ext cx="5486400" cy="4084560"/>
          </a:xfrm>
          <a:prstGeom prst="rect">
            <a:avLst/>
          </a:prstGeom>
        </p:spPr>
        <p:txBody>
          <a:bodyPr lIns="90000" tIns="46800" rIns="90000" bIns="46800">
            <a:noAutofit/>
          </a:bodyPr>
          <a:lstStyle/>
          <a:p>
            <a:r>
              <a:rPr lang="en-US" sz="1200" b="0" strike="noStrike" spc="-1">
                <a:solidFill>
                  <a:srgbClr val="000000"/>
                </a:solidFill>
                <a:latin typeface="Trebuchet MS"/>
              </a:rPr>
              <a:t>Click to edit the notes format</a:t>
            </a:r>
          </a:p>
        </p:txBody>
      </p:sp>
      <p:sp>
        <p:nvSpPr>
          <p:cNvPr id="46" name="PlaceHolder 6"/>
          <p:cNvSpPr>
            <a:spLocks noGrp="1"/>
          </p:cNvSpPr>
          <p:nvPr>
            <p:ph type="ftr"/>
          </p:nvPr>
        </p:nvSpPr>
        <p:spPr>
          <a:xfrm>
            <a:off x="-360" y="8621280"/>
            <a:ext cx="2971800" cy="453960"/>
          </a:xfrm>
          <a:prstGeom prst="rect">
            <a:avLst/>
          </a:prstGeom>
        </p:spPr>
        <p:txBody>
          <a:bodyPr lIns="90000" tIns="46800" rIns="90000" bIns="46800" anchor="b">
            <a:noAutofit/>
          </a:bodyPr>
          <a:lstStyle/>
          <a:p>
            <a:endParaRPr lang="en-US" sz="1800" b="0" strike="noStrike" spc="-1">
              <a:solidFill>
                <a:srgbClr val="000000"/>
              </a:solidFill>
              <a:latin typeface="Trebuchet MS"/>
            </a:endParaRPr>
          </a:p>
        </p:txBody>
      </p:sp>
      <p:sp>
        <p:nvSpPr>
          <p:cNvPr id="47" name="PlaceHolder 7"/>
          <p:cNvSpPr>
            <a:spLocks noGrp="1"/>
          </p:cNvSpPr>
          <p:nvPr>
            <p:ph type="sldNum"/>
          </p:nvPr>
        </p:nvSpPr>
        <p:spPr>
          <a:xfrm>
            <a:off x="3884400" y="8621280"/>
            <a:ext cx="2971800" cy="453960"/>
          </a:xfrm>
          <a:prstGeom prst="rect">
            <a:avLst/>
          </a:prstGeom>
        </p:spPr>
        <p:txBody>
          <a:bodyPr lIns="90000" tIns="46800" rIns="90000" bIns="46800" anchor="b">
            <a:noAutofit/>
          </a:bodyPr>
          <a:lstStyle/>
          <a:p>
            <a:pPr algn="r"/>
            <a:fld id="{3EE0D8EB-EBF5-4F76-B316-8CBF5538F679}" type="slidenum">
              <a:rPr lang="ar-SA" sz="1200" b="0" strike="noStrike" spc="-1">
                <a:solidFill>
                  <a:srgbClr val="000000"/>
                </a:solidFill>
                <a:latin typeface="Trebuchet MS"/>
                <a:ea typeface="Arial"/>
              </a:rPr>
              <a:t>‹#›</a:t>
            </a:fld>
            <a:endParaRPr lang="en-US" sz="1200" b="0" strike="noStrike" spc="-1">
              <a:solidFill>
                <a:srgbClr val="000000"/>
              </a:solidFill>
              <a:latin typeface="Trebuchet MS"/>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3884760" y="8621640"/>
            <a:ext cx="2971800" cy="453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fld id="{CA6F7F96-4485-4331-B2F4-E15F7015118D}" type="slidenum">
              <a:rPr lang="ar-SA" sz="1200" b="0" strike="noStrike" spc="-1">
                <a:solidFill>
                  <a:srgbClr val="000000"/>
                </a:solidFill>
                <a:latin typeface="Trebuchet MS"/>
                <a:ea typeface="Arial"/>
              </a:rPr>
              <a:t>3</a:t>
            </a:fld>
            <a:endParaRPr lang="en-US" sz="1200" b="0" strike="noStrike" spc="-1">
              <a:solidFill>
                <a:srgbClr val="000000"/>
              </a:solidFill>
              <a:latin typeface="Trebuchet MS"/>
            </a:endParaRPr>
          </a:p>
        </p:txBody>
      </p:sp>
      <p:sp>
        <p:nvSpPr>
          <p:cNvPr id="96" name="PlaceHolder 2"/>
          <p:cNvSpPr>
            <a:spLocks noGrp="1" noRot="1" noChangeAspect="1"/>
          </p:cNvSpPr>
          <p:nvPr>
            <p:ph type="sldImg"/>
          </p:nvPr>
        </p:nvSpPr>
        <p:spPr>
          <a:xfrm>
            <a:off x="1160463" y="681038"/>
            <a:ext cx="4538662" cy="3403600"/>
          </a:xfrm>
          <a:prstGeom prst="rect">
            <a:avLst/>
          </a:prstGeom>
        </p:spPr>
      </p:sp>
      <p:sp>
        <p:nvSpPr>
          <p:cNvPr id="97" name="PlaceHolder 3"/>
          <p:cNvSpPr>
            <a:spLocks noGrp="1"/>
          </p:cNvSpPr>
          <p:nvPr>
            <p:ph type="body"/>
          </p:nvPr>
        </p:nvSpPr>
        <p:spPr>
          <a:xfrm>
            <a:off x="914400" y="4311720"/>
            <a:ext cx="5029200" cy="4084560"/>
          </a:xfrm>
          <a:prstGeom prst="rect">
            <a:avLst/>
          </a:prstGeom>
        </p:spPr>
        <p:txBody>
          <a:bodyPr>
            <a:noAutofit/>
          </a:bodyPr>
          <a:lstStyle/>
          <a:p>
            <a:pPr>
              <a:spcBef>
                <a:spcPts val="448"/>
              </a:spcBef>
            </a:pPr>
            <a:r>
              <a:rPr lang="en-US" sz="1200" b="0" strike="noStrike" spc="-1">
                <a:solidFill>
                  <a:srgbClr val="000000"/>
                </a:solidFill>
                <a:latin typeface="Trebuchet MS"/>
              </a:rPr>
              <a:t>We talk about light and its importance to the greenhouse crop production.  Let us look at light and its nature.  Light is an electromagnetic radiation coming from the sun.  The sun emits a very large spectrum radiation seen here on this graph.  The rays are classified according to their length, called a wavelength.  Cosmic rays have very short wavelength, 0.0001 nanometers, nanometer being one bilionth of a meter.  Gamma rays, X-rays and UV-rays have progressively longer wavelengths.  The shorter the wavelength, the more energy the rays carry.  This is why gamma, X-and UV-rays are so destructive to the living beings.  The Earth atmosphere stops these short wavelengths from entering our immediate environment. </a:t>
            </a:r>
          </a:p>
          <a:p>
            <a:pPr>
              <a:spcBef>
                <a:spcPts val="448"/>
              </a:spcBef>
            </a:pPr>
            <a:r>
              <a:rPr lang="en-US" sz="1200" b="0" strike="noStrike" spc="-1">
                <a:solidFill>
                  <a:srgbClr val="000000"/>
                </a:solidFill>
                <a:latin typeface="Trebuchet MS"/>
              </a:rPr>
              <a:t>Then we get to the visible light range. The term ‘light’ is actually applied to only this narrow range, 400 to 700 nanometers.  As you can see, our eyes are only sensitive to this range.  It starts with the blue, green, yellow, orange, and ends with red, the colors of a rainbow.</a:t>
            </a:r>
          </a:p>
          <a:p>
            <a:pPr>
              <a:spcBef>
                <a:spcPts val="448"/>
              </a:spcBef>
            </a:pPr>
            <a:r>
              <a:rPr lang="en-US" sz="1200" b="0" strike="noStrike" spc="-1">
                <a:solidFill>
                  <a:srgbClr val="000000"/>
                </a:solidFill>
                <a:latin typeface="Trebuchet MS"/>
              </a:rPr>
              <a:t>After the visible light, we have the infrared range, followed by the progressively longer microwaves, TV, radio , and electric power waves, which are really long.  The infrared rays are associated with warmth.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
        <p:nvSpPr>
          <p:cNvPr id="27" name="PlaceHolder 2"/>
          <p:cNvSpPr>
            <a:spLocks noGrp="1"/>
          </p:cNvSpPr>
          <p:nvPr>
            <p:ph type="body"/>
          </p:nvPr>
        </p:nvSpPr>
        <p:spPr>
          <a:xfrm>
            <a:off x="457200" y="1600200"/>
            <a:ext cx="82296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28" name="PlaceHolder 3"/>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
        <p:nvSpPr>
          <p:cNvPr id="30"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31"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32"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33" name="PlaceHolder 5"/>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
        <p:nvSpPr>
          <p:cNvPr id="35" name="PlaceHolder 2"/>
          <p:cNvSpPr>
            <a:spLocks noGrp="1"/>
          </p:cNvSpPr>
          <p:nvPr>
            <p:ph type="body"/>
          </p:nvPr>
        </p:nvSpPr>
        <p:spPr>
          <a:xfrm>
            <a:off x="45720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36" name="PlaceHolder 3"/>
          <p:cNvSpPr>
            <a:spLocks noGrp="1"/>
          </p:cNvSpPr>
          <p:nvPr>
            <p:ph type="body"/>
          </p:nvPr>
        </p:nvSpPr>
        <p:spPr>
          <a:xfrm>
            <a:off x="323964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37" name="PlaceHolder 4"/>
          <p:cNvSpPr>
            <a:spLocks noGrp="1"/>
          </p:cNvSpPr>
          <p:nvPr>
            <p:ph type="body"/>
          </p:nvPr>
        </p:nvSpPr>
        <p:spPr>
          <a:xfrm>
            <a:off x="602208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38" name="PlaceHolder 5"/>
          <p:cNvSpPr>
            <a:spLocks noGrp="1"/>
          </p:cNvSpPr>
          <p:nvPr>
            <p:ph type="body"/>
          </p:nvPr>
        </p:nvSpPr>
        <p:spPr>
          <a:xfrm>
            <a:off x="45720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39" name="PlaceHolder 6"/>
          <p:cNvSpPr>
            <a:spLocks noGrp="1"/>
          </p:cNvSpPr>
          <p:nvPr>
            <p:ph type="body"/>
          </p:nvPr>
        </p:nvSpPr>
        <p:spPr>
          <a:xfrm>
            <a:off x="323964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40" name="PlaceHolder 7"/>
          <p:cNvSpPr>
            <a:spLocks noGrp="1"/>
          </p:cNvSpPr>
          <p:nvPr>
            <p:ph type="body"/>
          </p:nvPr>
        </p:nvSpPr>
        <p:spPr>
          <a:xfrm>
            <a:off x="602208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
        <p:nvSpPr>
          <p:cNvPr id="6" name="PlaceHolder 2"/>
          <p:cNvSpPr>
            <a:spLocks noGrp="1"/>
          </p:cNvSpPr>
          <p:nvPr>
            <p:ph type="subTitle"/>
          </p:nvPr>
        </p:nvSpPr>
        <p:spPr>
          <a:xfrm>
            <a:off x="457200" y="1600200"/>
            <a:ext cx="8229600" cy="4525920"/>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
        <p:nvSpPr>
          <p:cNvPr id="8"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
        <p:nvSpPr>
          <p:cNvPr id="10"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11"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
        <p:nvSpPr>
          <p:cNvPr id="15"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16"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17"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
        <p:nvSpPr>
          <p:cNvPr id="19"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20"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21" name="PlaceHolder 4"/>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en-US" sz="4400" b="0" strike="noStrike" spc="-1">
              <a:solidFill>
                <a:srgbClr val="000000"/>
              </a:solidFill>
              <a:latin typeface="Trebuchet MS"/>
            </a:endParaRPr>
          </a:p>
        </p:txBody>
      </p:sp>
      <p:sp>
        <p:nvSpPr>
          <p:cNvPr id="23"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24"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
        <p:nvSpPr>
          <p:cNvPr id="25" name="PlaceHolder 4"/>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r>
              <a:rPr lang="en-US" sz="4400" b="0" strike="noStrike" spc="-1">
                <a:solidFill>
                  <a:srgbClr val="000000"/>
                </a:solidFill>
                <a:latin typeface="Trebuchet MS"/>
              </a:rPr>
              <a:t>Click to edit the title text format</a:t>
            </a:r>
          </a:p>
        </p:txBody>
      </p:sp>
      <p:sp>
        <p:nvSpPr>
          <p:cNvPr id="6"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pPr marL="342720" indent="-342720">
              <a:spcBef>
                <a:spcPts val="799"/>
              </a:spcBef>
              <a:buClr>
                <a:srgbClr val="000000"/>
              </a:buClr>
              <a:buFont typeface="Trebuchet MS"/>
              <a:buChar char="•"/>
            </a:pPr>
            <a:r>
              <a:rPr lang="en-US" sz="3200" b="0" strike="noStrike" spc="-1">
                <a:solidFill>
                  <a:srgbClr val="000000"/>
                </a:solidFill>
                <a:latin typeface="Trebuchet MS"/>
              </a:rPr>
              <a:t>Click to edit the outline text format</a:t>
            </a:r>
          </a:p>
          <a:p>
            <a:pPr marL="742680" lvl="1" indent="-285480">
              <a:spcBef>
                <a:spcPts val="799"/>
              </a:spcBef>
              <a:buClr>
                <a:srgbClr val="000000"/>
              </a:buClr>
              <a:buFont typeface="Trebuchet MS"/>
              <a:buChar char="–"/>
            </a:pPr>
            <a:r>
              <a:rPr lang="en-US" sz="3200" b="0" strike="noStrike" spc="-1">
                <a:solidFill>
                  <a:srgbClr val="000000"/>
                </a:solidFill>
                <a:latin typeface="Trebuchet MS"/>
              </a:rPr>
              <a:t>Second Outline Level</a:t>
            </a:r>
          </a:p>
          <a:p>
            <a:pPr marL="1143000" lvl="2" indent="-228600">
              <a:spcBef>
                <a:spcPts val="799"/>
              </a:spcBef>
              <a:buClr>
                <a:srgbClr val="000000"/>
              </a:buClr>
              <a:buFont typeface="Trebuchet MS"/>
              <a:buChar char="•"/>
            </a:pPr>
            <a:r>
              <a:rPr lang="en-US" sz="3200" b="0" strike="noStrike" spc="-1">
                <a:solidFill>
                  <a:srgbClr val="000000"/>
                </a:solidFill>
                <a:latin typeface="Trebuchet MS"/>
              </a:rPr>
              <a:t>Third Outline Level</a:t>
            </a:r>
          </a:p>
          <a:p>
            <a:pPr marL="1600200" lvl="3" indent="-228600">
              <a:spcBef>
                <a:spcPts val="799"/>
              </a:spcBef>
              <a:buClr>
                <a:srgbClr val="000000"/>
              </a:buClr>
              <a:buFont typeface="Trebuchet MS"/>
              <a:buChar char="–"/>
            </a:pPr>
            <a:r>
              <a:rPr lang="en-US" sz="3200" b="0" strike="noStrike" spc="-1">
                <a:solidFill>
                  <a:srgbClr val="000000"/>
                </a:solidFill>
                <a:latin typeface="Trebuchet MS"/>
              </a:rPr>
              <a:t>Fourth Outline Level</a:t>
            </a:r>
          </a:p>
          <a:p>
            <a:pPr marL="2057400" lvl="4" indent="-228600">
              <a:spcBef>
                <a:spcPts val="799"/>
              </a:spcBef>
              <a:buClr>
                <a:srgbClr val="000000"/>
              </a:buClr>
              <a:buFont typeface="Trebuchet MS"/>
              <a:buChar char="»"/>
            </a:pPr>
            <a:r>
              <a:rPr lang="en-US" sz="3200" b="0" strike="noStrike" spc="-1">
                <a:solidFill>
                  <a:srgbClr val="000000"/>
                </a:solidFill>
                <a:latin typeface="Trebuchet MS"/>
              </a:rPr>
              <a:t>Fifth Outline Level</a:t>
            </a:r>
          </a:p>
          <a:p>
            <a:pPr marL="2057400" lvl="5" indent="-228600">
              <a:spcBef>
                <a:spcPts val="799"/>
              </a:spcBef>
              <a:buClr>
                <a:srgbClr val="000000"/>
              </a:buClr>
              <a:buFont typeface="Trebuchet MS"/>
              <a:buChar char="»"/>
            </a:pPr>
            <a:r>
              <a:rPr lang="en-US" sz="3200" b="0" strike="noStrike" spc="-1">
                <a:solidFill>
                  <a:srgbClr val="000000"/>
                </a:solidFill>
                <a:latin typeface="Trebuchet MS"/>
              </a:rPr>
              <a:t>Sixth Outline Level</a:t>
            </a:r>
          </a:p>
          <a:p>
            <a:pPr marL="2057400" lvl="6" indent="-228600">
              <a:spcBef>
                <a:spcPts val="799"/>
              </a:spcBef>
              <a:buClr>
                <a:srgbClr val="000000"/>
              </a:buClr>
              <a:buFont typeface="Trebuchet MS"/>
              <a:buChar char="»"/>
            </a:pPr>
            <a:r>
              <a:rPr lang="en-US" sz="3200" b="0" strike="noStrike" spc="-1">
                <a:solidFill>
                  <a:srgbClr val="000000"/>
                </a:solidFill>
                <a:latin typeface="Trebuchet MS"/>
              </a:rPr>
              <a:t>Seventh Outline Level</a:t>
            </a:r>
          </a:p>
        </p:txBody>
      </p:sp>
      <p:sp>
        <p:nvSpPr>
          <p:cNvPr id="2" name="PlaceHolder 3"/>
          <p:cNvSpPr>
            <a:spLocks noGrp="1"/>
          </p:cNvSpPr>
          <p:nvPr>
            <p:ph type="dt"/>
          </p:nvPr>
        </p:nvSpPr>
        <p:spPr>
          <a:xfrm>
            <a:off x="456840" y="6244920"/>
            <a:ext cx="2133720" cy="476280"/>
          </a:xfrm>
          <a:prstGeom prst="rect">
            <a:avLst/>
          </a:prstGeom>
        </p:spPr>
        <p:txBody>
          <a:bodyPr lIns="90000" tIns="46800" rIns="90000" bIns="46800">
            <a:noAutofit/>
          </a:bodyPr>
          <a:lstStyle/>
          <a:p>
            <a:endParaRPr lang="en-US" sz="1800" b="0" strike="noStrike" spc="-1">
              <a:solidFill>
                <a:srgbClr val="000000"/>
              </a:solidFill>
              <a:latin typeface="Trebuchet MS"/>
            </a:endParaRPr>
          </a:p>
        </p:txBody>
      </p:sp>
      <p:sp>
        <p:nvSpPr>
          <p:cNvPr id="3" name="PlaceHolder 4"/>
          <p:cNvSpPr>
            <a:spLocks noGrp="1"/>
          </p:cNvSpPr>
          <p:nvPr>
            <p:ph type="ftr"/>
          </p:nvPr>
        </p:nvSpPr>
        <p:spPr>
          <a:xfrm>
            <a:off x="3124080" y="6244920"/>
            <a:ext cx="2895840" cy="476280"/>
          </a:xfrm>
          <a:prstGeom prst="rect">
            <a:avLst/>
          </a:prstGeom>
        </p:spPr>
        <p:txBody>
          <a:bodyPr lIns="90000" tIns="46800" rIns="90000" bIns="46800">
            <a:noAutofit/>
          </a:bodyPr>
          <a:lstStyle/>
          <a:p>
            <a:endParaRPr lang="en-US" sz="1800" b="0" strike="noStrike" spc="-1">
              <a:solidFill>
                <a:srgbClr val="000000"/>
              </a:solidFill>
              <a:latin typeface="Trebuchet MS"/>
            </a:endParaRPr>
          </a:p>
        </p:txBody>
      </p:sp>
      <p:sp>
        <p:nvSpPr>
          <p:cNvPr id="4" name="PlaceHolder 5"/>
          <p:cNvSpPr>
            <a:spLocks noGrp="1"/>
          </p:cNvSpPr>
          <p:nvPr>
            <p:ph type="sldNum"/>
          </p:nvPr>
        </p:nvSpPr>
        <p:spPr>
          <a:xfrm>
            <a:off x="6552720" y="6244920"/>
            <a:ext cx="2133720" cy="476280"/>
          </a:xfrm>
          <a:prstGeom prst="rect">
            <a:avLst/>
          </a:prstGeom>
        </p:spPr>
        <p:txBody>
          <a:bodyPr lIns="90000" tIns="46800" rIns="90000" bIns="46800">
            <a:noAutofit/>
          </a:bodyPr>
          <a:lstStyle/>
          <a:p>
            <a:pPr algn="r"/>
            <a:fld id="{E598EE15-6919-48C5-899C-DD5703A0D0B4}" type="slidenum">
              <a:rPr lang="ar-SA" sz="1400" b="0" strike="noStrike" spc="-1">
                <a:solidFill>
                  <a:srgbClr val="000000"/>
                </a:solidFill>
                <a:latin typeface="Trebuchet MS"/>
                <a:ea typeface="Arial"/>
              </a:rPr>
              <a:t>‹#›</a:t>
            </a:fld>
            <a:endParaRPr lang="en-US" sz="1400" b="0" strike="noStrike" spc="-1">
              <a:solidFill>
                <a:srgbClr val="000000"/>
              </a:solidFill>
              <a:latin typeface="Trebuchet M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 name="TextShape 1"/>
          <p:cNvSpPr txBox="1"/>
          <p:nvPr/>
        </p:nvSpPr>
        <p:spPr>
          <a:xfrm>
            <a:off x="733435" y="2832589"/>
            <a:ext cx="8078760" cy="1631880"/>
          </a:xfrm>
          <a:prstGeom prst="rect">
            <a:avLst/>
          </a:prstGeom>
          <a:noFill/>
          <a:ln>
            <a:noFill/>
          </a:ln>
        </p:spPr>
        <p:txBody>
          <a:bodyPr anchor="b" anchorCtr="1">
            <a:noAutofit/>
          </a:bodyPr>
          <a:lstStyle/>
          <a:p>
            <a:pPr algn="ctr"/>
            <a:r>
              <a:rPr lang="en-US" sz="5400" b="1" strike="noStrike" spc="-1" dirty="0">
                <a:solidFill>
                  <a:srgbClr val="000000"/>
                </a:solidFill>
                <a:latin typeface="Arial"/>
              </a:rPr>
              <a:t>Lecture </a:t>
            </a:r>
            <a:r>
              <a:rPr lang="en-US" sz="5400" b="1" strike="noStrike" spc="-1" dirty="0" smtClean="0">
                <a:solidFill>
                  <a:srgbClr val="000000"/>
                </a:solidFill>
                <a:latin typeface="Arial"/>
              </a:rPr>
              <a:t>1</a:t>
            </a:r>
            <a:r>
              <a:rPr dirty="0"/>
              <a:t/>
            </a:r>
            <a:br>
              <a:rPr dirty="0"/>
            </a:br>
            <a:r>
              <a:rPr lang="en-US" sz="5400" b="1" spc="-1" dirty="0">
                <a:solidFill>
                  <a:srgbClr val="008000"/>
                </a:solidFill>
                <a:latin typeface="Trebuchet MS"/>
              </a:rPr>
              <a:t>Photosynthesis</a:t>
            </a:r>
            <a:endParaRPr lang="en-US" sz="5400" spc="-1" dirty="0">
              <a:solidFill>
                <a:srgbClr val="000000"/>
              </a:solidFill>
              <a:latin typeface="Trebuchet MS"/>
            </a:endParaRPr>
          </a:p>
          <a:p>
            <a:pPr algn="ctr"/>
            <a:endParaRPr lang="en-US" sz="5400" b="0" strike="noStrike" spc="-1" dirty="0">
              <a:solidFill>
                <a:srgbClr val="000000"/>
              </a:solidFill>
              <a:latin typeface="Arial"/>
            </a:endParaRPr>
          </a:p>
        </p:txBody>
      </p:sp>
      <p:sp>
        <p:nvSpPr>
          <p:cNvPr id="1484" name="TextShape 2"/>
          <p:cNvSpPr txBox="1"/>
          <p:nvPr/>
        </p:nvSpPr>
        <p:spPr>
          <a:xfrm>
            <a:off x="1046160" y="3990686"/>
            <a:ext cx="6858000" cy="914400"/>
          </a:xfrm>
          <a:prstGeom prst="rect">
            <a:avLst/>
          </a:prstGeom>
          <a:noFill/>
          <a:ln>
            <a:noFill/>
          </a:ln>
        </p:spPr>
        <p:txBody>
          <a:bodyPr>
            <a:noAutofit/>
          </a:bodyPr>
          <a:lstStyle/>
          <a:p>
            <a:pPr algn="ctr">
              <a:spcBef>
                <a:spcPts val="998"/>
              </a:spcBef>
            </a:pPr>
            <a:r>
              <a:rPr lang="en-US" sz="4000" b="0" strike="noStrike" spc="-1" dirty="0" smtClean="0">
                <a:solidFill>
                  <a:srgbClr val="000000"/>
                </a:solidFill>
                <a:latin typeface="Arial"/>
              </a:rPr>
              <a:t>September </a:t>
            </a:r>
            <a:r>
              <a:rPr lang="en-US" sz="4000" b="0" strike="noStrike" spc="-1" dirty="0" smtClean="0">
                <a:solidFill>
                  <a:srgbClr val="000000"/>
                </a:solidFill>
                <a:latin typeface="Arial"/>
              </a:rPr>
              <a:t>20 </a:t>
            </a:r>
            <a:r>
              <a:rPr lang="en-US" sz="4000" b="0" strike="noStrike" spc="-1" dirty="0">
                <a:solidFill>
                  <a:srgbClr val="000000"/>
                </a:solidFill>
                <a:latin typeface="Arial"/>
              </a:rPr>
              <a:t>, </a:t>
            </a:r>
            <a:r>
              <a:rPr lang="en-US" sz="4000" b="0" strike="noStrike" spc="-1" dirty="0" smtClean="0">
                <a:solidFill>
                  <a:srgbClr val="000000"/>
                </a:solidFill>
                <a:latin typeface="Arial"/>
              </a:rPr>
              <a:t>2023</a:t>
            </a:r>
            <a:endParaRPr lang="en-US" sz="4000" b="0" strike="noStrike" spc="-1" dirty="0">
              <a:solidFill>
                <a:srgbClr val="000000"/>
              </a:solidFill>
              <a:latin typeface="Arial"/>
            </a:endParaRPr>
          </a:p>
        </p:txBody>
      </p:sp>
      <p:pic>
        <p:nvPicPr>
          <p:cNvPr id="1485" name="Picture 4"/>
          <p:cNvPicPr/>
          <p:nvPr/>
        </p:nvPicPr>
        <p:blipFill>
          <a:blip r:embed="rId2"/>
          <a:stretch/>
        </p:blipFill>
        <p:spPr>
          <a:xfrm>
            <a:off x="3917371" y="135508"/>
            <a:ext cx="1989943" cy="2000160"/>
          </a:xfrm>
          <a:prstGeom prst="rect">
            <a:avLst/>
          </a:prstGeom>
          <a:ln>
            <a:noFill/>
          </a:ln>
        </p:spPr>
      </p:pic>
      <p:sp>
        <p:nvSpPr>
          <p:cNvPr id="2" name="Rectangle 1"/>
          <p:cNvSpPr/>
          <p:nvPr/>
        </p:nvSpPr>
        <p:spPr>
          <a:xfrm>
            <a:off x="1905120" y="4774457"/>
            <a:ext cx="5999040" cy="1569660"/>
          </a:xfrm>
          <a:prstGeom prst="rect">
            <a:avLst/>
          </a:prstGeom>
        </p:spPr>
        <p:txBody>
          <a:bodyPr wrap="square">
            <a:spAutoFit/>
          </a:bodyPr>
          <a:lstStyle/>
          <a:p>
            <a:pPr algn="ctr">
              <a:spcBef>
                <a:spcPct val="0"/>
              </a:spcBef>
            </a:pPr>
            <a:r>
              <a:rPr lang="en-US" altLang="ar-IQ" sz="2400" b="1" dirty="0">
                <a:solidFill>
                  <a:srgbClr val="3366FF"/>
                </a:solidFill>
              </a:rPr>
              <a:t>Mohammed </a:t>
            </a:r>
            <a:r>
              <a:rPr lang="en-US" altLang="ar-IQ" sz="2400" b="1" dirty="0" err="1">
                <a:solidFill>
                  <a:srgbClr val="3366FF"/>
                </a:solidFill>
              </a:rPr>
              <a:t>Qader</a:t>
            </a:r>
            <a:r>
              <a:rPr lang="en-US" altLang="ar-IQ" sz="2400" b="1" dirty="0">
                <a:solidFill>
                  <a:srgbClr val="3366FF"/>
                </a:solidFill>
              </a:rPr>
              <a:t> </a:t>
            </a:r>
            <a:r>
              <a:rPr lang="en-US" altLang="ar-IQ" sz="2400" b="1" dirty="0" err="1">
                <a:solidFill>
                  <a:srgbClr val="3366FF"/>
                </a:solidFill>
              </a:rPr>
              <a:t>Khursheed</a:t>
            </a:r>
            <a:endParaRPr lang="en-US" altLang="ar-IQ" sz="2400" b="1" dirty="0">
              <a:solidFill>
                <a:srgbClr val="3366FF"/>
              </a:solidFill>
            </a:endParaRPr>
          </a:p>
          <a:p>
            <a:pPr algn="ctr">
              <a:spcBef>
                <a:spcPct val="0"/>
              </a:spcBef>
            </a:pPr>
            <a:r>
              <a:rPr lang="en-US" altLang="ar-IQ" sz="2400" b="1" dirty="0">
                <a:solidFill>
                  <a:srgbClr val="3366FF"/>
                </a:solidFill>
              </a:rPr>
              <a:t>Biology Dept., College of Education</a:t>
            </a:r>
          </a:p>
          <a:p>
            <a:pPr algn="ctr">
              <a:spcBef>
                <a:spcPct val="0"/>
              </a:spcBef>
            </a:pPr>
            <a:r>
              <a:rPr lang="en-US" altLang="ar-IQ" sz="2400" b="1" dirty="0" err="1">
                <a:solidFill>
                  <a:srgbClr val="3366FF"/>
                </a:solidFill>
              </a:rPr>
              <a:t>Salahaddin</a:t>
            </a:r>
            <a:r>
              <a:rPr lang="en-US" altLang="ar-IQ" sz="2400" b="1" dirty="0">
                <a:solidFill>
                  <a:srgbClr val="3366FF"/>
                </a:solidFill>
              </a:rPr>
              <a:t> University-Erbil</a:t>
            </a:r>
          </a:p>
          <a:p>
            <a:pPr algn="ctr">
              <a:spcBef>
                <a:spcPct val="0"/>
              </a:spcBef>
            </a:pPr>
            <a:r>
              <a:rPr lang="en-US" altLang="ar-IQ" sz="2400" b="1" dirty="0" err="1" smtClean="0">
                <a:solidFill>
                  <a:srgbClr val="3366FF"/>
                </a:solidFill>
              </a:rPr>
              <a:t>mohammed.khursheed@su.edu.krd</a:t>
            </a:r>
            <a:endParaRPr lang="en-US" altLang="ar-IQ" sz="2400" b="1" dirty="0">
              <a:solidFill>
                <a:srgbClr val="3366FF"/>
              </a:solidFill>
            </a:endParaRPr>
          </a:p>
        </p:txBody>
      </p:sp>
    </p:spTree>
    <p:extLst>
      <p:ext uri="{BB962C8B-B14F-4D97-AF65-F5344CB8AC3E}">
        <p14:creationId xmlns:p14="http://schemas.microsoft.com/office/powerpoint/2010/main" val="371420281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Shape 1"/>
          <p:cNvSpPr txBox="1"/>
          <p:nvPr/>
        </p:nvSpPr>
        <p:spPr>
          <a:xfrm>
            <a:off x="457200" y="274320"/>
            <a:ext cx="8229600" cy="1143000"/>
          </a:xfrm>
          <a:prstGeom prst="rect">
            <a:avLst/>
          </a:prstGeom>
          <a:noFill/>
          <a:ln>
            <a:noFill/>
          </a:ln>
        </p:spPr>
        <p:txBody>
          <a:bodyPr anchor="ctr">
            <a:noAutofit/>
          </a:bodyPr>
          <a:lstStyle/>
          <a:p>
            <a:pPr algn="ctr"/>
            <a:r>
              <a:rPr lang="en-US" sz="4000" b="0" strike="noStrike" spc="-1">
                <a:solidFill>
                  <a:srgbClr val="000000"/>
                </a:solidFill>
                <a:latin typeface="Trebuchet MS"/>
              </a:rPr>
              <a:t>Molecular structure of some photosynthetic pigments</a:t>
            </a:r>
          </a:p>
        </p:txBody>
      </p:sp>
      <p:pic>
        <p:nvPicPr>
          <p:cNvPr id="74" name="Picture 3"/>
          <p:cNvPicPr/>
          <p:nvPr/>
        </p:nvPicPr>
        <p:blipFill>
          <a:blip r:embed="rId2"/>
          <a:stretch/>
        </p:blipFill>
        <p:spPr>
          <a:xfrm>
            <a:off x="380880" y="1600200"/>
            <a:ext cx="8458200" cy="52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116115" y="457200"/>
            <a:ext cx="8802915" cy="1143000"/>
          </a:xfrm>
          <a:prstGeom prst="rect">
            <a:avLst/>
          </a:prstGeom>
          <a:noFill/>
          <a:ln>
            <a:noFill/>
          </a:ln>
        </p:spPr>
        <p:txBody>
          <a:bodyPr anchor="ctr">
            <a:noAutofit/>
          </a:bodyPr>
          <a:lstStyle/>
          <a:p>
            <a:pPr algn="ctr"/>
            <a:r>
              <a:rPr lang="en-US" sz="3200" b="1" strike="noStrike" spc="-1" dirty="0">
                <a:solidFill>
                  <a:srgbClr val="000000"/>
                </a:solidFill>
                <a:latin typeface="Trebuchet MS"/>
                <a:ea typeface="MS PGothic"/>
              </a:rPr>
              <a:t>Absorption spectrum of Chlorophyll a and b</a:t>
            </a:r>
            <a:endParaRPr lang="en-US" sz="3200" b="0" strike="noStrike" spc="-1" dirty="0">
              <a:solidFill>
                <a:srgbClr val="000000"/>
              </a:solidFill>
              <a:latin typeface="Trebuchet MS"/>
            </a:endParaRPr>
          </a:p>
        </p:txBody>
      </p:sp>
      <p:pic>
        <p:nvPicPr>
          <p:cNvPr id="76" name="Picture 4" descr="GA22_06"/>
          <p:cNvPicPr/>
          <p:nvPr/>
        </p:nvPicPr>
        <p:blipFill>
          <a:blip r:embed="rId2"/>
          <a:srcRect t="11114" b="9091"/>
          <a:stretch/>
        </p:blipFill>
        <p:spPr>
          <a:xfrm>
            <a:off x="348343" y="1600200"/>
            <a:ext cx="8338457" cy="501831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Shape 1"/>
          <p:cNvSpPr txBox="1"/>
          <p:nvPr/>
        </p:nvSpPr>
        <p:spPr>
          <a:xfrm>
            <a:off x="456840" y="274320"/>
            <a:ext cx="5715000" cy="1143000"/>
          </a:xfrm>
          <a:prstGeom prst="rect">
            <a:avLst/>
          </a:prstGeom>
          <a:noFill/>
          <a:ln>
            <a:noFill/>
          </a:ln>
        </p:spPr>
        <p:txBody>
          <a:bodyPr anchor="ctr">
            <a:noAutofit/>
          </a:bodyPr>
          <a:lstStyle/>
          <a:p>
            <a:pPr algn="ctr"/>
            <a:r>
              <a:rPr lang="en-US" sz="4400" b="0" strike="noStrike" spc="-1" dirty="0">
                <a:solidFill>
                  <a:srgbClr val="000000"/>
                </a:solidFill>
                <a:latin typeface="Trebuchet MS"/>
              </a:rPr>
              <a:t>Photosynthesis Stages</a:t>
            </a:r>
          </a:p>
        </p:txBody>
      </p:sp>
      <p:sp>
        <p:nvSpPr>
          <p:cNvPr id="78" name="TextShape 2"/>
          <p:cNvSpPr txBox="1"/>
          <p:nvPr/>
        </p:nvSpPr>
        <p:spPr>
          <a:xfrm>
            <a:off x="228600" y="1600200"/>
            <a:ext cx="8610480" cy="5018314"/>
          </a:xfrm>
          <a:prstGeom prst="rect">
            <a:avLst/>
          </a:prstGeom>
          <a:noFill/>
          <a:ln>
            <a:noFill/>
          </a:ln>
        </p:spPr>
        <p:txBody>
          <a:bodyPr>
            <a:noAutofit/>
          </a:bodyPr>
          <a:lstStyle/>
          <a:p>
            <a:pPr marL="342720" indent="-342720">
              <a:spcBef>
                <a:spcPts val="697"/>
              </a:spcBef>
              <a:buClr>
                <a:srgbClr val="000000"/>
              </a:buClr>
              <a:buFont typeface="Trebuchet MS"/>
              <a:buChar char="•"/>
            </a:pPr>
            <a:r>
              <a:rPr lang="en-US" sz="2400" b="0" strike="noStrike" spc="-1" dirty="0">
                <a:solidFill>
                  <a:srgbClr val="000000"/>
                </a:solidFill>
                <a:latin typeface="Trebuchet MS"/>
              </a:rPr>
              <a:t>2-Stage Process</a:t>
            </a:r>
          </a:p>
          <a:p>
            <a:pPr marL="742680" lvl="1" indent="-285480">
              <a:spcBef>
                <a:spcPts val="598"/>
              </a:spcBef>
              <a:buClr>
                <a:srgbClr val="FF0066"/>
              </a:buClr>
              <a:buFont typeface="Trebuchet MS"/>
              <a:buChar char="–"/>
            </a:pPr>
            <a:r>
              <a:rPr lang="en-US" sz="2400" b="1" strike="noStrike" spc="-1" dirty="0">
                <a:solidFill>
                  <a:srgbClr val="FF0066"/>
                </a:solidFill>
                <a:latin typeface="Trebuchet MS"/>
              </a:rPr>
              <a:t>Light Dependent Reactions</a:t>
            </a:r>
            <a:endParaRPr lang="en-US" sz="2400" b="0" strike="noStrike" spc="-1" dirty="0">
              <a:solidFill>
                <a:srgbClr val="000000"/>
              </a:solidFill>
              <a:latin typeface="Trebuchet MS"/>
            </a:endParaRPr>
          </a:p>
          <a:p>
            <a:pPr marL="1143000" lvl="2" indent="-228600">
              <a:spcBef>
                <a:spcPts val="499"/>
              </a:spcBef>
              <a:buClr>
                <a:srgbClr val="000000"/>
              </a:buClr>
              <a:buFont typeface="Trebuchet MS"/>
              <a:buChar char="•"/>
            </a:pPr>
            <a:r>
              <a:rPr lang="en-US" sz="2400" b="0" strike="noStrike" spc="-1" dirty="0">
                <a:solidFill>
                  <a:srgbClr val="000000"/>
                </a:solidFill>
                <a:latin typeface="Trebuchet MS"/>
              </a:rPr>
              <a:t>Require Light to Occur</a:t>
            </a:r>
          </a:p>
          <a:p>
            <a:pPr marL="1143000" lvl="2" indent="-228600">
              <a:spcBef>
                <a:spcPts val="499"/>
              </a:spcBef>
              <a:buClr>
                <a:srgbClr val="000000"/>
              </a:buClr>
              <a:buFont typeface="Trebuchet MS"/>
              <a:buChar char="•"/>
            </a:pPr>
            <a:r>
              <a:rPr lang="en-US" sz="2400" b="0" strike="noStrike" spc="-1" dirty="0">
                <a:solidFill>
                  <a:srgbClr val="000000"/>
                </a:solidFill>
                <a:latin typeface="Trebuchet MS"/>
              </a:rPr>
              <a:t>Involves the Actual Harvesting of Light Energy</a:t>
            </a:r>
          </a:p>
          <a:p>
            <a:pPr marL="1143000" lvl="2" indent="-228600">
              <a:spcBef>
                <a:spcPts val="499"/>
              </a:spcBef>
              <a:buClr>
                <a:srgbClr val="000000"/>
              </a:buClr>
              <a:buFont typeface="Trebuchet MS"/>
              <a:buChar char="•"/>
            </a:pPr>
            <a:r>
              <a:rPr lang="en-US" sz="2400" b="0" strike="noStrike" spc="-1" dirty="0">
                <a:solidFill>
                  <a:srgbClr val="000000"/>
                </a:solidFill>
                <a:latin typeface="Trebuchet MS"/>
              </a:rPr>
              <a:t>Occur in\on the Grana</a:t>
            </a:r>
          </a:p>
          <a:p>
            <a:pPr marL="742680" lvl="1" indent="-285480">
              <a:spcBef>
                <a:spcPts val="598"/>
              </a:spcBef>
              <a:buClr>
                <a:srgbClr val="333399"/>
              </a:buClr>
              <a:buFont typeface="Trebuchet MS"/>
              <a:buChar char="–"/>
            </a:pPr>
            <a:r>
              <a:rPr lang="en-US" sz="2400" b="0" strike="noStrike" spc="-1" dirty="0">
                <a:solidFill>
                  <a:srgbClr val="333399"/>
                </a:solidFill>
                <a:latin typeface="Trebuchet MS"/>
              </a:rPr>
              <a:t>Dark or Light Independent Reactions, Chemical Reactions</a:t>
            </a:r>
            <a:endParaRPr lang="en-US" sz="2400" b="0" strike="noStrike" spc="-1" dirty="0">
              <a:solidFill>
                <a:srgbClr val="000000"/>
              </a:solidFill>
              <a:latin typeface="Trebuchet MS"/>
            </a:endParaRPr>
          </a:p>
          <a:p>
            <a:pPr marL="1143000" lvl="2" indent="-228600">
              <a:spcBef>
                <a:spcPts val="499"/>
              </a:spcBef>
              <a:buClr>
                <a:srgbClr val="000000"/>
              </a:buClr>
              <a:buFont typeface="Trebuchet MS"/>
              <a:buChar char="•"/>
            </a:pPr>
            <a:r>
              <a:rPr lang="en-US" sz="2400" b="0" strike="noStrike" spc="-1" dirty="0">
                <a:solidFill>
                  <a:srgbClr val="000000"/>
                </a:solidFill>
                <a:latin typeface="Trebuchet MS"/>
              </a:rPr>
              <a:t>Do not Need Light to Occur</a:t>
            </a:r>
          </a:p>
          <a:p>
            <a:pPr marL="1143000" lvl="2" indent="-228600">
              <a:spcBef>
                <a:spcPts val="499"/>
              </a:spcBef>
              <a:buClr>
                <a:srgbClr val="000000"/>
              </a:buClr>
              <a:buFont typeface="Trebuchet MS"/>
              <a:buChar char="•"/>
            </a:pPr>
            <a:r>
              <a:rPr lang="en-US" sz="2400" b="0" strike="noStrike" spc="-1" dirty="0">
                <a:solidFill>
                  <a:srgbClr val="000000"/>
                </a:solidFill>
                <a:latin typeface="Trebuchet MS"/>
              </a:rPr>
              <a:t>Involve the Creation of the Carbohydrates</a:t>
            </a:r>
          </a:p>
          <a:p>
            <a:pPr marL="1600200" lvl="3" indent="-228600">
              <a:spcBef>
                <a:spcPts val="448"/>
              </a:spcBef>
              <a:buClr>
                <a:srgbClr val="000000"/>
              </a:buClr>
              <a:buFont typeface="Trebuchet MS"/>
              <a:buChar char="–"/>
            </a:pPr>
            <a:r>
              <a:rPr lang="en-US" sz="2400" b="1" strike="noStrike" spc="-1" dirty="0">
                <a:solidFill>
                  <a:srgbClr val="000000"/>
                </a:solidFill>
                <a:latin typeface="Trebuchet MS"/>
              </a:rPr>
              <a:t>Occur in the Stroma</a:t>
            </a:r>
            <a:endParaRPr lang="en-US" sz="2400" b="0" strike="noStrike" spc="-1" dirty="0">
              <a:solidFill>
                <a:srgbClr val="000000"/>
              </a:solidFill>
              <a:latin typeface="Trebuchet MS"/>
            </a:endParaRPr>
          </a:p>
          <a:p>
            <a:pPr marL="1600200" lvl="3" indent="-228600">
              <a:spcBef>
                <a:spcPts val="448"/>
              </a:spcBef>
              <a:buClr>
                <a:srgbClr val="000000"/>
              </a:buClr>
              <a:buFont typeface="Trebuchet MS"/>
              <a:buChar char="–"/>
            </a:pPr>
            <a:r>
              <a:rPr lang="en-US" sz="2400" b="1" strike="noStrike" spc="-1" dirty="0">
                <a:solidFill>
                  <a:srgbClr val="000000"/>
                </a:solidFill>
                <a:latin typeface="Trebuchet MS"/>
              </a:rPr>
              <a:t>Products of the Light Reaction Are Used to Form C-C Covalent Bonds of Carbohydrates</a:t>
            </a:r>
            <a:r>
              <a:rPr lang="en-US" sz="2400" b="0" strike="noStrike" spc="-1" dirty="0">
                <a:solidFill>
                  <a:srgbClr val="000000"/>
                </a:solidFill>
                <a:latin typeface="Trebuchet MS"/>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Shape 1"/>
          <p:cNvSpPr txBox="1"/>
          <p:nvPr/>
        </p:nvSpPr>
        <p:spPr>
          <a:xfrm>
            <a:off x="348102" y="239246"/>
            <a:ext cx="5660811" cy="1143000"/>
          </a:xfrm>
          <a:prstGeom prst="rect">
            <a:avLst/>
          </a:prstGeom>
          <a:noFill/>
          <a:ln>
            <a:noFill/>
          </a:ln>
        </p:spPr>
        <p:txBody>
          <a:bodyPr anchor="ctr">
            <a:noAutofit/>
          </a:bodyPr>
          <a:lstStyle/>
          <a:p>
            <a:pPr algn="ctr"/>
            <a:r>
              <a:rPr lang="en-US" sz="4000" b="0" strike="noStrike" spc="-1" dirty="0">
                <a:solidFill>
                  <a:srgbClr val="000000"/>
                </a:solidFill>
                <a:latin typeface="Trebuchet MS"/>
              </a:rPr>
              <a:t>Light Reactions</a:t>
            </a:r>
          </a:p>
        </p:txBody>
      </p:sp>
      <p:sp>
        <p:nvSpPr>
          <p:cNvPr id="80" name="TextShape 2"/>
          <p:cNvSpPr txBox="1"/>
          <p:nvPr/>
        </p:nvSpPr>
        <p:spPr>
          <a:xfrm>
            <a:off x="0" y="1512994"/>
            <a:ext cx="9144000" cy="4495921"/>
          </a:xfrm>
          <a:prstGeom prst="rect">
            <a:avLst/>
          </a:prstGeom>
          <a:noFill/>
          <a:ln>
            <a:noFill/>
          </a:ln>
        </p:spPr>
        <p:txBody>
          <a:bodyPr>
            <a:normAutofit/>
          </a:bodyPr>
          <a:lstStyle/>
          <a:p>
            <a:pPr marL="342720" indent="-342720">
              <a:lnSpc>
                <a:spcPct val="90000"/>
              </a:lnSpc>
              <a:spcBef>
                <a:spcPts val="598"/>
              </a:spcBef>
              <a:buClr>
                <a:srgbClr val="000000"/>
              </a:buClr>
              <a:buFont typeface="Trebuchet MS"/>
              <a:buChar char="•"/>
            </a:pPr>
            <a:r>
              <a:rPr lang="en-US" sz="2800" b="0" strike="noStrike" spc="-1" dirty="0">
                <a:solidFill>
                  <a:srgbClr val="000000"/>
                </a:solidFill>
                <a:latin typeface="Trebuchet MS"/>
              </a:rPr>
              <a:t>When Light Strikes Magnesium (Mg) Atom in Center of Chlorophyll Molecule, the Light Energy Excites a Mg Electron and It Leaves Orbit from the Mg Atom.</a:t>
            </a:r>
          </a:p>
          <a:p>
            <a:pPr marL="742680" lvl="1" indent="-285480">
              <a:lnSpc>
                <a:spcPct val="90000"/>
              </a:lnSpc>
              <a:spcBef>
                <a:spcPts val="598"/>
              </a:spcBef>
              <a:buClr>
                <a:srgbClr val="000000"/>
              </a:buClr>
              <a:buFont typeface="Trebuchet MS"/>
              <a:buChar char="–"/>
            </a:pPr>
            <a:r>
              <a:rPr lang="en-US" sz="2800" b="0" strike="noStrike" spc="-1" dirty="0">
                <a:solidFill>
                  <a:srgbClr val="000000"/>
                </a:solidFill>
                <a:latin typeface="Trebuchet MS"/>
              </a:rPr>
              <a:t>The Electron Can Be Converted to Useful Chemical Energy. The Excited Electron (plus Additional Light Energy) eventually Provides Energy so a Phosphate Group Can Be Added to a Compound Called Adenosine Diphosphate (ADP), Yielding Adenosine Triphosphate (ATP)</a:t>
            </a:r>
          </a:p>
          <a:p>
            <a:pPr marL="742680" lvl="1" indent="-285480">
              <a:lnSpc>
                <a:spcPct val="90000"/>
              </a:lnSpc>
              <a:spcBef>
                <a:spcPts val="598"/>
              </a:spcBef>
              <a:buClr>
                <a:srgbClr val="000000"/>
              </a:buClr>
              <a:buFont typeface="Trebuchet MS"/>
              <a:buChar char="–"/>
            </a:pPr>
            <a:r>
              <a:rPr lang="en-US" sz="2800" b="0" strike="noStrike" spc="-1" dirty="0">
                <a:solidFill>
                  <a:srgbClr val="000000"/>
                </a:solidFill>
                <a:latin typeface="Trebuchet MS"/>
              </a:rPr>
              <a:t>ATP Is an Important Stored Energy Molecule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170542" y="1393371"/>
            <a:ext cx="8668657" cy="4876800"/>
          </a:xfrm>
          <a:prstGeom prst="rect">
            <a:avLst/>
          </a:prstGeom>
          <a:noFill/>
          <a:ln>
            <a:noFill/>
          </a:ln>
        </p:spPr>
        <p:txBody>
          <a:bodyPr>
            <a:normAutofit lnSpcReduction="10000"/>
          </a:bodyPr>
          <a:lstStyle/>
          <a:p>
            <a:pPr marL="342720" indent="-342720">
              <a:spcBef>
                <a:spcPts val="697"/>
              </a:spcBef>
              <a:buClr>
                <a:srgbClr val="000000"/>
              </a:buClr>
              <a:buFont typeface="Trebuchet MS"/>
              <a:buChar char="•"/>
            </a:pPr>
            <a:r>
              <a:rPr lang="en-US" sz="3600" b="0" strike="noStrike" spc="-1" dirty="0">
                <a:solidFill>
                  <a:srgbClr val="000000"/>
                </a:solidFill>
                <a:latin typeface="Trebuchet MS"/>
              </a:rPr>
              <a:t>Photolysis (Hill Reaction</a:t>
            </a:r>
            <a:r>
              <a:rPr lang="en-US" sz="3600" b="0" strike="noStrike" spc="-1" dirty="0" smtClean="0">
                <a:solidFill>
                  <a:srgbClr val="000000"/>
                </a:solidFill>
                <a:latin typeface="Trebuchet MS"/>
              </a:rPr>
              <a:t>)</a:t>
            </a:r>
          </a:p>
          <a:p>
            <a:pPr>
              <a:spcBef>
                <a:spcPts val="697"/>
              </a:spcBef>
              <a:buClr>
                <a:srgbClr val="000000"/>
              </a:buClr>
            </a:pPr>
            <a:endParaRPr lang="en-US" sz="3600" b="0" strike="noStrike" spc="-1" dirty="0">
              <a:solidFill>
                <a:srgbClr val="000000"/>
              </a:solidFill>
              <a:latin typeface="Trebuchet MS"/>
            </a:endParaRPr>
          </a:p>
          <a:p>
            <a:pPr marL="742680" lvl="1" indent="-285480">
              <a:spcBef>
                <a:spcPts val="598"/>
              </a:spcBef>
              <a:buClr>
                <a:srgbClr val="000000"/>
              </a:buClr>
              <a:buFont typeface="Trebuchet MS"/>
              <a:buChar char="–"/>
            </a:pPr>
            <a:r>
              <a:rPr lang="en-US" sz="2800" b="0" strike="noStrike" spc="-1" dirty="0">
                <a:solidFill>
                  <a:srgbClr val="000000"/>
                </a:solidFill>
                <a:latin typeface="Trebuchet MS"/>
              </a:rPr>
              <a:t>The 2 Water Molecules Are Split into Hydrogen and Oxygen</a:t>
            </a:r>
          </a:p>
          <a:p>
            <a:pPr marL="742680" lvl="1" indent="-285480">
              <a:spcBef>
                <a:spcPts val="598"/>
              </a:spcBef>
              <a:buClr>
                <a:srgbClr val="000000"/>
              </a:buClr>
              <a:buFont typeface="Trebuchet MS"/>
              <a:buChar char="–"/>
            </a:pPr>
            <a:r>
              <a:rPr lang="en-US" sz="2800" b="0" strike="noStrike" spc="-1" dirty="0">
                <a:solidFill>
                  <a:srgbClr val="000000"/>
                </a:solidFill>
                <a:latin typeface="Trebuchet MS"/>
              </a:rPr>
              <a:t>The Hydrogen Is Attached to a Molecule Called Nicotinamide Adenine Dinucleotide Phosphate (NADP)</a:t>
            </a:r>
          </a:p>
          <a:p>
            <a:pPr marL="1143000" lvl="2" indent="-228600">
              <a:spcBef>
                <a:spcPts val="499"/>
              </a:spcBef>
              <a:buClr>
                <a:srgbClr val="000000"/>
              </a:buClr>
              <a:buFont typeface="Trebuchet MS"/>
              <a:buChar char="•"/>
            </a:pPr>
            <a:r>
              <a:rPr lang="en-US" sz="2800" b="0" strike="noStrike" spc="-1" dirty="0">
                <a:solidFill>
                  <a:srgbClr val="000000"/>
                </a:solidFill>
                <a:latin typeface="Trebuchet MS"/>
              </a:rPr>
              <a:t>Produces NADPH</a:t>
            </a:r>
            <a:r>
              <a:rPr lang="en-US" sz="2800" b="0" strike="noStrike" spc="-1" baseline="-25000" dirty="0">
                <a:solidFill>
                  <a:srgbClr val="000000"/>
                </a:solidFill>
                <a:latin typeface="Trebuchet MS"/>
              </a:rPr>
              <a:t>2</a:t>
            </a:r>
            <a:endParaRPr lang="en-US" sz="2800" b="0" strike="noStrike" spc="-1" dirty="0">
              <a:solidFill>
                <a:srgbClr val="000000"/>
              </a:solidFill>
              <a:latin typeface="Trebuchet MS"/>
            </a:endParaRPr>
          </a:p>
          <a:p>
            <a:pPr marL="742680" lvl="1" indent="-285480">
              <a:spcBef>
                <a:spcPts val="598"/>
              </a:spcBef>
              <a:buClr>
                <a:srgbClr val="000000"/>
              </a:buClr>
              <a:buFont typeface="Trebuchet MS"/>
              <a:buChar char="–"/>
            </a:pPr>
            <a:r>
              <a:rPr lang="en-US" sz="2800" b="0" strike="noStrike" spc="-1" dirty="0">
                <a:solidFill>
                  <a:srgbClr val="000000"/>
                </a:solidFill>
                <a:latin typeface="Trebuchet MS"/>
              </a:rPr>
              <a:t>The Oxygen Is Given off as Oxygen Gas</a:t>
            </a:r>
          </a:p>
          <a:p>
            <a:pPr marL="742680" lvl="1" indent="-285480">
              <a:spcBef>
                <a:spcPts val="598"/>
              </a:spcBef>
              <a:buClr>
                <a:srgbClr val="000000"/>
              </a:buClr>
              <a:buFont typeface="Trebuchet MS"/>
              <a:buChar char="–"/>
            </a:pPr>
            <a:r>
              <a:rPr lang="en-US" sz="2800" b="0" strike="noStrike" spc="-1" dirty="0">
                <a:solidFill>
                  <a:srgbClr val="000000"/>
                </a:solidFill>
                <a:latin typeface="Trebuchet MS"/>
              </a:rPr>
              <a:t>2 H</a:t>
            </a:r>
            <a:r>
              <a:rPr lang="en-US" sz="2800" b="0" strike="noStrike" spc="-1" baseline="-25000" dirty="0">
                <a:solidFill>
                  <a:srgbClr val="000000"/>
                </a:solidFill>
                <a:latin typeface="Trebuchet MS"/>
              </a:rPr>
              <a:t>2</a:t>
            </a:r>
            <a:r>
              <a:rPr lang="en-US" sz="2800" b="0" strike="noStrike" spc="-1" dirty="0">
                <a:solidFill>
                  <a:srgbClr val="000000"/>
                </a:solidFill>
                <a:latin typeface="Trebuchet MS"/>
              </a:rPr>
              <a:t>0 + NADP + light </a:t>
            </a:r>
            <a:r>
              <a:rPr lang="en-US" sz="2800" b="0" strike="noStrike" spc="-1" dirty="0">
                <a:solidFill>
                  <a:srgbClr val="000000"/>
                </a:solidFill>
                <a:latin typeface="Wingdings"/>
                <a:ea typeface="Wingdings"/>
              </a:rPr>
              <a:t></a:t>
            </a:r>
            <a:r>
              <a:rPr lang="en-US" sz="2800" b="0" strike="noStrike" spc="-1" dirty="0">
                <a:solidFill>
                  <a:srgbClr val="000000"/>
                </a:solidFill>
                <a:latin typeface="Trebuchet MS"/>
              </a:rPr>
              <a:t> NADPH</a:t>
            </a:r>
            <a:r>
              <a:rPr lang="en-US" sz="2800" b="0" strike="noStrike" spc="-1" baseline="-25000" dirty="0">
                <a:solidFill>
                  <a:srgbClr val="000000"/>
                </a:solidFill>
                <a:latin typeface="Trebuchet MS"/>
              </a:rPr>
              <a:t>2</a:t>
            </a:r>
            <a:r>
              <a:rPr lang="en-US" sz="2800" b="0" strike="noStrike" spc="-1" dirty="0">
                <a:solidFill>
                  <a:srgbClr val="000000"/>
                </a:solidFill>
                <a:latin typeface="Trebuchet MS"/>
              </a:rPr>
              <a:t>  + O</a:t>
            </a:r>
            <a:r>
              <a:rPr lang="en-US" sz="2800" b="0" strike="noStrike" spc="-1" baseline="-25000" dirty="0">
                <a:solidFill>
                  <a:srgbClr val="000000"/>
                </a:solidFill>
                <a:latin typeface="Trebuchet MS"/>
              </a:rPr>
              <a:t>2</a:t>
            </a:r>
            <a:endParaRPr lang="en-US" sz="2800" b="0" strike="noStrike" spc="-1" dirty="0">
              <a:solidFill>
                <a:srgbClr val="000000"/>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304920"/>
            <a:ext cx="8686800" cy="6324480"/>
          </a:xfrm>
          <a:prstGeom prst="rect">
            <a:avLst/>
          </a:prstGeom>
          <a:noFill/>
          <a:ln>
            <a:noFill/>
          </a:ln>
        </p:spPr>
        <p:txBody>
          <a:bodyPr>
            <a:normAutofit/>
          </a:bodyPr>
          <a:lstStyle/>
          <a:p>
            <a:pPr marL="342720" indent="-342720">
              <a:spcBef>
                <a:spcPts val="799"/>
              </a:spcBef>
              <a:buClr>
                <a:srgbClr val="000000"/>
              </a:buClr>
              <a:buFont typeface="Trebuchet MS"/>
              <a:buChar char="•"/>
            </a:pPr>
            <a:r>
              <a:rPr lang="en-US" sz="3200" b="0" strike="noStrike" spc="-1" dirty="0">
                <a:solidFill>
                  <a:srgbClr val="000000"/>
                </a:solidFill>
                <a:latin typeface="Trebuchet MS"/>
                <a:ea typeface="MS PGothic"/>
              </a:rPr>
              <a:t>During the light reaction, there are two possible routes for electron flow.</a:t>
            </a:r>
            <a:endParaRPr lang="en-US" sz="3200" b="0" strike="noStrike" spc="-1" dirty="0">
              <a:solidFill>
                <a:srgbClr val="000000"/>
              </a:solidFill>
              <a:latin typeface="Trebuchet MS"/>
            </a:endParaRPr>
          </a:p>
          <a:p>
            <a:pPr marL="342720" indent="-342720">
              <a:spcBef>
                <a:spcPts val="799"/>
              </a:spcBef>
            </a:pPr>
            <a:r>
              <a:rPr lang="en-US" sz="3200" b="1" strike="noStrike" spc="-1" dirty="0">
                <a:solidFill>
                  <a:srgbClr val="000000"/>
                </a:solidFill>
                <a:latin typeface="Trebuchet MS"/>
                <a:ea typeface="MS PGothic"/>
              </a:rPr>
              <a:t> </a:t>
            </a:r>
            <a:r>
              <a:rPr lang="en-US" sz="3200" b="1" strike="noStrike" spc="-1" dirty="0" err="1">
                <a:solidFill>
                  <a:srgbClr val="000000"/>
                </a:solidFill>
                <a:latin typeface="Trebuchet MS"/>
                <a:ea typeface="MS PGothic"/>
              </a:rPr>
              <a:t>A.Cyclic</a:t>
            </a:r>
            <a:r>
              <a:rPr lang="en-US" sz="3200" b="1" strike="noStrike" spc="-1" dirty="0">
                <a:solidFill>
                  <a:srgbClr val="000000"/>
                </a:solidFill>
                <a:latin typeface="Trebuchet MS"/>
                <a:ea typeface="MS PGothic"/>
              </a:rPr>
              <a:t> Electron Flow</a:t>
            </a:r>
            <a:endParaRPr lang="en-US" sz="3200" b="0" strike="noStrike" spc="-1" dirty="0">
              <a:solidFill>
                <a:srgbClr val="000000"/>
              </a:solidFill>
              <a:latin typeface="Trebuchet MS"/>
            </a:endParaRPr>
          </a:p>
          <a:p>
            <a:pPr marL="342720" indent="-342720">
              <a:spcBef>
                <a:spcPts val="799"/>
              </a:spcBef>
            </a:pPr>
            <a:r>
              <a:rPr lang="en-US" sz="3200" b="0" strike="noStrike" spc="-1" dirty="0">
                <a:solidFill>
                  <a:srgbClr val="000000"/>
                </a:solidFill>
                <a:latin typeface="Trebuchet MS"/>
                <a:ea typeface="MS PGothic"/>
              </a:rPr>
              <a:t>   Occurs in the thylakoid membrane. Uses Photosystem I only. P700 reaction center- chlorophyll </a:t>
            </a:r>
            <a:r>
              <a:rPr lang="en-US" sz="3200" b="0" strike="noStrike" spc="-1" dirty="0" err="1">
                <a:solidFill>
                  <a:srgbClr val="000000"/>
                </a:solidFill>
                <a:latin typeface="Trebuchet MS"/>
                <a:ea typeface="MS PGothic"/>
              </a:rPr>
              <a:t>a.Uses</a:t>
            </a:r>
            <a:r>
              <a:rPr lang="en-US" sz="3200" b="0" strike="noStrike" spc="-1" dirty="0">
                <a:solidFill>
                  <a:srgbClr val="000000"/>
                </a:solidFill>
                <a:latin typeface="Trebuchet MS"/>
                <a:ea typeface="MS PGothic"/>
              </a:rPr>
              <a:t> Electron Transport Chain (ETC). Generates ATP only.</a:t>
            </a:r>
            <a:endParaRPr lang="en-US" sz="3200" b="0" strike="noStrike" spc="-1" dirty="0">
              <a:solidFill>
                <a:srgbClr val="000000"/>
              </a:solidFill>
              <a:latin typeface="Trebuchet MS"/>
            </a:endParaRPr>
          </a:p>
          <a:p>
            <a:pPr marL="342720" indent="-342720">
              <a:spcBef>
                <a:spcPts val="799"/>
              </a:spcBef>
            </a:pPr>
            <a:r>
              <a:rPr lang="en-US" sz="3200" b="1" strike="noStrike" spc="-1" dirty="0">
                <a:solidFill>
                  <a:srgbClr val="000000"/>
                </a:solidFill>
                <a:latin typeface="Trebuchet MS"/>
                <a:ea typeface="MS PGothic"/>
              </a:rPr>
              <a:t>  </a:t>
            </a:r>
            <a:endParaRPr lang="en-US" sz="3200" b="0" strike="noStrike" spc="-1" dirty="0">
              <a:solidFill>
                <a:srgbClr val="000000"/>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457200" y="274320"/>
            <a:ext cx="8229600" cy="1143000"/>
          </a:xfrm>
          <a:prstGeom prst="rect">
            <a:avLst/>
          </a:prstGeom>
          <a:noFill/>
          <a:ln>
            <a:noFill/>
          </a:ln>
        </p:spPr>
        <p:txBody>
          <a:bodyPr anchor="ctr">
            <a:noAutofit/>
          </a:bodyPr>
          <a:lstStyle/>
          <a:p>
            <a:pPr algn="ctr"/>
            <a:r>
              <a:rPr lang="en-US" sz="4400" b="1" strike="noStrike" spc="-1">
                <a:solidFill>
                  <a:srgbClr val="000000"/>
                </a:solidFill>
                <a:latin typeface="Trebuchet MS"/>
                <a:ea typeface="MS PGothic"/>
              </a:rPr>
              <a:t>B.Noncyclic Electron Flow</a:t>
            </a:r>
            <a:endParaRPr lang="en-US" sz="4400" b="0" strike="noStrike" spc="-1">
              <a:solidFill>
                <a:srgbClr val="000000"/>
              </a:solidFill>
              <a:latin typeface="Trebuchet MS"/>
            </a:endParaRPr>
          </a:p>
        </p:txBody>
      </p:sp>
      <p:sp>
        <p:nvSpPr>
          <p:cNvPr id="84" name="TextShape 2"/>
          <p:cNvSpPr txBox="1"/>
          <p:nvPr/>
        </p:nvSpPr>
        <p:spPr>
          <a:xfrm>
            <a:off x="457200" y="1600200"/>
            <a:ext cx="8229600" cy="4525920"/>
          </a:xfrm>
          <a:prstGeom prst="rect">
            <a:avLst/>
          </a:prstGeom>
          <a:noFill/>
          <a:ln>
            <a:noFill/>
          </a:ln>
        </p:spPr>
        <p:txBody>
          <a:bodyPr>
            <a:normAutofit/>
          </a:bodyPr>
          <a:lstStyle/>
          <a:p>
            <a:pPr marL="342720" indent="-342720">
              <a:spcBef>
                <a:spcPts val="799"/>
              </a:spcBef>
            </a:pPr>
            <a:endParaRPr lang="en-US" sz="3200" b="0" strike="noStrike" spc="-1" dirty="0">
              <a:solidFill>
                <a:srgbClr val="000000"/>
              </a:solidFill>
              <a:latin typeface="Trebuchet MS"/>
            </a:endParaRPr>
          </a:p>
          <a:p>
            <a:pPr marL="342720" indent="-342720">
              <a:spcBef>
                <a:spcPts val="799"/>
              </a:spcBef>
            </a:pPr>
            <a:r>
              <a:rPr lang="en-US" sz="3200" b="0" strike="noStrike" spc="-1" dirty="0">
                <a:solidFill>
                  <a:srgbClr val="000000"/>
                </a:solidFill>
                <a:latin typeface="Trebuchet MS"/>
                <a:ea typeface="MS PGothic"/>
              </a:rPr>
              <a:t>   Occurs in the thylakoid membrane. Uses PS II and PS I. P680 center (PSII) - chlorophyll a. P700 center (PS I) - chlorophyll a. Uses Electron Transport Chain (ETC). Generates O2, ATP and NADPH.</a:t>
            </a:r>
            <a:endParaRPr lang="en-US" sz="3200" b="0" strike="noStrike" spc="-1" dirty="0">
              <a:solidFill>
                <a:srgbClr val="000000"/>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384629" y="0"/>
            <a:ext cx="8229600" cy="1143000"/>
          </a:xfrm>
          <a:prstGeom prst="rect">
            <a:avLst/>
          </a:prstGeom>
          <a:noFill/>
          <a:ln>
            <a:noFill/>
          </a:ln>
        </p:spPr>
        <p:txBody>
          <a:bodyPr anchor="ctr">
            <a:noAutofit/>
          </a:bodyPr>
          <a:lstStyle/>
          <a:p>
            <a:pPr algn="ctr"/>
            <a:r>
              <a:rPr lang="en-US" sz="3600" b="0" strike="noStrike" spc="-1" dirty="0">
                <a:solidFill>
                  <a:srgbClr val="000000"/>
                </a:solidFill>
                <a:latin typeface="Trebuchet MS"/>
              </a:rPr>
              <a:t>Z scheme for photosynthetic organisms</a:t>
            </a:r>
          </a:p>
        </p:txBody>
      </p:sp>
      <p:pic>
        <p:nvPicPr>
          <p:cNvPr id="86" name="Picture 3"/>
          <p:cNvPicPr/>
          <p:nvPr/>
        </p:nvPicPr>
        <p:blipFill>
          <a:blip r:embed="rId2"/>
          <a:stretch/>
        </p:blipFill>
        <p:spPr>
          <a:xfrm>
            <a:off x="188686" y="1143000"/>
            <a:ext cx="8726714" cy="5715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2"/>
          <p:cNvPicPr/>
          <p:nvPr/>
        </p:nvPicPr>
        <p:blipFill>
          <a:blip r:embed="rId2"/>
          <a:stretch/>
        </p:blipFill>
        <p:spPr>
          <a:xfrm>
            <a:off x="0" y="0"/>
            <a:ext cx="9144000" cy="6858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274320"/>
            <a:ext cx="8229600" cy="1143000"/>
          </a:xfrm>
          <a:prstGeom prst="rect">
            <a:avLst/>
          </a:prstGeom>
          <a:noFill/>
          <a:ln>
            <a:noFill/>
          </a:ln>
        </p:spPr>
        <p:txBody>
          <a:bodyPr anchor="ctr">
            <a:noAutofit/>
          </a:bodyPr>
          <a:lstStyle/>
          <a:p>
            <a:pPr algn="ctr"/>
            <a:r>
              <a:rPr lang="en-US" sz="4400" b="1" strike="noStrike" spc="-1">
                <a:solidFill>
                  <a:srgbClr val="000000"/>
                </a:solidFill>
                <a:latin typeface="Trebuchet MS"/>
                <a:ea typeface="MS PGothic"/>
              </a:rPr>
              <a:t>Photophosphorylation</a:t>
            </a:r>
            <a:endParaRPr lang="en-US" sz="4400" b="0" strike="noStrike" spc="-1">
              <a:solidFill>
                <a:srgbClr val="000000"/>
              </a:solidFill>
              <a:latin typeface="Trebuchet MS"/>
            </a:endParaRPr>
          </a:p>
        </p:txBody>
      </p:sp>
      <p:sp>
        <p:nvSpPr>
          <p:cNvPr id="89" name="TextShape 2"/>
          <p:cNvSpPr txBox="1"/>
          <p:nvPr/>
        </p:nvSpPr>
        <p:spPr>
          <a:xfrm>
            <a:off x="232229" y="1600200"/>
            <a:ext cx="8592457" cy="4525920"/>
          </a:xfrm>
          <a:prstGeom prst="rect">
            <a:avLst/>
          </a:prstGeom>
          <a:noFill/>
          <a:ln>
            <a:noFill/>
          </a:ln>
        </p:spPr>
        <p:txBody>
          <a:bodyPr>
            <a:normAutofit/>
          </a:bodyPr>
          <a:lstStyle/>
          <a:p>
            <a:pPr marL="342720" indent="-342720">
              <a:lnSpc>
                <a:spcPct val="90000"/>
              </a:lnSpc>
              <a:spcBef>
                <a:spcPts val="598"/>
              </a:spcBef>
            </a:pPr>
            <a:r>
              <a:rPr lang="en-US" sz="2400" b="0" strike="noStrike" spc="-1" dirty="0">
                <a:solidFill>
                  <a:srgbClr val="000000"/>
                </a:solidFill>
                <a:latin typeface="Trebuchet MS"/>
                <a:ea typeface="MS PGothic"/>
              </a:rPr>
              <a:t> Light-Driven ATP Synthesis: Electron transfer through the proteins of the Z scheme drives the generation of a proton gradient across the thylakoid membrane. </a:t>
            </a:r>
            <a:endParaRPr lang="en-US" sz="2400" b="0" strike="noStrike" spc="-1" dirty="0">
              <a:solidFill>
                <a:srgbClr val="000000"/>
              </a:solidFill>
              <a:latin typeface="Trebuchet MS"/>
            </a:endParaRPr>
          </a:p>
          <a:p>
            <a:pPr marL="342720" indent="-342720">
              <a:lnSpc>
                <a:spcPct val="90000"/>
              </a:lnSpc>
              <a:spcBef>
                <a:spcPts val="598"/>
              </a:spcBef>
              <a:buClr>
                <a:srgbClr val="000000"/>
              </a:buClr>
              <a:buFont typeface="Trebuchet MS"/>
              <a:buChar char="•"/>
            </a:pPr>
            <a:r>
              <a:rPr lang="en-US" sz="2400" b="0" strike="noStrike" spc="-1" dirty="0">
                <a:solidFill>
                  <a:srgbClr val="000000"/>
                </a:solidFill>
                <a:latin typeface="Trebuchet MS"/>
                <a:ea typeface="MS PGothic"/>
              </a:rPr>
              <a:t>Protons pumped into the lumen of the thylakoids flow back out, driving the synthesis of ATP </a:t>
            </a:r>
            <a:endParaRPr lang="en-US" sz="2400" b="0" strike="noStrike" spc="-1" dirty="0">
              <a:solidFill>
                <a:srgbClr val="000000"/>
              </a:solidFill>
              <a:latin typeface="Trebuchet MS"/>
            </a:endParaRPr>
          </a:p>
          <a:p>
            <a:pPr marL="342720" indent="-342720">
              <a:lnSpc>
                <a:spcPct val="90000"/>
              </a:lnSpc>
              <a:spcBef>
                <a:spcPts val="598"/>
              </a:spcBef>
              <a:buClr>
                <a:srgbClr val="000000"/>
              </a:buClr>
              <a:buFont typeface="Trebuchet MS"/>
              <a:buChar char="•"/>
            </a:pPr>
            <a:r>
              <a:rPr lang="en-US" sz="2400" b="0" strike="noStrike" spc="-1" dirty="0">
                <a:solidFill>
                  <a:srgbClr val="000000"/>
                </a:solidFill>
                <a:latin typeface="Trebuchet MS"/>
                <a:ea typeface="MS PGothic"/>
              </a:rPr>
              <a:t>ATP Synthase complex is composed CF0 and CF1, CF0 is a channel for H+ CF1 has several protein subunits for the reaction:     </a:t>
            </a:r>
            <a:endParaRPr lang="en-US" sz="2400" b="0" strike="noStrike" spc="-1" dirty="0">
              <a:solidFill>
                <a:srgbClr val="000000"/>
              </a:solidFill>
              <a:latin typeface="Trebuchet MS"/>
            </a:endParaRPr>
          </a:p>
          <a:p>
            <a:pPr marL="342720" indent="-342720">
              <a:lnSpc>
                <a:spcPct val="90000"/>
              </a:lnSpc>
              <a:spcBef>
                <a:spcPts val="598"/>
              </a:spcBef>
              <a:buClr>
                <a:srgbClr val="000000"/>
              </a:buClr>
              <a:buFont typeface="Trebuchet MS"/>
              <a:buChar char="•"/>
            </a:pPr>
            <a:r>
              <a:rPr lang="en-US" sz="2400" b="0" strike="noStrike" spc="-1" dirty="0">
                <a:solidFill>
                  <a:srgbClr val="000000"/>
                </a:solidFill>
                <a:latin typeface="Trebuchet MS"/>
                <a:ea typeface="MS PGothic"/>
              </a:rPr>
              <a:t>ADP + Pi + H+   </a:t>
            </a:r>
            <a:r>
              <a:rPr lang="en-US" sz="2400" b="0" strike="noStrike" spc="-1" dirty="0">
                <a:solidFill>
                  <a:srgbClr val="000000"/>
                </a:solidFill>
                <a:latin typeface="Symbol"/>
                <a:ea typeface="Symbol"/>
              </a:rPr>
              <a:t></a:t>
            </a:r>
            <a:r>
              <a:rPr lang="en-US" sz="2400" b="0" strike="noStrike" spc="-1" dirty="0">
                <a:solidFill>
                  <a:srgbClr val="000000"/>
                </a:solidFill>
                <a:latin typeface="Trebuchet MS"/>
                <a:ea typeface="MS PGothic"/>
              </a:rPr>
              <a:t>     ATP+ H2O</a:t>
            </a:r>
            <a:endParaRPr lang="en-US" sz="2400" b="0" strike="noStrike" spc="-1" dirty="0">
              <a:solidFill>
                <a:srgbClr val="000000"/>
              </a:solidFill>
              <a:latin typeface="Trebuchet MS"/>
            </a:endParaRPr>
          </a:p>
          <a:p>
            <a:pPr marL="342720" indent="-342720">
              <a:lnSpc>
                <a:spcPct val="90000"/>
              </a:lnSpc>
              <a:spcBef>
                <a:spcPts val="598"/>
              </a:spcBef>
              <a:buClr>
                <a:srgbClr val="000000"/>
              </a:buClr>
              <a:buFont typeface="Trebuchet MS"/>
              <a:buChar char="•"/>
            </a:pPr>
            <a:r>
              <a:rPr lang="en-US" sz="2400" b="0" strike="noStrike" spc="-1" dirty="0">
                <a:solidFill>
                  <a:srgbClr val="000000"/>
                </a:solidFill>
                <a:latin typeface="Trebuchet MS"/>
                <a:ea typeface="MS PGothic"/>
              </a:rPr>
              <a:t>ATP is the energy molecule of life.</a:t>
            </a:r>
            <a:endParaRPr lang="en-US" sz="2400" b="0" strike="noStrike" spc="-1" dirty="0">
              <a:solidFill>
                <a:srgbClr val="000000"/>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28" y="778691"/>
            <a:ext cx="8302172" cy="5118324"/>
          </a:xfrm>
          <a:prstGeom prst="rect">
            <a:avLst/>
          </a:prstGeom>
        </p:spPr>
        <p:txBody>
          <a:bodyPr wrap="square">
            <a:spAutoFit/>
          </a:bodyPr>
          <a:lstStyle/>
          <a:p>
            <a:pPr marL="342720" indent="-342720">
              <a:spcBef>
                <a:spcPts val="499"/>
              </a:spcBef>
            </a:pPr>
            <a:r>
              <a:rPr lang="en-US" sz="4000" b="1" spc="-1" dirty="0">
                <a:solidFill>
                  <a:srgbClr val="008000"/>
                </a:solidFill>
                <a:latin typeface="Trebuchet MS"/>
              </a:rPr>
              <a:t>Photosynthesis</a:t>
            </a:r>
            <a:endParaRPr lang="en-US" sz="4000" spc="-1" dirty="0">
              <a:solidFill>
                <a:srgbClr val="000000"/>
              </a:solidFill>
              <a:latin typeface="Trebuchet MS"/>
            </a:endParaRPr>
          </a:p>
          <a:p>
            <a:pPr marL="342720" indent="-342720">
              <a:lnSpc>
                <a:spcPct val="100000"/>
              </a:lnSpc>
              <a:spcBef>
                <a:spcPts val="499"/>
              </a:spcBef>
            </a:pPr>
            <a:r>
              <a:rPr lang="en-US" sz="2400" b="1" spc="-1" dirty="0" smtClean="0">
                <a:solidFill>
                  <a:srgbClr val="009900"/>
                </a:solidFill>
                <a:latin typeface="Times New Roman"/>
                <a:ea typeface="MS PGothic"/>
              </a:rPr>
              <a:t>Processes </a:t>
            </a:r>
            <a:r>
              <a:rPr lang="en-US" sz="2400" b="1" spc="-1" dirty="0">
                <a:solidFill>
                  <a:srgbClr val="009900"/>
                </a:solidFill>
                <a:latin typeface="Times New Roman"/>
                <a:ea typeface="MS PGothic"/>
              </a:rPr>
              <a:t>can be:</a:t>
            </a:r>
            <a:r>
              <a:rPr lang="en-US" sz="2000" spc="-1" dirty="0">
                <a:solidFill>
                  <a:srgbClr val="000000"/>
                </a:solidFill>
                <a:latin typeface="Times New Roman"/>
                <a:ea typeface="MS PGothic"/>
              </a:rPr>
              <a:t> </a:t>
            </a:r>
            <a:endParaRPr lang="en-US" sz="2000" spc="-1" dirty="0">
              <a:solidFill>
                <a:srgbClr val="000000"/>
              </a:solidFill>
              <a:latin typeface="Trebuchet MS"/>
            </a:endParaRPr>
          </a:p>
          <a:p>
            <a:pPr marL="742680" lvl="1" indent="-285480">
              <a:lnSpc>
                <a:spcPct val="100000"/>
              </a:lnSpc>
              <a:spcBef>
                <a:spcPts val="499"/>
              </a:spcBef>
            </a:pPr>
            <a:r>
              <a:rPr lang="en-US" sz="2000" spc="-1" dirty="0">
                <a:solidFill>
                  <a:srgbClr val="000000"/>
                </a:solidFill>
                <a:latin typeface="Times New Roman"/>
                <a:ea typeface="MS PGothic"/>
              </a:rPr>
              <a:t>E</a:t>
            </a:r>
            <a:r>
              <a:rPr lang="en-US" sz="2000" spc="-1" dirty="0" smtClean="0">
                <a:solidFill>
                  <a:srgbClr val="000000"/>
                </a:solidFill>
                <a:latin typeface="Times New Roman"/>
                <a:ea typeface="MS PGothic"/>
              </a:rPr>
              <a:t>nergy </a:t>
            </a:r>
            <a:r>
              <a:rPr lang="en-US" sz="2000" spc="-1" dirty="0">
                <a:solidFill>
                  <a:srgbClr val="000000"/>
                </a:solidFill>
                <a:latin typeface="Times New Roman"/>
                <a:ea typeface="MS PGothic"/>
              </a:rPr>
              <a:t>consuming (endergonic) or </a:t>
            </a:r>
            <a:endParaRPr lang="en-US" sz="2000" spc="-1" dirty="0">
              <a:solidFill>
                <a:srgbClr val="000000"/>
              </a:solidFill>
              <a:latin typeface="Trebuchet MS"/>
            </a:endParaRPr>
          </a:p>
          <a:p>
            <a:pPr marL="742680" lvl="1" indent="-285480">
              <a:lnSpc>
                <a:spcPct val="100000"/>
              </a:lnSpc>
              <a:spcBef>
                <a:spcPts val="499"/>
              </a:spcBef>
            </a:pPr>
            <a:r>
              <a:rPr lang="en-US" sz="2000" spc="-1" dirty="0">
                <a:solidFill>
                  <a:srgbClr val="000000"/>
                </a:solidFill>
                <a:latin typeface="Times New Roman"/>
                <a:ea typeface="MS PGothic"/>
              </a:rPr>
              <a:t>E</a:t>
            </a:r>
            <a:r>
              <a:rPr lang="en-US" sz="2000" spc="-1" dirty="0" smtClean="0">
                <a:solidFill>
                  <a:srgbClr val="000000"/>
                </a:solidFill>
                <a:latin typeface="Times New Roman"/>
                <a:ea typeface="MS PGothic"/>
              </a:rPr>
              <a:t>nergy </a:t>
            </a:r>
            <a:r>
              <a:rPr lang="en-US" sz="2000" spc="-1" dirty="0">
                <a:solidFill>
                  <a:srgbClr val="000000"/>
                </a:solidFill>
                <a:latin typeface="Times New Roman"/>
                <a:ea typeface="MS PGothic"/>
              </a:rPr>
              <a:t>releasing (exergonic) and</a:t>
            </a:r>
            <a:endParaRPr lang="en-US" sz="2000" spc="-1" dirty="0">
              <a:solidFill>
                <a:srgbClr val="000000"/>
              </a:solidFill>
              <a:latin typeface="Trebuchet MS"/>
            </a:endParaRPr>
          </a:p>
          <a:p>
            <a:pPr marL="742680" lvl="1" indent="-285480">
              <a:lnSpc>
                <a:spcPct val="100000"/>
              </a:lnSpc>
              <a:spcBef>
                <a:spcPts val="499"/>
              </a:spcBef>
            </a:pPr>
            <a:r>
              <a:rPr lang="en-US" sz="2000" spc="-1" dirty="0">
                <a:solidFill>
                  <a:srgbClr val="000000"/>
                </a:solidFill>
                <a:latin typeface="Times New Roman"/>
                <a:ea typeface="MS PGothic"/>
              </a:rPr>
              <a:t>C</a:t>
            </a:r>
            <a:r>
              <a:rPr lang="en-US" sz="2000" spc="-1" dirty="0" smtClean="0">
                <a:solidFill>
                  <a:srgbClr val="000000"/>
                </a:solidFill>
                <a:latin typeface="Times New Roman"/>
                <a:ea typeface="MS PGothic"/>
              </a:rPr>
              <a:t>atabolic </a:t>
            </a:r>
            <a:r>
              <a:rPr lang="en-US" sz="2000" spc="-1" dirty="0">
                <a:solidFill>
                  <a:srgbClr val="000000"/>
                </a:solidFill>
                <a:latin typeface="Times New Roman"/>
                <a:ea typeface="MS PGothic"/>
              </a:rPr>
              <a:t>(breakdown) or</a:t>
            </a:r>
            <a:endParaRPr lang="en-US" sz="2000" spc="-1" dirty="0">
              <a:solidFill>
                <a:srgbClr val="000000"/>
              </a:solidFill>
              <a:latin typeface="Trebuchet MS"/>
            </a:endParaRPr>
          </a:p>
          <a:p>
            <a:pPr marL="742680" lvl="1" indent="-285480">
              <a:lnSpc>
                <a:spcPct val="100000"/>
              </a:lnSpc>
              <a:spcBef>
                <a:spcPts val="499"/>
              </a:spcBef>
            </a:pPr>
            <a:r>
              <a:rPr lang="en-US" sz="2000" spc="-1" dirty="0">
                <a:solidFill>
                  <a:srgbClr val="000000"/>
                </a:solidFill>
                <a:latin typeface="Times New Roman"/>
                <a:ea typeface="MS PGothic"/>
              </a:rPr>
              <a:t>A</a:t>
            </a:r>
            <a:r>
              <a:rPr lang="en-US" sz="2000" spc="-1" dirty="0" smtClean="0">
                <a:solidFill>
                  <a:srgbClr val="000000"/>
                </a:solidFill>
                <a:latin typeface="Times New Roman"/>
                <a:ea typeface="MS PGothic"/>
              </a:rPr>
              <a:t>nabolic </a:t>
            </a:r>
            <a:r>
              <a:rPr lang="en-US" sz="2000" spc="-1" dirty="0">
                <a:solidFill>
                  <a:srgbClr val="000000"/>
                </a:solidFill>
                <a:latin typeface="Times New Roman"/>
                <a:ea typeface="MS PGothic"/>
              </a:rPr>
              <a:t>(synthesis) </a:t>
            </a:r>
            <a:endParaRPr lang="en-US" sz="2000" spc="-1" dirty="0">
              <a:solidFill>
                <a:srgbClr val="000000"/>
              </a:solidFill>
              <a:latin typeface="Trebuchet MS"/>
            </a:endParaRPr>
          </a:p>
          <a:p>
            <a:pPr marL="342720" indent="-342720">
              <a:lnSpc>
                <a:spcPct val="90000"/>
              </a:lnSpc>
              <a:spcBef>
                <a:spcPts val="649"/>
              </a:spcBef>
              <a:buClr>
                <a:srgbClr val="008000"/>
              </a:buClr>
              <a:buFont typeface="Trebuchet MS"/>
              <a:buChar char="•"/>
            </a:pPr>
            <a:r>
              <a:rPr lang="en-US" sz="2800" b="1" spc="-1" dirty="0">
                <a:solidFill>
                  <a:srgbClr val="008000"/>
                </a:solidFill>
                <a:latin typeface="Trebuchet MS"/>
              </a:rPr>
              <a:t>Photosynthesis is </a:t>
            </a:r>
            <a:r>
              <a:rPr lang="en-US" sz="2600" spc="-1" dirty="0">
                <a:solidFill>
                  <a:srgbClr val="000000"/>
                </a:solidFill>
                <a:latin typeface="Trebuchet MS"/>
              </a:rPr>
              <a:t>an </a:t>
            </a:r>
            <a:r>
              <a:rPr lang="en-US" sz="2600" b="1" spc="-1" dirty="0">
                <a:solidFill>
                  <a:srgbClr val="008000"/>
                </a:solidFill>
                <a:latin typeface="Trebuchet MS"/>
              </a:rPr>
              <a:t>anabolic, endergonic, carbon dioxide (CO</a:t>
            </a:r>
            <a:r>
              <a:rPr lang="en-US" sz="2600" b="1" spc="-1" baseline="-25000" dirty="0">
                <a:solidFill>
                  <a:srgbClr val="008000"/>
                </a:solidFill>
                <a:latin typeface="Trebuchet MS"/>
              </a:rPr>
              <a:t>2</a:t>
            </a:r>
            <a:r>
              <a:rPr lang="en-US" sz="2600" b="1" spc="-1" dirty="0">
                <a:solidFill>
                  <a:srgbClr val="008000"/>
                </a:solidFill>
                <a:latin typeface="Trebuchet MS"/>
              </a:rPr>
              <a:t>)</a:t>
            </a:r>
            <a:r>
              <a:rPr lang="en-US" sz="2600" spc="-1" dirty="0">
                <a:solidFill>
                  <a:srgbClr val="000000"/>
                </a:solidFill>
                <a:latin typeface="Trebuchet MS"/>
              </a:rPr>
              <a:t> requiring process that uses </a:t>
            </a:r>
            <a:r>
              <a:rPr lang="en-US" sz="2600" b="1" spc="-1" dirty="0">
                <a:solidFill>
                  <a:srgbClr val="009999"/>
                </a:solidFill>
                <a:latin typeface="Trebuchet MS"/>
              </a:rPr>
              <a:t>light energy (photons)</a:t>
            </a:r>
            <a:r>
              <a:rPr lang="en-US" sz="2600" spc="-1" dirty="0">
                <a:solidFill>
                  <a:srgbClr val="000000"/>
                </a:solidFill>
                <a:latin typeface="Trebuchet MS"/>
              </a:rPr>
              <a:t> and </a:t>
            </a:r>
            <a:r>
              <a:rPr lang="en-US" sz="2600" b="1" spc="-1" dirty="0">
                <a:solidFill>
                  <a:srgbClr val="0000CC"/>
                </a:solidFill>
                <a:latin typeface="Trebuchet MS"/>
              </a:rPr>
              <a:t>water (H</a:t>
            </a:r>
            <a:r>
              <a:rPr lang="en-US" sz="2600" b="1" spc="-1" baseline="-25000" dirty="0">
                <a:solidFill>
                  <a:srgbClr val="0000CC"/>
                </a:solidFill>
                <a:latin typeface="Trebuchet MS"/>
              </a:rPr>
              <a:t>2</a:t>
            </a:r>
            <a:r>
              <a:rPr lang="en-US" sz="2600" b="1" spc="-1" dirty="0">
                <a:solidFill>
                  <a:srgbClr val="0000CC"/>
                </a:solidFill>
                <a:latin typeface="Trebuchet MS"/>
              </a:rPr>
              <a:t>O)</a:t>
            </a:r>
            <a:r>
              <a:rPr lang="en-US" sz="2600" spc="-1" dirty="0">
                <a:solidFill>
                  <a:srgbClr val="000000"/>
                </a:solidFill>
                <a:latin typeface="Trebuchet MS"/>
              </a:rPr>
              <a:t> to produce </a:t>
            </a:r>
            <a:r>
              <a:rPr lang="en-US" sz="2600" b="1" spc="-1" dirty="0">
                <a:solidFill>
                  <a:srgbClr val="0000CC"/>
                </a:solidFill>
                <a:latin typeface="Trebuchet MS"/>
              </a:rPr>
              <a:t>organic macromolecules (glucose).</a:t>
            </a:r>
            <a:endParaRPr lang="en-US" sz="2600" spc="-1" dirty="0">
              <a:solidFill>
                <a:srgbClr val="000000"/>
              </a:solidFill>
              <a:latin typeface="Trebuchet MS"/>
            </a:endParaRPr>
          </a:p>
          <a:p>
            <a:pPr marL="342720" indent="-342720">
              <a:lnSpc>
                <a:spcPct val="90000"/>
              </a:lnSpc>
              <a:spcBef>
                <a:spcPts val="448"/>
              </a:spcBef>
            </a:pPr>
            <a:endParaRPr lang="en-US" sz="2600" spc="-1" dirty="0">
              <a:solidFill>
                <a:srgbClr val="000000"/>
              </a:solidFill>
              <a:latin typeface="Trebuchet MS"/>
            </a:endParaRPr>
          </a:p>
          <a:p>
            <a:pPr marL="342720" indent="-342720">
              <a:lnSpc>
                <a:spcPct val="90000"/>
              </a:lnSpc>
              <a:spcBef>
                <a:spcPts val="697"/>
              </a:spcBef>
            </a:pPr>
            <a:r>
              <a:rPr lang="en-US" sz="3200" spc="-1" dirty="0">
                <a:solidFill>
                  <a:srgbClr val="000000"/>
                </a:solidFill>
                <a:latin typeface="Trebuchet MS"/>
              </a:rPr>
              <a:t>	</a:t>
            </a:r>
            <a:r>
              <a:rPr lang="en-US" sz="2800" b="1" spc="-1" dirty="0">
                <a:solidFill>
                  <a:srgbClr val="000000"/>
                </a:solidFill>
                <a:latin typeface="Trebuchet MS"/>
              </a:rPr>
              <a:t>6CO</a:t>
            </a:r>
            <a:r>
              <a:rPr lang="en-US" sz="2800" b="1" spc="-1" baseline="-25000" dirty="0">
                <a:solidFill>
                  <a:srgbClr val="000000"/>
                </a:solidFill>
                <a:latin typeface="Trebuchet MS"/>
              </a:rPr>
              <a:t>2</a:t>
            </a:r>
            <a:r>
              <a:rPr lang="en-US" sz="2800" b="1" spc="-1" dirty="0">
                <a:solidFill>
                  <a:srgbClr val="000000"/>
                </a:solidFill>
                <a:latin typeface="Trebuchet MS"/>
              </a:rPr>
              <a:t>   +   12H</a:t>
            </a:r>
            <a:r>
              <a:rPr lang="en-US" sz="2800" b="1" spc="-1" baseline="-25000" dirty="0">
                <a:solidFill>
                  <a:srgbClr val="000000"/>
                </a:solidFill>
                <a:latin typeface="Trebuchet MS"/>
              </a:rPr>
              <a:t>2</a:t>
            </a:r>
            <a:r>
              <a:rPr lang="en-US" sz="2800" b="1" spc="-1" dirty="0">
                <a:solidFill>
                  <a:srgbClr val="000000"/>
                </a:solidFill>
                <a:latin typeface="Trebuchet MS"/>
              </a:rPr>
              <a:t>O   </a:t>
            </a:r>
            <a:r>
              <a:rPr lang="en-US" sz="2800" b="1" spc="-1" dirty="0">
                <a:solidFill>
                  <a:srgbClr val="000000"/>
                </a:solidFill>
                <a:latin typeface="Symbol"/>
                <a:ea typeface="Symbol"/>
              </a:rPr>
              <a:t></a:t>
            </a:r>
            <a:r>
              <a:rPr lang="en-US" sz="2800" b="1" spc="-1" dirty="0">
                <a:solidFill>
                  <a:srgbClr val="000000"/>
                </a:solidFill>
                <a:latin typeface="Trebuchet MS"/>
              </a:rPr>
              <a:t>   C</a:t>
            </a:r>
            <a:r>
              <a:rPr lang="en-US" sz="2800" b="1" spc="-1" baseline="-25000" dirty="0">
                <a:solidFill>
                  <a:srgbClr val="000000"/>
                </a:solidFill>
                <a:latin typeface="Trebuchet MS"/>
              </a:rPr>
              <a:t>6</a:t>
            </a:r>
            <a:r>
              <a:rPr lang="en-US" sz="2800" b="1" spc="-1" dirty="0">
                <a:solidFill>
                  <a:srgbClr val="000000"/>
                </a:solidFill>
                <a:latin typeface="Trebuchet MS"/>
              </a:rPr>
              <a:t>H</a:t>
            </a:r>
            <a:r>
              <a:rPr lang="en-US" sz="2800" b="1" spc="-1" baseline="-25000" dirty="0">
                <a:solidFill>
                  <a:srgbClr val="000000"/>
                </a:solidFill>
                <a:latin typeface="Trebuchet MS"/>
              </a:rPr>
              <a:t>12</a:t>
            </a:r>
            <a:r>
              <a:rPr lang="en-US" sz="2800" b="1" spc="-1" dirty="0">
                <a:solidFill>
                  <a:srgbClr val="000000"/>
                </a:solidFill>
                <a:latin typeface="Trebuchet MS"/>
              </a:rPr>
              <a:t>O</a:t>
            </a:r>
            <a:r>
              <a:rPr lang="en-US" sz="2800" b="1" spc="-1" baseline="-25000" dirty="0">
                <a:solidFill>
                  <a:srgbClr val="000000"/>
                </a:solidFill>
                <a:latin typeface="Trebuchet MS"/>
              </a:rPr>
              <a:t>6</a:t>
            </a:r>
            <a:r>
              <a:rPr lang="en-US" sz="2800" b="1" spc="-1" dirty="0">
                <a:solidFill>
                  <a:srgbClr val="000000"/>
                </a:solidFill>
                <a:latin typeface="Trebuchet MS"/>
              </a:rPr>
              <a:t>   +   6O</a:t>
            </a:r>
            <a:r>
              <a:rPr lang="en-US" sz="2800" b="1" spc="-1" baseline="-25000" dirty="0">
                <a:solidFill>
                  <a:srgbClr val="000000"/>
                </a:solidFill>
                <a:latin typeface="Trebuchet MS"/>
              </a:rPr>
              <a:t>2   + </a:t>
            </a:r>
            <a:r>
              <a:rPr lang="en-US" sz="2800" b="1" spc="-1" dirty="0">
                <a:solidFill>
                  <a:srgbClr val="000000"/>
                </a:solidFill>
                <a:latin typeface="Trebuchet MS"/>
              </a:rPr>
              <a:t>6H</a:t>
            </a:r>
            <a:r>
              <a:rPr lang="en-US" sz="2800" b="1" spc="-1" baseline="-25000" dirty="0">
                <a:solidFill>
                  <a:srgbClr val="000000"/>
                </a:solidFill>
                <a:latin typeface="Trebuchet MS"/>
              </a:rPr>
              <a:t>2</a:t>
            </a:r>
            <a:r>
              <a:rPr lang="en-US" sz="2800" b="1" spc="-1" dirty="0">
                <a:solidFill>
                  <a:srgbClr val="000000"/>
                </a:solidFill>
                <a:latin typeface="Trebuchet MS"/>
              </a:rPr>
              <a:t>O</a:t>
            </a:r>
            <a:endParaRPr lang="en-US" sz="2800" spc="-1" dirty="0">
              <a:solidFill>
                <a:srgbClr val="000000"/>
              </a:solidFill>
              <a:latin typeface="Trebuchet MS"/>
            </a:endParaRPr>
          </a:p>
        </p:txBody>
      </p:sp>
    </p:spTree>
    <p:extLst>
      <p:ext uri="{BB962C8B-B14F-4D97-AF65-F5344CB8AC3E}">
        <p14:creationId xmlns:p14="http://schemas.microsoft.com/office/powerpoint/2010/main" val="3088588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4" descr="fig14"/>
          <p:cNvPicPr/>
          <p:nvPr/>
        </p:nvPicPr>
        <p:blipFill>
          <a:blip r:embed="rId2"/>
          <a:stretch/>
        </p:blipFill>
        <p:spPr>
          <a:xfrm>
            <a:off x="4495680" y="1342452"/>
            <a:ext cx="4516200" cy="4525920"/>
          </a:xfrm>
          <a:prstGeom prst="rect">
            <a:avLst/>
          </a:prstGeom>
          <a:ln>
            <a:noFill/>
          </a:ln>
        </p:spPr>
      </p:pic>
      <p:sp>
        <p:nvSpPr>
          <p:cNvPr id="91" name="CustomShape 1"/>
          <p:cNvSpPr/>
          <p:nvPr/>
        </p:nvSpPr>
        <p:spPr>
          <a:xfrm>
            <a:off x="203200" y="2076463"/>
            <a:ext cx="4495680" cy="3385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spAutoFit/>
          </a:bodyPr>
          <a:lstStyle/>
          <a:p>
            <a:r>
              <a:rPr lang="en-US" sz="2400" b="0" strike="noStrike" spc="-1" dirty="0">
                <a:solidFill>
                  <a:srgbClr val="000000"/>
                </a:solidFill>
                <a:latin typeface="Trebuchet MS"/>
                <a:ea typeface="MS PGothic"/>
              </a:rPr>
              <a:t>ATP Synthase complex is composed CF0 and CF1 </a:t>
            </a:r>
            <a:endParaRPr lang="en-US" sz="2400" b="0" strike="noStrike" spc="-1" dirty="0">
              <a:solidFill>
                <a:srgbClr val="000000"/>
              </a:solidFill>
              <a:latin typeface="Trebuchet MS"/>
            </a:endParaRPr>
          </a:p>
          <a:p>
            <a:r>
              <a:rPr lang="en-US" sz="2400" b="0" strike="noStrike" spc="-1" dirty="0">
                <a:solidFill>
                  <a:srgbClr val="000000"/>
                </a:solidFill>
                <a:latin typeface="Trebuchet MS"/>
                <a:ea typeface="MS PGothic"/>
              </a:rPr>
              <a:t>CF0 is a channel for H+. CF1 has several protein subunits for the reaction</a:t>
            </a:r>
            <a:r>
              <a:rPr dirty="0"/>
              <a:t/>
            </a:r>
            <a:br>
              <a:rPr dirty="0"/>
            </a:br>
            <a:r>
              <a:rPr lang="en-US" sz="2400" b="0" strike="noStrike" spc="-1" dirty="0">
                <a:solidFill>
                  <a:srgbClr val="000000"/>
                </a:solidFill>
                <a:latin typeface="Trebuchet MS"/>
                <a:ea typeface="MS PGothic"/>
              </a:rPr>
              <a:t>    ADP + Pi + H+ </a:t>
            </a:r>
            <a:r>
              <a:rPr lang="en-US" sz="2400" b="0" strike="noStrike" spc="-1" dirty="0">
                <a:solidFill>
                  <a:srgbClr val="000000"/>
                </a:solidFill>
                <a:latin typeface="Symbol"/>
                <a:ea typeface="Symbol"/>
              </a:rPr>
              <a:t></a:t>
            </a:r>
            <a:r>
              <a:rPr lang="en-US" sz="2400" b="0" strike="noStrike" spc="-1" dirty="0">
                <a:solidFill>
                  <a:srgbClr val="000000"/>
                </a:solidFill>
                <a:latin typeface="Trebuchet MS"/>
                <a:ea typeface="MS PGothic"/>
              </a:rPr>
              <a:t>  ATP+ H2O</a:t>
            </a:r>
            <a:endParaRPr lang="en-US" sz="2400" b="0" strike="noStrike" spc="-1" dirty="0">
              <a:solidFill>
                <a:srgbClr val="000000"/>
              </a:solidFill>
              <a:latin typeface="Trebuchet MS"/>
            </a:endParaRPr>
          </a:p>
          <a:p>
            <a:r>
              <a:rPr lang="en-US" sz="2400" b="0" strike="noStrike" spc="-1" dirty="0">
                <a:solidFill>
                  <a:srgbClr val="000000"/>
                </a:solidFill>
                <a:latin typeface="Trebuchet MS"/>
                <a:ea typeface="MS PGothic"/>
              </a:rPr>
              <a:t>ATP is the energy molecule of life.</a:t>
            </a:r>
            <a:endParaRPr lang="en-US" sz="2400" b="0" strike="noStrike" spc="-1" dirty="0">
              <a:solidFill>
                <a:srgbClr val="000000"/>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312738" y="2451671"/>
            <a:ext cx="8229600" cy="1313309"/>
          </a:xfrm>
        </p:spPr>
        <p:txBody>
          <a:bodyPr/>
          <a:lstStyle/>
          <a:p>
            <a:pPr algn="ctr">
              <a:defRPr/>
            </a:pPr>
            <a:r>
              <a:rPr lang="en-US" sz="8800" dirty="0" smtClean="0"/>
              <a:t>Thank You</a:t>
            </a:r>
            <a:endParaRPr lang="en-US" sz="8800" dirty="0"/>
          </a:p>
        </p:txBody>
      </p:sp>
    </p:spTree>
    <p:extLst>
      <p:ext uri="{BB962C8B-B14F-4D97-AF65-F5344CB8AC3E}">
        <p14:creationId xmlns:p14="http://schemas.microsoft.com/office/powerpoint/2010/main" val="3285137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descr="spectrum"/>
          <p:cNvPicPr/>
          <p:nvPr/>
        </p:nvPicPr>
        <p:blipFill>
          <a:blip r:embed="rId3"/>
          <a:stretch/>
        </p:blipFill>
        <p:spPr>
          <a:xfrm>
            <a:off x="0" y="3276720"/>
            <a:ext cx="9144000" cy="3581280"/>
          </a:xfrm>
          <a:prstGeom prst="rect">
            <a:avLst/>
          </a:prstGeom>
          <a:ln>
            <a:noFill/>
          </a:ln>
        </p:spPr>
      </p:pic>
      <p:sp>
        <p:nvSpPr>
          <p:cNvPr id="57" name="CustomShape 1"/>
          <p:cNvSpPr/>
          <p:nvPr/>
        </p:nvSpPr>
        <p:spPr>
          <a:xfrm>
            <a:off x="2590919" y="212760"/>
            <a:ext cx="4579137" cy="77162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ctr">
              <a:lnSpc>
                <a:spcPct val="100000"/>
              </a:lnSpc>
              <a:spcBef>
                <a:spcPts val="1998"/>
              </a:spcBef>
            </a:pPr>
            <a:r>
              <a:rPr lang="en-US" sz="4400" b="1" strike="noStrike" spc="-1" dirty="0">
                <a:solidFill>
                  <a:srgbClr val="FF0000"/>
                </a:solidFill>
                <a:latin typeface="Poor Richard"/>
              </a:rPr>
              <a:t>What  is  light</a:t>
            </a:r>
            <a:endParaRPr lang="en-US" sz="4400" b="0" strike="noStrike" spc="-1" dirty="0">
              <a:solidFill>
                <a:srgbClr val="FF0000"/>
              </a:solidFill>
              <a:latin typeface="Trebuchet MS"/>
            </a:endParaRPr>
          </a:p>
        </p:txBody>
      </p:sp>
      <p:sp>
        <p:nvSpPr>
          <p:cNvPr id="58" name="CustomShape 2"/>
          <p:cNvSpPr/>
          <p:nvPr/>
        </p:nvSpPr>
        <p:spPr>
          <a:xfrm>
            <a:off x="0" y="1195560"/>
            <a:ext cx="9144000" cy="2539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en-US" sz="2800" b="0" strike="noStrike" spc="-1" dirty="0">
                <a:solidFill>
                  <a:srgbClr val="FFFFFF"/>
                </a:solidFill>
                <a:latin typeface="Times New Roman"/>
              </a:rPr>
              <a:t> </a:t>
            </a:r>
            <a:r>
              <a:rPr lang="en-US" sz="2800" spc="-1" dirty="0">
                <a:solidFill>
                  <a:srgbClr val="000000"/>
                </a:solidFill>
                <a:latin typeface="Times New Roman"/>
              </a:rPr>
              <a:t>- </a:t>
            </a:r>
            <a:r>
              <a:rPr lang="en-US" sz="2400" b="0" strike="noStrike" spc="-1" dirty="0" smtClean="0">
                <a:solidFill>
                  <a:srgbClr val="FFFFFF"/>
                </a:solidFill>
                <a:latin typeface="Times New Roman"/>
              </a:rPr>
              <a:t> </a:t>
            </a:r>
            <a:r>
              <a:rPr lang="en-US" sz="2400" b="0" strike="noStrike" spc="-1" dirty="0" smtClean="0">
                <a:solidFill>
                  <a:srgbClr val="000000"/>
                </a:solidFill>
                <a:latin typeface="Times New Roman"/>
              </a:rPr>
              <a:t>Photon: </a:t>
            </a:r>
            <a:r>
              <a:rPr lang="en-US" sz="2400" b="0" strike="noStrike" spc="-1" dirty="0">
                <a:solidFill>
                  <a:srgbClr val="000000"/>
                </a:solidFill>
                <a:latin typeface="Times New Roman"/>
              </a:rPr>
              <a:t>a light particle.</a:t>
            </a:r>
            <a:endParaRPr lang="en-US" sz="2400" b="0" strike="noStrike" spc="-1" dirty="0">
              <a:solidFill>
                <a:srgbClr val="000000"/>
              </a:solidFill>
              <a:latin typeface="Trebuchet MS"/>
            </a:endParaRPr>
          </a:p>
          <a:p>
            <a:pPr>
              <a:lnSpc>
                <a:spcPct val="100000"/>
              </a:lnSpc>
            </a:pPr>
            <a:r>
              <a:rPr lang="en-US" sz="2400" b="0" strike="noStrike" spc="-1" dirty="0">
                <a:solidFill>
                  <a:srgbClr val="000000"/>
                </a:solidFill>
                <a:latin typeface="Times New Roman"/>
              </a:rPr>
              <a:t>  - </a:t>
            </a:r>
            <a:r>
              <a:rPr lang="en-US" sz="2400" b="0" strike="noStrike" spc="-1" dirty="0" smtClean="0">
                <a:solidFill>
                  <a:srgbClr val="000000"/>
                </a:solidFill>
                <a:latin typeface="Times New Roman"/>
              </a:rPr>
              <a:t>Wavelength: </a:t>
            </a:r>
            <a:r>
              <a:rPr lang="en-US" sz="2400" b="0" strike="noStrike" spc="-1" dirty="0">
                <a:solidFill>
                  <a:srgbClr val="000000"/>
                </a:solidFill>
                <a:latin typeface="Times New Roman"/>
              </a:rPr>
              <a:t>Length of a complete wave of light.</a:t>
            </a:r>
            <a:endParaRPr lang="en-US" sz="2400" b="0" strike="noStrike" spc="-1" dirty="0">
              <a:solidFill>
                <a:srgbClr val="000000"/>
              </a:solidFill>
              <a:latin typeface="Trebuchet MS"/>
            </a:endParaRPr>
          </a:p>
          <a:p>
            <a:pPr>
              <a:lnSpc>
                <a:spcPct val="100000"/>
              </a:lnSpc>
            </a:pPr>
            <a:r>
              <a:rPr lang="en-US" sz="2400" b="0" strike="noStrike" spc="-1" dirty="0">
                <a:solidFill>
                  <a:srgbClr val="000000"/>
                </a:solidFill>
                <a:latin typeface="Times New Roman"/>
              </a:rPr>
              <a:t>  - </a:t>
            </a:r>
            <a:r>
              <a:rPr lang="en-US" sz="2400" b="0" strike="noStrike" spc="-1" dirty="0" smtClean="0">
                <a:solidFill>
                  <a:srgbClr val="000000"/>
                </a:solidFill>
                <a:latin typeface="Times New Roman"/>
              </a:rPr>
              <a:t>Frequency: </a:t>
            </a:r>
            <a:r>
              <a:rPr lang="en-US" sz="2400" b="0" strike="noStrike" spc="-1" dirty="0">
                <a:solidFill>
                  <a:srgbClr val="000000"/>
                </a:solidFill>
                <a:latin typeface="Times New Roman"/>
              </a:rPr>
              <a:t>The number of waves per unit length. </a:t>
            </a:r>
            <a:endParaRPr lang="en-US" sz="2400" b="0" strike="noStrike" spc="-1" dirty="0" smtClean="0">
              <a:solidFill>
                <a:srgbClr val="000000"/>
              </a:solidFill>
              <a:latin typeface="Times New Roman"/>
            </a:endParaRPr>
          </a:p>
          <a:p>
            <a:pPr>
              <a:lnSpc>
                <a:spcPct val="100000"/>
              </a:lnSpc>
            </a:pPr>
            <a:r>
              <a:rPr lang="en-US" sz="2400" spc="-1" dirty="0" smtClean="0">
                <a:solidFill>
                  <a:srgbClr val="000000"/>
                </a:solidFill>
                <a:latin typeface="Times New Roman"/>
              </a:rPr>
              <a:t>  -  </a:t>
            </a:r>
            <a:r>
              <a:rPr lang="en-US" sz="2400" b="0" strike="noStrike" spc="-1" dirty="0" smtClean="0">
                <a:solidFill>
                  <a:srgbClr val="000000"/>
                </a:solidFill>
                <a:latin typeface="Times New Roman"/>
              </a:rPr>
              <a:t>Sunlight </a:t>
            </a:r>
            <a:r>
              <a:rPr lang="en-US" sz="2400" b="0" strike="noStrike" spc="-1" dirty="0">
                <a:solidFill>
                  <a:srgbClr val="000000"/>
                </a:solidFill>
                <a:latin typeface="Times New Roman"/>
              </a:rPr>
              <a:t>is an electromagnetic radiation coming from the sun.  </a:t>
            </a:r>
            <a:endParaRPr lang="en-US" sz="2400" b="0" strike="noStrike" spc="-1" dirty="0" smtClean="0">
              <a:solidFill>
                <a:srgbClr val="000000"/>
              </a:solidFill>
              <a:latin typeface="Times New Roman"/>
            </a:endParaRPr>
          </a:p>
          <a:p>
            <a:pPr>
              <a:lnSpc>
                <a:spcPct val="100000"/>
              </a:lnSpc>
            </a:pPr>
            <a:r>
              <a:rPr lang="en-US" sz="2400" spc="-1" dirty="0">
                <a:solidFill>
                  <a:srgbClr val="000000"/>
                </a:solidFill>
                <a:latin typeface="Times New Roman"/>
              </a:rPr>
              <a:t> </a:t>
            </a:r>
            <a:r>
              <a:rPr lang="en-US" sz="2400" spc="-1" dirty="0" smtClean="0">
                <a:solidFill>
                  <a:srgbClr val="000000"/>
                </a:solidFill>
                <a:latin typeface="Times New Roman"/>
              </a:rPr>
              <a:t>    </a:t>
            </a:r>
            <a:r>
              <a:rPr lang="en-US" sz="2400" b="0" strike="noStrike" spc="-1" dirty="0" smtClean="0">
                <a:solidFill>
                  <a:srgbClr val="000000"/>
                </a:solidFill>
                <a:latin typeface="Times New Roman"/>
              </a:rPr>
              <a:t>It </a:t>
            </a:r>
            <a:r>
              <a:rPr lang="en-US" sz="2400" b="0" strike="noStrike" spc="-1" dirty="0">
                <a:solidFill>
                  <a:srgbClr val="000000"/>
                </a:solidFill>
                <a:latin typeface="Times New Roman"/>
              </a:rPr>
              <a:t>has a wide spectrum </a:t>
            </a:r>
            <a:r>
              <a:rPr lang="en-US" sz="2400" b="0" strike="noStrike" spc="-1" dirty="0" smtClean="0">
                <a:solidFill>
                  <a:srgbClr val="000000"/>
                </a:solidFill>
                <a:latin typeface="Times New Roman"/>
              </a:rPr>
              <a:t>from </a:t>
            </a:r>
            <a:r>
              <a:rPr lang="en-US" sz="2400" b="0" strike="noStrike" spc="-1" dirty="0">
                <a:solidFill>
                  <a:srgbClr val="000000"/>
                </a:solidFill>
                <a:latin typeface="Times New Roman"/>
              </a:rPr>
              <a:t>cosmic rays to radio waves.</a:t>
            </a:r>
            <a:endParaRPr lang="en-US" sz="2400" b="0" strike="noStrike" spc="-1" dirty="0">
              <a:solidFill>
                <a:srgbClr val="000000"/>
              </a:solidFill>
              <a:latin typeface="Trebuchet MS"/>
            </a:endParaRPr>
          </a:p>
          <a:p>
            <a:pPr>
              <a:lnSpc>
                <a:spcPct val="100000"/>
              </a:lnSpc>
              <a:spcBef>
                <a:spcPts val="1500"/>
              </a:spcBef>
              <a:spcAft>
                <a:spcPts val="899"/>
              </a:spcAft>
            </a:pPr>
            <a:endParaRPr lang="en-US" sz="2400" b="0" strike="noStrike" spc="-1" dirty="0">
              <a:solidFill>
                <a:srgbClr val="000000"/>
              </a:solidFill>
              <a:latin typeface="Trebuchet M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Shape 1"/>
          <p:cNvSpPr txBox="1"/>
          <p:nvPr/>
        </p:nvSpPr>
        <p:spPr>
          <a:xfrm>
            <a:off x="0" y="228240"/>
            <a:ext cx="9144000" cy="6629400"/>
          </a:xfrm>
          <a:prstGeom prst="rect">
            <a:avLst/>
          </a:prstGeom>
          <a:noFill/>
          <a:ln>
            <a:noFill/>
          </a:ln>
        </p:spPr>
        <p:txBody>
          <a:bodyPr>
            <a:normAutofit/>
          </a:bodyPr>
          <a:lstStyle/>
          <a:p>
            <a:pPr marL="342720" indent="-342720">
              <a:spcBef>
                <a:spcPts val="799"/>
              </a:spcBef>
              <a:buClr>
                <a:srgbClr val="000000"/>
              </a:buClr>
              <a:buFont typeface="Trebuchet MS"/>
              <a:buChar char="•"/>
            </a:pPr>
            <a:r>
              <a:rPr lang="en-US" sz="3200" b="0" strike="noStrike" spc="-1">
                <a:solidFill>
                  <a:srgbClr val="000000"/>
                </a:solidFill>
                <a:latin typeface="Trebuchet MS"/>
              </a:rPr>
              <a:t>Visible Light Is only a Small Portion of the Electromagnetic Spectrum</a:t>
            </a:r>
          </a:p>
          <a:p>
            <a:pPr marL="342720" indent="-342720">
              <a:spcBef>
                <a:spcPts val="799"/>
              </a:spcBef>
              <a:buClr>
                <a:srgbClr val="000000"/>
              </a:buClr>
              <a:buFont typeface="Trebuchet MS"/>
              <a:buChar char="•"/>
            </a:pPr>
            <a:endParaRPr lang="en-US" sz="3200" b="0" strike="noStrike" spc="-1">
              <a:solidFill>
                <a:srgbClr val="000000"/>
              </a:solidFill>
              <a:latin typeface="Trebuchet MS"/>
            </a:endParaRPr>
          </a:p>
          <a:p>
            <a:pPr marL="342720" indent="-342720">
              <a:spcBef>
                <a:spcPts val="799"/>
              </a:spcBef>
              <a:buClr>
                <a:srgbClr val="000000"/>
              </a:buClr>
              <a:buFont typeface="Trebuchet MS"/>
              <a:buChar char="•"/>
            </a:pPr>
            <a:endParaRPr lang="en-US" sz="3200" b="0" strike="noStrike" spc="-1">
              <a:solidFill>
                <a:srgbClr val="000000"/>
              </a:solidFill>
              <a:latin typeface="Trebuchet MS"/>
            </a:endParaRPr>
          </a:p>
        </p:txBody>
      </p:sp>
      <p:pic>
        <p:nvPicPr>
          <p:cNvPr id="60" name="Picture 3" descr="0205l"/>
          <p:cNvPicPr/>
          <p:nvPr/>
        </p:nvPicPr>
        <p:blipFill>
          <a:blip r:embed="rId2"/>
          <a:stretch/>
        </p:blipFill>
        <p:spPr>
          <a:xfrm>
            <a:off x="0" y="1371600"/>
            <a:ext cx="9134640" cy="5486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Shape 1"/>
          <p:cNvSpPr txBox="1"/>
          <p:nvPr/>
        </p:nvSpPr>
        <p:spPr>
          <a:xfrm>
            <a:off x="457199" y="165277"/>
            <a:ext cx="8440057" cy="1143000"/>
          </a:xfrm>
          <a:prstGeom prst="rect">
            <a:avLst/>
          </a:prstGeom>
          <a:noFill/>
          <a:ln>
            <a:noFill/>
          </a:ln>
        </p:spPr>
        <p:txBody>
          <a:bodyPr anchor="ctr">
            <a:noAutofit/>
          </a:bodyPr>
          <a:lstStyle/>
          <a:p>
            <a:pPr algn="ctr"/>
            <a:r>
              <a:rPr lang="en-US" sz="3200" b="0" strike="noStrike" spc="-1" dirty="0">
                <a:solidFill>
                  <a:srgbClr val="000000"/>
                </a:solidFill>
                <a:latin typeface="Trebuchet MS"/>
              </a:rPr>
              <a:t>Light absorption and emission by chlorophyll</a:t>
            </a:r>
          </a:p>
        </p:txBody>
      </p:sp>
      <p:pic>
        <p:nvPicPr>
          <p:cNvPr id="64" name="Picture 4"/>
          <p:cNvPicPr/>
          <p:nvPr/>
        </p:nvPicPr>
        <p:blipFill>
          <a:blip r:embed="rId2"/>
          <a:stretch/>
        </p:blipFill>
        <p:spPr>
          <a:xfrm>
            <a:off x="580571" y="1204686"/>
            <a:ext cx="7924800" cy="4629511"/>
          </a:xfrm>
          <a:prstGeom prst="rect">
            <a:avLst/>
          </a:prstGeom>
          <a:ln>
            <a:noFill/>
          </a:ln>
        </p:spPr>
      </p:pic>
      <p:sp>
        <p:nvSpPr>
          <p:cNvPr id="65" name="CustomShape 2"/>
          <p:cNvSpPr/>
          <p:nvPr/>
        </p:nvSpPr>
        <p:spPr>
          <a:xfrm>
            <a:off x="457198" y="5834197"/>
            <a:ext cx="8440057" cy="710067"/>
          </a:xfrm>
          <a:prstGeom prst="rect">
            <a:avLst/>
          </a:pr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r>
              <a:rPr lang="en-US" sz="2000" b="0" strike="noStrike" spc="-1" dirty="0">
                <a:solidFill>
                  <a:srgbClr val="000000"/>
                </a:solidFill>
                <a:latin typeface="Trebuchet MS"/>
              </a:rPr>
              <a:t>Stable for only about several nanoseconds (10</a:t>
            </a:r>
            <a:r>
              <a:rPr lang="en-US" sz="2000" b="0" strike="noStrike" spc="-1" baseline="30000" dirty="0">
                <a:solidFill>
                  <a:srgbClr val="000000"/>
                </a:solidFill>
                <a:latin typeface="Trebuchet MS"/>
              </a:rPr>
              <a:t>-9</a:t>
            </a:r>
            <a:r>
              <a:rPr lang="en-US" sz="2000" b="0" strike="noStrike" spc="-1" dirty="0">
                <a:solidFill>
                  <a:srgbClr val="000000"/>
                </a:solidFill>
                <a:latin typeface="Trebuchet MS"/>
              </a:rPr>
              <a:t>s), any process that</a:t>
            </a:r>
          </a:p>
          <a:p>
            <a:r>
              <a:rPr lang="en-US" sz="2000" b="0" strike="noStrike" spc="-1" dirty="0">
                <a:solidFill>
                  <a:srgbClr val="000000"/>
                </a:solidFill>
                <a:latin typeface="Trebuchet MS"/>
              </a:rPr>
              <a:t>captures its energy must be extremely rapid.</a:t>
            </a:r>
          </a:p>
        </p:txBody>
      </p:sp>
    </p:spTree>
    <p:extLst>
      <p:ext uri="{BB962C8B-B14F-4D97-AF65-F5344CB8AC3E}">
        <p14:creationId xmlns:p14="http://schemas.microsoft.com/office/powerpoint/2010/main" val="223408997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Shape 1"/>
          <p:cNvSpPr txBox="1"/>
          <p:nvPr/>
        </p:nvSpPr>
        <p:spPr>
          <a:xfrm>
            <a:off x="232229" y="1417320"/>
            <a:ext cx="8766628" cy="5212080"/>
          </a:xfrm>
          <a:prstGeom prst="rect">
            <a:avLst/>
          </a:prstGeom>
          <a:noFill/>
          <a:ln>
            <a:noFill/>
          </a:ln>
        </p:spPr>
        <p:txBody>
          <a:bodyPr>
            <a:normAutofit/>
          </a:bodyPr>
          <a:lstStyle/>
          <a:p>
            <a:pPr marL="342720" indent="-342720">
              <a:spcBef>
                <a:spcPts val="697"/>
              </a:spcBef>
              <a:buClr>
                <a:srgbClr val="000000"/>
              </a:buClr>
              <a:buFont typeface="Trebuchet MS"/>
              <a:buChar char="•"/>
            </a:pPr>
            <a:r>
              <a:rPr lang="en-US" sz="2800" b="0" strike="noStrike" spc="-1" dirty="0" smtClean="0">
                <a:solidFill>
                  <a:srgbClr val="000000"/>
                </a:solidFill>
                <a:latin typeface="Trebuchet MS"/>
              </a:rPr>
              <a:t>In </a:t>
            </a:r>
            <a:r>
              <a:rPr lang="en-US" sz="2800" b="0" strike="noStrike" spc="-1" dirty="0">
                <a:solidFill>
                  <a:srgbClr val="000000"/>
                </a:solidFill>
                <a:latin typeface="Trebuchet MS"/>
              </a:rPr>
              <a:t>the lowest excited state, the excited chlorophyll has four alternative pathway to dispose energy:</a:t>
            </a:r>
          </a:p>
          <a:p>
            <a:pPr marL="342720" indent="-342720">
              <a:spcBef>
                <a:spcPts val="697"/>
              </a:spcBef>
              <a:buClr>
                <a:srgbClr val="000000"/>
              </a:buClr>
              <a:buFont typeface="Trebuchet MS"/>
              <a:buChar char="•"/>
            </a:pPr>
            <a:r>
              <a:rPr lang="en-US" sz="2800" b="0" strike="noStrike" spc="-1" dirty="0" smtClean="0">
                <a:solidFill>
                  <a:srgbClr val="000000"/>
                </a:solidFill>
                <a:latin typeface="Trebuchet MS"/>
              </a:rPr>
              <a:t>Fluorescence</a:t>
            </a:r>
            <a:endParaRPr lang="en-US" sz="2800" b="0" strike="noStrike" spc="-1" dirty="0">
              <a:solidFill>
                <a:srgbClr val="000000"/>
              </a:solidFill>
              <a:latin typeface="Trebuchet MS"/>
            </a:endParaRPr>
          </a:p>
          <a:p>
            <a:pPr marL="342720" indent="-342720">
              <a:spcBef>
                <a:spcPts val="697"/>
              </a:spcBef>
              <a:buClr>
                <a:srgbClr val="000000"/>
              </a:buClr>
              <a:buFont typeface="Trebuchet MS"/>
              <a:buChar char="•"/>
            </a:pPr>
            <a:r>
              <a:rPr lang="en-US" sz="2800" b="0" strike="noStrike" spc="-1" dirty="0">
                <a:solidFill>
                  <a:srgbClr val="000000"/>
                </a:solidFill>
                <a:latin typeface="Trebuchet MS"/>
              </a:rPr>
              <a:t> Heat</a:t>
            </a:r>
          </a:p>
          <a:p>
            <a:pPr marL="342720" indent="-342720">
              <a:spcBef>
                <a:spcPts val="697"/>
              </a:spcBef>
              <a:buClr>
                <a:srgbClr val="000000"/>
              </a:buClr>
              <a:buFont typeface="Trebuchet MS"/>
              <a:buChar char="•"/>
            </a:pPr>
            <a:r>
              <a:rPr lang="en-US" sz="2800" b="0" strike="noStrike" spc="-1" dirty="0">
                <a:solidFill>
                  <a:srgbClr val="000000"/>
                </a:solidFill>
                <a:latin typeface="Trebuchet MS"/>
              </a:rPr>
              <a:t> Energy transfer</a:t>
            </a:r>
          </a:p>
          <a:p>
            <a:pPr marL="342720" indent="-342720">
              <a:spcBef>
                <a:spcPts val="697"/>
              </a:spcBef>
              <a:buClr>
                <a:srgbClr val="000000"/>
              </a:buClr>
              <a:buFont typeface="Trebuchet MS"/>
              <a:buChar char="•"/>
            </a:pPr>
            <a:r>
              <a:rPr lang="en-US" sz="2800" b="0" strike="noStrike" spc="-1" dirty="0" smtClean="0">
                <a:solidFill>
                  <a:srgbClr val="000000"/>
                </a:solidFill>
                <a:latin typeface="Trebuchet MS"/>
              </a:rPr>
              <a:t>Photochemistry </a:t>
            </a:r>
            <a:r>
              <a:rPr lang="en-US" sz="2800" b="0" strike="noStrike" spc="-1" dirty="0">
                <a:solidFill>
                  <a:srgbClr val="000000"/>
                </a:solidFill>
                <a:latin typeface="Trebuchet MS"/>
              </a:rPr>
              <a:t>(Photosynthesis)</a:t>
            </a:r>
          </a:p>
          <a:p>
            <a:pPr marL="342720" indent="-342720">
              <a:spcBef>
                <a:spcPts val="697"/>
              </a:spcBef>
              <a:buClr>
                <a:srgbClr val="000000"/>
              </a:buClr>
              <a:buFont typeface="Trebuchet MS"/>
              <a:buChar char="•"/>
            </a:pPr>
            <a:endParaRPr lang="en-US" sz="2800" b="0" strike="noStrike" spc="-1" dirty="0">
              <a:solidFill>
                <a:srgbClr val="000000"/>
              </a:solidFill>
              <a:latin typeface="Trebuchet MS"/>
            </a:endParaRPr>
          </a:p>
        </p:txBody>
      </p:sp>
      <p:sp>
        <p:nvSpPr>
          <p:cNvPr id="62" name="TextShape 2"/>
          <p:cNvSpPr txBox="1"/>
          <p:nvPr/>
        </p:nvSpPr>
        <p:spPr>
          <a:xfrm>
            <a:off x="457200" y="274320"/>
            <a:ext cx="8229600" cy="1143000"/>
          </a:xfrm>
          <a:prstGeom prst="rect">
            <a:avLst/>
          </a:prstGeom>
          <a:noFill/>
          <a:ln>
            <a:noFill/>
          </a:ln>
        </p:spPr>
        <p:txBody>
          <a:bodyPr anchor="ctr">
            <a:noAutofit/>
          </a:bodyPr>
          <a:lstStyle/>
          <a:p>
            <a:pPr algn="ctr"/>
            <a:r>
              <a:rPr lang="en-US" sz="3200" b="1" strike="noStrike" spc="-1" dirty="0">
                <a:solidFill>
                  <a:srgbClr val="000000"/>
                </a:solidFill>
                <a:latin typeface="Trebuchet MS"/>
              </a:rPr>
              <a:t>Light absorption and emission by chlorophyll</a:t>
            </a:r>
            <a:r>
              <a:rPr dirty="0"/>
              <a:t/>
            </a:r>
            <a:br>
              <a:rPr dirty="0"/>
            </a:br>
            <a:endParaRPr lang="en-US" sz="3200" b="0" strike="noStrike" spc="-1" dirty="0">
              <a:solidFill>
                <a:srgbClr val="000000"/>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Shape 1"/>
          <p:cNvSpPr txBox="1"/>
          <p:nvPr/>
        </p:nvSpPr>
        <p:spPr>
          <a:xfrm>
            <a:off x="457200" y="274320"/>
            <a:ext cx="8229600" cy="1143000"/>
          </a:xfrm>
          <a:prstGeom prst="rect">
            <a:avLst/>
          </a:prstGeom>
          <a:noFill/>
          <a:ln>
            <a:noFill/>
          </a:ln>
        </p:spPr>
        <p:txBody>
          <a:bodyPr anchor="ctr">
            <a:noAutofit/>
          </a:bodyPr>
          <a:lstStyle/>
          <a:p>
            <a:pPr algn="ctr"/>
            <a:r>
              <a:rPr lang="en-US" sz="4000" b="0" strike="noStrike" spc="-1" dirty="0">
                <a:solidFill>
                  <a:srgbClr val="000000"/>
                </a:solidFill>
                <a:latin typeface="Trebuchet MS"/>
              </a:rPr>
              <a:t>Chloroplasts</a:t>
            </a:r>
            <a:r>
              <a:rPr dirty="0"/>
              <a:t/>
            </a:r>
            <a:br>
              <a:rPr dirty="0"/>
            </a:br>
            <a:endParaRPr lang="en-US" sz="4000" b="0" strike="noStrike" spc="-1" dirty="0">
              <a:solidFill>
                <a:srgbClr val="000000"/>
              </a:solidFill>
              <a:latin typeface="Trebuchet MS"/>
            </a:endParaRPr>
          </a:p>
        </p:txBody>
      </p:sp>
      <p:pic>
        <p:nvPicPr>
          <p:cNvPr id="67" name="Picture 6"/>
          <p:cNvPicPr/>
          <p:nvPr/>
        </p:nvPicPr>
        <p:blipFill>
          <a:blip r:embed="rId2"/>
          <a:stretch/>
        </p:blipFill>
        <p:spPr>
          <a:xfrm>
            <a:off x="457199" y="1066800"/>
            <a:ext cx="8077201" cy="5522686"/>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p:cNvPicPr/>
          <p:nvPr/>
        </p:nvPicPr>
        <p:blipFill>
          <a:blip r:embed="rId2"/>
          <a:stretch/>
        </p:blipFill>
        <p:spPr>
          <a:xfrm>
            <a:off x="457200" y="165240"/>
            <a:ext cx="4800600" cy="6532560"/>
          </a:xfrm>
          <a:prstGeom prst="rect">
            <a:avLst/>
          </a:prstGeom>
          <a:ln>
            <a:noFill/>
          </a:ln>
        </p:spPr>
      </p:pic>
      <p:sp>
        <p:nvSpPr>
          <p:cNvPr id="70" name="CustomShape 1"/>
          <p:cNvSpPr/>
          <p:nvPr/>
        </p:nvSpPr>
        <p:spPr>
          <a:xfrm>
            <a:off x="5257800" y="990720"/>
            <a:ext cx="3886200" cy="5326716"/>
          </a:xfrm>
          <a:prstGeom prst="rect">
            <a:avLst/>
          </a:pr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r>
              <a:rPr lang="en-US" sz="2000" b="0" strike="noStrike" spc="-1" dirty="0">
                <a:solidFill>
                  <a:srgbClr val="000000"/>
                </a:solidFill>
                <a:latin typeface="Trebuchet MS"/>
              </a:rPr>
              <a:t>A pigment is any substance that absorbs light, the color of the pigment comes from the wavelengths of light reflected. Chlorophyll is the green pigment common to all photosynthetic cells, absorbs all wavelengths of visible light except green, which it reflects to be detected by our eyes. All photosynthetic organisms have chlorophyll a. accessory pigments absorb energy that chlorophyll a does not absorb: </a:t>
            </a:r>
          </a:p>
          <a:p>
            <a:r>
              <a:rPr lang="en-US" sz="2000" b="0" strike="noStrike" spc="-1" dirty="0">
                <a:solidFill>
                  <a:srgbClr val="000000"/>
                </a:solidFill>
                <a:latin typeface="Trebuchet MS"/>
              </a:rPr>
              <a:t>chlorophyll b, </a:t>
            </a:r>
            <a:r>
              <a:rPr lang="en-US" sz="2000" b="0" strike="noStrike" spc="-1" dirty="0" err="1">
                <a:solidFill>
                  <a:srgbClr val="000000"/>
                </a:solidFill>
                <a:latin typeface="Trebuchet MS"/>
              </a:rPr>
              <a:t>xanthophylls</a:t>
            </a:r>
            <a:r>
              <a:rPr lang="en-US" sz="2000" b="0" strike="noStrike" spc="-1" dirty="0">
                <a:solidFill>
                  <a:srgbClr val="000000"/>
                </a:solidFill>
                <a:latin typeface="Trebuchet MS"/>
              </a:rPr>
              <a:t> and carotenoids (Beta-Carotene).</a:t>
            </a:r>
          </a:p>
          <a:p>
            <a:r>
              <a:rPr lang="en-US" sz="2000" b="0" strike="noStrike" spc="-1" dirty="0">
                <a:solidFill>
                  <a:srgbClr val="000000"/>
                </a:solidFill>
                <a:latin typeface="Trebuchet MS"/>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Shape 1"/>
          <p:cNvSpPr txBox="1"/>
          <p:nvPr/>
        </p:nvSpPr>
        <p:spPr>
          <a:xfrm>
            <a:off x="217714" y="274320"/>
            <a:ext cx="8469086" cy="1143000"/>
          </a:xfrm>
          <a:prstGeom prst="rect">
            <a:avLst/>
          </a:prstGeom>
          <a:noFill/>
          <a:ln>
            <a:noFill/>
          </a:ln>
        </p:spPr>
        <p:txBody>
          <a:bodyPr anchor="ctr">
            <a:noAutofit/>
          </a:bodyPr>
          <a:lstStyle/>
          <a:p>
            <a:pPr algn="ctr"/>
            <a:r>
              <a:rPr lang="en-US" sz="4000" b="0" strike="noStrike" spc="-1" dirty="0">
                <a:solidFill>
                  <a:srgbClr val="000000"/>
                </a:solidFill>
                <a:latin typeface="Trebuchet MS"/>
              </a:rPr>
              <a:t>Basic concept of energy transfer during photosynthesis</a:t>
            </a:r>
          </a:p>
        </p:txBody>
      </p:sp>
      <p:pic>
        <p:nvPicPr>
          <p:cNvPr id="72" name="Picture 4"/>
          <p:cNvPicPr/>
          <p:nvPr/>
        </p:nvPicPr>
        <p:blipFill>
          <a:blip r:embed="rId2"/>
          <a:stretch/>
        </p:blipFill>
        <p:spPr>
          <a:xfrm>
            <a:off x="986971" y="1600199"/>
            <a:ext cx="7300685" cy="4945743"/>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TotalTime>
  <Words>982</Words>
  <Application>Microsoft Office PowerPoint</Application>
  <PresentationFormat>On-screen Show (4:3)</PresentationFormat>
  <Paragraphs>82</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Arial</vt:lpstr>
      <vt:lpstr>DejaVu Sans</vt:lpstr>
      <vt:lpstr>Poor Richard</vt:lpstr>
      <vt:lpstr>Symbol</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and Respiration</dc:title>
  <dc:subject/>
  <dc:creator>Alsup</dc:creator>
  <dc:description/>
  <cp:lastModifiedBy>THINKPAD</cp:lastModifiedBy>
  <cp:revision>152</cp:revision>
  <dcterms:created xsi:type="dcterms:W3CDTF">2005-10-10T00:22:46Z</dcterms:created>
  <dcterms:modified xsi:type="dcterms:W3CDTF">2023-09-11T12:12:31Z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825021</vt:lpwstr>
  </property>
  <property fmtid="{D5CDD505-2E9C-101B-9397-08002B2CF9AE}" pid="3" name="NXPowerLiteSettings">
    <vt:lpwstr>C7000400038000</vt:lpwstr>
  </property>
  <property fmtid="{D5CDD505-2E9C-101B-9397-08002B2CF9AE}" pid="4" name="NXPowerLiteVersion">
    <vt:lpwstr>S9.0.1</vt:lpwstr>
  </property>
</Properties>
</file>