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62" r:id="rId2"/>
    <p:sldMasterId id="2147483779" r:id="rId3"/>
    <p:sldMasterId id="2147483792" r:id="rId4"/>
    <p:sldMasterId id="2147483804" r:id="rId5"/>
    <p:sldMasterId id="2147483816" r:id="rId6"/>
    <p:sldMasterId id="2147483828" r:id="rId7"/>
  </p:sldMasterIdLst>
  <p:notesMasterIdLst>
    <p:notesMasterId r:id="rId26"/>
  </p:notesMasterIdLst>
  <p:sldIdLst>
    <p:sldId id="275" r:id="rId8"/>
    <p:sldId id="257" r:id="rId9"/>
    <p:sldId id="258" r:id="rId10"/>
    <p:sldId id="259" r:id="rId11"/>
    <p:sldId id="260" r:id="rId12"/>
    <p:sldId id="261" r:id="rId13"/>
    <p:sldId id="262" r:id="rId14"/>
    <p:sldId id="263" r:id="rId15"/>
    <p:sldId id="264" r:id="rId16"/>
    <p:sldId id="265" r:id="rId17"/>
    <p:sldId id="266" r:id="rId18"/>
    <p:sldId id="277" r:id="rId19"/>
    <p:sldId id="278" r:id="rId20"/>
    <p:sldId id="267" r:id="rId21"/>
    <p:sldId id="268" r:id="rId22"/>
    <p:sldId id="271" r:id="rId23"/>
    <p:sldId id="274"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3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Rectangle 1"/>
          <p:cNvSpPr/>
          <p:nvPr/>
        </p:nvSpPr>
        <p:spPr>
          <a:xfrm>
            <a:off x="0" y="0"/>
            <a:ext cx="6858000" cy="9144000"/>
          </a:xfrm>
          <a:prstGeom prst="rect">
            <a:avLst/>
          </a:prstGeom>
          <a:solidFill>
            <a:srgbClr val="FFFFFF"/>
          </a:solidFill>
          <a:ln>
            <a:noFill/>
          </a:ln>
        </p:spPr>
      </p:sp>
      <p:sp>
        <p:nvSpPr>
          <p:cNvPr id="42" name="PlaceHolder 2"/>
          <p:cNvSpPr>
            <a:spLocks noGrp="1"/>
          </p:cNvSpPr>
          <p:nvPr>
            <p:ph type="hdr"/>
          </p:nvPr>
        </p:nvSpPr>
        <p:spPr>
          <a:xfrm>
            <a:off x="-360" y="0"/>
            <a:ext cx="2971800" cy="457200"/>
          </a:xfrm>
          <a:prstGeom prst="rect">
            <a:avLst/>
          </a:prstGeom>
        </p:spPr>
        <p:txBody>
          <a:bodyPr lIns="90000" tIns="46800" rIns="90000" bIns="46800">
            <a:noAutofit/>
          </a:bodyPr>
          <a:lstStyle/>
          <a:p>
            <a:endParaRPr lang="en-US" sz="2400" b="0" strike="noStrike" spc="-1">
              <a:solidFill>
                <a:srgbClr val="FFFFFF"/>
              </a:solidFill>
              <a:latin typeface="Comic Sans MS"/>
            </a:endParaRPr>
          </a:p>
        </p:txBody>
      </p:sp>
      <p:sp>
        <p:nvSpPr>
          <p:cNvPr id="43" name="PlaceHolder 3"/>
          <p:cNvSpPr>
            <a:spLocks noGrp="1"/>
          </p:cNvSpPr>
          <p:nvPr>
            <p:ph type="dt"/>
          </p:nvPr>
        </p:nvSpPr>
        <p:spPr>
          <a:xfrm>
            <a:off x="3885840" y="0"/>
            <a:ext cx="2971800" cy="457200"/>
          </a:xfrm>
          <a:prstGeom prst="rect">
            <a:avLst/>
          </a:prstGeom>
        </p:spPr>
        <p:txBody>
          <a:bodyPr lIns="90000" tIns="46800" rIns="90000" bIns="46800">
            <a:noAutofit/>
          </a:bodyPr>
          <a:lstStyle/>
          <a:p>
            <a:endParaRPr lang="en-US" sz="2400" b="0" strike="noStrike" spc="-1">
              <a:solidFill>
                <a:srgbClr val="FFFFFF"/>
              </a:solidFill>
              <a:latin typeface="Comic Sans MS"/>
            </a:endParaRPr>
          </a:p>
        </p:txBody>
      </p:sp>
      <p:sp>
        <p:nvSpPr>
          <p:cNvPr id="44" name="PlaceHolder 4"/>
          <p:cNvSpPr>
            <a:spLocks noGrp="1" noRot="1" noChangeAspect="1"/>
          </p:cNvSpPr>
          <p:nvPr>
            <p:ph type="sldImg"/>
          </p:nvPr>
        </p:nvSpPr>
        <p:spPr>
          <a:xfrm>
            <a:off x="381000" y="685800"/>
            <a:ext cx="6096000" cy="3429000"/>
          </a:xfrm>
          <a:prstGeom prst="rect">
            <a:avLst/>
          </a:prstGeom>
        </p:spPr>
        <p:txBody>
          <a:bodyPr lIns="90000" tIns="46800" rIns="90000" bIns="46800" anchor="ctr">
            <a:noAutofit/>
          </a:bodyPr>
          <a:lstStyle/>
          <a:p>
            <a:pPr algn="ctr"/>
            <a:r>
              <a:rPr lang="en-US" sz="4400" b="0" strike="noStrike" spc="-1">
                <a:solidFill>
                  <a:srgbClr val="000000"/>
                </a:solidFill>
                <a:latin typeface="Times New Roman"/>
              </a:rPr>
              <a:t>Click to move the slide</a:t>
            </a:r>
          </a:p>
        </p:txBody>
      </p:sp>
      <p:sp>
        <p:nvSpPr>
          <p:cNvPr id="45" name="PlaceHolder 5"/>
          <p:cNvSpPr>
            <a:spLocks noGrp="1"/>
          </p:cNvSpPr>
          <p:nvPr>
            <p:ph type="body"/>
          </p:nvPr>
        </p:nvSpPr>
        <p:spPr>
          <a:xfrm>
            <a:off x="914400" y="4343400"/>
            <a:ext cx="5029200" cy="4114800"/>
          </a:xfrm>
          <a:prstGeom prst="rect">
            <a:avLst/>
          </a:prstGeom>
        </p:spPr>
        <p:txBody>
          <a:bodyPr lIns="90000" tIns="46800" rIns="90000" bIns="46800">
            <a:noAutofit/>
          </a:bodyPr>
          <a:lstStyle/>
          <a:p>
            <a:r>
              <a:rPr lang="en-US" sz="1200" b="0" strike="noStrike" spc="-1">
                <a:solidFill>
                  <a:srgbClr val="000000"/>
                </a:solidFill>
                <a:latin typeface="Times New Roman"/>
              </a:rPr>
              <a:t>Click to edit the notes format</a:t>
            </a:r>
          </a:p>
        </p:txBody>
      </p:sp>
      <p:sp>
        <p:nvSpPr>
          <p:cNvPr id="46" name="PlaceHolder 6"/>
          <p:cNvSpPr>
            <a:spLocks noGrp="1"/>
          </p:cNvSpPr>
          <p:nvPr>
            <p:ph type="ftr"/>
          </p:nvPr>
        </p:nvSpPr>
        <p:spPr>
          <a:xfrm>
            <a:off x="-360" y="8686800"/>
            <a:ext cx="2971800" cy="457200"/>
          </a:xfrm>
          <a:prstGeom prst="rect">
            <a:avLst/>
          </a:prstGeom>
        </p:spPr>
        <p:txBody>
          <a:bodyPr lIns="90000" tIns="46800" rIns="90000" bIns="46800" anchor="b">
            <a:noAutofit/>
          </a:bodyPr>
          <a:lstStyle/>
          <a:p>
            <a:endParaRPr lang="en-US" sz="2400" b="0" strike="noStrike" spc="-1">
              <a:solidFill>
                <a:srgbClr val="FFFFFF"/>
              </a:solidFill>
              <a:latin typeface="Comic Sans MS"/>
            </a:endParaRPr>
          </a:p>
        </p:txBody>
      </p:sp>
      <p:sp>
        <p:nvSpPr>
          <p:cNvPr id="47" name="PlaceHolder 7"/>
          <p:cNvSpPr>
            <a:spLocks noGrp="1"/>
          </p:cNvSpPr>
          <p:nvPr>
            <p:ph type="sldNum"/>
          </p:nvPr>
        </p:nvSpPr>
        <p:spPr>
          <a:xfrm>
            <a:off x="3885840" y="8686800"/>
            <a:ext cx="2971800" cy="457200"/>
          </a:xfrm>
          <a:prstGeom prst="rect">
            <a:avLst/>
          </a:prstGeom>
        </p:spPr>
        <p:txBody>
          <a:bodyPr lIns="90000" tIns="46800" rIns="90000" bIns="46800" anchor="b">
            <a:noAutofit/>
          </a:bodyPr>
          <a:lstStyle/>
          <a:p>
            <a:pPr algn="r">
              <a:lnSpc>
                <a:spcPct val="100000"/>
              </a:lnSpc>
            </a:pPr>
            <a:fld id="{1084617C-B7D2-4A0F-ADD9-68BF52402476}" type="slidenum">
              <a:rPr lang="ar-SA" sz="1200" b="0" strike="noStrike" spc="-1">
                <a:solidFill>
                  <a:srgbClr val="000000"/>
                </a:solidFill>
                <a:latin typeface="Times New Roman"/>
                <a:ea typeface="Arial"/>
              </a:rPr>
              <a:t>‹#›</a:t>
            </a:fld>
            <a:endParaRPr lang="en-US" sz="1200" b="0" strike="noStrike" spc="-1">
              <a:solidFill>
                <a:srgbClr val="FFFFFF"/>
              </a:solidFill>
              <a:latin typeface="Comic Sans MS"/>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lnSpc>
                <a:spcPct val="100000"/>
              </a:lnSpc>
            </a:pPr>
            <a:fld id="{1084617C-B7D2-4A0F-ADD9-68BF52402476}" type="slidenum">
              <a:rPr lang="ar-SA" sz="1200" b="0" strike="noStrike" spc="-1" smtClean="0">
                <a:solidFill>
                  <a:srgbClr val="000000"/>
                </a:solidFill>
                <a:latin typeface="Times New Roman"/>
                <a:ea typeface="Arial"/>
              </a:rPr>
              <a:t>3</a:t>
            </a:fld>
            <a:endParaRPr lang="en-US" sz="1200" b="0" strike="noStrike" spc="-1">
              <a:solidFill>
                <a:srgbClr val="FFFFFF"/>
              </a:solidFill>
              <a:latin typeface="Comic Sans MS"/>
            </a:endParaRPr>
          </a:p>
        </p:txBody>
      </p:sp>
    </p:spTree>
    <p:extLst>
      <p:ext uri="{BB962C8B-B14F-4D97-AF65-F5344CB8AC3E}">
        <p14:creationId xmlns:p14="http://schemas.microsoft.com/office/powerpoint/2010/main" val="1401445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1"/>
          <p:cNvSpPr/>
          <p:nvPr/>
        </p:nvSpPr>
        <p:spPr>
          <a:xfrm>
            <a:off x="3886200" y="868680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r">
              <a:lnSpc>
                <a:spcPct val="100000"/>
              </a:lnSpc>
            </a:pPr>
            <a:fld id="{01EBF43B-47E6-4C41-A3C1-2EBAAD50FBFA}" type="slidenum">
              <a:rPr lang="ar-SA" sz="1200" b="0" strike="noStrike" spc="-1">
                <a:solidFill>
                  <a:srgbClr val="000000"/>
                </a:solidFill>
                <a:latin typeface="Times New Roman"/>
                <a:ea typeface="Arial"/>
              </a:rPr>
              <a:t>6</a:t>
            </a:fld>
            <a:endParaRPr lang="en-US" sz="1200" b="0" strike="noStrike" spc="-1">
              <a:solidFill>
                <a:srgbClr val="FFFFFF"/>
              </a:solidFill>
              <a:latin typeface="Comic Sans MS"/>
            </a:endParaRPr>
          </a:p>
        </p:txBody>
      </p:sp>
      <p:sp>
        <p:nvSpPr>
          <p:cNvPr id="114" name="PlaceHolder 2"/>
          <p:cNvSpPr>
            <a:spLocks noGrp="1" noRot="1" noChangeAspect="1"/>
          </p:cNvSpPr>
          <p:nvPr>
            <p:ph type="sldImg"/>
          </p:nvPr>
        </p:nvSpPr>
        <p:spPr>
          <a:xfrm>
            <a:off x="388938" y="685800"/>
            <a:ext cx="6091237" cy="3427413"/>
          </a:xfrm>
          <a:prstGeom prst="rect">
            <a:avLst/>
          </a:prstGeom>
        </p:spPr>
      </p:sp>
      <p:sp>
        <p:nvSpPr>
          <p:cNvPr id="115" name="PlaceHolder 3"/>
          <p:cNvSpPr>
            <a:spLocks noGrp="1"/>
          </p:cNvSpPr>
          <p:nvPr>
            <p:ph type="body"/>
          </p:nvPr>
        </p:nvSpPr>
        <p:spPr>
          <a:xfrm>
            <a:off x="685800" y="4343400"/>
            <a:ext cx="5486400" cy="4114800"/>
          </a:xfrm>
          <a:prstGeom prst="rect">
            <a:avLst/>
          </a:prstGeom>
        </p:spPr>
        <p:txBody>
          <a:bodyPr lIns="0" tIns="0" rIns="0" bIns="0">
            <a:spAutoFit/>
          </a:bodyPr>
          <a:lstStyle/>
          <a:p>
            <a:endParaRPr lang="en-US" sz="12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CustomShape 1"/>
          <p:cNvSpPr/>
          <p:nvPr/>
        </p:nvSpPr>
        <p:spPr>
          <a:xfrm>
            <a:off x="3886200" y="868680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r">
              <a:lnSpc>
                <a:spcPct val="100000"/>
              </a:lnSpc>
            </a:pPr>
            <a:fld id="{F3530687-6361-41AB-A0B2-52C4CD71010E}" type="slidenum">
              <a:rPr lang="ar-SA" sz="1200" b="0" strike="noStrike" spc="-1">
                <a:solidFill>
                  <a:srgbClr val="000000"/>
                </a:solidFill>
                <a:latin typeface="Times New Roman"/>
                <a:ea typeface="Arial"/>
              </a:rPr>
              <a:t>7</a:t>
            </a:fld>
            <a:endParaRPr lang="en-US" sz="1200" b="0" strike="noStrike" spc="-1">
              <a:solidFill>
                <a:srgbClr val="FFFFFF"/>
              </a:solidFill>
              <a:latin typeface="Comic Sans MS"/>
            </a:endParaRPr>
          </a:p>
        </p:txBody>
      </p:sp>
      <p:sp>
        <p:nvSpPr>
          <p:cNvPr id="117" name="PlaceHolder 2"/>
          <p:cNvSpPr>
            <a:spLocks noGrp="1" noRot="1" noChangeAspect="1"/>
          </p:cNvSpPr>
          <p:nvPr>
            <p:ph type="sldImg"/>
          </p:nvPr>
        </p:nvSpPr>
        <p:spPr>
          <a:xfrm>
            <a:off x="388938" y="685800"/>
            <a:ext cx="6091237" cy="3427413"/>
          </a:xfrm>
          <a:prstGeom prst="rect">
            <a:avLst/>
          </a:prstGeom>
        </p:spPr>
      </p:sp>
      <p:sp>
        <p:nvSpPr>
          <p:cNvPr id="118" name="PlaceHolder 3"/>
          <p:cNvSpPr>
            <a:spLocks noGrp="1"/>
          </p:cNvSpPr>
          <p:nvPr>
            <p:ph type="body"/>
          </p:nvPr>
        </p:nvSpPr>
        <p:spPr>
          <a:xfrm>
            <a:off x="685800" y="4343400"/>
            <a:ext cx="5486400" cy="4114800"/>
          </a:xfrm>
          <a:prstGeom prst="rect">
            <a:avLst/>
          </a:prstGeom>
        </p:spPr>
        <p:txBody>
          <a:bodyPr lIns="0" tIns="0" rIns="0" bIns="0">
            <a:spAutoFit/>
          </a:bodyPr>
          <a:lstStyle/>
          <a:p>
            <a:endParaRPr lang="en-US" sz="12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lnSpc>
                <a:spcPct val="100000"/>
              </a:lnSpc>
            </a:pPr>
            <a:fld id="{1084617C-B7D2-4A0F-ADD9-68BF52402476}" type="slidenum">
              <a:rPr lang="ar-SA" sz="1200" b="0" strike="noStrike" spc="-1" smtClean="0">
                <a:solidFill>
                  <a:srgbClr val="000000"/>
                </a:solidFill>
                <a:latin typeface="Times New Roman"/>
                <a:ea typeface="Arial"/>
              </a:rPr>
              <a:t>8</a:t>
            </a:fld>
            <a:endParaRPr lang="en-US" sz="1200" b="0" strike="noStrike" spc="-1">
              <a:solidFill>
                <a:srgbClr val="FFFFFF"/>
              </a:solidFill>
              <a:latin typeface="Comic Sans MS"/>
            </a:endParaRPr>
          </a:p>
        </p:txBody>
      </p:sp>
    </p:spTree>
    <p:extLst>
      <p:ext uri="{BB962C8B-B14F-4D97-AF65-F5344CB8AC3E}">
        <p14:creationId xmlns:p14="http://schemas.microsoft.com/office/powerpoint/2010/main" val="1237026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ustomShape 1"/>
          <p:cNvSpPr/>
          <p:nvPr/>
        </p:nvSpPr>
        <p:spPr>
          <a:xfrm>
            <a:off x="3886200" y="868680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r">
              <a:lnSpc>
                <a:spcPct val="100000"/>
              </a:lnSpc>
            </a:pPr>
            <a:fld id="{346FE043-A73A-465B-8FE6-23A6DB3E365A}" type="slidenum">
              <a:rPr lang="ar-SA" sz="1200" b="0" strike="noStrike" spc="-1">
                <a:solidFill>
                  <a:srgbClr val="000000"/>
                </a:solidFill>
                <a:latin typeface="Times New Roman"/>
                <a:ea typeface="Arial"/>
              </a:rPr>
              <a:t>12</a:t>
            </a:fld>
            <a:endParaRPr lang="en-US" sz="1200" b="0" strike="noStrike" spc="-1">
              <a:solidFill>
                <a:srgbClr val="FFFFFF"/>
              </a:solidFill>
              <a:latin typeface="Comic Sans MS"/>
            </a:endParaRPr>
          </a:p>
        </p:txBody>
      </p:sp>
      <p:sp>
        <p:nvSpPr>
          <p:cNvPr id="123" name="PlaceHolder 2"/>
          <p:cNvSpPr>
            <a:spLocks noGrp="1" noRot="1" noChangeAspect="1"/>
          </p:cNvSpPr>
          <p:nvPr>
            <p:ph type="sldImg"/>
          </p:nvPr>
        </p:nvSpPr>
        <p:spPr>
          <a:xfrm>
            <a:off x="381000" y="685800"/>
            <a:ext cx="6096000" cy="3429000"/>
          </a:xfrm>
          <a:prstGeom prst="rect">
            <a:avLst/>
          </a:prstGeom>
        </p:spPr>
      </p:sp>
      <p:sp>
        <p:nvSpPr>
          <p:cNvPr id="124" name="PlaceHolder 3"/>
          <p:cNvSpPr>
            <a:spLocks noGrp="1"/>
          </p:cNvSpPr>
          <p:nvPr>
            <p:ph type="body"/>
          </p:nvPr>
        </p:nvSpPr>
        <p:spPr>
          <a:xfrm>
            <a:off x="685800" y="4343400"/>
            <a:ext cx="5486400" cy="4114800"/>
          </a:xfrm>
          <a:prstGeom prst="rect">
            <a:avLst/>
          </a:prstGeom>
        </p:spPr>
        <p:txBody>
          <a:bodyPr>
            <a:noAutofit/>
          </a:bodyPr>
          <a:lstStyle/>
          <a:p>
            <a:pPr>
              <a:spcBef>
                <a:spcPts val="448"/>
              </a:spcBef>
            </a:pPr>
            <a:r>
              <a:rPr lang="en-US" sz="1200" b="0" strike="noStrike" spc="-1">
                <a:solidFill>
                  <a:srgbClr val="000000"/>
                </a:solidFill>
                <a:latin typeface="Times New Roman"/>
              </a:rPr>
              <a:t>PP10142.jpg</a:t>
            </a:r>
          </a:p>
        </p:txBody>
      </p:sp>
    </p:spTree>
    <p:extLst>
      <p:ext uri="{BB962C8B-B14F-4D97-AF65-F5344CB8AC3E}">
        <p14:creationId xmlns:p14="http://schemas.microsoft.com/office/powerpoint/2010/main" val="3601346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CustomShape 1"/>
          <p:cNvSpPr/>
          <p:nvPr/>
        </p:nvSpPr>
        <p:spPr>
          <a:xfrm>
            <a:off x="3886200" y="868680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r">
              <a:lnSpc>
                <a:spcPct val="100000"/>
              </a:lnSpc>
            </a:pPr>
            <a:fld id="{1DA8A14C-EB96-452F-B25F-722965C3ACE0}" type="slidenum">
              <a:rPr lang="ar-SA" sz="1200" b="0" strike="noStrike" spc="-1">
                <a:solidFill>
                  <a:srgbClr val="000000"/>
                </a:solidFill>
                <a:latin typeface="Times New Roman"/>
                <a:ea typeface="Arial"/>
              </a:rPr>
              <a:t>13</a:t>
            </a:fld>
            <a:endParaRPr lang="en-US" sz="1200" b="0" strike="noStrike" spc="-1">
              <a:solidFill>
                <a:srgbClr val="FFFFFF"/>
              </a:solidFill>
              <a:latin typeface="Comic Sans MS"/>
            </a:endParaRPr>
          </a:p>
        </p:txBody>
      </p:sp>
      <p:sp>
        <p:nvSpPr>
          <p:cNvPr id="126" name="PlaceHolder 2"/>
          <p:cNvSpPr>
            <a:spLocks noGrp="1" noRot="1" noChangeAspect="1"/>
          </p:cNvSpPr>
          <p:nvPr>
            <p:ph type="sldImg"/>
          </p:nvPr>
        </p:nvSpPr>
        <p:spPr>
          <a:xfrm>
            <a:off x="381000" y="685800"/>
            <a:ext cx="6096000" cy="3429000"/>
          </a:xfrm>
          <a:prstGeom prst="rect">
            <a:avLst/>
          </a:prstGeom>
        </p:spPr>
      </p:sp>
      <p:sp>
        <p:nvSpPr>
          <p:cNvPr id="127" name="PlaceHolder 3"/>
          <p:cNvSpPr>
            <a:spLocks noGrp="1"/>
          </p:cNvSpPr>
          <p:nvPr>
            <p:ph type="body"/>
          </p:nvPr>
        </p:nvSpPr>
        <p:spPr>
          <a:xfrm>
            <a:off x="914400" y="4343400"/>
            <a:ext cx="5029200" cy="4114800"/>
          </a:xfrm>
          <a:prstGeom prst="rect">
            <a:avLst/>
          </a:prstGeom>
        </p:spPr>
        <p:txBody>
          <a:bodyPr>
            <a:noAutofit/>
          </a:bodyPr>
          <a:lstStyle/>
          <a:p>
            <a:pPr>
              <a:spcBef>
                <a:spcPts val="448"/>
              </a:spcBef>
            </a:pPr>
            <a:r>
              <a:rPr lang="en-US" sz="1200" b="0" strike="noStrike" spc="-1">
                <a:solidFill>
                  <a:srgbClr val="000000"/>
                </a:solidFill>
                <a:latin typeface="Times New Roman"/>
              </a:rPr>
              <a:t>Figure 36.19a Loading of sucrose into phloem</a:t>
            </a:r>
          </a:p>
        </p:txBody>
      </p:sp>
    </p:spTree>
    <p:extLst>
      <p:ext uri="{BB962C8B-B14F-4D97-AF65-F5344CB8AC3E}">
        <p14:creationId xmlns:p14="http://schemas.microsoft.com/office/powerpoint/2010/main" val="4107786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3886200" y="868680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r">
              <a:lnSpc>
                <a:spcPct val="100000"/>
              </a:lnSpc>
            </a:pPr>
            <a:fld id="{16405F88-EB7E-407D-9A92-15D6BC9F0B15}" type="slidenum">
              <a:rPr lang="ar-SA" sz="1200" b="0" strike="noStrike" spc="-1">
                <a:solidFill>
                  <a:srgbClr val="000000"/>
                </a:solidFill>
                <a:latin typeface="Times New Roman"/>
                <a:ea typeface="Arial"/>
              </a:rPr>
              <a:t>15</a:t>
            </a:fld>
            <a:endParaRPr lang="en-US" sz="1200" b="0" strike="noStrike" spc="-1">
              <a:solidFill>
                <a:srgbClr val="FFFFFF"/>
              </a:solidFill>
              <a:latin typeface="Comic Sans MS"/>
            </a:endParaRPr>
          </a:p>
        </p:txBody>
      </p:sp>
      <p:sp>
        <p:nvSpPr>
          <p:cNvPr id="120" name="PlaceHolder 2"/>
          <p:cNvSpPr>
            <a:spLocks noGrp="1" noRot="1" noChangeAspect="1"/>
          </p:cNvSpPr>
          <p:nvPr>
            <p:ph type="sldImg"/>
          </p:nvPr>
        </p:nvSpPr>
        <p:spPr>
          <a:xfrm>
            <a:off x="381000" y="685800"/>
            <a:ext cx="6096000" cy="3429000"/>
          </a:xfrm>
          <a:prstGeom prst="rect">
            <a:avLst/>
          </a:prstGeom>
        </p:spPr>
      </p:sp>
      <p:sp>
        <p:nvSpPr>
          <p:cNvPr id="121" name="PlaceHolder 3"/>
          <p:cNvSpPr>
            <a:spLocks noGrp="1"/>
          </p:cNvSpPr>
          <p:nvPr>
            <p:ph type="body"/>
          </p:nvPr>
        </p:nvSpPr>
        <p:spPr>
          <a:xfrm>
            <a:off x="685800" y="4343400"/>
            <a:ext cx="5486400" cy="4114800"/>
          </a:xfrm>
          <a:prstGeom prst="rect">
            <a:avLst/>
          </a:prstGeom>
        </p:spPr>
        <p:txBody>
          <a:bodyPr>
            <a:noAutofit/>
          </a:bodyPr>
          <a:lstStyle/>
          <a:p>
            <a:pPr>
              <a:spcBef>
                <a:spcPts val="448"/>
              </a:spcBef>
            </a:pPr>
            <a:r>
              <a:rPr lang="en-US" sz="1200" b="0" strike="noStrike" spc="-1">
                <a:solidFill>
                  <a:srgbClr val="000000"/>
                </a:solidFill>
                <a:latin typeface="Times New Roman"/>
              </a:rPr>
              <a:t>PP10160.jpg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828664"/>
            <a:ext cx="10363200" cy="703912"/>
          </a:xfrm>
          <a:prstGeom prst="rect">
            <a:avLst/>
          </a:prstGeom>
        </p:spPr>
        <p:txBody>
          <a:bodyPr lIns="90000" tIns="46800" rIns="90000" bIns="46800" anchor="ctr">
            <a:spAutoFit/>
          </a:bodyPr>
          <a:lstStyle/>
          <a:p>
            <a:pPr algn="ctr"/>
            <a:endParaRPr lang="en-US" sz="4400" b="0" strike="noStrike" spc="-1">
              <a:solidFill>
                <a:srgbClr val="000000"/>
              </a:solidFill>
              <a:latin typeface="Times New Roman"/>
            </a:endParaRPr>
          </a:p>
        </p:txBody>
      </p:sp>
      <p:sp>
        <p:nvSpPr>
          <p:cNvPr id="27" name="PlaceHolder 2"/>
          <p:cNvSpPr>
            <a:spLocks noGrp="1"/>
          </p:cNvSpPr>
          <p:nvPr>
            <p:ph type="body"/>
          </p:nvPr>
        </p:nvSpPr>
        <p:spPr>
          <a:xfrm>
            <a:off x="914400" y="1981080"/>
            <a:ext cx="10363200" cy="196272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28" name="PlaceHolder 3"/>
          <p:cNvSpPr>
            <a:spLocks noGrp="1"/>
          </p:cNvSpPr>
          <p:nvPr>
            <p:ph type="body"/>
          </p:nvPr>
        </p:nvSpPr>
        <p:spPr>
          <a:xfrm>
            <a:off x="914400" y="4130640"/>
            <a:ext cx="10363200" cy="196272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914400" y="828664"/>
            <a:ext cx="10363200" cy="703912"/>
          </a:xfrm>
          <a:prstGeom prst="rect">
            <a:avLst/>
          </a:prstGeom>
        </p:spPr>
        <p:txBody>
          <a:bodyPr lIns="90000" tIns="46800" rIns="90000" bIns="46800" anchor="ctr">
            <a:spAutoFit/>
          </a:bodyPr>
          <a:lstStyle/>
          <a:p>
            <a:pPr algn="ctr"/>
            <a:endParaRPr lang="en-US" sz="4400" b="0" strike="noStrike" spc="-1">
              <a:solidFill>
                <a:srgbClr val="000000"/>
              </a:solidFill>
              <a:latin typeface="Times New Roman"/>
            </a:endParaRPr>
          </a:p>
        </p:txBody>
      </p:sp>
      <p:sp>
        <p:nvSpPr>
          <p:cNvPr id="30" name="PlaceHolder 2"/>
          <p:cNvSpPr>
            <a:spLocks noGrp="1"/>
          </p:cNvSpPr>
          <p:nvPr>
            <p:ph type="body"/>
          </p:nvPr>
        </p:nvSpPr>
        <p:spPr>
          <a:xfrm>
            <a:off x="914400" y="1981080"/>
            <a:ext cx="5056800" cy="196272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31" name="PlaceHolder 3"/>
          <p:cNvSpPr>
            <a:spLocks noGrp="1"/>
          </p:cNvSpPr>
          <p:nvPr>
            <p:ph type="body"/>
          </p:nvPr>
        </p:nvSpPr>
        <p:spPr>
          <a:xfrm>
            <a:off x="6224640" y="1981080"/>
            <a:ext cx="5056800" cy="196272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32" name="PlaceHolder 4"/>
          <p:cNvSpPr>
            <a:spLocks noGrp="1"/>
          </p:cNvSpPr>
          <p:nvPr>
            <p:ph type="body"/>
          </p:nvPr>
        </p:nvSpPr>
        <p:spPr>
          <a:xfrm>
            <a:off x="914400" y="4130640"/>
            <a:ext cx="5056800" cy="196272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33" name="PlaceHolder 5"/>
          <p:cNvSpPr>
            <a:spLocks noGrp="1"/>
          </p:cNvSpPr>
          <p:nvPr>
            <p:ph type="body"/>
          </p:nvPr>
        </p:nvSpPr>
        <p:spPr>
          <a:xfrm>
            <a:off x="6224640" y="4130640"/>
            <a:ext cx="5056800" cy="196272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914400" y="828664"/>
            <a:ext cx="10363200" cy="703912"/>
          </a:xfrm>
          <a:prstGeom prst="rect">
            <a:avLst/>
          </a:prstGeom>
        </p:spPr>
        <p:txBody>
          <a:bodyPr lIns="90000" tIns="46800" rIns="90000" bIns="46800" anchor="ctr">
            <a:spAutoFit/>
          </a:bodyPr>
          <a:lstStyle/>
          <a:p>
            <a:pPr algn="ctr"/>
            <a:endParaRPr lang="en-US" sz="4400" b="0" strike="noStrike" spc="-1">
              <a:solidFill>
                <a:srgbClr val="000000"/>
              </a:solidFill>
              <a:latin typeface="Times New Roman"/>
            </a:endParaRPr>
          </a:p>
        </p:txBody>
      </p:sp>
      <p:sp>
        <p:nvSpPr>
          <p:cNvPr id="35" name="PlaceHolder 2"/>
          <p:cNvSpPr>
            <a:spLocks noGrp="1"/>
          </p:cNvSpPr>
          <p:nvPr>
            <p:ph type="body"/>
          </p:nvPr>
        </p:nvSpPr>
        <p:spPr>
          <a:xfrm>
            <a:off x="914400" y="1981080"/>
            <a:ext cx="3336480" cy="196272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36" name="PlaceHolder 3"/>
          <p:cNvSpPr>
            <a:spLocks noGrp="1"/>
          </p:cNvSpPr>
          <p:nvPr>
            <p:ph type="body"/>
          </p:nvPr>
        </p:nvSpPr>
        <p:spPr>
          <a:xfrm>
            <a:off x="4418400" y="1981080"/>
            <a:ext cx="3336480" cy="196272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37" name="PlaceHolder 4"/>
          <p:cNvSpPr>
            <a:spLocks noGrp="1"/>
          </p:cNvSpPr>
          <p:nvPr>
            <p:ph type="body"/>
          </p:nvPr>
        </p:nvSpPr>
        <p:spPr>
          <a:xfrm>
            <a:off x="7921920" y="1981080"/>
            <a:ext cx="3336480" cy="196272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38" name="PlaceHolder 5"/>
          <p:cNvSpPr>
            <a:spLocks noGrp="1"/>
          </p:cNvSpPr>
          <p:nvPr>
            <p:ph type="body"/>
          </p:nvPr>
        </p:nvSpPr>
        <p:spPr>
          <a:xfrm>
            <a:off x="914400" y="4130640"/>
            <a:ext cx="3336480" cy="196272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39" name="PlaceHolder 6"/>
          <p:cNvSpPr>
            <a:spLocks noGrp="1"/>
          </p:cNvSpPr>
          <p:nvPr>
            <p:ph type="body"/>
          </p:nvPr>
        </p:nvSpPr>
        <p:spPr>
          <a:xfrm>
            <a:off x="4418400" y="4130640"/>
            <a:ext cx="3336480" cy="196272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40" name="PlaceHolder 7"/>
          <p:cNvSpPr>
            <a:spLocks noGrp="1"/>
          </p:cNvSpPr>
          <p:nvPr>
            <p:ph type="body"/>
          </p:nvPr>
        </p:nvSpPr>
        <p:spPr>
          <a:xfrm>
            <a:off x="7921920" y="4130640"/>
            <a:ext cx="3336480" cy="196272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5" name="Footer Placeholder 4"/>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2328308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5" name="Footer Placeholder 4"/>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3786466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5" name="Footer Placeholder 4"/>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1664010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6" name="Footer Placeholder 5"/>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7" name="Slide Number Placeholder 6"/>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1138846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8" name="Footer Placeholder 7"/>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9" name="Slide Number Placeholder 8"/>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1457961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3546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3" name="Footer Placeholder 2"/>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4" name="Slide Number Placeholder 3"/>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3157604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914400" y="828664"/>
            <a:ext cx="10363200" cy="703912"/>
          </a:xfrm>
          <a:prstGeom prst="rect">
            <a:avLst/>
          </a:prstGeom>
        </p:spPr>
        <p:txBody>
          <a:bodyPr lIns="90000" tIns="46800" rIns="90000" bIns="46800" anchor="ctr">
            <a:spAutoFit/>
          </a:bodyPr>
          <a:lstStyle/>
          <a:p>
            <a:pPr algn="ctr"/>
            <a:endParaRPr lang="en-US" sz="4400" b="0" strike="noStrike" spc="-1">
              <a:solidFill>
                <a:srgbClr val="000000"/>
              </a:solidFill>
              <a:latin typeface="Times New Roman"/>
            </a:endParaRPr>
          </a:p>
        </p:txBody>
      </p:sp>
      <p:sp>
        <p:nvSpPr>
          <p:cNvPr id="6" name="PlaceHolder 2"/>
          <p:cNvSpPr>
            <a:spLocks noGrp="1"/>
          </p:cNvSpPr>
          <p:nvPr>
            <p:ph type="subTitle"/>
          </p:nvPr>
        </p:nvSpPr>
        <p:spPr>
          <a:xfrm>
            <a:off x="914400" y="3816881"/>
            <a:ext cx="10363200" cy="443198"/>
          </a:xfrm>
          <a:prstGeom prst="rect">
            <a:avLst/>
          </a:prstGeom>
        </p:spPr>
        <p:txBody>
          <a:bodyPr lIns="0" tIns="0" rIns="0" bIns="0" anchor="ctr">
            <a:spAutoFit/>
          </a:bodyPr>
          <a:lstStyle>
            <a:lvl1pPr algn="ctr">
              <a:spcBef>
                <a:spcPts val="799"/>
              </a:spcBef>
              <a:defRPr/>
            </a:lvl1pPr>
          </a:lstStyle>
          <a:p>
            <a:pPr algn="ctr">
              <a:spcBef>
                <a:spcPts val="799"/>
              </a:spcBef>
            </a:pPr>
            <a:endParaRPr lang="en-US" sz="3200" b="0" strike="noStrike" spc="-1">
              <a:solidFill>
                <a:srgbClr val="000000"/>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6" name="Footer Placeholder 5"/>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7" name="Slide Number Placeholder 6"/>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2425211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6" name="Footer Placeholder 5"/>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7" name="Slide Number Placeholder 6"/>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2903724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5" name="Footer Placeholder 4"/>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1886237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5" name="Footer Placeholder 4"/>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18660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5" name="Footer Placeholder 4"/>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3376663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5" name="Footer Placeholder 4"/>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429232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5" name="Footer Placeholder 4"/>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17726881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5" name="Footer Placeholder 4"/>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649488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5" name="Footer Placeholder 4"/>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3588877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5" name="Footer Placeholder 4"/>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796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914400" y="828664"/>
            <a:ext cx="10363200" cy="703912"/>
          </a:xfrm>
          <a:prstGeom prst="rect">
            <a:avLst/>
          </a:prstGeom>
        </p:spPr>
        <p:txBody>
          <a:bodyPr lIns="90000" tIns="46800" rIns="90000" bIns="46800" anchor="ctr">
            <a:spAutoFit/>
          </a:bodyPr>
          <a:lstStyle/>
          <a:p>
            <a:pPr algn="ctr"/>
            <a:endParaRPr lang="en-US" sz="4400" b="0" strike="noStrike" spc="-1">
              <a:solidFill>
                <a:srgbClr val="000000"/>
              </a:solidFill>
              <a:latin typeface="Times New Roman"/>
            </a:endParaRPr>
          </a:p>
        </p:txBody>
      </p:sp>
      <p:sp>
        <p:nvSpPr>
          <p:cNvPr id="8" name="PlaceHolder 2"/>
          <p:cNvSpPr>
            <a:spLocks noGrp="1"/>
          </p:cNvSpPr>
          <p:nvPr>
            <p:ph type="body"/>
          </p:nvPr>
        </p:nvSpPr>
        <p:spPr>
          <a:xfrm>
            <a:off x="914400" y="1981080"/>
            <a:ext cx="10363200" cy="41148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5" name="Footer Placeholder 4"/>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38011817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5" name="Footer Placeholder 4"/>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964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6" name="Footer Placeholder 5"/>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7" name="Slide Number Placeholder 6"/>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38583325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8" name="Footer Placeholder 7"/>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9" name="Slide Number Placeholder 8"/>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16410712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10/5/2023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7935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sz="2400" b="0" strike="noStrike" spc="-1">
              <a:solidFill>
                <a:srgbClr val="FFFFFF"/>
              </a:solidFill>
              <a:latin typeface="Comic Sans MS"/>
            </a:endParaRPr>
          </a:p>
        </p:txBody>
      </p:sp>
      <p:sp>
        <p:nvSpPr>
          <p:cNvPr id="9" name="Slide Number Placeholder 8"/>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25946507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sz="2400" b="0" strike="noStrike" spc="-1">
              <a:solidFill>
                <a:srgbClr val="FFFFFF"/>
              </a:solidFill>
              <a:latin typeface="Comic Sans MS"/>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sz="2400" b="0" strike="noStrike" spc="-1">
              <a:solidFill>
                <a:srgbClr val="FFFFFF"/>
              </a:solidFill>
              <a:latin typeface="Comic Sans MS"/>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78801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6" name="Footer Placeholder 5"/>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7" name="Slide Number Placeholder 6"/>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30899155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5" name="Footer Placeholder 4"/>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40830771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5" name="Footer Placeholder 4"/>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947098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828664"/>
            <a:ext cx="10363200" cy="703912"/>
          </a:xfrm>
          <a:prstGeom prst="rect">
            <a:avLst/>
          </a:prstGeom>
        </p:spPr>
        <p:txBody>
          <a:bodyPr lIns="90000" tIns="46800" rIns="90000" bIns="46800" anchor="ctr">
            <a:spAutoFit/>
          </a:bodyPr>
          <a:lstStyle/>
          <a:p>
            <a:pPr algn="ctr"/>
            <a:endParaRPr lang="en-US" sz="4400" b="0" strike="noStrike" spc="-1">
              <a:solidFill>
                <a:srgbClr val="000000"/>
              </a:solidFill>
              <a:latin typeface="Times New Roman"/>
            </a:endParaRPr>
          </a:p>
        </p:txBody>
      </p:sp>
      <p:sp>
        <p:nvSpPr>
          <p:cNvPr id="10" name="PlaceHolder 2"/>
          <p:cNvSpPr>
            <a:spLocks noGrp="1"/>
          </p:cNvSpPr>
          <p:nvPr>
            <p:ph type="body"/>
          </p:nvPr>
        </p:nvSpPr>
        <p:spPr>
          <a:xfrm>
            <a:off x="914400" y="1981080"/>
            <a:ext cx="5056800" cy="41148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11" name="PlaceHolder 3"/>
          <p:cNvSpPr>
            <a:spLocks noGrp="1"/>
          </p:cNvSpPr>
          <p:nvPr>
            <p:ph type="body"/>
          </p:nvPr>
        </p:nvSpPr>
        <p:spPr>
          <a:xfrm>
            <a:off x="6224640" y="1981080"/>
            <a:ext cx="5056800" cy="41148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sz="2400" b="0" strike="noStrike" spc="-1">
              <a:solidFill>
                <a:srgbClr val="FFFFFF"/>
              </a:solidFill>
              <a:latin typeface="Comic Sans MS"/>
            </a:endParaRPr>
          </a:p>
        </p:txBody>
      </p:sp>
      <p:sp>
        <p:nvSpPr>
          <p:cNvPr id="9" name="Slide Number Placeholder 8"/>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90139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5" name="Footer Placeholder 4"/>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8051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5" name="Footer Placeholder 4"/>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14105705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5" name="Footer Placeholder 4"/>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186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6" name="Footer Placeholder 5"/>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7" name="Slide Number Placeholder 6"/>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2387219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8" name="Footer Placeholder 7"/>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9" name="Slide Number Placeholder 8"/>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24671639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10/5/2023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34441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sz="2400" b="0" strike="noStrike" spc="-1">
              <a:solidFill>
                <a:srgbClr val="FFFFFF"/>
              </a:solidFill>
              <a:latin typeface="Comic Sans MS"/>
            </a:endParaRPr>
          </a:p>
        </p:txBody>
      </p:sp>
      <p:sp>
        <p:nvSpPr>
          <p:cNvPr id="9" name="Slide Number Placeholder 8"/>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33008849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sz="2400" b="0" strike="noStrike" spc="-1">
              <a:solidFill>
                <a:srgbClr val="FFFFFF"/>
              </a:solidFill>
              <a:latin typeface="Comic Sans MS"/>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sz="2400" b="0" strike="noStrike" spc="-1">
              <a:solidFill>
                <a:srgbClr val="FFFFFF"/>
              </a:solidFill>
              <a:latin typeface="Comic Sans MS"/>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32410955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6" name="Footer Placeholder 5"/>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7" name="Slide Number Placeholder 6"/>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3684223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914400" y="828664"/>
            <a:ext cx="10363200" cy="703912"/>
          </a:xfrm>
          <a:prstGeom prst="rect">
            <a:avLst/>
          </a:prstGeom>
        </p:spPr>
        <p:txBody>
          <a:bodyPr lIns="90000" tIns="46800" rIns="90000" bIns="46800" anchor="ctr">
            <a:spAutoFit/>
          </a:bodyPr>
          <a:lstStyle/>
          <a:p>
            <a:pPr algn="ctr"/>
            <a:endParaRPr lang="en-US" sz="4400" b="0" strike="noStrike" spc="-1">
              <a:solidFill>
                <a:srgbClr val="000000"/>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5" name="Footer Placeholder 4"/>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9705494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5" name="Footer Placeholder 4"/>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26857532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5" name="Footer Placeholder 4"/>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8467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5" name="Footer Placeholder 4"/>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28918809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5" name="Footer Placeholder 4"/>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1748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6" name="Footer Placeholder 5"/>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7" name="Slide Number Placeholder 6"/>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9354401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8" name="Footer Placeholder 7"/>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9" name="Slide Number Placeholder 8"/>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1260552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10/5/2023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236691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sz="2400" b="0" strike="noStrike" spc="-1">
              <a:solidFill>
                <a:srgbClr val="FFFFFF"/>
              </a:solidFill>
              <a:latin typeface="Comic Sans MS"/>
            </a:endParaRPr>
          </a:p>
        </p:txBody>
      </p:sp>
      <p:sp>
        <p:nvSpPr>
          <p:cNvPr id="9" name="Slide Number Placeholder 8"/>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33225921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sz="2400" b="0" strike="noStrike" spc="-1">
              <a:solidFill>
                <a:srgbClr val="FFFFFF"/>
              </a:solidFill>
              <a:latin typeface="Comic Sans MS"/>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sz="2400" b="0" strike="noStrike" spc="-1">
              <a:solidFill>
                <a:srgbClr val="FFFFFF"/>
              </a:solidFill>
              <a:latin typeface="Comic Sans MS"/>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4263282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914400" y="3037301"/>
            <a:ext cx="10363200" cy="443198"/>
          </a:xfrm>
          <a:prstGeom prst="rect">
            <a:avLst/>
          </a:prstGeom>
        </p:spPr>
        <p:txBody>
          <a:bodyPr lIns="0" tIns="0" rIns="0" bIns="0" anchor="ctr">
            <a:spAutoFit/>
          </a:bodyPr>
          <a:lstStyle>
            <a:lvl1pPr algn="ctr">
              <a:spcBef>
                <a:spcPts val="799"/>
              </a:spcBef>
              <a:defRPr/>
            </a:lvl1pPr>
          </a:lstStyle>
          <a:p>
            <a:pPr algn="ctr">
              <a:spcBef>
                <a:spcPts val="799"/>
              </a:spcBef>
            </a:pPr>
            <a:endParaRPr lang="en-US" sz="3200" b="0" strike="noStrike" spc="-1">
              <a:solidFill>
                <a:srgbClr val="000000"/>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6" name="Footer Placeholder 5"/>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7" name="Slide Number Placeholder 6"/>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32798471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5" name="Footer Placeholder 4"/>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27636626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5" name="Footer Placeholder 4"/>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38235474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endParaRPr lang="en-US" sz="2400" b="0" strike="noStrike" spc="-1">
              <a:solidFill>
                <a:srgbClr val="FFFFFF"/>
              </a:solidFill>
              <a:latin typeface="Comic Sans MS"/>
            </a:endParaRP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1705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5" name="Footer Placeholder 4"/>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14342699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5" name="Footer Placeholder 4"/>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6417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6" name="Footer Placeholder 5"/>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7" name="Slide Number Placeholder 6"/>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12136463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8" name="Footer Placeholder 7"/>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9" name="Slide Number Placeholder 8"/>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19431885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1158B3-6703-4BBB-A09E-33FD65E7DB24}" type="datetimeFigureOut">
              <a:rPr lang="en-US" smtClean="0"/>
              <a:t>10/5/2023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277982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3" name="Footer Placeholder 2"/>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4" name="Slide Number Placeholder 3"/>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2599138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914400" y="828664"/>
            <a:ext cx="10363200" cy="703912"/>
          </a:xfrm>
          <a:prstGeom prst="rect">
            <a:avLst/>
          </a:prstGeom>
        </p:spPr>
        <p:txBody>
          <a:bodyPr lIns="90000" tIns="46800" rIns="90000" bIns="46800" anchor="ctr">
            <a:spAutoFit/>
          </a:bodyPr>
          <a:lstStyle/>
          <a:p>
            <a:pPr algn="ctr"/>
            <a:endParaRPr lang="en-US" sz="4400" b="0" strike="noStrike" spc="-1">
              <a:solidFill>
                <a:srgbClr val="000000"/>
              </a:solidFill>
              <a:latin typeface="Times New Roman"/>
            </a:endParaRPr>
          </a:p>
        </p:txBody>
      </p:sp>
      <p:sp>
        <p:nvSpPr>
          <p:cNvPr id="15" name="PlaceHolder 2"/>
          <p:cNvSpPr>
            <a:spLocks noGrp="1"/>
          </p:cNvSpPr>
          <p:nvPr>
            <p:ph type="body"/>
          </p:nvPr>
        </p:nvSpPr>
        <p:spPr>
          <a:xfrm>
            <a:off x="914400" y="1981080"/>
            <a:ext cx="5056800" cy="196272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16" name="PlaceHolder 3"/>
          <p:cNvSpPr>
            <a:spLocks noGrp="1"/>
          </p:cNvSpPr>
          <p:nvPr>
            <p:ph type="body"/>
          </p:nvPr>
        </p:nvSpPr>
        <p:spPr>
          <a:xfrm>
            <a:off x="6224640" y="1981080"/>
            <a:ext cx="5056800" cy="41148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17" name="PlaceHolder 4"/>
          <p:cNvSpPr>
            <a:spLocks noGrp="1"/>
          </p:cNvSpPr>
          <p:nvPr>
            <p:ph type="body"/>
          </p:nvPr>
        </p:nvSpPr>
        <p:spPr>
          <a:xfrm>
            <a:off x="914400" y="4130640"/>
            <a:ext cx="5056800" cy="196272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6" name="Footer Placeholder 5"/>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7" name="Slide Number Placeholder 6"/>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33357077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6" name="Footer Placeholder 5"/>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7" name="Slide Number Placeholder 6"/>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33771768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5" name="Footer Placeholder 4"/>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37794851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5" name="Footer Placeholder 4"/>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16339826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5" name="Footer Placeholder 4"/>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1674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5" name="Footer Placeholder 4"/>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9963053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5" name="Footer Placeholder 4"/>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2924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6" name="Footer Placeholder 5"/>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7" name="Slide Number Placeholder 6"/>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10644890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8" name="Footer Placeholder 7"/>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9" name="Slide Number Placeholder 8"/>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41266022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10/5/2023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8516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914400" y="828664"/>
            <a:ext cx="10363200" cy="703912"/>
          </a:xfrm>
          <a:prstGeom prst="rect">
            <a:avLst/>
          </a:prstGeom>
        </p:spPr>
        <p:txBody>
          <a:bodyPr lIns="90000" tIns="46800" rIns="90000" bIns="46800" anchor="ctr">
            <a:spAutoFit/>
          </a:bodyPr>
          <a:lstStyle/>
          <a:p>
            <a:pPr algn="ctr"/>
            <a:endParaRPr lang="en-US" sz="4400" b="0" strike="noStrike" spc="-1">
              <a:solidFill>
                <a:srgbClr val="000000"/>
              </a:solidFill>
              <a:latin typeface="Times New Roman"/>
            </a:endParaRPr>
          </a:p>
        </p:txBody>
      </p:sp>
      <p:sp>
        <p:nvSpPr>
          <p:cNvPr id="19" name="PlaceHolder 2"/>
          <p:cNvSpPr>
            <a:spLocks noGrp="1"/>
          </p:cNvSpPr>
          <p:nvPr>
            <p:ph type="body"/>
          </p:nvPr>
        </p:nvSpPr>
        <p:spPr>
          <a:xfrm>
            <a:off x="914400" y="1981080"/>
            <a:ext cx="5056800" cy="41148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20" name="PlaceHolder 3"/>
          <p:cNvSpPr>
            <a:spLocks noGrp="1"/>
          </p:cNvSpPr>
          <p:nvPr>
            <p:ph type="body"/>
          </p:nvPr>
        </p:nvSpPr>
        <p:spPr>
          <a:xfrm>
            <a:off x="6224640" y="1981080"/>
            <a:ext cx="5056800" cy="196272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21" name="PlaceHolder 4"/>
          <p:cNvSpPr>
            <a:spLocks noGrp="1"/>
          </p:cNvSpPr>
          <p:nvPr>
            <p:ph type="body"/>
          </p:nvPr>
        </p:nvSpPr>
        <p:spPr>
          <a:xfrm>
            <a:off x="6224640" y="4130640"/>
            <a:ext cx="5056800" cy="196272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sz="2400" b="0" strike="noStrike" spc="-1">
              <a:solidFill>
                <a:srgbClr val="FFFFFF"/>
              </a:solidFill>
              <a:latin typeface="Comic Sans MS"/>
            </a:endParaRPr>
          </a:p>
        </p:txBody>
      </p:sp>
      <p:sp>
        <p:nvSpPr>
          <p:cNvPr id="9" name="Slide Number Placeholder 8"/>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24298011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sz="2400" b="0" strike="noStrike" spc="-1">
              <a:solidFill>
                <a:srgbClr val="FFFFFF"/>
              </a:solidFill>
              <a:latin typeface="Comic Sans MS"/>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sz="2400" b="0" strike="noStrike" spc="-1">
              <a:solidFill>
                <a:srgbClr val="FFFFFF"/>
              </a:solidFill>
              <a:latin typeface="Comic Sans MS"/>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22161421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6" name="Footer Placeholder 5"/>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7" name="Slide Number Placeholder 6"/>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22265397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5" name="Footer Placeholder 4"/>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32047865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5" name="Footer Placeholder 4"/>
          <p:cNvSpPr>
            <a:spLocks noGrp="1"/>
          </p:cNvSpPr>
          <p:nvPr>
            <p:ph type="ftr" sz="quarter" idx="11"/>
          </p:nvPr>
        </p:nvSpPr>
        <p:spPr/>
        <p:txBody>
          <a:body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41887217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sz="2400" b="0" strike="noStrike" spc="-1">
              <a:solidFill>
                <a:srgbClr val="FFFFFF"/>
              </a:solidFill>
              <a:latin typeface="Comic Sans MS"/>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sz="2400" b="0" strike="noStrike" spc="-1">
              <a:solidFill>
                <a:srgbClr val="FFFFFF"/>
              </a:solidFill>
              <a:latin typeface="Comic Sans MS"/>
            </a:endParaRPr>
          </a:p>
        </p:txBody>
      </p:sp>
      <p:sp>
        <p:nvSpPr>
          <p:cNvPr id="9" name="Slide Number Placeholder 8"/>
          <p:cNvSpPr>
            <a:spLocks noGrp="1"/>
          </p:cNvSpPr>
          <p:nvPr>
            <p:ph type="sldNum" sz="quarter" idx="12"/>
          </p:nvPr>
        </p:nvSpPr>
        <p:spPr/>
        <p:txBody>
          <a:body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54860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914400" y="828664"/>
            <a:ext cx="10363200" cy="703912"/>
          </a:xfrm>
          <a:prstGeom prst="rect">
            <a:avLst/>
          </a:prstGeom>
        </p:spPr>
        <p:txBody>
          <a:bodyPr lIns="90000" tIns="46800" rIns="90000" bIns="46800" anchor="ctr">
            <a:spAutoFit/>
          </a:bodyPr>
          <a:lstStyle/>
          <a:p>
            <a:pPr algn="ctr"/>
            <a:endParaRPr lang="en-US" sz="4400" b="0" strike="noStrike" spc="-1">
              <a:solidFill>
                <a:srgbClr val="000000"/>
              </a:solidFill>
              <a:latin typeface="Times New Roman"/>
            </a:endParaRPr>
          </a:p>
        </p:txBody>
      </p:sp>
      <p:sp>
        <p:nvSpPr>
          <p:cNvPr id="23" name="PlaceHolder 2"/>
          <p:cNvSpPr>
            <a:spLocks noGrp="1"/>
          </p:cNvSpPr>
          <p:nvPr>
            <p:ph type="body"/>
          </p:nvPr>
        </p:nvSpPr>
        <p:spPr>
          <a:xfrm>
            <a:off x="914400" y="1981080"/>
            <a:ext cx="5056800" cy="196272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24" name="PlaceHolder 3"/>
          <p:cNvSpPr>
            <a:spLocks noGrp="1"/>
          </p:cNvSpPr>
          <p:nvPr>
            <p:ph type="body"/>
          </p:nvPr>
        </p:nvSpPr>
        <p:spPr>
          <a:xfrm>
            <a:off x="6224640" y="1981080"/>
            <a:ext cx="5056800" cy="196272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25" name="PlaceHolder 4"/>
          <p:cNvSpPr>
            <a:spLocks noGrp="1"/>
          </p:cNvSpPr>
          <p:nvPr>
            <p:ph type="body"/>
          </p:nvPr>
        </p:nvSpPr>
        <p:spPr>
          <a:xfrm>
            <a:off x="914400" y="4130640"/>
            <a:ext cx="10363200" cy="196272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914400" y="609120"/>
            <a:ext cx="10363200" cy="1143000"/>
          </a:xfrm>
          <a:prstGeom prst="rect">
            <a:avLst/>
          </a:prstGeom>
        </p:spPr>
        <p:txBody>
          <a:bodyPr lIns="90000" tIns="46800" rIns="90000" bIns="46800" anchor="ctr">
            <a:noAutofit/>
          </a:bodyPr>
          <a:lstStyle/>
          <a:p>
            <a:pPr algn="ctr"/>
            <a:r>
              <a:rPr lang="en-US" sz="4400" b="0" strike="noStrike" spc="-1">
                <a:solidFill>
                  <a:srgbClr val="000000"/>
                </a:solidFill>
                <a:latin typeface="Times New Roman"/>
              </a:rPr>
              <a:t>Click to edit the title text format</a:t>
            </a:r>
          </a:p>
        </p:txBody>
      </p:sp>
      <p:sp>
        <p:nvSpPr>
          <p:cNvPr id="6" name="PlaceHolder 2"/>
          <p:cNvSpPr>
            <a:spLocks noGrp="1"/>
          </p:cNvSpPr>
          <p:nvPr>
            <p:ph type="body"/>
          </p:nvPr>
        </p:nvSpPr>
        <p:spPr>
          <a:xfrm>
            <a:off x="914400" y="1981080"/>
            <a:ext cx="10363200" cy="4114800"/>
          </a:xfrm>
          <a:prstGeom prst="rect">
            <a:avLst/>
          </a:prstGeom>
        </p:spPr>
        <p:txBody>
          <a:bodyPr lIns="90000" tIns="46800" rIns="90000" bIns="46800">
            <a:normAutofit/>
          </a:bodyPr>
          <a:lstStyle/>
          <a:p>
            <a:pPr marL="342720" indent="-342720">
              <a:spcBef>
                <a:spcPts val="799"/>
              </a:spcBef>
              <a:buClr>
                <a:srgbClr val="000000"/>
              </a:buClr>
              <a:buFont typeface="Times"/>
              <a:buChar char="•"/>
            </a:pPr>
            <a:r>
              <a:rPr lang="en-US" sz="3200" b="0" strike="noStrike" spc="-1">
                <a:solidFill>
                  <a:srgbClr val="000000"/>
                </a:solidFill>
                <a:latin typeface="Times New Roman"/>
              </a:rPr>
              <a:t>Click to edit the outline text format</a:t>
            </a:r>
          </a:p>
          <a:p>
            <a:pPr marL="742680" lvl="1" indent="-285480">
              <a:spcBef>
                <a:spcPts val="799"/>
              </a:spcBef>
              <a:buClr>
                <a:srgbClr val="000000"/>
              </a:buClr>
              <a:buFont typeface="Times"/>
              <a:buChar char="–"/>
            </a:pPr>
            <a:r>
              <a:rPr lang="en-US" sz="3200" b="0" strike="noStrike" spc="-1">
                <a:solidFill>
                  <a:srgbClr val="000000"/>
                </a:solidFill>
                <a:latin typeface="Times New Roman"/>
              </a:rPr>
              <a:t>Second Outline Level</a:t>
            </a:r>
          </a:p>
          <a:p>
            <a:pPr marL="1143000" lvl="2" indent="-228600">
              <a:spcBef>
                <a:spcPts val="799"/>
              </a:spcBef>
              <a:buClr>
                <a:srgbClr val="000000"/>
              </a:buClr>
              <a:buFont typeface="Times"/>
              <a:buChar char="•"/>
            </a:pPr>
            <a:r>
              <a:rPr lang="en-US" sz="3200" b="0" strike="noStrike" spc="-1">
                <a:solidFill>
                  <a:srgbClr val="000000"/>
                </a:solidFill>
                <a:latin typeface="Times New Roman"/>
              </a:rPr>
              <a:t>Third Outline Level</a:t>
            </a:r>
          </a:p>
          <a:p>
            <a:pPr marL="1600200" lvl="3" indent="-228600">
              <a:spcBef>
                <a:spcPts val="799"/>
              </a:spcBef>
              <a:buClr>
                <a:srgbClr val="000000"/>
              </a:buClr>
              <a:buFont typeface="Times"/>
              <a:buChar char="–"/>
            </a:pPr>
            <a:r>
              <a:rPr lang="en-US" sz="3200" b="0" strike="noStrike" spc="-1">
                <a:solidFill>
                  <a:srgbClr val="000000"/>
                </a:solidFill>
                <a:latin typeface="Times New Roman"/>
              </a:rPr>
              <a:t>Fourth Outline Level</a:t>
            </a:r>
          </a:p>
          <a:p>
            <a:pPr marL="2057400" lvl="4" indent="-228600">
              <a:spcBef>
                <a:spcPts val="799"/>
              </a:spcBef>
              <a:buClr>
                <a:srgbClr val="000000"/>
              </a:buClr>
              <a:buFont typeface="Times"/>
              <a:buChar char="»"/>
            </a:pPr>
            <a:r>
              <a:rPr lang="en-US" sz="3200" b="0" strike="noStrike" spc="-1">
                <a:solidFill>
                  <a:srgbClr val="000000"/>
                </a:solidFill>
                <a:latin typeface="Times New Roman"/>
              </a:rPr>
              <a:t>Fifth Outline Level</a:t>
            </a:r>
          </a:p>
          <a:p>
            <a:pPr marL="2057400" lvl="5" indent="-228600">
              <a:spcBef>
                <a:spcPts val="799"/>
              </a:spcBef>
              <a:buClr>
                <a:srgbClr val="000000"/>
              </a:buClr>
              <a:buFont typeface="Times"/>
              <a:buChar char="»"/>
            </a:pPr>
            <a:r>
              <a:rPr lang="en-US" sz="3200" b="0" strike="noStrike" spc="-1">
                <a:solidFill>
                  <a:srgbClr val="000000"/>
                </a:solidFill>
                <a:latin typeface="Times New Roman"/>
              </a:rPr>
              <a:t>Sixth Outline Level</a:t>
            </a:r>
          </a:p>
          <a:p>
            <a:pPr marL="2057400" lvl="6" indent="-228600">
              <a:spcBef>
                <a:spcPts val="799"/>
              </a:spcBef>
              <a:buClr>
                <a:srgbClr val="000000"/>
              </a:buClr>
              <a:buFont typeface="Times"/>
              <a:buChar char="»"/>
            </a:pPr>
            <a:r>
              <a:rPr lang="en-US" sz="3200" b="0" strike="noStrike" spc="-1">
                <a:solidFill>
                  <a:srgbClr val="000000"/>
                </a:solidFill>
                <a:latin typeface="Times New Roman"/>
              </a:rPr>
              <a:t>Seventh Outline Level</a:t>
            </a:r>
          </a:p>
        </p:txBody>
      </p:sp>
      <p:sp>
        <p:nvSpPr>
          <p:cNvPr id="2" name="PlaceHolder 3"/>
          <p:cNvSpPr>
            <a:spLocks noGrp="1"/>
          </p:cNvSpPr>
          <p:nvPr>
            <p:ph type="dt"/>
          </p:nvPr>
        </p:nvSpPr>
        <p:spPr>
          <a:xfrm>
            <a:off x="914400" y="6248520"/>
            <a:ext cx="2540160" cy="457200"/>
          </a:xfrm>
          <a:prstGeom prst="rect">
            <a:avLst/>
          </a:prstGeom>
        </p:spPr>
        <p:txBody>
          <a:bodyPr lIns="90000" tIns="46800" rIns="90000" bIns="46800">
            <a:noAutofit/>
          </a:bodyPr>
          <a:lstStyle/>
          <a:p>
            <a:endParaRPr lang="en-US" sz="2400" b="0" strike="noStrike" spc="-1">
              <a:solidFill>
                <a:srgbClr val="FFFFFF"/>
              </a:solidFill>
              <a:latin typeface="Comic Sans MS"/>
            </a:endParaRPr>
          </a:p>
        </p:txBody>
      </p:sp>
      <p:sp>
        <p:nvSpPr>
          <p:cNvPr id="3" name="PlaceHolder 4"/>
          <p:cNvSpPr>
            <a:spLocks noGrp="1"/>
          </p:cNvSpPr>
          <p:nvPr>
            <p:ph type="ftr"/>
          </p:nvPr>
        </p:nvSpPr>
        <p:spPr>
          <a:xfrm>
            <a:off x="4165440" y="6248520"/>
            <a:ext cx="3861120" cy="457200"/>
          </a:xfrm>
          <a:prstGeom prst="rect">
            <a:avLst/>
          </a:prstGeom>
        </p:spPr>
        <p:txBody>
          <a:bodyPr lIns="90000" tIns="46800" rIns="90000" bIns="46800">
            <a:noAutofit/>
          </a:bodyPr>
          <a:lstStyle/>
          <a:p>
            <a:endParaRPr lang="en-US" sz="2400" b="0" strike="noStrike" spc="-1">
              <a:solidFill>
                <a:srgbClr val="FFFFFF"/>
              </a:solidFill>
              <a:latin typeface="Comic Sans MS"/>
            </a:endParaRPr>
          </a:p>
        </p:txBody>
      </p:sp>
      <p:sp>
        <p:nvSpPr>
          <p:cNvPr id="4" name="PlaceHolder 5"/>
          <p:cNvSpPr>
            <a:spLocks noGrp="1"/>
          </p:cNvSpPr>
          <p:nvPr>
            <p:ph type="sldNum"/>
          </p:nvPr>
        </p:nvSpPr>
        <p:spPr>
          <a:xfrm>
            <a:off x="8737440" y="6248520"/>
            <a:ext cx="2540160" cy="457200"/>
          </a:xfrm>
          <a:prstGeom prst="rect">
            <a:avLst/>
          </a:prstGeom>
        </p:spPr>
        <p:txBody>
          <a:bodyPr lIns="90000" tIns="46800" rIns="90000" bIns="46800">
            <a:noAutofit/>
          </a:bodyPr>
          <a:lstStyle/>
          <a:p>
            <a:pPr algn="r">
              <a:lnSpc>
                <a:spcPct val="100000"/>
              </a:lnSpc>
            </a:pPr>
            <a:fld id="{715437C3-0071-4F71-86C7-576C3F6BCB1A}" type="slidenum">
              <a:rPr lang="ar-SA" sz="1400" b="0" strike="noStrike" spc="-1">
                <a:solidFill>
                  <a:srgbClr val="000000"/>
                </a:solidFill>
                <a:latin typeface="Times New Roman"/>
                <a:ea typeface="Arial"/>
              </a:rPr>
              <a:t>‹#›</a:t>
            </a:fld>
            <a:endParaRPr lang="en-US" sz="1400" b="0" strike="noStrike" spc="-1">
              <a:solidFill>
                <a:srgbClr val="FFFFFF"/>
              </a:solidFill>
              <a:latin typeface="Comic Sans M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42720" indent="-342720" algn="l" defTabSz="914400" rtl="0" eaLnBrk="1" latinLnBrk="0" hangingPunct="1">
        <a:lnSpc>
          <a:spcPct val="90000"/>
        </a:lnSpc>
        <a:spcBef>
          <a:spcPts val="799"/>
        </a:spcBef>
        <a:buClr>
          <a:srgbClr val="000000"/>
        </a:buClr>
        <a:buFont typeface="Times"/>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sz="2400" b="0" strike="noStrike" spc="-1">
              <a:solidFill>
                <a:srgbClr val="FFFFFF"/>
              </a:solidFill>
              <a:latin typeface="Comic Sans M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84389304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sz="2400" b="0" strike="noStrike" spc="-1">
              <a:solidFill>
                <a:srgbClr val="FFFFFF"/>
              </a:solidFill>
              <a:latin typeface="Comic Sans MS"/>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36759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sz="2400" b="0" strike="noStrike" spc="-1">
              <a:solidFill>
                <a:srgbClr val="FFFFFF"/>
              </a:solidFill>
              <a:latin typeface="Comic Sans MS"/>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88408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sz="2400" b="0" strike="noStrike" spc="-1">
              <a:solidFill>
                <a:srgbClr val="FFFFFF"/>
              </a:solidFill>
              <a:latin typeface="Comic Sans MS"/>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19404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endParaRPr lang="en-US" sz="2400" b="0" strike="noStrike" spc="-1">
              <a:solidFill>
                <a:srgbClr val="FFFFFF"/>
              </a:solidFill>
              <a:latin typeface="Comic Sans MS"/>
            </a:endParaRP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spTree>
    <p:extLst>
      <p:ext uri="{BB962C8B-B14F-4D97-AF65-F5344CB8AC3E}">
        <p14:creationId xmlns:p14="http://schemas.microsoft.com/office/powerpoint/2010/main" val="347705404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sz="2400" b="0" strike="noStrike" spc="-1">
              <a:solidFill>
                <a:srgbClr val="FFFFFF"/>
              </a:solidFill>
              <a:latin typeface="Comic Sans MS"/>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sz="2400" b="0" strike="noStrike" spc="-1">
              <a:solidFill>
                <a:srgbClr val="FFFFFF"/>
              </a:solidFill>
              <a:latin typeface="Comic Sans MS"/>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lgn="r">
              <a:lnSpc>
                <a:spcPct val="100000"/>
              </a:lnSpc>
            </a:pPr>
            <a:fld id="{715437C3-0071-4F71-86C7-576C3F6BCB1A}" type="slidenum">
              <a:rPr lang="ar-SA" sz="1400" b="0" strike="noStrike" spc="-1" smtClean="0">
                <a:solidFill>
                  <a:srgbClr val="000000"/>
                </a:solidFill>
                <a:latin typeface="Times New Roman"/>
                <a:ea typeface="Arial"/>
              </a:rPr>
              <a:t>‹#›</a:t>
            </a:fld>
            <a:endParaRPr lang="en-US" sz="1400" b="0" strike="noStrike" spc="-1">
              <a:solidFill>
                <a:srgbClr val="FFFFFF"/>
              </a:solidFill>
              <a:latin typeface="Comic Sans MS"/>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70499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80.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3" name="TextShape 1"/>
          <p:cNvSpPr txBox="1"/>
          <p:nvPr/>
        </p:nvSpPr>
        <p:spPr>
          <a:xfrm>
            <a:off x="1712686" y="2508494"/>
            <a:ext cx="8078760" cy="1631880"/>
          </a:xfrm>
          <a:prstGeom prst="rect">
            <a:avLst/>
          </a:prstGeom>
          <a:noFill/>
          <a:ln>
            <a:noFill/>
          </a:ln>
        </p:spPr>
        <p:txBody>
          <a:bodyPr anchor="b" anchorCtr="1">
            <a:noAutofit/>
          </a:bodyPr>
          <a:lstStyle/>
          <a:p>
            <a:pPr algn="ctr">
              <a:spcBef>
                <a:spcPts val="1349"/>
              </a:spcBef>
            </a:pPr>
            <a:r>
              <a:rPr lang="en-US" sz="4400" b="1" spc="-1">
                <a:solidFill>
                  <a:srgbClr val="000000"/>
                </a:solidFill>
                <a:latin typeface="Arial"/>
              </a:rPr>
              <a:t>Lecture </a:t>
            </a:r>
            <a:r>
              <a:rPr lang="en-US" sz="4400" b="1" spc="-1" smtClean="0">
                <a:solidFill>
                  <a:srgbClr val="000000"/>
                </a:solidFill>
                <a:latin typeface="Arial"/>
              </a:rPr>
              <a:t>4</a:t>
            </a:r>
            <a:r>
              <a:rPr sz="4400" dirty="0"/>
              <a:t/>
            </a:r>
            <a:br>
              <a:rPr sz="4400" dirty="0"/>
            </a:br>
            <a:r>
              <a:rPr lang="en-US" sz="4400" b="1" spc="-1" dirty="0">
                <a:solidFill>
                  <a:srgbClr val="000000"/>
                </a:solidFill>
                <a:latin typeface="Times New Roman"/>
              </a:rPr>
              <a:t>Translocation in the Phloem</a:t>
            </a:r>
            <a:endParaRPr lang="en-US" sz="4400" spc="-1" dirty="0">
              <a:solidFill>
                <a:srgbClr val="000000"/>
              </a:solidFill>
              <a:latin typeface="Times New Roman"/>
            </a:endParaRPr>
          </a:p>
        </p:txBody>
      </p:sp>
      <p:sp>
        <p:nvSpPr>
          <p:cNvPr id="1484" name="TextShape 2"/>
          <p:cNvSpPr txBox="1"/>
          <p:nvPr/>
        </p:nvSpPr>
        <p:spPr>
          <a:xfrm>
            <a:off x="2626343" y="4266457"/>
            <a:ext cx="6858000" cy="914400"/>
          </a:xfrm>
          <a:prstGeom prst="rect">
            <a:avLst/>
          </a:prstGeom>
          <a:noFill/>
          <a:ln>
            <a:noFill/>
          </a:ln>
        </p:spPr>
        <p:txBody>
          <a:bodyPr>
            <a:noAutofit/>
          </a:bodyPr>
          <a:lstStyle/>
          <a:p>
            <a:pPr algn="ctr">
              <a:spcBef>
                <a:spcPts val="998"/>
              </a:spcBef>
            </a:pPr>
            <a:r>
              <a:rPr lang="en-US" sz="4000" spc="-1" smtClean="0">
                <a:solidFill>
                  <a:srgbClr val="000000"/>
                </a:solidFill>
                <a:latin typeface="Arial"/>
              </a:rPr>
              <a:t>November 21 </a:t>
            </a:r>
            <a:r>
              <a:rPr lang="en-US" sz="4000" spc="-1" dirty="0">
                <a:solidFill>
                  <a:srgbClr val="000000"/>
                </a:solidFill>
                <a:latin typeface="Arial"/>
              </a:rPr>
              <a:t>, </a:t>
            </a:r>
            <a:r>
              <a:rPr lang="en-US" sz="4000" spc="-1" dirty="0" smtClean="0">
                <a:solidFill>
                  <a:srgbClr val="000000"/>
                </a:solidFill>
                <a:latin typeface="Arial"/>
              </a:rPr>
              <a:t>2023</a:t>
            </a:r>
            <a:endParaRPr lang="en-US" sz="4000" spc="-1" dirty="0">
              <a:solidFill>
                <a:srgbClr val="000000"/>
              </a:solidFill>
              <a:latin typeface="Arial"/>
            </a:endParaRPr>
          </a:p>
        </p:txBody>
      </p:sp>
      <p:pic>
        <p:nvPicPr>
          <p:cNvPr id="1485" name="Picture 4"/>
          <p:cNvPicPr/>
          <p:nvPr/>
        </p:nvPicPr>
        <p:blipFill>
          <a:blip r:embed="rId2"/>
          <a:stretch/>
        </p:blipFill>
        <p:spPr>
          <a:xfrm>
            <a:off x="4582923" y="496837"/>
            <a:ext cx="2338286" cy="2229733"/>
          </a:xfrm>
          <a:prstGeom prst="rect">
            <a:avLst/>
          </a:prstGeom>
          <a:ln>
            <a:noFill/>
          </a:ln>
        </p:spPr>
      </p:pic>
      <p:sp>
        <p:nvSpPr>
          <p:cNvPr id="2" name="Rectangle 1"/>
          <p:cNvSpPr/>
          <p:nvPr/>
        </p:nvSpPr>
        <p:spPr>
          <a:xfrm>
            <a:off x="2752546" y="5151085"/>
            <a:ext cx="5999040" cy="1569660"/>
          </a:xfrm>
          <a:prstGeom prst="rect">
            <a:avLst/>
          </a:prstGeom>
        </p:spPr>
        <p:txBody>
          <a:bodyPr wrap="square">
            <a:spAutoFit/>
          </a:bodyPr>
          <a:lstStyle/>
          <a:p>
            <a:pPr algn="ctr">
              <a:spcBef>
                <a:spcPct val="0"/>
              </a:spcBef>
            </a:pPr>
            <a:r>
              <a:rPr lang="en-US" altLang="ar-IQ" sz="2400" b="1" dirty="0">
                <a:solidFill>
                  <a:srgbClr val="3366FF"/>
                </a:solidFill>
              </a:rPr>
              <a:t>Mohammed </a:t>
            </a:r>
            <a:r>
              <a:rPr lang="en-US" altLang="ar-IQ" sz="2400" b="1" dirty="0" err="1">
                <a:solidFill>
                  <a:srgbClr val="3366FF"/>
                </a:solidFill>
              </a:rPr>
              <a:t>Qader</a:t>
            </a:r>
            <a:r>
              <a:rPr lang="en-US" altLang="ar-IQ" sz="2400" b="1" dirty="0">
                <a:solidFill>
                  <a:srgbClr val="3366FF"/>
                </a:solidFill>
              </a:rPr>
              <a:t> </a:t>
            </a:r>
            <a:r>
              <a:rPr lang="en-US" altLang="ar-IQ" sz="2400" b="1" dirty="0" err="1">
                <a:solidFill>
                  <a:srgbClr val="3366FF"/>
                </a:solidFill>
              </a:rPr>
              <a:t>Khursheed</a:t>
            </a:r>
            <a:endParaRPr lang="en-US" altLang="ar-IQ" sz="2400" b="1" dirty="0">
              <a:solidFill>
                <a:srgbClr val="3366FF"/>
              </a:solidFill>
            </a:endParaRPr>
          </a:p>
          <a:p>
            <a:pPr algn="ctr">
              <a:spcBef>
                <a:spcPct val="0"/>
              </a:spcBef>
            </a:pPr>
            <a:r>
              <a:rPr lang="en-US" altLang="ar-IQ" sz="2400" b="1" dirty="0">
                <a:solidFill>
                  <a:srgbClr val="3366FF"/>
                </a:solidFill>
              </a:rPr>
              <a:t>Biology Dept., College of Education</a:t>
            </a:r>
          </a:p>
          <a:p>
            <a:pPr algn="ctr">
              <a:spcBef>
                <a:spcPct val="0"/>
              </a:spcBef>
            </a:pPr>
            <a:r>
              <a:rPr lang="en-US" altLang="ar-IQ" sz="2400" b="1" dirty="0" err="1">
                <a:solidFill>
                  <a:srgbClr val="3366FF"/>
                </a:solidFill>
              </a:rPr>
              <a:t>Salahaddin</a:t>
            </a:r>
            <a:r>
              <a:rPr lang="en-US" altLang="ar-IQ" sz="2400" b="1" dirty="0">
                <a:solidFill>
                  <a:srgbClr val="3366FF"/>
                </a:solidFill>
              </a:rPr>
              <a:t> University-Erbil</a:t>
            </a:r>
          </a:p>
          <a:p>
            <a:pPr algn="ctr">
              <a:spcBef>
                <a:spcPct val="0"/>
              </a:spcBef>
            </a:pPr>
            <a:r>
              <a:rPr lang="en-US" altLang="ar-IQ" sz="2400" b="1" dirty="0" err="1">
                <a:solidFill>
                  <a:srgbClr val="3366FF"/>
                </a:solidFill>
              </a:rPr>
              <a:t>mohammed.khursheed@su.edu.krd</a:t>
            </a:r>
            <a:endParaRPr lang="en-US" altLang="ar-IQ" sz="2400" b="1" dirty="0">
              <a:solidFill>
                <a:srgbClr val="3366FF"/>
              </a:solidFill>
            </a:endParaRPr>
          </a:p>
        </p:txBody>
      </p:sp>
    </p:spTree>
    <p:extLst>
      <p:ext uri="{BB962C8B-B14F-4D97-AF65-F5344CB8AC3E}">
        <p14:creationId xmlns:p14="http://schemas.microsoft.com/office/powerpoint/2010/main" val="4266960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Shape 1"/>
          <p:cNvSpPr txBox="1"/>
          <p:nvPr/>
        </p:nvSpPr>
        <p:spPr>
          <a:xfrm>
            <a:off x="2057160" y="4038120"/>
            <a:ext cx="8381880" cy="2514600"/>
          </a:xfrm>
          <a:prstGeom prst="rect">
            <a:avLst/>
          </a:prstGeom>
          <a:noFill/>
          <a:ln>
            <a:noFill/>
          </a:ln>
        </p:spPr>
        <p:txBody>
          <a:bodyPr>
            <a:normAutofit/>
          </a:bodyPr>
          <a:lstStyle/>
          <a:p>
            <a:pPr marL="342720" indent="-342720" algn="just">
              <a:spcBef>
                <a:spcPts val="799"/>
              </a:spcBef>
            </a:pPr>
            <a:r>
              <a:rPr lang="en-GB" sz="3200" spc="-1" dirty="0">
                <a:solidFill>
                  <a:srgbClr val="000000"/>
                </a:solidFill>
                <a:latin typeface="Times New Roman"/>
                <a:ea typeface="Courier 12cpi"/>
              </a:rPr>
              <a:t>A </a:t>
            </a:r>
            <a:r>
              <a:rPr lang="en-GB" sz="3200" i="1" spc="-1" dirty="0">
                <a:solidFill>
                  <a:srgbClr val="FF3300"/>
                </a:solidFill>
                <a:latin typeface="Times New Roman"/>
                <a:ea typeface="Courier 12cpi"/>
              </a:rPr>
              <a:t>gradient of pressure potential</a:t>
            </a:r>
            <a:r>
              <a:rPr lang="en-GB" sz="3200" spc="-1" dirty="0">
                <a:solidFill>
                  <a:srgbClr val="000000"/>
                </a:solidFill>
                <a:latin typeface="Times New Roman"/>
                <a:ea typeface="Courier 12cpi"/>
              </a:rPr>
              <a:t> exists between the </a:t>
            </a:r>
            <a:r>
              <a:rPr lang="en-GB" sz="3200" spc="-1" dirty="0">
                <a:solidFill>
                  <a:srgbClr val="008000"/>
                </a:solidFill>
                <a:latin typeface="Times New Roman"/>
                <a:ea typeface="Courier 12cpi"/>
              </a:rPr>
              <a:t>source</a:t>
            </a:r>
            <a:r>
              <a:rPr lang="en-GB" sz="3200" spc="-1" dirty="0">
                <a:solidFill>
                  <a:srgbClr val="000000"/>
                </a:solidFill>
                <a:latin typeface="Times New Roman"/>
                <a:ea typeface="Courier 12cpi"/>
              </a:rPr>
              <a:t> &amp; the </a:t>
            </a:r>
            <a:r>
              <a:rPr lang="en-GB" sz="3200" spc="-1" dirty="0">
                <a:solidFill>
                  <a:srgbClr val="3366FF"/>
                </a:solidFill>
                <a:latin typeface="Times New Roman"/>
                <a:ea typeface="Courier 12cpi"/>
              </a:rPr>
              <a:t>sink</a:t>
            </a:r>
            <a:r>
              <a:rPr lang="en-GB" sz="3200" spc="-1" dirty="0">
                <a:solidFill>
                  <a:srgbClr val="000000"/>
                </a:solidFill>
                <a:latin typeface="Times New Roman"/>
                <a:ea typeface="Courier 12cpi"/>
              </a:rPr>
              <a:t> with </a:t>
            </a:r>
            <a:r>
              <a:rPr lang="en-GB" sz="3200" i="1" spc="-1" dirty="0">
                <a:solidFill>
                  <a:srgbClr val="FF3300"/>
                </a:solidFill>
                <a:latin typeface="Times New Roman"/>
                <a:ea typeface="Courier 12cpi"/>
              </a:rPr>
              <a:t>phloem</a:t>
            </a:r>
            <a:r>
              <a:rPr lang="en-GB" sz="3200" spc="-1" dirty="0">
                <a:solidFill>
                  <a:srgbClr val="000000"/>
                </a:solidFill>
                <a:latin typeface="Times New Roman"/>
                <a:ea typeface="Courier 12cpi"/>
              </a:rPr>
              <a:t> linking them and as result liquid flows from the leaves to other tissues along the sieve tube elements.</a:t>
            </a:r>
            <a:endParaRPr lang="en-US" sz="3200" spc="-1" dirty="0">
              <a:solidFill>
                <a:srgbClr val="000000"/>
              </a:solidFill>
              <a:latin typeface="Times New Roman"/>
            </a:endParaRPr>
          </a:p>
        </p:txBody>
      </p:sp>
      <p:pic>
        <p:nvPicPr>
          <p:cNvPr id="69" name="Picture 3"/>
          <p:cNvPicPr/>
          <p:nvPr/>
        </p:nvPicPr>
        <p:blipFill>
          <a:blip r:embed="rId2"/>
          <a:stretch/>
        </p:blipFill>
        <p:spPr>
          <a:xfrm>
            <a:off x="2873830" y="533520"/>
            <a:ext cx="6850741" cy="3332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ox(in)">
                                      <p:cBhvr additive="repl">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box(in)">
                                      <p:cBhvr additive="repl">
                                        <p:cTn id="12"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Shape 1"/>
          <p:cNvSpPr txBox="1"/>
          <p:nvPr/>
        </p:nvSpPr>
        <p:spPr>
          <a:xfrm>
            <a:off x="1524000" y="228240"/>
            <a:ext cx="9144000" cy="6629400"/>
          </a:xfrm>
          <a:prstGeom prst="rect">
            <a:avLst/>
          </a:prstGeom>
          <a:noFill/>
          <a:ln>
            <a:noFill/>
          </a:ln>
        </p:spPr>
        <p:txBody>
          <a:bodyPr>
            <a:normAutofit/>
          </a:bodyPr>
          <a:lstStyle/>
          <a:p>
            <a:pPr marL="609480" indent="-609480" algn="ctr">
              <a:lnSpc>
                <a:spcPct val="90000"/>
              </a:lnSpc>
              <a:spcBef>
                <a:spcPts val="799"/>
              </a:spcBef>
            </a:pPr>
            <a:r>
              <a:rPr lang="en-US" sz="3200" b="1" spc="-1" dirty="0">
                <a:solidFill>
                  <a:srgbClr val="FF0080"/>
                </a:solidFill>
                <a:latin typeface="Times New Roman"/>
                <a:ea typeface="MS PGothic"/>
              </a:rPr>
              <a:t>Phloem loading</a:t>
            </a:r>
            <a:endParaRPr lang="en-US" sz="3200" spc="-1" dirty="0">
              <a:solidFill>
                <a:srgbClr val="000000"/>
              </a:solidFill>
              <a:latin typeface="Times New Roman"/>
            </a:endParaRPr>
          </a:p>
          <a:p>
            <a:pPr marL="609480" indent="-609480">
              <a:lnSpc>
                <a:spcPct val="90000"/>
              </a:lnSpc>
              <a:spcBef>
                <a:spcPts val="799"/>
              </a:spcBef>
            </a:pPr>
            <a:r>
              <a:rPr lang="en-US" sz="3200" spc="-1" dirty="0">
                <a:solidFill>
                  <a:srgbClr val="000000"/>
                </a:solidFill>
                <a:latin typeface="Times New Roman"/>
                <a:ea typeface="MS PGothic"/>
              </a:rPr>
              <a:t> is the transfer of material into the phloem at the source:  </a:t>
            </a:r>
            <a:endParaRPr lang="en-US" sz="3200" spc="-1" dirty="0">
              <a:solidFill>
                <a:srgbClr val="000000"/>
              </a:solidFill>
              <a:latin typeface="Times New Roman"/>
            </a:endParaRPr>
          </a:p>
          <a:p>
            <a:pPr marL="609480" indent="-609480">
              <a:lnSpc>
                <a:spcPct val="90000"/>
              </a:lnSpc>
              <a:spcBef>
                <a:spcPts val="799"/>
              </a:spcBef>
            </a:pPr>
            <a:r>
              <a:rPr lang="en-US" sz="3200" spc="-1" dirty="0">
                <a:solidFill>
                  <a:srgbClr val="000000"/>
                </a:solidFill>
                <a:latin typeface="Times New Roman"/>
                <a:ea typeface="Gulim"/>
              </a:rPr>
              <a:t>1- Allow for </a:t>
            </a:r>
            <a:r>
              <a:rPr lang="en-US" sz="3200" spc="-1" dirty="0" err="1">
                <a:solidFill>
                  <a:srgbClr val="000000"/>
                </a:solidFill>
                <a:latin typeface="Times New Roman"/>
                <a:ea typeface="Gulim"/>
              </a:rPr>
              <a:t>apoplastic</a:t>
            </a:r>
            <a:r>
              <a:rPr lang="en-US" sz="3200" spc="-1" dirty="0">
                <a:solidFill>
                  <a:srgbClr val="000000"/>
                </a:solidFill>
                <a:latin typeface="Times New Roman"/>
                <a:ea typeface="Gulim"/>
              </a:rPr>
              <a:t> (from protoplast to wall to protoplast) or </a:t>
            </a:r>
            <a:r>
              <a:rPr lang="en-US" sz="3200" spc="-1" dirty="0" err="1">
                <a:solidFill>
                  <a:srgbClr val="000000"/>
                </a:solidFill>
                <a:latin typeface="Times New Roman"/>
                <a:ea typeface="Gulim"/>
              </a:rPr>
              <a:t>symplastic</a:t>
            </a:r>
            <a:r>
              <a:rPr lang="en-US" sz="3200" spc="-1" dirty="0">
                <a:solidFill>
                  <a:srgbClr val="000000"/>
                </a:solidFill>
                <a:latin typeface="Times New Roman"/>
                <a:ea typeface="Gulim"/>
              </a:rPr>
              <a:t> (from protoplasts to protoplast via </a:t>
            </a:r>
            <a:r>
              <a:rPr lang="en-US" sz="3200" spc="-1" dirty="0" err="1">
                <a:solidFill>
                  <a:srgbClr val="000000"/>
                </a:solidFill>
                <a:latin typeface="Times New Roman"/>
                <a:ea typeface="Gulim"/>
              </a:rPr>
              <a:t>plasmodesmata</a:t>
            </a:r>
            <a:r>
              <a:rPr lang="en-US" sz="3200" spc="-1" dirty="0">
                <a:solidFill>
                  <a:srgbClr val="000000"/>
                </a:solidFill>
                <a:latin typeface="Times New Roman"/>
                <a:ea typeface="Gulim"/>
              </a:rPr>
              <a:t>) transport.  In some species, sucrose transport is </a:t>
            </a:r>
            <a:r>
              <a:rPr lang="en-US" sz="3200" spc="-1" dirty="0" err="1">
                <a:solidFill>
                  <a:srgbClr val="000000"/>
                </a:solidFill>
                <a:latin typeface="Times New Roman"/>
                <a:ea typeface="Gulim"/>
              </a:rPr>
              <a:t>symplastic</a:t>
            </a:r>
            <a:r>
              <a:rPr lang="en-US" sz="3200" spc="-1" dirty="0">
                <a:solidFill>
                  <a:srgbClr val="000000"/>
                </a:solidFill>
                <a:latin typeface="Times New Roman"/>
                <a:ea typeface="Gulim"/>
              </a:rPr>
              <a:t> - from mesophyll protoplast to cc-se protoplast via </a:t>
            </a:r>
            <a:r>
              <a:rPr lang="en-US" sz="3200" spc="-1" dirty="0" err="1">
                <a:solidFill>
                  <a:srgbClr val="000000"/>
                </a:solidFill>
                <a:latin typeface="Times New Roman"/>
                <a:ea typeface="Gulim"/>
              </a:rPr>
              <a:t>plasmodesmata</a:t>
            </a:r>
            <a:r>
              <a:rPr lang="en-US" sz="3200" spc="-1" dirty="0">
                <a:solidFill>
                  <a:srgbClr val="000000"/>
                </a:solidFill>
                <a:latin typeface="Times New Roman"/>
                <a:ea typeface="Gulim"/>
              </a:rPr>
              <a:t>. In others, sucrose loading into the cc-se complex involves an </a:t>
            </a:r>
            <a:r>
              <a:rPr lang="en-US" sz="3200" spc="-1" dirty="0" err="1">
                <a:solidFill>
                  <a:srgbClr val="000000"/>
                </a:solidFill>
                <a:latin typeface="Times New Roman"/>
                <a:ea typeface="Gulim"/>
              </a:rPr>
              <a:t>apoplastic</a:t>
            </a:r>
            <a:r>
              <a:rPr lang="en-US" sz="3200" spc="-1" dirty="0">
                <a:solidFill>
                  <a:srgbClr val="000000"/>
                </a:solidFill>
                <a:latin typeface="Times New Roman"/>
                <a:ea typeface="Gulim"/>
              </a:rPr>
              <a:t> step (mesophyll protoplasts to </a:t>
            </a:r>
            <a:r>
              <a:rPr lang="en-US" sz="3200" spc="-1" dirty="0" err="1">
                <a:solidFill>
                  <a:srgbClr val="000000"/>
                </a:solidFill>
                <a:latin typeface="Times New Roman"/>
                <a:ea typeface="Gulim"/>
              </a:rPr>
              <a:t>apoplast</a:t>
            </a:r>
            <a:r>
              <a:rPr lang="en-US" sz="3200" spc="-1" dirty="0">
                <a:solidFill>
                  <a:srgbClr val="000000"/>
                </a:solidFill>
                <a:latin typeface="Times New Roman"/>
                <a:ea typeface="Gulim"/>
              </a:rPr>
              <a:t> to cc-se protoplast. </a:t>
            </a:r>
            <a:endParaRPr lang="en-US" sz="3200" spc="-1" dirty="0">
              <a:solidFill>
                <a:srgbClr val="000000"/>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Shape 1"/>
          <p:cNvSpPr txBox="1"/>
          <p:nvPr/>
        </p:nvSpPr>
        <p:spPr>
          <a:xfrm>
            <a:off x="2209800" y="609120"/>
            <a:ext cx="7772400" cy="1143000"/>
          </a:xfrm>
          <a:prstGeom prst="rect">
            <a:avLst/>
          </a:prstGeom>
          <a:noFill/>
          <a:ln>
            <a:noFill/>
          </a:ln>
        </p:spPr>
        <p:txBody>
          <a:bodyPr anchor="ctr">
            <a:noAutofit/>
          </a:bodyPr>
          <a:lstStyle/>
          <a:p>
            <a:pPr algn="ctr"/>
            <a:r>
              <a:rPr lang="en-US" sz="4400" spc="-1">
                <a:solidFill>
                  <a:srgbClr val="000000"/>
                </a:solidFill>
                <a:latin typeface="Times New Roman"/>
              </a:rPr>
              <a:t>  </a:t>
            </a:r>
          </a:p>
        </p:txBody>
      </p:sp>
      <p:pic>
        <p:nvPicPr>
          <p:cNvPr id="76" name="Picture 3" descr="PP10142"/>
          <p:cNvPicPr/>
          <p:nvPr/>
        </p:nvPicPr>
        <p:blipFill>
          <a:blip r:embed="rId3"/>
          <a:stretch/>
        </p:blipFill>
        <p:spPr>
          <a:xfrm>
            <a:off x="1752600" y="1190520"/>
            <a:ext cx="8672400" cy="5667480"/>
          </a:xfrm>
          <a:prstGeom prst="rect">
            <a:avLst/>
          </a:prstGeom>
          <a:ln>
            <a:noFill/>
          </a:ln>
        </p:spPr>
      </p:pic>
      <p:sp>
        <p:nvSpPr>
          <p:cNvPr id="77" name="CustomShape 2"/>
          <p:cNvSpPr/>
          <p:nvPr/>
        </p:nvSpPr>
        <p:spPr>
          <a:xfrm>
            <a:off x="1752600" y="201241"/>
            <a:ext cx="8839080" cy="999377"/>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70000"/>
              </a:lnSpc>
            </a:pPr>
            <a:r>
              <a:rPr lang="en-US" sz="2800" spc="-1" dirty="0">
                <a:solidFill>
                  <a:srgbClr val="000000"/>
                </a:solidFill>
                <a:latin typeface="Times New Roman"/>
                <a:ea typeface="Times New Roman"/>
              </a:rPr>
              <a:t>Sugars are moved from photosynthetic cells and actively (energy) loaded into companion &amp; sieve cells. </a:t>
            </a:r>
            <a:endParaRPr lang="en-US" sz="2800" spc="-1" dirty="0">
              <a:solidFill>
                <a:srgbClr val="FFFFFF"/>
              </a:solidFill>
              <a:latin typeface="Comic Sans MS"/>
            </a:endParaRPr>
          </a:p>
          <a:p>
            <a:pPr>
              <a:lnSpc>
                <a:spcPct val="70000"/>
              </a:lnSpc>
            </a:pPr>
            <a:endParaRPr lang="en-US" sz="2800" spc="-1" dirty="0">
              <a:solidFill>
                <a:srgbClr val="FFFFFF"/>
              </a:solidFill>
              <a:latin typeface="Comic Sans MS"/>
            </a:endParaRPr>
          </a:p>
        </p:txBody>
      </p:sp>
      <p:sp>
        <p:nvSpPr>
          <p:cNvPr id="78" name="CustomShape 3"/>
          <p:cNvSpPr/>
          <p:nvPr/>
        </p:nvSpPr>
        <p:spPr>
          <a:xfrm>
            <a:off x="8056560" y="382680"/>
            <a:ext cx="18432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767649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2" descr="36_19aSucroseLoading-U"/>
          <p:cNvPicPr/>
          <p:nvPr/>
        </p:nvPicPr>
        <p:blipFill>
          <a:blip r:embed="rId3"/>
          <a:stretch/>
        </p:blipFill>
        <p:spPr>
          <a:xfrm>
            <a:off x="1828920" y="1371600"/>
            <a:ext cx="8547120" cy="4084560"/>
          </a:xfrm>
          <a:prstGeom prst="rect">
            <a:avLst/>
          </a:prstGeom>
          <a:ln>
            <a:noFill/>
          </a:ln>
        </p:spPr>
      </p:pic>
      <p:sp>
        <p:nvSpPr>
          <p:cNvPr id="80" name="CustomShape 1"/>
          <p:cNvSpPr/>
          <p:nvPr/>
        </p:nvSpPr>
        <p:spPr>
          <a:xfrm>
            <a:off x="6229200" y="4813200"/>
            <a:ext cx="800280" cy="236520"/>
          </a:xfrm>
          <a:prstGeom prst="rect">
            <a:avLst/>
          </a:prstGeom>
          <a:noFill/>
          <a:ln>
            <a:noFill/>
          </a:ln>
        </p:spPr>
        <p:style>
          <a:lnRef idx="0">
            <a:scrgbClr r="0" g="0" b="0"/>
          </a:lnRef>
          <a:fillRef idx="0">
            <a:scrgbClr r="0" g="0" b="0"/>
          </a:fillRef>
          <a:effectRef idx="0">
            <a:scrgbClr r="0" g="0" b="0"/>
          </a:effectRef>
          <a:fontRef idx="minor"/>
        </p:style>
      </p:sp>
      <p:sp>
        <p:nvSpPr>
          <p:cNvPr id="81" name="CustomShape 2"/>
          <p:cNvSpPr/>
          <p:nvPr/>
        </p:nvSpPr>
        <p:spPr>
          <a:xfrm>
            <a:off x="2265240" y="4000680"/>
            <a:ext cx="782640" cy="340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95000"/>
              </a:lnSpc>
              <a:spcBef>
                <a:spcPts val="1060"/>
              </a:spcBef>
            </a:pPr>
            <a:r>
              <a:rPr lang="en-US" sz="1700" b="1" spc="-1">
                <a:solidFill>
                  <a:srgbClr val="000000"/>
                </a:solidFill>
                <a:latin typeface="Arial"/>
                <a:ea typeface="PMingLiU"/>
              </a:rPr>
              <a:t>Key</a:t>
            </a:r>
            <a:endParaRPr lang="en-US" sz="1700" spc="-1">
              <a:solidFill>
                <a:srgbClr val="FFFFFF"/>
              </a:solidFill>
              <a:latin typeface="Comic Sans MS"/>
            </a:endParaRPr>
          </a:p>
        </p:txBody>
      </p:sp>
      <p:sp>
        <p:nvSpPr>
          <p:cNvPr id="82" name="CustomShape 3"/>
          <p:cNvSpPr/>
          <p:nvPr/>
        </p:nvSpPr>
        <p:spPr>
          <a:xfrm>
            <a:off x="2286120" y="4495680"/>
            <a:ext cx="1531800" cy="340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95000"/>
              </a:lnSpc>
              <a:spcBef>
                <a:spcPts val="1060"/>
              </a:spcBef>
            </a:pPr>
            <a:r>
              <a:rPr lang="en-US" sz="1700" b="1" spc="-1">
                <a:solidFill>
                  <a:srgbClr val="000000"/>
                </a:solidFill>
                <a:latin typeface="Arial"/>
                <a:ea typeface="PMingLiU"/>
              </a:rPr>
              <a:t>Apoplast</a:t>
            </a:r>
            <a:endParaRPr lang="en-US" sz="1700" spc="-1">
              <a:solidFill>
                <a:srgbClr val="FFFFFF"/>
              </a:solidFill>
              <a:latin typeface="Comic Sans MS"/>
            </a:endParaRPr>
          </a:p>
        </p:txBody>
      </p:sp>
      <p:sp>
        <p:nvSpPr>
          <p:cNvPr id="83" name="CustomShape 4"/>
          <p:cNvSpPr/>
          <p:nvPr/>
        </p:nvSpPr>
        <p:spPr>
          <a:xfrm>
            <a:off x="2322480" y="4924440"/>
            <a:ext cx="1392120" cy="340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95000"/>
              </a:lnSpc>
              <a:spcBef>
                <a:spcPts val="1060"/>
              </a:spcBef>
            </a:pPr>
            <a:r>
              <a:rPr lang="en-US" sz="1700" b="1" spc="-1">
                <a:solidFill>
                  <a:srgbClr val="000000"/>
                </a:solidFill>
                <a:latin typeface="Arial"/>
                <a:ea typeface="PMingLiU"/>
              </a:rPr>
              <a:t>Symplast</a:t>
            </a:r>
            <a:endParaRPr lang="en-US" sz="1700" spc="-1">
              <a:solidFill>
                <a:srgbClr val="FFFFFF"/>
              </a:solidFill>
              <a:latin typeface="Comic Sans MS"/>
            </a:endParaRPr>
          </a:p>
        </p:txBody>
      </p:sp>
      <p:sp>
        <p:nvSpPr>
          <p:cNvPr id="84" name="CustomShape 5"/>
          <p:cNvSpPr/>
          <p:nvPr/>
        </p:nvSpPr>
        <p:spPr>
          <a:xfrm>
            <a:off x="5008440" y="1666800"/>
            <a:ext cx="1797120" cy="340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95000"/>
              </a:lnSpc>
              <a:spcBef>
                <a:spcPts val="1060"/>
              </a:spcBef>
            </a:pPr>
            <a:r>
              <a:rPr lang="en-US" sz="1700" b="1" spc="-1">
                <a:solidFill>
                  <a:srgbClr val="000000"/>
                </a:solidFill>
                <a:latin typeface="Arial"/>
                <a:ea typeface="PMingLiU"/>
              </a:rPr>
              <a:t>Mesophyll cell</a:t>
            </a:r>
            <a:endParaRPr lang="en-US" sz="1700" spc="-1">
              <a:solidFill>
                <a:srgbClr val="FFFFFF"/>
              </a:solidFill>
              <a:latin typeface="Comic Sans MS"/>
            </a:endParaRPr>
          </a:p>
        </p:txBody>
      </p:sp>
      <p:sp>
        <p:nvSpPr>
          <p:cNvPr id="85" name="CustomShape 6"/>
          <p:cNvSpPr/>
          <p:nvPr/>
        </p:nvSpPr>
        <p:spPr>
          <a:xfrm>
            <a:off x="5207160" y="1979640"/>
            <a:ext cx="2314440" cy="340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95000"/>
              </a:lnSpc>
              <a:spcBef>
                <a:spcPts val="1060"/>
              </a:spcBef>
            </a:pPr>
            <a:r>
              <a:rPr lang="en-US" sz="1700" b="1" spc="-1">
                <a:solidFill>
                  <a:srgbClr val="000000"/>
                </a:solidFill>
                <a:latin typeface="Arial"/>
                <a:ea typeface="PMingLiU"/>
              </a:rPr>
              <a:t>Cell walls (apoplast)</a:t>
            </a:r>
            <a:endParaRPr lang="en-US" sz="1700" spc="-1">
              <a:solidFill>
                <a:srgbClr val="FFFFFF"/>
              </a:solidFill>
              <a:latin typeface="Comic Sans MS"/>
            </a:endParaRPr>
          </a:p>
        </p:txBody>
      </p:sp>
      <p:sp>
        <p:nvSpPr>
          <p:cNvPr id="86" name="CustomShape 7"/>
          <p:cNvSpPr/>
          <p:nvPr/>
        </p:nvSpPr>
        <p:spPr>
          <a:xfrm>
            <a:off x="5264040" y="2381400"/>
            <a:ext cx="2146320" cy="340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95000"/>
              </a:lnSpc>
              <a:spcBef>
                <a:spcPts val="1060"/>
              </a:spcBef>
            </a:pPr>
            <a:r>
              <a:rPr lang="en-US" sz="1700" b="1" spc="-1">
                <a:solidFill>
                  <a:srgbClr val="000000"/>
                </a:solidFill>
                <a:latin typeface="Arial"/>
                <a:ea typeface="PMingLiU"/>
              </a:rPr>
              <a:t>Plasma membrane</a:t>
            </a:r>
            <a:endParaRPr lang="en-US" sz="1700" spc="-1">
              <a:solidFill>
                <a:srgbClr val="FFFFFF"/>
              </a:solidFill>
              <a:latin typeface="Comic Sans MS"/>
            </a:endParaRPr>
          </a:p>
        </p:txBody>
      </p:sp>
      <p:sp>
        <p:nvSpPr>
          <p:cNvPr id="87" name="CustomShape 8"/>
          <p:cNvSpPr/>
          <p:nvPr/>
        </p:nvSpPr>
        <p:spPr>
          <a:xfrm>
            <a:off x="5513520" y="2733840"/>
            <a:ext cx="2003400" cy="340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95000"/>
              </a:lnSpc>
              <a:spcBef>
                <a:spcPts val="1060"/>
              </a:spcBef>
            </a:pPr>
            <a:r>
              <a:rPr lang="en-US" sz="1700" b="1" spc="-1">
                <a:solidFill>
                  <a:srgbClr val="000000"/>
                </a:solidFill>
                <a:latin typeface="Arial"/>
                <a:ea typeface="PMingLiU"/>
              </a:rPr>
              <a:t>Plasmodesmata</a:t>
            </a:r>
            <a:endParaRPr lang="en-US" sz="1700" spc="-1">
              <a:solidFill>
                <a:srgbClr val="FFFFFF"/>
              </a:solidFill>
              <a:latin typeface="Comic Sans MS"/>
            </a:endParaRPr>
          </a:p>
        </p:txBody>
      </p:sp>
      <p:sp>
        <p:nvSpPr>
          <p:cNvPr id="88" name="CustomShape 9"/>
          <p:cNvSpPr/>
          <p:nvPr/>
        </p:nvSpPr>
        <p:spPr>
          <a:xfrm>
            <a:off x="7510440" y="1925640"/>
            <a:ext cx="1576440" cy="5864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95000"/>
              </a:lnSpc>
              <a:spcBef>
                <a:spcPts val="1060"/>
              </a:spcBef>
            </a:pPr>
            <a:r>
              <a:rPr lang="en-US" sz="1700" b="1" spc="-1">
                <a:solidFill>
                  <a:srgbClr val="000000"/>
                </a:solidFill>
                <a:latin typeface="Arial"/>
                <a:ea typeface="PMingLiU"/>
              </a:rPr>
              <a:t>Companion</a:t>
            </a:r>
            <a:r>
              <a:t/>
            </a:r>
            <a:br/>
            <a:r>
              <a:rPr lang="en-US" sz="1700" b="1" spc="-1">
                <a:solidFill>
                  <a:srgbClr val="000000"/>
                </a:solidFill>
                <a:latin typeface="Arial"/>
                <a:ea typeface="PMingLiU"/>
              </a:rPr>
              <a:t>(transfer) cell</a:t>
            </a:r>
            <a:endParaRPr lang="en-US" sz="1700" spc="-1">
              <a:solidFill>
                <a:srgbClr val="FFFFFF"/>
              </a:solidFill>
              <a:latin typeface="Comic Sans MS"/>
            </a:endParaRPr>
          </a:p>
        </p:txBody>
      </p:sp>
      <p:sp>
        <p:nvSpPr>
          <p:cNvPr id="89" name="CustomShape 10"/>
          <p:cNvSpPr/>
          <p:nvPr/>
        </p:nvSpPr>
        <p:spPr>
          <a:xfrm>
            <a:off x="9156720" y="1925640"/>
            <a:ext cx="1360440" cy="5864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95000"/>
              </a:lnSpc>
              <a:spcBef>
                <a:spcPts val="1060"/>
              </a:spcBef>
            </a:pPr>
            <a:r>
              <a:rPr lang="en-US" sz="1700" b="1" spc="-1">
                <a:solidFill>
                  <a:srgbClr val="000000"/>
                </a:solidFill>
                <a:latin typeface="Arial"/>
                <a:ea typeface="PMingLiU"/>
              </a:rPr>
              <a:t>Sieve-tube</a:t>
            </a:r>
            <a:r>
              <a:t/>
            </a:r>
            <a:br/>
            <a:r>
              <a:rPr lang="en-US" sz="1700" b="1" spc="-1">
                <a:solidFill>
                  <a:srgbClr val="000000"/>
                </a:solidFill>
                <a:latin typeface="Arial"/>
                <a:ea typeface="PMingLiU"/>
              </a:rPr>
              <a:t>element</a:t>
            </a:r>
            <a:endParaRPr lang="en-US" sz="1700" spc="-1">
              <a:solidFill>
                <a:srgbClr val="FFFFFF"/>
              </a:solidFill>
              <a:latin typeface="Comic Sans MS"/>
            </a:endParaRPr>
          </a:p>
        </p:txBody>
      </p:sp>
      <p:sp>
        <p:nvSpPr>
          <p:cNvPr id="90" name="CustomShape 11"/>
          <p:cNvSpPr/>
          <p:nvPr/>
        </p:nvSpPr>
        <p:spPr>
          <a:xfrm>
            <a:off x="3744840" y="4973760"/>
            <a:ext cx="1760760" cy="340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95000"/>
              </a:lnSpc>
              <a:spcBef>
                <a:spcPts val="1060"/>
              </a:spcBef>
            </a:pPr>
            <a:r>
              <a:rPr lang="en-US" sz="1700" b="1" spc="-1">
                <a:solidFill>
                  <a:srgbClr val="000000"/>
                </a:solidFill>
                <a:latin typeface="Arial"/>
                <a:ea typeface="PMingLiU"/>
              </a:rPr>
              <a:t>Mesophyll cell</a:t>
            </a:r>
            <a:endParaRPr lang="en-US" sz="1700" spc="-1">
              <a:solidFill>
                <a:srgbClr val="FFFFFF"/>
              </a:solidFill>
              <a:latin typeface="Comic Sans MS"/>
            </a:endParaRPr>
          </a:p>
        </p:txBody>
      </p:sp>
      <p:sp>
        <p:nvSpPr>
          <p:cNvPr id="91" name="CustomShape 12"/>
          <p:cNvSpPr/>
          <p:nvPr/>
        </p:nvSpPr>
        <p:spPr>
          <a:xfrm>
            <a:off x="5543400" y="4745160"/>
            <a:ext cx="1833840" cy="5864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95000"/>
              </a:lnSpc>
              <a:spcBef>
                <a:spcPts val="1060"/>
              </a:spcBef>
            </a:pPr>
            <a:r>
              <a:rPr lang="en-US" sz="1700" b="1" spc="-1">
                <a:solidFill>
                  <a:srgbClr val="000000"/>
                </a:solidFill>
                <a:latin typeface="Arial"/>
                <a:ea typeface="PMingLiU"/>
              </a:rPr>
              <a:t>Bundle-</a:t>
            </a:r>
            <a:r>
              <a:t/>
            </a:r>
            <a:br/>
            <a:r>
              <a:rPr lang="en-US" sz="1700" b="1" spc="-1">
                <a:solidFill>
                  <a:srgbClr val="000000"/>
                </a:solidFill>
                <a:latin typeface="Arial"/>
                <a:ea typeface="PMingLiU"/>
              </a:rPr>
              <a:t>sheath cell</a:t>
            </a:r>
            <a:endParaRPr lang="en-US" sz="1700" spc="-1">
              <a:solidFill>
                <a:srgbClr val="FFFFFF"/>
              </a:solidFill>
              <a:latin typeface="Comic Sans MS"/>
            </a:endParaRPr>
          </a:p>
        </p:txBody>
      </p:sp>
      <p:sp>
        <p:nvSpPr>
          <p:cNvPr id="92" name="CustomShape 13"/>
          <p:cNvSpPr/>
          <p:nvPr/>
        </p:nvSpPr>
        <p:spPr>
          <a:xfrm>
            <a:off x="6896280" y="4751280"/>
            <a:ext cx="2118960" cy="5864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95000"/>
              </a:lnSpc>
              <a:spcBef>
                <a:spcPts val="1060"/>
              </a:spcBef>
            </a:pPr>
            <a:r>
              <a:rPr lang="en-US" sz="1700" b="1" spc="-1">
                <a:solidFill>
                  <a:srgbClr val="000000"/>
                </a:solidFill>
                <a:latin typeface="Arial"/>
                <a:ea typeface="PMingLiU"/>
              </a:rPr>
              <a:t>Phloem</a:t>
            </a:r>
            <a:r>
              <a:t/>
            </a:r>
            <a:br/>
            <a:r>
              <a:rPr lang="en-US" sz="1700" b="1" spc="-1">
                <a:solidFill>
                  <a:srgbClr val="000000"/>
                </a:solidFill>
                <a:latin typeface="Arial"/>
                <a:ea typeface="PMingLiU"/>
              </a:rPr>
              <a:t>parenchyma cell</a:t>
            </a:r>
            <a:endParaRPr lang="en-US" sz="1700" spc="-1">
              <a:solidFill>
                <a:srgbClr val="FFFFFF"/>
              </a:solidFill>
              <a:latin typeface="Comic Sans MS"/>
            </a:endParaRPr>
          </a:p>
        </p:txBody>
      </p:sp>
      <p:sp>
        <p:nvSpPr>
          <p:cNvPr id="93" name="Line 14"/>
          <p:cNvSpPr/>
          <p:nvPr/>
        </p:nvSpPr>
        <p:spPr>
          <a:xfrm flipH="1">
            <a:off x="5029320" y="1976400"/>
            <a:ext cx="118800" cy="271440"/>
          </a:xfrm>
          <a:prstGeom prst="line">
            <a:avLst/>
          </a:prstGeom>
          <a:ln w="25560">
            <a:solidFill>
              <a:srgbClr val="000000"/>
            </a:solidFill>
            <a:miter/>
          </a:ln>
        </p:spPr>
        <p:style>
          <a:lnRef idx="0">
            <a:scrgbClr r="0" g="0" b="0"/>
          </a:lnRef>
          <a:fillRef idx="0">
            <a:scrgbClr r="0" g="0" b="0"/>
          </a:fillRef>
          <a:effectRef idx="0">
            <a:scrgbClr r="0" g="0" b="0"/>
          </a:effectRef>
          <a:fontRef idx="minor"/>
        </p:style>
      </p:sp>
      <p:sp>
        <p:nvSpPr>
          <p:cNvPr id="94" name="Line 15"/>
          <p:cNvSpPr/>
          <p:nvPr/>
        </p:nvSpPr>
        <p:spPr>
          <a:xfrm flipH="1">
            <a:off x="5134080" y="2281320"/>
            <a:ext cx="218880" cy="209520"/>
          </a:xfrm>
          <a:prstGeom prst="line">
            <a:avLst/>
          </a:prstGeom>
          <a:ln w="25560">
            <a:solidFill>
              <a:srgbClr val="000000"/>
            </a:solidFill>
            <a:miter/>
          </a:ln>
        </p:spPr>
        <p:style>
          <a:lnRef idx="0">
            <a:scrgbClr r="0" g="0" b="0"/>
          </a:lnRef>
          <a:fillRef idx="0">
            <a:scrgbClr r="0" g="0" b="0"/>
          </a:fillRef>
          <a:effectRef idx="0">
            <a:scrgbClr r="0" g="0" b="0"/>
          </a:effectRef>
          <a:fontRef idx="minor"/>
        </p:style>
      </p:sp>
      <p:sp>
        <p:nvSpPr>
          <p:cNvPr id="95" name="Line 16"/>
          <p:cNvSpPr/>
          <p:nvPr/>
        </p:nvSpPr>
        <p:spPr>
          <a:xfrm flipH="1">
            <a:off x="5214720" y="2657520"/>
            <a:ext cx="237960" cy="176040"/>
          </a:xfrm>
          <a:prstGeom prst="line">
            <a:avLst/>
          </a:prstGeom>
          <a:ln w="25560">
            <a:solidFill>
              <a:srgbClr val="000000"/>
            </a:solidFill>
            <a:miter/>
          </a:ln>
        </p:spPr>
        <p:style>
          <a:lnRef idx="0">
            <a:scrgbClr r="0" g="0" b="0"/>
          </a:lnRef>
          <a:fillRef idx="0">
            <a:scrgbClr r="0" g="0" b="0"/>
          </a:fillRef>
          <a:effectRef idx="0">
            <a:scrgbClr r="0" g="0" b="0"/>
          </a:effectRef>
          <a:fontRef idx="minor"/>
        </p:style>
      </p:sp>
      <p:sp>
        <p:nvSpPr>
          <p:cNvPr id="96" name="Line 17"/>
          <p:cNvSpPr/>
          <p:nvPr/>
        </p:nvSpPr>
        <p:spPr>
          <a:xfrm flipH="1">
            <a:off x="5148120" y="2943360"/>
            <a:ext cx="424080" cy="376200"/>
          </a:xfrm>
          <a:prstGeom prst="line">
            <a:avLst/>
          </a:prstGeom>
          <a:ln w="25560">
            <a:solidFill>
              <a:srgbClr val="000000"/>
            </a:solidFill>
            <a:miter/>
          </a:ln>
        </p:spPr>
        <p:style>
          <a:lnRef idx="0">
            <a:scrgbClr r="0" g="0" b="0"/>
          </a:lnRef>
          <a:fillRef idx="0">
            <a:scrgbClr r="0" g="0" b="0"/>
          </a:fillRef>
          <a:effectRef idx="0">
            <a:scrgbClr r="0" g="0" b="0"/>
          </a:effectRef>
          <a:fontRef idx="minor"/>
        </p:style>
      </p:sp>
      <p:sp>
        <p:nvSpPr>
          <p:cNvPr id="97" name="Line 18"/>
          <p:cNvSpPr/>
          <p:nvPr/>
        </p:nvSpPr>
        <p:spPr>
          <a:xfrm flipH="1">
            <a:off x="5048400" y="2943360"/>
            <a:ext cx="528480" cy="547560"/>
          </a:xfrm>
          <a:prstGeom prst="line">
            <a:avLst/>
          </a:prstGeom>
          <a:ln w="25560">
            <a:solidFill>
              <a:srgbClr val="000000"/>
            </a:solidFill>
            <a:miter/>
          </a:ln>
        </p:spPr>
        <p:style>
          <a:lnRef idx="0">
            <a:scrgbClr r="0" g="0" b="0"/>
          </a:lnRef>
          <a:fillRef idx="0">
            <a:scrgbClr r="0" g="0" b="0"/>
          </a:fillRef>
          <a:effectRef idx="0">
            <a:scrgbClr r="0" g="0" b="0"/>
          </a:effectRef>
          <a:fontRef idx="minor"/>
        </p:style>
      </p:sp>
      <p:sp>
        <p:nvSpPr>
          <p:cNvPr id="98" name="Line 19"/>
          <p:cNvSpPr/>
          <p:nvPr/>
        </p:nvSpPr>
        <p:spPr>
          <a:xfrm>
            <a:off x="7243680" y="2314440"/>
            <a:ext cx="366840" cy="728640"/>
          </a:xfrm>
          <a:prstGeom prst="line">
            <a:avLst/>
          </a:prstGeom>
          <a:ln w="25560">
            <a:solidFill>
              <a:srgbClr val="000000"/>
            </a:solidFill>
            <a:miter/>
          </a:ln>
        </p:spPr>
        <p:style>
          <a:lnRef idx="0">
            <a:scrgbClr r="0" g="0" b="0"/>
          </a:lnRef>
          <a:fillRef idx="0">
            <a:scrgbClr r="0" g="0" b="0"/>
          </a:fillRef>
          <a:effectRef idx="0">
            <a:scrgbClr r="0" g="0" b="0"/>
          </a:effectRef>
          <a:fontRef idx="minor"/>
        </p:style>
      </p:sp>
      <p:sp>
        <p:nvSpPr>
          <p:cNvPr id="99" name="Line 20"/>
          <p:cNvSpPr/>
          <p:nvPr/>
        </p:nvSpPr>
        <p:spPr>
          <a:xfrm>
            <a:off x="8148720" y="2486160"/>
            <a:ext cx="4680" cy="252360"/>
          </a:xfrm>
          <a:prstGeom prst="line">
            <a:avLst/>
          </a:prstGeom>
          <a:ln w="25560">
            <a:solidFill>
              <a:srgbClr val="000000"/>
            </a:solidFill>
            <a:miter/>
          </a:ln>
        </p:spPr>
        <p:style>
          <a:lnRef idx="0">
            <a:scrgbClr r="0" g="0" b="0"/>
          </a:lnRef>
          <a:fillRef idx="0">
            <a:scrgbClr r="0" g="0" b="0"/>
          </a:fillRef>
          <a:effectRef idx="0">
            <a:scrgbClr r="0" g="0" b="0"/>
          </a:effectRef>
          <a:fontRef idx="minor"/>
        </p:style>
      </p:sp>
      <p:sp>
        <p:nvSpPr>
          <p:cNvPr id="100" name="Line 21"/>
          <p:cNvSpPr/>
          <p:nvPr/>
        </p:nvSpPr>
        <p:spPr>
          <a:xfrm flipH="1">
            <a:off x="9086880" y="2448000"/>
            <a:ext cx="409680" cy="471240"/>
          </a:xfrm>
          <a:prstGeom prst="line">
            <a:avLst/>
          </a:prstGeom>
          <a:ln w="25560">
            <a:solidFill>
              <a:srgbClr val="000000"/>
            </a:solidFill>
            <a:miter/>
          </a:ln>
        </p:spPr>
        <p:style>
          <a:lnRef idx="0">
            <a:scrgbClr r="0" g="0" b="0"/>
          </a:lnRef>
          <a:fillRef idx="0">
            <a:scrgbClr r="0" g="0" b="0"/>
          </a:fillRef>
          <a:effectRef idx="0">
            <a:scrgbClr r="0" g="0" b="0"/>
          </a:effectRef>
          <a:fontRef idx="minor"/>
        </p:style>
      </p:sp>
      <p:sp>
        <p:nvSpPr>
          <p:cNvPr id="101" name="Line 22"/>
          <p:cNvSpPr/>
          <p:nvPr/>
        </p:nvSpPr>
        <p:spPr>
          <a:xfrm flipH="1">
            <a:off x="4638360" y="4672080"/>
            <a:ext cx="90360" cy="366480"/>
          </a:xfrm>
          <a:prstGeom prst="line">
            <a:avLst/>
          </a:prstGeom>
          <a:ln w="25560">
            <a:solidFill>
              <a:srgbClr val="000000"/>
            </a:solidFill>
            <a:miter/>
          </a:ln>
        </p:spPr>
        <p:style>
          <a:lnRef idx="0">
            <a:scrgbClr r="0" g="0" b="0"/>
          </a:lnRef>
          <a:fillRef idx="0">
            <a:scrgbClr r="0" g="0" b="0"/>
          </a:fillRef>
          <a:effectRef idx="0">
            <a:scrgbClr r="0" g="0" b="0"/>
          </a:effectRef>
          <a:fontRef idx="minor"/>
        </p:style>
      </p:sp>
      <p:sp>
        <p:nvSpPr>
          <p:cNvPr id="102" name="Line 23"/>
          <p:cNvSpPr/>
          <p:nvPr/>
        </p:nvSpPr>
        <p:spPr>
          <a:xfrm>
            <a:off x="6038760" y="4638600"/>
            <a:ext cx="4680" cy="162000"/>
          </a:xfrm>
          <a:prstGeom prst="line">
            <a:avLst/>
          </a:prstGeom>
          <a:ln w="25560">
            <a:solidFill>
              <a:srgbClr val="000000"/>
            </a:solidFill>
            <a:miter/>
          </a:ln>
        </p:spPr>
        <p:style>
          <a:lnRef idx="0">
            <a:scrgbClr r="0" g="0" b="0"/>
          </a:lnRef>
          <a:fillRef idx="0">
            <a:scrgbClr r="0" g="0" b="0"/>
          </a:fillRef>
          <a:effectRef idx="0">
            <a:scrgbClr r="0" g="0" b="0"/>
          </a:effectRef>
          <a:fontRef idx="minor"/>
        </p:style>
      </p:sp>
      <p:sp>
        <p:nvSpPr>
          <p:cNvPr id="103" name="Line 24"/>
          <p:cNvSpPr/>
          <p:nvPr/>
        </p:nvSpPr>
        <p:spPr>
          <a:xfrm flipH="1">
            <a:off x="7119840" y="4448160"/>
            <a:ext cx="5040" cy="343080"/>
          </a:xfrm>
          <a:prstGeom prst="line">
            <a:avLst/>
          </a:prstGeom>
          <a:ln w="25560">
            <a:solidFill>
              <a:srgbClr val="000000"/>
            </a:solidFill>
            <a:miter/>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86383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Shape 1"/>
          <p:cNvSpPr txBox="1"/>
          <p:nvPr/>
        </p:nvSpPr>
        <p:spPr>
          <a:xfrm>
            <a:off x="1524000" y="228240"/>
            <a:ext cx="9144000" cy="6629400"/>
          </a:xfrm>
          <a:prstGeom prst="rect">
            <a:avLst/>
          </a:prstGeom>
          <a:noFill/>
          <a:ln>
            <a:noFill/>
          </a:ln>
        </p:spPr>
        <p:txBody>
          <a:bodyPr>
            <a:normAutofit/>
          </a:bodyPr>
          <a:lstStyle/>
          <a:p>
            <a:pPr marL="342720" indent="-342720">
              <a:spcBef>
                <a:spcPts val="697"/>
              </a:spcBef>
            </a:pPr>
            <a:r>
              <a:rPr lang="en-US" sz="2800" spc="-1" dirty="0">
                <a:solidFill>
                  <a:srgbClr val="000000"/>
                </a:solidFill>
                <a:latin typeface="Times New Roman"/>
                <a:ea typeface="Gulim"/>
              </a:rPr>
              <a:t>2- The sucrose/proton cotransport system. According to this model, protons are pumped out of the sieve cells into the </a:t>
            </a:r>
            <a:r>
              <a:rPr lang="en-US" sz="2800" spc="-1" dirty="0" err="1">
                <a:solidFill>
                  <a:srgbClr val="000000"/>
                </a:solidFill>
                <a:latin typeface="Times New Roman"/>
                <a:ea typeface="Gulim"/>
              </a:rPr>
              <a:t>apoplast</a:t>
            </a:r>
            <a:r>
              <a:rPr lang="en-US" sz="2800" spc="-1" dirty="0">
                <a:solidFill>
                  <a:srgbClr val="000000"/>
                </a:solidFill>
                <a:latin typeface="Times New Roman"/>
                <a:ea typeface="Gulim"/>
              </a:rPr>
              <a:t> by a membrane-bound H+-ATPase → the proton concentration increases in the </a:t>
            </a:r>
            <a:r>
              <a:rPr lang="en-US" sz="2800" spc="-1" dirty="0" err="1">
                <a:solidFill>
                  <a:srgbClr val="000000"/>
                </a:solidFill>
                <a:latin typeface="Times New Roman"/>
                <a:ea typeface="Gulim"/>
              </a:rPr>
              <a:t>apoplast</a:t>
            </a:r>
            <a:r>
              <a:rPr lang="en-US" sz="2800" spc="-1" dirty="0">
                <a:solidFill>
                  <a:srgbClr val="000000"/>
                </a:solidFill>
                <a:latin typeface="Times New Roman"/>
                <a:ea typeface="Gulim"/>
              </a:rPr>
              <a:t> → pH decreases → K+ is brought into the sieve cell to balance the charge → the proton gradient provides the driving force for transporting sucrose against a gradient → the sucrose and protons bind to a carrier protein in the membrane and are released in the sieve tube member. Evidence: the pH is high in sieve tubes; if the pH of the </a:t>
            </a:r>
            <a:r>
              <a:rPr lang="en-US" sz="2800" spc="-1" dirty="0" err="1">
                <a:solidFill>
                  <a:srgbClr val="000000"/>
                </a:solidFill>
                <a:latin typeface="Times New Roman"/>
                <a:ea typeface="Gulim"/>
              </a:rPr>
              <a:t>apoplast</a:t>
            </a:r>
            <a:r>
              <a:rPr lang="en-US" sz="2800" spc="-1" dirty="0">
                <a:solidFill>
                  <a:srgbClr val="000000"/>
                </a:solidFill>
                <a:latin typeface="Times New Roman"/>
                <a:ea typeface="Gulim"/>
              </a:rPr>
              <a:t> is increased there will be no sucrose uptake; there is a high potassium conc. in sieve tube members. </a:t>
            </a:r>
            <a:endParaRPr lang="en-US" sz="2800" spc="-1" dirty="0">
              <a:solidFill>
                <a:srgbClr val="000000"/>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Shape 1"/>
          <p:cNvSpPr txBox="1"/>
          <p:nvPr/>
        </p:nvSpPr>
        <p:spPr>
          <a:xfrm>
            <a:off x="1143120" y="0"/>
            <a:ext cx="8610480" cy="457200"/>
          </a:xfrm>
          <a:prstGeom prst="rect">
            <a:avLst/>
          </a:prstGeom>
          <a:noFill/>
          <a:ln>
            <a:noFill/>
          </a:ln>
        </p:spPr>
        <p:txBody>
          <a:bodyPr anchor="ctr">
            <a:noAutofit/>
          </a:bodyPr>
          <a:lstStyle/>
          <a:p>
            <a:pPr algn="ctr"/>
            <a:r>
              <a:rPr lang="en-US" sz="4400" spc="-1">
                <a:solidFill>
                  <a:srgbClr val="000000"/>
                </a:solidFill>
                <a:latin typeface="Times New Roman"/>
              </a:rPr>
              <a:t>  </a:t>
            </a:r>
          </a:p>
        </p:txBody>
      </p:sp>
      <p:pic>
        <p:nvPicPr>
          <p:cNvPr id="73" name="Picture 3" descr="PP10160"/>
          <p:cNvPicPr/>
          <p:nvPr/>
        </p:nvPicPr>
        <p:blipFill>
          <a:blip r:embed="rId3"/>
          <a:stretch/>
        </p:blipFill>
        <p:spPr>
          <a:xfrm>
            <a:off x="1752600" y="159657"/>
            <a:ext cx="5664200" cy="6698343"/>
          </a:xfrm>
          <a:prstGeom prst="rect">
            <a:avLst/>
          </a:prstGeom>
          <a:ln>
            <a:noFill/>
          </a:ln>
        </p:spPr>
      </p:pic>
      <p:sp>
        <p:nvSpPr>
          <p:cNvPr id="74" name="CustomShape 2"/>
          <p:cNvSpPr/>
          <p:nvPr/>
        </p:nvSpPr>
        <p:spPr>
          <a:xfrm>
            <a:off x="7576458" y="762121"/>
            <a:ext cx="2975429" cy="2187395"/>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square" lIns="90000" tIns="46800" rIns="90000" bIns="46800">
            <a:spAutoFit/>
          </a:bodyPr>
          <a:lstStyle/>
          <a:p>
            <a:r>
              <a:rPr lang="en-US" sz="2800" spc="-1" dirty="0">
                <a:solidFill>
                  <a:srgbClr val="FF0080"/>
                </a:solidFill>
                <a:latin typeface="Comic Sans MS"/>
              </a:rPr>
              <a:t>Phloem loading uses a </a:t>
            </a:r>
            <a:endParaRPr lang="en-US" sz="2800" spc="-1" dirty="0">
              <a:solidFill>
                <a:srgbClr val="FFFFFF"/>
              </a:solidFill>
              <a:latin typeface="Comic Sans MS"/>
            </a:endParaRPr>
          </a:p>
          <a:p>
            <a:r>
              <a:rPr lang="en-US" sz="2800" spc="-1" dirty="0">
                <a:solidFill>
                  <a:srgbClr val="FF0080"/>
                </a:solidFill>
                <a:latin typeface="Comic Sans MS"/>
              </a:rPr>
              <a:t>proton/sucrose </a:t>
            </a:r>
            <a:r>
              <a:rPr lang="en-US" sz="2800" spc="-1" dirty="0" err="1">
                <a:solidFill>
                  <a:srgbClr val="FF0080"/>
                </a:solidFill>
                <a:latin typeface="Comic Sans MS"/>
              </a:rPr>
              <a:t>symport</a:t>
            </a:r>
            <a:r>
              <a:rPr lang="en-US" sz="2400" spc="-1" dirty="0">
                <a:solidFill>
                  <a:srgbClr val="FF0080"/>
                </a:solidFill>
                <a:latin typeface="Comic Sans MS"/>
              </a:rPr>
              <a:t>.</a:t>
            </a:r>
            <a:endParaRPr lang="en-US" sz="2400" spc="-1" dirty="0">
              <a:solidFill>
                <a:srgbClr val="FFFFFF"/>
              </a:solidFill>
              <a:latin typeface="Comic Sans MS"/>
            </a:endParaRPr>
          </a:p>
          <a:p>
            <a:endParaRPr lang="en-US" sz="2400" spc="-1" dirty="0">
              <a:solidFill>
                <a:srgbClr val="FFFFFF"/>
              </a:solidFill>
              <a:latin typeface="Comic Sans M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Shape 1"/>
          <p:cNvSpPr txBox="1"/>
          <p:nvPr/>
        </p:nvSpPr>
        <p:spPr>
          <a:xfrm>
            <a:off x="1524000" y="304560"/>
            <a:ext cx="9144000" cy="6553080"/>
          </a:xfrm>
          <a:prstGeom prst="rect">
            <a:avLst/>
          </a:prstGeom>
          <a:noFill/>
          <a:ln>
            <a:noFill/>
          </a:ln>
        </p:spPr>
        <p:txBody>
          <a:bodyPr>
            <a:normAutofit/>
          </a:bodyPr>
          <a:lstStyle/>
          <a:p>
            <a:pPr marL="609480" indent="-609480" algn="ctr">
              <a:lnSpc>
                <a:spcPct val="80000"/>
              </a:lnSpc>
              <a:spcBef>
                <a:spcPts val="598"/>
              </a:spcBef>
            </a:pPr>
            <a:r>
              <a:rPr lang="en-US" sz="3200" b="1" spc="-1" dirty="0">
                <a:solidFill>
                  <a:srgbClr val="336600"/>
                </a:solidFill>
                <a:latin typeface="Century Gothic"/>
              </a:rPr>
              <a:t>Phloem unloading</a:t>
            </a:r>
            <a:r>
              <a:rPr lang="en-US" sz="2400" spc="-1" dirty="0">
                <a:solidFill>
                  <a:srgbClr val="000000"/>
                </a:solidFill>
                <a:latin typeface="Times New Roman"/>
                <a:ea typeface="Gulim"/>
              </a:rPr>
              <a:t> </a:t>
            </a:r>
            <a:endParaRPr lang="en-US" sz="2400" spc="-1" dirty="0">
              <a:solidFill>
                <a:srgbClr val="000000"/>
              </a:solidFill>
              <a:latin typeface="Times New Roman"/>
            </a:endParaRPr>
          </a:p>
          <a:p>
            <a:pPr marL="609480" indent="-609480">
              <a:lnSpc>
                <a:spcPct val="80000"/>
              </a:lnSpc>
              <a:spcBef>
                <a:spcPts val="697"/>
              </a:spcBef>
              <a:buClr>
                <a:srgbClr val="000000"/>
              </a:buClr>
              <a:buFont typeface="Times"/>
              <a:buChar char="•"/>
            </a:pPr>
            <a:r>
              <a:rPr lang="en-US" sz="2800" spc="-1" dirty="0">
                <a:solidFill>
                  <a:srgbClr val="000000"/>
                </a:solidFill>
                <a:latin typeface="Times New Roman"/>
                <a:ea typeface="MS PGothic"/>
              </a:rPr>
              <a:t>is the removal of this material from the phloem in the sink.</a:t>
            </a:r>
            <a:endParaRPr lang="en-US" sz="2800" spc="-1" dirty="0">
              <a:solidFill>
                <a:srgbClr val="000000"/>
              </a:solidFill>
              <a:latin typeface="Times New Roman"/>
            </a:endParaRPr>
          </a:p>
          <a:p>
            <a:pPr marL="609480" indent="-609480">
              <a:lnSpc>
                <a:spcPct val="80000"/>
              </a:lnSpc>
              <a:spcBef>
                <a:spcPts val="697"/>
              </a:spcBef>
            </a:pPr>
            <a:r>
              <a:rPr lang="en-US" sz="2800" spc="-1" dirty="0">
                <a:solidFill>
                  <a:srgbClr val="000000"/>
                </a:solidFill>
                <a:latin typeface="Times New Roman"/>
                <a:ea typeface="Gulim"/>
              </a:rPr>
              <a:t>       Sucrose is unloaded into the </a:t>
            </a:r>
            <a:r>
              <a:rPr lang="en-US" sz="2800" spc="-1" dirty="0" err="1">
                <a:solidFill>
                  <a:srgbClr val="000000"/>
                </a:solidFill>
                <a:latin typeface="Times New Roman"/>
                <a:ea typeface="Gulim"/>
              </a:rPr>
              <a:t>apoplast</a:t>
            </a:r>
            <a:r>
              <a:rPr lang="en-US" sz="2800" spc="-1" dirty="0">
                <a:solidFill>
                  <a:srgbClr val="000000"/>
                </a:solidFill>
                <a:latin typeface="Times New Roman"/>
                <a:ea typeface="Gulim"/>
              </a:rPr>
              <a:t> in some tissues (</a:t>
            </a:r>
            <a:r>
              <a:rPr lang="en-US" sz="2800" i="1" spc="-1" dirty="0">
                <a:solidFill>
                  <a:srgbClr val="000000"/>
                </a:solidFill>
                <a:latin typeface="Times New Roman"/>
                <a:ea typeface="Gulim"/>
              </a:rPr>
              <a:t>i.e.</a:t>
            </a:r>
            <a:r>
              <a:rPr lang="en-US" sz="2800" spc="-1" dirty="0">
                <a:solidFill>
                  <a:srgbClr val="000000"/>
                </a:solidFill>
                <a:latin typeface="Times New Roman"/>
                <a:ea typeface="Gulim"/>
              </a:rPr>
              <a:t>, ovules) and into the </a:t>
            </a:r>
            <a:r>
              <a:rPr lang="en-US" sz="2800" spc="-1" dirty="0" err="1">
                <a:solidFill>
                  <a:srgbClr val="000000"/>
                </a:solidFill>
                <a:latin typeface="Times New Roman"/>
                <a:ea typeface="Gulim"/>
              </a:rPr>
              <a:t>symplast</a:t>
            </a:r>
            <a:r>
              <a:rPr lang="en-US" sz="2800" spc="-1" dirty="0">
                <a:solidFill>
                  <a:srgbClr val="000000"/>
                </a:solidFill>
                <a:latin typeface="Times New Roman"/>
                <a:ea typeface="Gulim"/>
              </a:rPr>
              <a:t> of others (growing/respiring tissues like young leaves, meristems).</a:t>
            </a:r>
            <a:endParaRPr lang="en-US" sz="2800" spc="-1" dirty="0">
              <a:solidFill>
                <a:srgbClr val="000000"/>
              </a:solidFill>
              <a:latin typeface="Times New Roman"/>
            </a:endParaRPr>
          </a:p>
          <a:p>
            <a:pPr marL="609480" indent="-609480">
              <a:lnSpc>
                <a:spcPct val="80000"/>
              </a:lnSpc>
              <a:spcBef>
                <a:spcPts val="697"/>
              </a:spcBef>
              <a:buClr>
                <a:srgbClr val="000000"/>
              </a:buClr>
              <a:buFont typeface="Times"/>
              <a:buChar char="•"/>
            </a:pPr>
            <a:r>
              <a:rPr lang="en-US" sz="2800" spc="-1" dirty="0" err="1">
                <a:solidFill>
                  <a:srgbClr val="000000"/>
                </a:solidFill>
                <a:latin typeface="Times New Roman"/>
                <a:ea typeface="Gulim"/>
              </a:rPr>
              <a:t>Apoplastic</a:t>
            </a:r>
            <a:r>
              <a:rPr lang="en-US" sz="2800" spc="-1" dirty="0">
                <a:solidFill>
                  <a:srgbClr val="000000"/>
                </a:solidFill>
                <a:latin typeface="Times New Roman"/>
                <a:ea typeface="Gulim"/>
              </a:rPr>
              <a:t> transport and unloading can occur via two methods:</a:t>
            </a:r>
            <a:endParaRPr lang="en-US" sz="2800" spc="-1" dirty="0">
              <a:solidFill>
                <a:srgbClr val="000000"/>
              </a:solidFill>
              <a:latin typeface="Times New Roman"/>
            </a:endParaRPr>
          </a:p>
          <a:p>
            <a:pPr marL="609480" indent="-609480">
              <a:lnSpc>
                <a:spcPct val="80000"/>
              </a:lnSpc>
              <a:spcBef>
                <a:spcPts val="697"/>
              </a:spcBef>
            </a:pPr>
            <a:r>
              <a:rPr lang="en-US" sz="2800" spc="-1" dirty="0">
                <a:solidFill>
                  <a:srgbClr val="000000"/>
                </a:solidFill>
                <a:latin typeface="Times New Roman"/>
                <a:ea typeface="Gulim"/>
              </a:rPr>
              <a:t>    (a) sucrose is hydrolyzed by </a:t>
            </a:r>
            <a:r>
              <a:rPr lang="en-US" sz="2800" spc="-1" dirty="0" err="1">
                <a:solidFill>
                  <a:srgbClr val="000000"/>
                </a:solidFill>
                <a:latin typeface="Times New Roman"/>
                <a:ea typeface="Gulim"/>
              </a:rPr>
              <a:t>invertase</a:t>
            </a:r>
            <a:r>
              <a:rPr lang="en-US" sz="2800" spc="-1" dirty="0">
                <a:solidFill>
                  <a:srgbClr val="000000"/>
                </a:solidFill>
                <a:latin typeface="Times New Roman"/>
                <a:ea typeface="Gulim"/>
              </a:rPr>
              <a:t> to glucose and fructose upon reaching the sink. This maintains the gradient for transport. The glucose and fructose are taken up by the sink cells and stored or further metabolized as in maize; or </a:t>
            </a:r>
            <a:endParaRPr lang="en-US" sz="2800" spc="-1" dirty="0">
              <a:solidFill>
                <a:srgbClr val="000000"/>
              </a:solidFill>
              <a:latin typeface="Times New Roman"/>
            </a:endParaRPr>
          </a:p>
          <a:p>
            <a:pPr marL="609480" indent="-609480">
              <a:lnSpc>
                <a:spcPct val="80000"/>
              </a:lnSpc>
              <a:spcBef>
                <a:spcPts val="697"/>
              </a:spcBef>
            </a:pPr>
            <a:r>
              <a:rPr lang="en-US" sz="2800" spc="-1" dirty="0">
                <a:solidFill>
                  <a:srgbClr val="000000"/>
                </a:solidFill>
                <a:latin typeface="Times New Roman"/>
                <a:ea typeface="Gulim"/>
              </a:rPr>
              <a:t>   (b) sucrose is unloaded into the sink by a carrier co-transport system like in sucrose loading.</a:t>
            </a:r>
            <a:endParaRPr lang="en-US" sz="2800" spc="-1" dirty="0">
              <a:solidFill>
                <a:srgbClr val="000000"/>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Shape 1"/>
          <p:cNvSpPr txBox="1"/>
          <p:nvPr/>
        </p:nvSpPr>
        <p:spPr>
          <a:xfrm>
            <a:off x="1524000" y="304560"/>
            <a:ext cx="9144000" cy="6553080"/>
          </a:xfrm>
          <a:prstGeom prst="rect">
            <a:avLst/>
          </a:prstGeom>
          <a:noFill/>
          <a:ln>
            <a:noFill/>
          </a:ln>
        </p:spPr>
        <p:txBody>
          <a:bodyPr>
            <a:normAutofit/>
          </a:bodyPr>
          <a:lstStyle/>
          <a:p>
            <a:pPr marL="342720" indent="-342720">
              <a:spcBef>
                <a:spcPts val="799"/>
              </a:spcBef>
            </a:pPr>
            <a:r>
              <a:rPr lang="en-US" sz="4000" b="1" spc="-1" dirty="0">
                <a:solidFill>
                  <a:srgbClr val="000000"/>
                </a:solidFill>
                <a:latin typeface="Times New Roman"/>
                <a:ea typeface="Gulim"/>
              </a:rPr>
              <a:t>   P protein</a:t>
            </a:r>
            <a:r>
              <a:rPr lang="en-US" sz="3200" b="1" spc="-1" dirty="0">
                <a:solidFill>
                  <a:srgbClr val="000000"/>
                </a:solidFill>
                <a:latin typeface="Times New Roman"/>
                <a:ea typeface="Gulim"/>
              </a:rPr>
              <a:t> </a:t>
            </a:r>
            <a:endParaRPr lang="en-US" sz="3200" spc="-1" dirty="0">
              <a:solidFill>
                <a:srgbClr val="000000"/>
              </a:solidFill>
              <a:latin typeface="Times New Roman"/>
            </a:endParaRPr>
          </a:p>
          <a:p>
            <a:pPr marL="342720" indent="-342720">
              <a:spcBef>
                <a:spcPts val="799"/>
              </a:spcBef>
              <a:buClr>
                <a:srgbClr val="000000"/>
              </a:buClr>
              <a:buFont typeface="Times"/>
              <a:buChar char="•"/>
            </a:pPr>
            <a:r>
              <a:rPr lang="en-US" sz="3200" spc="-1" dirty="0">
                <a:solidFill>
                  <a:srgbClr val="000000"/>
                </a:solidFill>
                <a:latin typeface="Times New Roman"/>
                <a:ea typeface="Gulim"/>
              </a:rPr>
              <a:t>MW 14,000-158,000 , synthesized in companion cells, Originally thought to be a carbohydrate, called slime because it gelled when exposed to the air , Various forms; bundles of fibers or amorphous areas or even crystalline , Only in angiosperms , at least two proteins, PP1 and PP2, Once the sieve pores form, the P-protein disperses through the pore. P protein plugs the pore when the cell is damaged. </a:t>
            </a:r>
            <a:endParaRPr lang="en-US" sz="3200" spc="-1" dirty="0">
              <a:solidFill>
                <a:srgbClr val="000000"/>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p:nvPr>
        </p:nvSpPr>
        <p:spPr>
          <a:xfrm>
            <a:off x="2900363" y="2493752"/>
            <a:ext cx="6172200" cy="1389484"/>
          </a:xfrm>
        </p:spPr>
        <p:txBody>
          <a:bodyPr/>
          <a:lstStyle/>
          <a:p>
            <a:pPr algn="ctr">
              <a:defRPr/>
            </a:pPr>
            <a:r>
              <a:rPr lang="en-US" b="1" i="1" dirty="0">
                <a:solidFill>
                  <a:srgbClr val="0033CC"/>
                </a:solidFill>
                <a:latin typeface="Constantia" panose="02030602050306030303" pitchFamily="18" charset="0"/>
                <a:cs typeface="Arabic Transparent" panose="02010000000000000000" pitchFamily="2" charset="-78"/>
              </a:rPr>
              <a:t>Thank You</a:t>
            </a:r>
          </a:p>
          <a:p>
            <a:pPr algn="ctr">
              <a:defRPr/>
            </a:pPr>
            <a:r>
              <a:rPr lang="en-US" sz="4950" b="1" i="1" dirty="0">
                <a:solidFill>
                  <a:srgbClr val="0033CC"/>
                </a:solidFill>
                <a:latin typeface="Constantia" panose="02030602050306030303" pitchFamily="18" charset="0"/>
                <a:cs typeface="Arabic Transparent" panose="02010000000000000000" pitchFamily="2" charset="-78"/>
              </a:rPr>
              <a:t>For your Listening</a:t>
            </a:r>
          </a:p>
        </p:txBody>
      </p:sp>
    </p:spTree>
    <p:extLst>
      <p:ext uri="{BB962C8B-B14F-4D97-AF65-F5344CB8AC3E}">
        <p14:creationId xmlns:p14="http://schemas.microsoft.com/office/powerpoint/2010/main" val="1041979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Shape 1"/>
          <p:cNvSpPr txBox="1"/>
          <p:nvPr/>
        </p:nvSpPr>
        <p:spPr>
          <a:xfrm>
            <a:off x="2057520" y="304560"/>
            <a:ext cx="7772400" cy="1143000"/>
          </a:xfrm>
          <a:prstGeom prst="rect">
            <a:avLst/>
          </a:prstGeom>
          <a:noFill/>
          <a:ln>
            <a:noFill/>
          </a:ln>
        </p:spPr>
        <p:txBody>
          <a:bodyPr anchor="ctr">
            <a:noAutofit/>
          </a:bodyPr>
          <a:lstStyle/>
          <a:p>
            <a:pPr algn="ctr"/>
            <a:r>
              <a:rPr lang="en-US" sz="4400" spc="-1">
                <a:solidFill>
                  <a:srgbClr val="000000"/>
                </a:solidFill>
                <a:latin typeface="Times New Roman"/>
              </a:rPr>
              <a:t>Translocation studies</a:t>
            </a:r>
          </a:p>
        </p:txBody>
      </p:sp>
      <p:sp>
        <p:nvSpPr>
          <p:cNvPr id="50" name="TextShape 2"/>
          <p:cNvSpPr txBox="1"/>
          <p:nvPr/>
        </p:nvSpPr>
        <p:spPr>
          <a:xfrm>
            <a:off x="1524000" y="1371600"/>
            <a:ext cx="9144000" cy="5486400"/>
          </a:xfrm>
          <a:prstGeom prst="rect">
            <a:avLst/>
          </a:prstGeom>
          <a:noFill/>
          <a:ln>
            <a:noFill/>
          </a:ln>
        </p:spPr>
        <p:txBody>
          <a:bodyPr>
            <a:normAutofit/>
          </a:bodyPr>
          <a:lstStyle/>
          <a:p>
            <a:pPr marL="609480" indent="-609480">
              <a:lnSpc>
                <a:spcPct val="90000"/>
              </a:lnSpc>
              <a:spcBef>
                <a:spcPts val="697"/>
              </a:spcBef>
            </a:pPr>
            <a:r>
              <a:rPr lang="en-US" sz="2800" b="1" spc="-1" dirty="0">
                <a:solidFill>
                  <a:srgbClr val="000000"/>
                </a:solidFill>
                <a:latin typeface="Times New Roman"/>
              </a:rPr>
              <a:t>Three lines of evidence</a:t>
            </a:r>
            <a:r>
              <a:rPr lang="en-US" sz="2800" spc="-1" dirty="0">
                <a:solidFill>
                  <a:srgbClr val="000000"/>
                </a:solidFill>
                <a:latin typeface="Times New Roman"/>
              </a:rPr>
              <a:t> to show that translocation takes place in the phloem</a:t>
            </a:r>
          </a:p>
          <a:p>
            <a:pPr marL="609480" indent="-609480">
              <a:lnSpc>
                <a:spcPct val="90000"/>
              </a:lnSpc>
              <a:spcBef>
                <a:spcPts val="697"/>
              </a:spcBef>
              <a:buClr>
                <a:srgbClr val="000000"/>
              </a:buClr>
              <a:buFont typeface="Times"/>
              <a:buAutoNum type="arabicParenR"/>
            </a:pPr>
            <a:r>
              <a:rPr lang="en-US" sz="2800" spc="-1" dirty="0">
                <a:solidFill>
                  <a:srgbClr val="000000"/>
                </a:solidFill>
                <a:latin typeface="Times New Roman"/>
              </a:rPr>
              <a:t>Aphid studies</a:t>
            </a:r>
          </a:p>
          <a:p>
            <a:pPr marL="609480" indent="-609480">
              <a:lnSpc>
                <a:spcPct val="90000"/>
              </a:lnSpc>
              <a:spcBef>
                <a:spcPts val="697"/>
              </a:spcBef>
              <a:buClr>
                <a:srgbClr val="000000"/>
              </a:buClr>
              <a:buFont typeface="Times"/>
              <a:buAutoNum type="arabicParenR"/>
            </a:pPr>
            <a:r>
              <a:rPr lang="en-US" sz="2800" spc="-1" dirty="0">
                <a:solidFill>
                  <a:srgbClr val="000000"/>
                </a:solidFill>
                <a:latin typeface="Times New Roman"/>
              </a:rPr>
              <a:t>Ringing experiment</a:t>
            </a:r>
          </a:p>
          <a:p>
            <a:pPr marL="609480" indent="-609480">
              <a:lnSpc>
                <a:spcPct val="90000"/>
              </a:lnSpc>
              <a:spcBef>
                <a:spcPts val="697"/>
              </a:spcBef>
              <a:buClr>
                <a:srgbClr val="000000"/>
              </a:buClr>
              <a:buFont typeface="Times"/>
              <a:buAutoNum type="arabicParenR"/>
            </a:pPr>
            <a:r>
              <a:rPr lang="en-US" sz="2800" spc="-1" dirty="0">
                <a:solidFill>
                  <a:srgbClr val="000000"/>
                </a:solidFill>
                <a:latin typeface="Times New Roman"/>
              </a:rPr>
              <a:t>Use of radioactive isotopes</a:t>
            </a:r>
          </a:p>
          <a:p>
            <a:pPr marL="609480" indent="-609480">
              <a:lnSpc>
                <a:spcPct val="90000"/>
              </a:lnSpc>
              <a:spcBef>
                <a:spcPts val="697"/>
              </a:spcBef>
            </a:pPr>
            <a:r>
              <a:rPr lang="en-US" sz="2800" spc="-1" dirty="0">
                <a:solidFill>
                  <a:srgbClr val="000000"/>
                </a:solidFill>
                <a:latin typeface="Times New Roman"/>
              </a:rPr>
              <a:t>These studies also show that transport in the phloem is bi-directional</a:t>
            </a:r>
          </a:p>
          <a:p>
            <a:pPr marL="609480" indent="-609480">
              <a:lnSpc>
                <a:spcPct val="90000"/>
              </a:lnSpc>
              <a:spcBef>
                <a:spcPts val="697"/>
              </a:spcBef>
            </a:pPr>
            <a:r>
              <a:rPr lang="en-US" sz="2800" spc="-1" dirty="0">
                <a:solidFill>
                  <a:srgbClr val="000000"/>
                </a:solidFill>
                <a:latin typeface="Times New Roman"/>
                <a:ea typeface="Gulim"/>
              </a:rPr>
              <a:t>Rate of phloem transport:</a:t>
            </a:r>
            <a:r>
              <a:rPr dirty="0"/>
              <a:t/>
            </a:r>
            <a:br>
              <a:rPr dirty="0"/>
            </a:br>
            <a:r>
              <a:rPr lang="en-US" sz="2800" spc="-1" dirty="0">
                <a:solidFill>
                  <a:srgbClr val="000000"/>
                </a:solidFill>
                <a:latin typeface="Times New Roman"/>
                <a:ea typeface="Gulim"/>
              </a:rPr>
              <a:t>    Aphid experiments once again provide an answer...translocation rates average about 30 cm hour</a:t>
            </a:r>
            <a:r>
              <a:rPr lang="en-US" sz="2800" spc="-1" baseline="30000" dirty="0">
                <a:solidFill>
                  <a:srgbClr val="000000"/>
                </a:solidFill>
                <a:latin typeface="Times New Roman"/>
                <a:ea typeface="Gulim"/>
              </a:rPr>
              <a:t>-1</a:t>
            </a:r>
            <a:r>
              <a:rPr lang="en-US" sz="2800" spc="-1" dirty="0">
                <a:solidFill>
                  <a:srgbClr val="000000"/>
                </a:solidFill>
                <a:latin typeface="Times New Roman"/>
                <a:ea typeface="Gulim"/>
              </a:rPr>
              <a:t> or even faster.</a:t>
            </a:r>
            <a:r>
              <a:rPr dirty="0"/>
              <a:t/>
            </a:r>
            <a:br>
              <a:rPr dirty="0"/>
            </a:br>
            <a:r>
              <a:rPr lang="en-US" sz="2800" spc="-1" dirty="0">
                <a:solidFill>
                  <a:srgbClr val="000000"/>
                </a:solidFill>
                <a:latin typeface="Times New Roman"/>
                <a:ea typeface="Gulim"/>
              </a:rPr>
              <a:t>  </a:t>
            </a:r>
            <a:endParaRPr lang="en-US" sz="2800" spc="-1" dirty="0">
              <a:solidFill>
                <a:srgbClr val="000000"/>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5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5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Shape 1"/>
          <p:cNvSpPr txBox="1"/>
          <p:nvPr/>
        </p:nvSpPr>
        <p:spPr>
          <a:xfrm>
            <a:off x="2209800" y="456840"/>
            <a:ext cx="7772400" cy="1143000"/>
          </a:xfrm>
          <a:prstGeom prst="rect">
            <a:avLst/>
          </a:prstGeom>
          <a:noFill/>
          <a:ln>
            <a:noFill/>
          </a:ln>
        </p:spPr>
        <p:txBody>
          <a:bodyPr anchor="ctr">
            <a:noAutofit/>
          </a:bodyPr>
          <a:lstStyle/>
          <a:p>
            <a:pPr algn="ctr"/>
            <a:r>
              <a:rPr lang="en-US" sz="3600" b="1" spc="-1" dirty="0">
                <a:solidFill>
                  <a:srgbClr val="000000"/>
                </a:solidFill>
                <a:latin typeface="Times New Roman"/>
              </a:rPr>
              <a:t>Materials translocated in phloem sap</a:t>
            </a:r>
            <a:endParaRPr lang="en-US" sz="3600" spc="-1" dirty="0">
              <a:solidFill>
                <a:srgbClr val="000000"/>
              </a:solidFill>
              <a:latin typeface="Times New Roman"/>
            </a:endParaRPr>
          </a:p>
        </p:txBody>
      </p:sp>
      <p:sp>
        <p:nvSpPr>
          <p:cNvPr id="52" name="CustomShape 2"/>
          <p:cNvSpPr/>
          <p:nvPr/>
        </p:nvSpPr>
        <p:spPr>
          <a:xfrm>
            <a:off x="943429" y="1600200"/>
            <a:ext cx="10406742" cy="4772718"/>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square" lIns="90000" tIns="46800" rIns="90000" bIns="46800">
            <a:spAutoFit/>
          </a:bodyPr>
          <a:lstStyle/>
          <a:p>
            <a:pPr>
              <a:lnSpc>
                <a:spcPct val="100000"/>
              </a:lnSpc>
            </a:pPr>
            <a:r>
              <a:rPr lang="en-US" sz="2400" spc="-1" dirty="0">
                <a:solidFill>
                  <a:srgbClr val="262626"/>
                </a:solidFill>
                <a:latin typeface="Times New Roman"/>
                <a:ea typeface="Times New Roman"/>
              </a:rPr>
              <a:t> </a:t>
            </a:r>
            <a:r>
              <a:rPr lang="en-US" sz="2800" spc="-1" dirty="0">
                <a:solidFill>
                  <a:srgbClr val="00B050"/>
                </a:solidFill>
                <a:latin typeface="Comic Sans MS"/>
              </a:rPr>
              <a:t>Water</a:t>
            </a:r>
            <a:r>
              <a:rPr lang="en-US" sz="2800" spc="-1" dirty="0">
                <a:solidFill>
                  <a:srgbClr val="262626"/>
                </a:solidFill>
                <a:latin typeface="Comic Sans MS"/>
              </a:rPr>
              <a:t> is the most abundant substance transported in the phloem. </a:t>
            </a:r>
            <a:endParaRPr lang="en-US" sz="2800" spc="-1" dirty="0">
              <a:solidFill>
                <a:srgbClr val="FFFFFF"/>
              </a:solidFill>
              <a:latin typeface="Comic Sans MS"/>
            </a:endParaRPr>
          </a:p>
          <a:p>
            <a:endParaRPr lang="en-US" sz="2800" spc="-1" dirty="0">
              <a:solidFill>
                <a:srgbClr val="FFFFFF"/>
              </a:solidFill>
              <a:latin typeface="Comic Sans MS"/>
            </a:endParaRPr>
          </a:p>
          <a:p>
            <a:r>
              <a:rPr lang="en-US" sz="2800" spc="-1" dirty="0">
                <a:solidFill>
                  <a:srgbClr val="FF0000"/>
                </a:solidFill>
                <a:latin typeface="Comic Sans MS"/>
              </a:rPr>
              <a:t>Sucrose</a:t>
            </a:r>
            <a:r>
              <a:rPr lang="en-US" sz="2800" spc="-1" dirty="0">
                <a:solidFill>
                  <a:srgbClr val="262626"/>
                </a:solidFill>
                <a:latin typeface="Comic Sans MS"/>
              </a:rPr>
              <a:t> </a:t>
            </a:r>
            <a:r>
              <a:rPr dirty="0"/>
              <a:t/>
            </a:r>
            <a:br>
              <a:rPr dirty="0"/>
            </a:br>
            <a:r>
              <a:rPr lang="en-US" sz="3200" spc="-1" dirty="0">
                <a:solidFill>
                  <a:srgbClr val="262626"/>
                </a:solidFill>
                <a:latin typeface="Times New Roman"/>
                <a:ea typeface="Times New Roman"/>
              </a:rPr>
              <a:t>The sugar that is most important and abundant in translocation, sucrose is a disaccharide, i.e., made up of two sugar molecules – an additional  synthesis reaction is required after photosynthesis, is not a rigid structure, but mobile in itself.</a:t>
            </a:r>
            <a:endParaRPr lang="en-US" sz="3200" spc="-1" dirty="0">
              <a:solidFill>
                <a:srgbClr val="FFFFFF"/>
              </a:solidFill>
              <a:latin typeface="Comic Sans MS"/>
            </a:endParaRPr>
          </a:p>
          <a:p>
            <a:pPr>
              <a:lnSpc>
                <a:spcPct val="100000"/>
              </a:lnSpc>
            </a:pPr>
            <a:endParaRPr lang="en-US" sz="3200" spc="-1" dirty="0">
              <a:solidFill>
                <a:srgbClr val="FFFFFF"/>
              </a:solidFill>
              <a:latin typeface="Comic Sans MS"/>
            </a:endParaRPr>
          </a:p>
        </p:txBody>
      </p:sp>
      <p:sp>
        <p:nvSpPr>
          <p:cNvPr id="53" name="CustomShape 3"/>
          <p:cNvSpPr/>
          <p:nvPr/>
        </p:nvSpPr>
        <p:spPr>
          <a:xfrm>
            <a:off x="2041680" y="6137280"/>
            <a:ext cx="18396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Shape 1"/>
          <p:cNvSpPr txBox="1"/>
          <p:nvPr/>
        </p:nvSpPr>
        <p:spPr>
          <a:xfrm>
            <a:off x="682171" y="0"/>
            <a:ext cx="10014858" cy="6589486"/>
          </a:xfrm>
          <a:prstGeom prst="rect">
            <a:avLst/>
          </a:prstGeom>
          <a:noFill/>
          <a:ln>
            <a:noFill/>
          </a:ln>
        </p:spPr>
        <p:txBody>
          <a:bodyPr>
            <a:normAutofit/>
          </a:bodyPr>
          <a:lstStyle/>
          <a:p>
            <a:pPr marL="342720" indent="-342720">
              <a:lnSpc>
                <a:spcPct val="90000"/>
              </a:lnSpc>
              <a:spcBef>
                <a:spcPts val="799"/>
              </a:spcBef>
            </a:pPr>
            <a:endParaRPr lang="en-US" sz="3200" spc="-1" dirty="0">
              <a:solidFill>
                <a:srgbClr val="000000"/>
              </a:solidFill>
              <a:latin typeface="Times New Roman"/>
            </a:endParaRPr>
          </a:p>
          <a:p>
            <a:pPr marL="342720" indent="-342720">
              <a:lnSpc>
                <a:spcPct val="90000"/>
              </a:lnSpc>
              <a:spcBef>
                <a:spcPts val="799"/>
              </a:spcBef>
              <a:buClr>
                <a:srgbClr val="000000"/>
              </a:buClr>
              <a:buFont typeface="Times"/>
              <a:buChar char="•"/>
            </a:pPr>
            <a:r>
              <a:rPr lang="en-US" sz="3200" b="1" spc="-1" dirty="0">
                <a:solidFill>
                  <a:srgbClr val="000000"/>
                </a:solidFill>
                <a:latin typeface="Times New Roman"/>
              </a:rPr>
              <a:t>Non-reducing sugars</a:t>
            </a:r>
            <a:r>
              <a:rPr lang="en-US" sz="3200" spc="-1" dirty="0">
                <a:solidFill>
                  <a:srgbClr val="000000"/>
                </a:solidFill>
                <a:latin typeface="Times New Roman"/>
              </a:rPr>
              <a:t>, which are translocated Sucrose, galactose, </a:t>
            </a:r>
            <a:r>
              <a:rPr lang="en-US" sz="3200" spc="-1" dirty="0" err="1">
                <a:solidFill>
                  <a:srgbClr val="000000"/>
                </a:solidFill>
                <a:latin typeface="Times New Roman"/>
              </a:rPr>
              <a:t>stachyose</a:t>
            </a:r>
            <a:r>
              <a:rPr lang="en-US" sz="3200" spc="-1" dirty="0">
                <a:solidFill>
                  <a:srgbClr val="000000"/>
                </a:solidFill>
                <a:latin typeface="Times New Roman"/>
              </a:rPr>
              <a:t>, </a:t>
            </a:r>
            <a:r>
              <a:rPr lang="en-US" sz="3200" spc="-1" dirty="0" err="1">
                <a:solidFill>
                  <a:srgbClr val="000000"/>
                </a:solidFill>
                <a:latin typeface="Times New Roman"/>
              </a:rPr>
              <a:t>Raffinose</a:t>
            </a:r>
            <a:r>
              <a:rPr lang="en-US" sz="3200" spc="-1" dirty="0">
                <a:solidFill>
                  <a:srgbClr val="000000"/>
                </a:solidFill>
                <a:latin typeface="Times New Roman"/>
              </a:rPr>
              <a:t> and </a:t>
            </a:r>
            <a:r>
              <a:rPr lang="en-US" sz="3200" spc="-1" dirty="0" err="1">
                <a:solidFill>
                  <a:srgbClr val="000000"/>
                </a:solidFill>
                <a:latin typeface="Times New Roman"/>
              </a:rPr>
              <a:t>verbascose</a:t>
            </a:r>
            <a:r>
              <a:rPr lang="en-US" sz="3200" spc="-1" dirty="0">
                <a:solidFill>
                  <a:srgbClr val="000000"/>
                </a:solidFill>
                <a:latin typeface="Times New Roman"/>
              </a:rPr>
              <a:t>. Translocated </a:t>
            </a:r>
            <a:r>
              <a:rPr lang="en-US" sz="3200" b="1" spc="-1" dirty="0">
                <a:solidFill>
                  <a:srgbClr val="000000"/>
                </a:solidFill>
                <a:latin typeface="Times New Roman"/>
              </a:rPr>
              <a:t>sugar alcohols</a:t>
            </a:r>
            <a:r>
              <a:rPr lang="en-US" sz="3200" spc="-1" dirty="0">
                <a:solidFill>
                  <a:srgbClr val="000000"/>
                </a:solidFill>
                <a:latin typeface="Times New Roman"/>
              </a:rPr>
              <a:t> include mannitol and sorbitol. </a:t>
            </a:r>
          </a:p>
          <a:p>
            <a:pPr marL="342720" indent="-342720">
              <a:lnSpc>
                <a:spcPct val="90000"/>
              </a:lnSpc>
              <a:spcBef>
                <a:spcPts val="799"/>
              </a:spcBef>
              <a:buClr>
                <a:srgbClr val="000000"/>
              </a:buClr>
              <a:buFont typeface="Times"/>
              <a:buChar char="•"/>
            </a:pPr>
            <a:r>
              <a:rPr lang="en-US" sz="3200" spc="-1" dirty="0">
                <a:solidFill>
                  <a:srgbClr val="000000"/>
                </a:solidFill>
                <a:latin typeface="Times New Roman"/>
              </a:rPr>
              <a:t>  Nitrogen is found in </a:t>
            </a:r>
            <a:r>
              <a:rPr lang="en-US" sz="3200" b="1" spc="-1" dirty="0">
                <a:solidFill>
                  <a:srgbClr val="000000"/>
                </a:solidFill>
                <a:latin typeface="Times New Roman"/>
              </a:rPr>
              <a:t>amino acids</a:t>
            </a:r>
            <a:r>
              <a:rPr lang="en-US" sz="3200" spc="-1" dirty="0">
                <a:solidFill>
                  <a:srgbClr val="000000"/>
                </a:solidFill>
                <a:latin typeface="Times New Roman"/>
              </a:rPr>
              <a:t> and </a:t>
            </a:r>
            <a:r>
              <a:rPr lang="en-US" sz="3200" b="1" spc="-1" dirty="0">
                <a:solidFill>
                  <a:srgbClr val="000000"/>
                </a:solidFill>
                <a:latin typeface="Times New Roman"/>
              </a:rPr>
              <a:t>amides</a:t>
            </a:r>
            <a:r>
              <a:rPr lang="en-US" sz="3200" spc="-1" dirty="0">
                <a:solidFill>
                  <a:srgbClr val="000000"/>
                </a:solidFill>
                <a:latin typeface="Times New Roman"/>
              </a:rPr>
              <a:t>, especially glutamate and aspartate and their respective amides, glutamine and asparagine. </a:t>
            </a:r>
          </a:p>
          <a:p>
            <a:pPr marL="342720" indent="-342720">
              <a:lnSpc>
                <a:spcPct val="90000"/>
              </a:lnSpc>
              <a:spcBef>
                <a:spcPts val="799"/>
              </a:spcBef>
              <a:buClr>
                <a:srgbClr val="000000"/>
              </a:buClr>
              <a:buFont typeface="Times"/>
              <a:buChar char="•"/>
            </a:pPr>
            <a:r>
              <a:rPr lang="en-US" sz="3200" spc="-1" dirty="0">
                <a:solidFill>
                  <a:srgbClr val="000000"/>
                </a:solidFill>
                <a:latin typeface="Times New Roman"/>
              </a:rPr>
              <a:t>Almost all the endogenous </a:t>
            </a:r>
            <a:r>
              <a:rPr lang="en-US" sz="3200" b="1" spc="-1" dirty="0">
                <a:solidFill>
                  <a:srgbClr val="000000"/>
                </a:solidFill>
                <a:latin typeface="Times New Roman"/>
              </a:rPr>
              <a:t>plant hormones</a:t>
            </a:r>
            <a:r>
              <a:rPr lang="en-US" sz="3200" spc="-1" dirty="0">
                <a:solidFill>
                  <a:srgbClr val="000000"/>
                </a:solidFill>
                <a:latin typeface="Times New Roman"/>
              </a:rPr>
              <a:t>, including auxin, gibberellins, </a:t>
            </a:r>
            <a:r>
              <a:rPr lang="en-US" sz="3200" spc="-1" dirty="0" err="1">
                <a:solidFill>
                  <a:srgbClr val="000000"/>
                </a:solidFill>
                <a:latin typeface="Times New Roman"/>
              </a:rPr>
              <a:t>cytokinins</a:t>
            </a:r>
            <a:r>
              <a:rPr lang="en-US" sz="3200" spc="-1" dirty="0">
                <a:solidFill>
                  <a:srgbClr val="000000"/>
                </a:solidFill>
                <a:latin typeface="Times New Roman"/>
              </a:rPr>
              <a:t>, and </a:t>
            </a:r>
            <a:r>
              <a:rPr lang="en-US" sz="3200" spc="-1" dirty="0" err="1">
                <a:solidFill>
                  <a:srgbClr val="000000"/>
                </a:solidFill>
                <a:latin typeface="Times New Roman"/>
              </a:rPr>
              <a:t>abscisic</a:t>
            </a:r>
            <a:r>
              <a:rPr lang="en-US" sz="3200" spc="-1" dirty="0">
                <a:solidFill>
                  <a:srgbClr val="000000"/>
                </a:solidFill>
                <a:latin typeface="Times New Roman"/>
              </a:rPr>
              <a:t> acid.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Shape 1"/>
          <p:cNvSpPr txBox="1"/>
          <p:nvPr/>
        </p:nvSpPr>
        <p:spPr>
          <a:xfrm>
            <a:off x="769256" y="203200"/>
            <a:ext cx="10929258" cy="6502400"/>
          </a:xfrm>
          <a:prstGeom prst="rect">
            <a:avLst/>
          </a:prstGeom>
          <a:noFill/>
          <a:ln>
            <a:noFill/>
          </a:ln>
        </p:spPr>
        <p:txBody>
          <a:bodyPr>
            <a:normAutofit fontScale="97000"/>
          </a:bodyPr>
          <a:lstStyle/>
          <a:p>
            <a:pPr marL="342720" indent="-342720" algn="just">
              <a:spcBef>
                <a:spcPts val="799"/>
              </a:spcBef>
            </a:pPr>
            <a:r>
              <a:rPr lang="en-US" sz="3200" spc="-1" dirty="0">
                <a:solidFill>
                  <a:srgbClr val="000000"/>
                </a:solidFill>
                <a:latin typeface="Times New Roman"/>
              </a:rPr>
              <a:t>. </a:t>
            </a:r>
            <a:r>
              <a:rPr lang="en-US" sz="3200" b="1" spc="-1" dirty="0">
                <a:solidFill>
                  <a:srgbClr val="000000"/>
                </a:solidFill>
                <a:latin typeface="Times New Roman"/>
              </a:rPr>
              <a:t>Nucleotide phosphates and proteins</a:t>
            </a:r>
            <a:r>
              <a:rPr lang="en-US" sz="3200" spc="-1" dirty="0">
                <a:solidFill>
                  <a:srgbClr val="000000"/>
                </a:solidFill>
                <a:latin typeface="Times New Roman"/>
              </a:rPr>
              <a:t> have also been found in phloem sap. Proteins found include filamentous </a:t>
            </a:r>
            <a:r>
              <a:rPr lang="en-US" sz="3200" spc="-1" dirty="0" err="1">
                <a:solidFill>
                  <a:srgbClr val="000000"/>
                </a:solidFill>
                <a:latin typeface="Times New Roman"/>
              </a:rPr>
              <a:t>Pproteins</a:t>
            </a:r>
            <a:r>
              <a:rPr lang="en-US" sz="3200" spc="-1" dirty="0">
                <a:solidFill>
                  <a:srgbClr val="000000"/>
                </a:solidFill>
                <a:latin typeface="Times New Roman"/>
              </a:rPr>
              <a:t> (which are involved in the sealing of wounded sieve elements), protein kinases (protein phosphorylation), ubiquitin (protein turnover), chaperones (protein folding), and protease inhibitors (protection of phloem proteins from degradation and defense against phloem-feeding insects).</a:t>
            </a:r>
          </a:p>
          <a:p>
            <a:pPr marL="342720" indent="-342720" algn="just">
              <a:spcBef>
                <a:spcPts val="799"/>
              </a:spcBef>
            </a:pPr>
            <a:r>
              <a:rPr lang="en-US" sz="3200" spc="-1" dirty="0">
                <a:solidFill>
                  <a:srgbClr val="000000"/>
                </a:solidFill>
                <a:latin typeface="Times New Roman"/>
              </a:rPr>
              <a:t>  - </a:t>
            </a:r>
            <a:r>
              <a:rPr lang="en-US" sz="3200" b="1" spc="-1" dirty="0">
                <a:solidFill>
                  <a:srgbClr val="000000"/>
                </a:solidFill>
                <a:latin typeface="Times New Roman"/>
              </a:rPr>
              <a:t>Inorganic solutes</a:t>
            </a:r>
            <a:r>
              <a:rPr lang="en-US" sz="3200" spc="-1" dirty="0">
                <a:solidFill>
                  <a:srgbClr val="000000"/>
                </a:solidFill>
                <a:latin typeface="Times New Roman"/>
              </a:rPr>
              <a:t> that move in the phloem include potassium, magnesium, phosphate, and chloride</a:t>
            </a:r>
            <a:r>
              <a:rPr lang="en-US" sz="3200" spc="-1" dirty="0" smtClean="0">
                <a:solidFill>
                  <a:srgbClr val="000000"/>
                </a:solidFill>
                <a:latin typeface="Times New Roman"/>
              </a:rPr>
              <a:t>. In </a:t>
            </a:r>
            <a:r>
              <a:rPr lang="en-US" sz="3200" spc="-1" dirty="0">
                <a:solidFill>
                  <a:srgbClr val="000000"/>
                </a:solidFill>
                <a:latin typeface="Times New Roman"/>
              </a:rPr>
              <a:t>contrast, nitrate, calcium, sulfur, and iron are relatively immobile in the phloem. </a:t>
            </a:r>
          </a:p>
          <a:p>
            <a:pPr marL="342720" indent="-342720" algn="just">
              <a:spcBef>
                <a:spcPts val="799"/>
              </a:spcBef>
            </a:pPr>
            <a:r>
              <a:rPr lang="en-US" sz="3200" spc="-1" dirty="0">
                <a:solidFill>
                  <a:srgbClr val="000000"/>
                </a:solidFill>
                <a:latin typeface="Times New Roman"/>
              </a:rPr>
              <a:t>.</a:t>
            </a:r>
          </a:p>
          <a:p>
            <a:pPr marL="342720" indent="-342720">
              <a:spcBef>
                <a:spcPts val="799"/>
              </a:spcBef>
            </a:pPr>
            <a:r>
              <a:rPr lang="en-US" sz="3200" spc="-1" dirty="0">
                <a:solidFill>
                  <a:srgbClr val="000000"/>
                </a:solidFill>
                <a:latin typeface="Times New Roman"/>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ustomShape 1"/>
          <p:cNvSpPr/>
          <p:nvPr/>
        </p:nvSpPr>
        <p:spPr>
          <a:xfrm>
            <a:off x="3708778" y="410779"/>
            <a:ext cx="4232226" cy="77162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nchor="ctr">
            <a:spAutoFit/>
          </a:bodyPr>
          <a:lstStyle/>
          <a:p>
            <a:pPr algn="ctr">
              <a:lnSpc>
                <a:spcPct val="100000"/>
              </a:lnSpc>
            </a:pPr>
            <a:r>
              <a:rPr lang="en-GB" sz="2800" b="1" spc="-1" dirty="0">
                <a:solidFill>
                  <a:srgbClr val="0000FF"/>
                </a:solidFill>
                <a:latin typeface="Arial"/>
              </a:rPr>
              <a:t> </a:t>
            </a:r>
            <a:r>
              <a:rPr lang="en-GB" sz="4400" b="1" spc="-1" dirty="0">
                <a:solidFill>
                  <a:srgbClr val="0000FF"/>
                </a:solidFill>
                <a:latin typeface="Arial"/>
              </a:rPr>
              <a:t>Source to Sink</a:t>
            </a:r>
            <a:endParaRPr lang="en-US" sz="4400" spc="-1" dirty="0">
              <a:solidFill>
                <a:srgbClr val="FFFFFF"/>
              </a:solidFill>
              <a:latin typeface="Comic Sans MS"/>
            </a:endParaRPr>
          </a:p>
        </p:txBody>
      </p:sp>
      <p:sp>
        <p:nvSpPr>
          <p:cNvPr id="57" name="CustomShape 2"/>
          <p:cNvSpPr/>
          <p:nvPr/>
        </p:nvSpPr>
        <p:spPr>
          <a:xfrm>
            <a:off x="1752600" y="1436794"/>
            <a:ext cx="9220200" cy="4526497"/>
          </a:xfrm>
          <a:prstGeom prst="rect">
            <a:avLst/>
          </a:prstGeom>
          <a:noFill/>
          <a:ln>
            <a:noFill/>
          </a:ln>
        </p:spPr>
        <p:style>
          <a:lnRef idx="0">
            <a:scrgbClr r="0" g="0" b="0"/>
          </a:lnRef>
          <a:fillRef idx="0">
            <a:scrgbClr r="0" g="0" b="0"/>
          </a:fillRef>
          <a:effectRef idx="0">
            <a:scrgbClr r="0" g="0" b="0"/>
          </a:effectRef>
          <a:fontRef idx="minor"/>
        </p:style>
        <p:txBody>
          <a:bodyPr wrap="square" lIns="90000" tIns="46800" rIns="90000" bIns="46800">
            <a:spAutoFit/>
          </a:bodyPr>
          <a:lstStyle/>
          <a:p>
            <a:pPr>
              <a:lnSpc>
                <a:spcPct val="100000"/>
              </a:lnSpc>
            </a:pPr>
            <a:r>
              <a:rPr lang="en-US" sz="2400" b="1" spc="-1" dirty="0">
                <a:solidFill>
                  <a:srgbClr val="000000"/>
                </a:solidFill>
                <a:latin typeface="Arial"/>
              </a:rPr>
              <a:t>Metabolites move from source to sink.</a:t>
            </a:r>
            <a:endParaRPr lang="en-US" sz="2400" spc="-1" dirty="0">
              <a:solidFill>
                <a:srgbClr val="FFFFFF"/>
              </a:solidFill>
              <a:latin typeface="Comic Sans MS"/>
            </a:endParaRPr>
          </a:p>
          <a:p>
            <a:pPr>
              <a:lnSpc>
                <a:spcPct val="100000"/>
              </a:lnSpc>
            </a:pPr>
            <a:endParaRPr lang="en-US" sz="2400" spc="-1" dirty="0">
              <a:solidFill>
                <a:srgbClr val="FFFFFF"/>
              </a:solidFill>
              <a:latin typeface="Comic Sans MS"/>
            </a:endParaRPr>
          </a:p>
          <a:p>
            <a:pPr>
              <a:lnSpc>
                <a:spcPct val="100000"/>
              </a:lnSpc>
            </a:pPr>
            <a:r>
              <a:rPr lang="en-US" sz="2400" b="1" spc="-1" dirty="0">
                <a:solidFill>
                  <a:srgbClr val="000000"/>
                </a:solidFill>
                <a:latin typeface="Arial"/>
              </a:rPr>
              <a:t>SOURCE = area of supply</a:t>
            </a:r>
            <a:endParaRPr lang="en-US" sz="2400" spc="-1" dirty="0">
              <a:solidFill>
                <a:srgbClr val="FFFFFF"/>
              </a:solidFill>
              <a:latin typeface="Comic Sans MS"/>
            </a:endParaRPr>
          </a:p>
          <a:p>
            <a:pPr>
              <a:lnSpc>
                <a:spcPct val="100000"/>
              </a:lnSpc>
            </a:pPr>
            <a:r>
              <a:rPr lang="en-US" sz="2400" spc="-1" dirty="0">
                <a:solidFill>
                  <a:srgbClr val="000000"/>
                </a:solidFill>
                <a:latin typeface="Arial"/>
              </a:rPr>
              <a:t> - exporting organs: mature leaves</a:t>
            </a:r>
            <a:endParaRPr lang="en-US" sz="2400" spc="-1" dirty="0">
              <a:solidFill>
                <a:srgbClr val="FFFFFF"/>
              </a:solidFill>
              <a:latin typeface="Comic Sans MS"/>
            </a:endParaRPr>
          </a:p>
          <a:p>
            <a:pPr>
              <a:lnSpc>
                <a:spcPct val="100000"/>
              </a:lnSpc>
            </a:pPr>
            <a:r>
              <a:rPr lang="en-US" sz="2400" spc="-1" dirty="0">
                <a:solidFill>
                  <a:srgbClr val="000000"/>
                </a:solidFill>
                <a:latin typeface="Arial"/>
              </a:rPr>
              <a:t> - storage organs: seed endosperm</a:t>
            </a:r>
            <a:endParaRPr lang="en-US" sz="2400" spc="-1" dirty="0">
              <a:solidFill>
                <a:srgbClr val="FFFFFF"/>
              </a:solidFill>
              <a:latin typeface="Comic Sans MS"/>
            </a:endParaRPr>
          </a:p>
          <a:p>
            <a:pPr>
              <a:lnSpc>
                <a:spcPct val="100000"/>
              </a:lnSpc>
            </a:pPr>
            <a:r>
              <a:rPr lang="en-US" sz="2400" spc="-1" dirty="0">
                <a:solidFill>
                  <a:srgbClr val="000000"/>
                </a:solidFill>
                <a:latin typeface="Arial"/>
              </a:rPr>
              <a:t> - root of second growing season beet</a:t>
            </a:r>
            <a:endParaRPr lang="en-US" sz="2400" spc="-1" dirty="0">
              <a:solidFill>
                <a:srgbClr val="FFFFFF"/>
              </a:solidFill>
              <a:latin typeface="Comic Sans MS"/>
            </a:endParaRPr>
          </a:p>
          <a:p>
            <a:pPr>
              <a:lnSpc>
                <a:spcPct val="100000"/>
              </a:lnSpc>
            </a:pPr>
            <a:endParaRPr lang="en-US" sz="2400" spc="-1" dirty="0">
              <a:solidFill>
                <a:srgbClr val="FFFFFF"/>
              </a:solidFill>
              <a:latin typeface="Comic Sans MS"/>
            </a:endParaRPr>
          </a:p>
          <a:p>
            <a:pPr>
              <a:lnSpc>
                <a:spcPct val="100000"/>
              </a:lnSpc>
            </a:pPr>
            <a:r>
              <a:rPr lang="en-US" sz="2400" b="1" spc="-1" dirty="0">
                <a:solidFill>
                  <a:srgbClr val="000000"/>
                </a:solidFill>
                <a:latin typeface="Arial"/>
              </a:rPr>
              <a:t>SINK = areas of metabolism (or storage)  </a:t>
            </a:r>
            <a:endParaRPr lang="en-US" sz="2400" spc="-1" dirty="0">
              <a:solidFill>
                <a:srgbClr val="FFFFFF"/>
              </a:solidFill>
              <a:latin typeface="Comic Sans MS"/>
            </a:endParaRPr>
          </a:p>
          <a:p>
            <a:pPr>
              <a:lnSpc>
                <a:spcPct val="100000"/>
              </a:lnSpc>
            </a:pPr>
            <a:r>
              <a:rPr lang="en-US" sz="2400" spc="-1" dirty="0">
                <a:solidFill>
                  <a:srgbClr val="000000"/>
                </a:solidFill>
                <a:latin typeface="Arial"/>
              </a:rPr>
              <a:t>- non-photosynthetic organs and organs that do not produce enough photosynthetic products to support their own growth or storage </a:t>
            </a:r>
            <a:endParaRPr lang="en-US" sz="2400" spc="-1" dirty="0">
              <a:solidFill>
                <a:srgbClr val="FFFFFF"/>
              </a:solidFill>
              <a:latin typeface="Comic Sans MS"/>
            </a:endParaRPr>
          </a:p>
          <a:p>
            <a:pPr>
              <a:lnSpc>
                <a:spcPct val="100000"/>
              </a:lnSpc>
            </a:pPr>
            <a:r>
              <a:rPr lang="en-US" sz="2400" spc="-1" dirty="0">
                <a:solidFill>
                  <a:srgbClr val="000000"/>
                </a:solidFill>
                <a:latin typeface="Arial"/>
              </a:rPr>
              <a:t>- Example: roots, tubers, developing fruits/seeds, immature leaves</a:t>
            </a:r>
            <a:endParaRPr lang="en-US" sz="2400" spc="-1" dirty="0">
              <a:solidFill>
                <a:srgbClr val="FFFFFF"/>
              </a:solidFill>
              <a:latin typeface="Comic Sans M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CustomShape 1"/>
          <p:cNvSpPr/>
          <p:nvPr/>
        </p:nvSpPr>
        <p:spPr>
          <a:xfrm>
            <a:off x="1600680" y="-1080"/>
            <a:ext cx="9102240" cy="5054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nchor="ctr">
            <a:spAutoFit/>
          </a:bodyPr>
          <a:lstStyle/>
          <a:p>
            <a:pPr algn="ctr">
              <a:lnSpc>
                <a:spcPct val="100000"/>
              </a:lnSpc>
            </a:pPr>
            <a:r>
              <a:rPr lang="en-GB" sz="2700" b="1" spc="-1" dirty="0">
                <a:solidFill>
                  <a:srgbClr val="0000FF"/>
                </a:solidFill>
                <a:latin typeface="Arial"/>
              </a:rPr>
              <a:t>Sieve elements are highly specialized for translocation</a:t>
            </a:r>
            <a:endParaRPr lang="en-US" sz="2700" spc="-1" dirty="0">
              <a:solidFill>
                <a:srgbClr val="FFFFFF"/>
              </a:solidFill>
              <a:latin typeface="Comic Sans MS"/>
            </a:endParaRPr>
          </a:p>
        </p:txBody>
      </p:sp>
      <p:pic>
        <p:nvPicPr>
          <p:cNvPr id="59" name="Picture 3"/>
          <p:cNvPicPr/>
          <p:nvPr/>
        </p:nvPicPr>
        <p:blipFill>
          <a:blip r:embed="rId3"/>
          <a:srcRect l="5357" r="6028" b="2087"/>
          <a:stretch/>
        </p:blipFill>
        <p:spPr>
          <a:xfrm>
            <a:off x="2260560" y="899886"/>
            <a:ext cx="7559640" cy="5899434"/>
          </a:xfrm>
          <a:prstGeom prst="rect">
            <a:avLst/>
          </a:prstGeom>
          <a:ln>
            <a:noFill/>
          </a:ln>
        </p:spPr>
      </p:pic>
      <p:sp>
        <p:nvSpPr>
          <p:cNvPr id="60" name="CustomShape 2"/>
          <p:cNvSpPr/>
          <p:nvPr/>
        </p:nvSpPr>
        <p:spPr>
          <a:xfrm>
            <a:off x="6934080" y="6743880"/>
            <a:ext cx="3009960" cy="11412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61" name="CustomShape 3"/>
          <p:cNvSpPr/>
          <p:nvPr/>
        </p:nvSpPr>
        <p:spPr>
          <a:xfrm>
            <a:off x="1669298" y="4038480"/>
            <a:ext cx="2012324" cy="463846"/>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ctr">
              <a:lnSpc>
                <a:spcPct val="100000"/>
              </a:lnSpc>
            </a:pPr>
            <a:r>
              <a:rPr lang="en-US" sz="2400" spc="-1">
                <a:solidFill>
                  <a:srgbClr val="000000"/>
                </a:solidFill>
                <a:latin typeface="Arial"/>
              </a:rPr>
              <a:t>External view</a:t>
            </a:r>
            <a:endParaRPr lang="en-US" sz="2400" spc="-1">
              <a:solidFill>
                <a:srgbClr val="FFFFFF"/>
              </a:solidFill>
              <a:latin typeface="Comic Sans MS"/>
            </a:endParaRPr>
          </a:p>
        </p:txBody>
      </p:sp>
      <p:sp>
        <p:nvSpPr>
          <p:cNvPr id="62" name="CustomShape 4"/>
          <p:cNvSpPr/>
          <p:nvPr/>
        </p:nvSpPr>
        <p:spPr>
          <a:xfrm>
            <a:off x="7685492" y="609480"/>
            <a:ext cx="2904299" cy="463846"/>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ctr">
              <a:lnSpc>
                <a:spcPct val="100000"/>
              </a:lnSpc>
            </a:pPr>
            <a:r>
              <a:rPr lang="en-US" sz="2400" spc="-1">
                <a:solidFill>
                  <a:srgbClr val="000000"/>
                </a:solidFill>
                <a:latin typeface="Arial"/>
              </a:rPr>
              <a:t>Longitudinal section</a:t>
            </a:r>
            <a:endParaRPr lang="en-US" sz="2400" spc="-1">
              <a:solidFill>
                <a:srgbClr val="FFFFFF"/>
              </a:solidFill>
              <a:latin typeface="Comic Sans MS"/>
            </a:endParaRPr>
          </a:p>
        </p:txBody>
      </p:sp>
      <p:sp>
        <p:nvSpPr>
          <p:cNvPr id="63" name="Line 5"/>
          <p:cNvSpPr/>
          <p:nvPr/>
        </p:nvSpPr>
        <p:spPr>
          <a:xfrm flipV="1">
            <a:off x="2133480" y="3581280"/>
            <a:ext cx="762120" cy="45720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64" name="Line 6"/>
          <p:cNvSpPr/>
          <p:nvPr/>
        </p:nvSpPr>
        <p:spPr>
          <a:xfrm flipH="1">
            <a:off x="7924440" y="1066680"/>
            <a:ext cx="685800" cy="53352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Shape 1"/>
          <p:cNvSpPr txBox="1"/>
          <p:nvPr/>
        </p:nvSpPr>
        <p:spPr>
          <a:xfrm>
            <a:off x="1752600" y="304560"/>
            <a:ext cx="8334829" cy="1143000"/>
          </a:xfrm>
          <a:prstGeom prst="rect">
            <a:avLst/>
          </a:prstGeom>
          <a:noFill/>
          <a:ln>
            <a:noFill/>
          </a:ln>
        </p:spPr>
        <p:txBody>
          <a:bodyPr anchor="ctr">
            <a:noAutofit/>
          </a:bodyPr>
          <a:lstStyle/>
          <a:p>
            <a:pPr algn="ctr"/>
            <a:r>
              <a:rPr lang="en-GB" sz="3200" b="1" spc="-1" dirty="0">
                <a:solidFill>
                  <a:srgbClr val="000000"/>
                </a:solidFill>
                <a:latin typeface="Times New Roman"/>
                <a:ea typeface="PMingLiU"/>
              </a:rPr>
              <a:t>Mechanisms of translocation in phloem </a:t>
            </a:r>
            <a:r>
              <a:rPr b="1" dirty="0"/>
              <a:t/>
            </a:r>
            <a:br>
              <a:rPr b="1" dirty="0"/>
            </a:br>
            <a:r>
              <a:rPr lang="en-GB" sz="3200" b="1" i="1" spc="-1" dirty="0">
                <a:solidFill>
                  <a:srgbClr val="CC00CC"/>
                </a:solidFill>
                <a:latin typeface="Times New Roman"/>
                <a:ea typeface="PMingLiU"/>
              </a:rPr>
              <a:t>Mass Flow (pressure flow) Hypothesis</a:t>
            </a:r>
            <a:r>
              <a:rPr lang="en-GB" sz="3200" b="1" spc="-1" dirty="0">
                <a:solidFill>
                  <a:srgbClr val="000000"/>
                </a:solidFill>
                <a:latin typeface="Times New Roman"/>
                <a:ea typeface="PMingLiU"/>
              </a:rPr>
              <a:t> </a:t>
            </a:r>
            <a:endParaRPr lang="en-US" sz="3200" b="1" spc="-1" dirty="0">
              <a:solidFill>
                <a:srgbClr val="000000"/>
              </a:solidFill>
              <a:latin typeface="Times New Roman"/>
            </a:endParaRPr>
          </a:p>
        </p:txBody>
      </p:sp>
      <p:sp>
        <p:nvSpPr>
          <p:cNvPr id="66" name="TextShape 2"/>
          <p:cNvSpPr txBox="1"/>
          <p:nvPr/>
        </p:nvSpPr>
        <p:spPr>
          <a:xfrm>
            <a:off x="493486" y="1980720"/>
            <a:ext cx="11292114" cy="4876920"/>
          </a:xfrm>
          <a:prstGeom prst="rect">
            <a:avLst/>
          </a:prstGeom>
          <a:noFill/>
          <a:ln>
            <a:noFill/>
          </a:ln>
        </p:spPr>
        <p:txBody>
          <a:bodyPr>
            <a:normAutofit/>
          </a:bodyPr>
          <a:lstStyle/>
          <a:p>
            <a:pPr marL="609480" indent="-609480" algn="just">
              <a:lnSpc>
                <a:spcPct val="90000"/>
              </a:lnSpc>
              <a:spcBef>
                <a:spcPts val="697"/>
              </a:spcBef>
              <a:buClr>
                <a:srgbClr val="000000"/>
              </a:buClr>
              <a:buFont typeface="Times"/>
              <a:buChar char="•"/>
            </a:pPr>
            <a:r>
              <a:rPr lang="en-US" sz="2800" spc="-1" dirty="0">
                <a:solidFill>
                  <a:srgbClr val="000000"/>
                </a:solidFill>
                <a:latin typeface="Times New Roman"/>
                <a:ea typeface="Gulim"/>
              </a:rPr>
              <a:t>Phloem transport is analogous to the operation of a double </a:t>
            </a:r>
            <a:r>
              <a:rPr lang="en-US" sz="2800" spc="-1" dirty="0" err="1">
                <a:solidFill>
                  <a:srgbClr val="000000"/>
                </a:solidFill>
                <a:latin typeface="Times New Roman"/>
                <a:ea typeface="Gulim"/>
              </a:rPr>
              <a:t>osmometer</a:t>
            </a:r>
            <a:r>
              <a:rPr lang="en-US" sz="2800" spc="-1" dirty="0">
                <a:solidFill>
                  <a:srgbClr val="000000"/>
                </a:solidFill>
                <a:latin typeface="Times New Roman"/>
                <a:ea typeface="Gulim"/>
              </a:rPr>
              <a:t> If solute is added to bulb A → osmotic potential decreases → osmotic uptake of water → pressure increases → bulk flow of water and solute to bulb B → pressures increases in bulb → water potential in B greater than in beaker → osmotic flow of water into the beaker → water returns to side A via the connection. This system could be maintained indefinitely if there is a mechanism to remove solute (sucrose) at the end (sink) and a mechanism to add solute (source). </a:t>
            </a:r>
            <a:endParaRPr lang="en-US" sz="2800" spc="-1" dirty="0">
              <a:solidFill>
                <a:srgbClr val="000000"/>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Shape 1"/>
          <p:cNvSpPr txBox="1"/>
          <p:nvPr/>
        </p:nvSpPr>
        <p:spPr>
          <a:xfrm>
            <a:off x="1981200" y="1523520"/>
            <a:ext cx="8305920" cy="4876920"/>
          </a:xfrm>
          <a:prstGeom prst="rect">
            <a:avLst/>
          </a:prstGeom>
          <a:noFill/>
          <a:ln>
            <a:noFill/>
          </a:ln>
        </p:spPr>
        <p:txBody>
          <a:bodyPr>
            <a:normAutofit/>
          </a:bodyPr>
          <a:lstStyle/>
          <a:p>
            <a:pPr marL="342720" indent="-342720" algn="just">
              <a:lnSpc>
                <a:spcPct val="90000"/>
              </a:lnSpc>
              <a:spcBef>
                <a:spcPts val="697"/>
              </a:spcBef>
            </a:pPr>
            <a:r>
              <a:rPr lang="en-GB" sz="2800" spc="-1">
                <a:solidFill>
                  <a:srgbClr val="008000"/>
                </a:solidFill>
                <a:latin typeface="Times New Roman"/>
                <a:ea typeface="Courier 12cpi"/>
              </a:rPr>
              <a:t>At the source (leaves)</a:t>
            </a:r>
            <a:r>
              <a:rPr lang="en-GB" sz="2800" spc="-1">
                <a:solidFill>
                  <a:srgbClr val="000000"/>
                </a:solidFill>
                <a:latin typeface="Times New Roman"/>
                <a:ea typeface="Courier 12cpi"/>
              </a:rPr>
              <a:t>:</a:t>
            </a:r>
            <a:endParaRPr lang="en-US" sz="2800" spc="-1">
              <a:solidFill>
                <a:srgbClr val="000000"/>
              </a:solidFill>
              <a:latin typeface="Times New Roman"/>
            </a:endParaRPr>
          </a:p>
          <a:p>
            <a:pPr marL="342720" indent="-342720" algn="just">
              <a:lnSpc>
                <a:spcPct val="90000"/>
              </a:lnSpc>
              <a:spcBef>
                <a:spcPts val="697"/>
              </a:spcBef>
            </a:pPr>
            <a:r>
              <a:rPr lang="en-GB" sz="2800" spc="-1">
                <a:solidFill>
                  <a:srgbClr val="000000"/>
                </a:solidFill>
                <a:latin typeface="Times New Roman"/>
                <a:ea typeface="Courier 12cpi"/>
              </a:rPr>
              <a:t>Photosynthesizing cells in leaves make sucrose </a:t>
            </a:r>
            <a:endParaRPr lang="en-US" sz="2800" spc="-1">
              <a:solidFill>
                <a:srgbClr val="000000"/>
              </a:solidFill>
              <a:latin typeface="Times New Roman"/>
            </a:endParaRPr>
          </a:p>
          <a:p>
            <a:pPr marL="342720" indent="-342720" algn="just">
              <a:lnSpc>
                <a:spcPct val="90000"/>
              </a:lnSpc>
              <a:spcBef>
                <a:spcPts val="697"/>
              </a:spcBef>
            </a:pPr>
            <a:r>
              <a:rPr lang="en-GB" sz="2800" spc="-1">
                <a:solidFill>
                  <a:srgbClr val="000000"/>
                </a:solidFill>
                <a:latin typeface="Times New Roman"/>
                <a:ea typeface="Courier 12cpi"/>
              </a:rPr>
              <a:t> </a:t>
            </a:r>
            <a:r>
              <a:rPr lang="en-GB" sz="2800" spc="-1">
                <a:solidFill>
                  <a:srgbClr val="000000"/>
                </a:solidFill>
                <a:latin typeface="Symbol"/>
                <a:ea typeface="Symbol"/>
              </a:rPr>
              <a:t></a:t>
            </a:r>
            <a:r>
              <a:rPr lang="en-GB" sz="2800" spc="-1">
                <a:solidFill>
                  <a:srgbClr val="000000"/>
                </a:solidFill>
                <a:latin typeface="Times New Roman"/>
                <a:ea typeface="Courier 12cpi"/>
              </a:rPr>
              <a:t>  water potential decreases  </a:t>
            </a:r>
            <a:endParaRPr lang="en-US" sz="2800" spc="-1">
              <a:solidFill>
                <a:srgbClr val="000000"/>
              </a:solidFill>
              <a:latin typeface="Times New Roman"/>
            </a:endParaRPr>
          </a:p>
          <a:p>
            <a:pPr marL="342720" indent="-342720" algn="just">
              <a:lnSpc>
                <a:spcPct val="90000"/>
              </a:lnSpc>
              <a:spcBef>
                <a:spcPts val="697"/>
              </a:spcBef>
            </a:pPr>
            <a:r>
              <a:rPr lang="en-GB" sz="2800" spc="-1">
                <a:solidFill>
                  <a:srgbClr val="000000"/>
                </a:solidFill>
                <a:latin typeface="Times New Roman"/>
                <a:ea typeface="Courier 12cpi"/>
              </a:rPr>
              <a:t> </a:t>
            </a:r>
            <a:r>
              <a:rPr lang="en-GB" sz="2800" spc="-1">
                <a:solidFill>
                  <a:srgbClr val="000000"/>
                </a:solidFill>
                <a:latin typeface="Symbol"/>
                <a:ea typeface="Symbol"/>
              </a:rPr>
              <a:t></a:t>
            </a:r>
            <a:r>
              <a:rPr lang="en-GB" sz="2800" spc="-1">
                <a:solidFill>
                  <a:srgbClr val="000000"/>
                </a:solidFill>
                <a:latin typeface="Times New Roman"/>
                <a:ea typeface="Courier 12cpi"/>
              </a:rPr>
              <a:t> water enters cells from xylem creating </a:t>
            </a:r>
            <a:r>
              <a:rPr lang="en-GB" sz="2800" spc="-1">
                <a:solidFill>
                  <a:srgbClr val="FF3300"/>
                </a:solidFill>
                <a:latin typeface="Times New Roman"/>
                <a:ea typeface="Courier 12cpi"/>
              </a:rPr>
              <a:t>high pressure potential</a:t>
            </a:r>
            <a:endParaRPr lang="en-US" sz="2800" spc="-1">
              <a:solidFill>
                <a:srgbClr val="000000"/>
              </a:solidFill>
              <a:latin typeface="Times New Roman"/>
            </a:endParaRPr>
          </a:p>
          <a:p>
            <a:pPr marL="342720" indent="-342720" algn="just">
              <a:lnSpc>
                <a:spcPct val="90000"/>
              </a:lnSpc>
              <a:spcBef>
                <a:spcPts val="697"/>
              </a:spcBef>
            </a:pPr>
            <a:r>
              <a:rPr lang="en-GB" sz="2800" spc="-1">
                <a:solidFill>
                  <a:srgbClr val="3333FF"/>
                </a:solidFill>
                <a:latin typeface="Times New Roman"/>
                <a:ea typeface="Courier 12cpi"/>
              </a:rPr>
              <a:t>At the sink (root)</a:t>
            </a:r>
            <a:r>
              <a:rPr lang="en-GB" sz="2800" spc="-1">
                <a:solidFill>
                  <a:srgbClr val="000000"/>
                </a:solidFill>
                <a:latin typeface="Times New Roman"/>
                <a:ea typeface="Courier 12cpi"/>
              </a:rPr>
              <a:t>:</a:t>
            </a:r>
            <a:endParaRPr lang="en-US" sz="2800" spc="-1">
              <a:solidFill>
                <a:srgbClr val="000000"/>
              </a:solidFill>
              <a:latin typeface="Times New Roman"/>
            </a:endParaRPr>
          </a:p>
          <a:p>
            <a:pPr marL="342720" indent="-342720" algn="just">
              <a:lnSpc>
                <a:spcPct val="90000"/>
              </a:lnSpc>
              <a:spcBef>
                <a:spcPts val="697"/>
              </a:spcBef>
            </a:pPr>
            <a:r>
              <a:rPr lang="en-GB" sz="2800" spc="-1">
                <a:solidFill>
                  <a:srgbClr val="000000"/>
                </a:solidFill>
                <a:latin typeface="Times New Roman"/>
                <a:ea typeface="Courier 12cpi"/>
              </a:rPr>
              <a:t>sucrose either respired or stored as starch </a:t>
            </a:r>
            <a:endParaRPr lang="en-US" sz="2800" spc="-1">
              <a:solidFill>
                <a:srgbClr val="000000"/>
              </a:solidFill>
              <a:latin typeface="Times New Roman"/>
            </a:endParaRPr>
          </a:p>
          <a:p>
            <a:pPr marL="342720" indent="-342720" algn="just">
              <a:lnSpc>
                <a:spcPct val="90000"/>
              </a:lnSpc>
              <a:spcBef>
                <a:spcPts val="697"/>
              </a:spcBef>
            </a:pPr>
            <a:r>
              <a:rPr lang="en-GB" sz="2800" spc="-1">
                <a:solidFill>
                  <a:srgbClr val="000000"/>
                </a:solidFill>
                <a:latin typeface="Times New Roman"/>
                <a:ea typeface="Courier 12cpi"/>
              </a:rPr>
              <a:t> </a:t>
            </a:r>
            <a:r>
              <a:rPr lang="en-GB" sz="2800" spc="-1">
                <a:solidFill>
                  <a:srgbClr val="000000"/>
                </a:solidFill>
                <a:latin typeface="Symbol"/>
                <a:ea typeface="Symbol"/>
              </a:rPr>
              <a:t></a:t>
            </a:r>
            <a:r>
              <a:rPr lang="en-GB" sz="2800" spc="-1">
                <a:solidFill>
                  <a:srgbClr val="000000"/>
                </a:solidFill>
                <a:latin typeface="Times New Roman"/>
                <a:ea typeface="Courier 12cpi"/>
              </a:rPr>
              <a:t>  water potential increases</a:t>
            </a:r>
            <a:endParaRPr lang="en-US" sz="2800" spc="-1">
              <a:solidFill>
                <a:srgbClr val="000000"/>
              </a:solidFill>
              <a:latin typeface="Times New Roman"/>
            </a:endParaRPr>
          </a:p>
          <a:p>
            <a:pPr marL="342720" indent="-342720" algn="just">
              <a:lnSpc>
                <a:spcPct val="90000"/>
              </a:lnSpc>
              <a:spcBef>
                <a:spcPts val="697"/>
              </a:spcBef>
            </a:pPr>
            <a:r>
              <a:rPr lang="en-GB" sz="2800" spc="-1">
                <a:solidFill>
                  <a:srgbClr val="000000"/>
                </a:solidFill>
                <a:latin typeface="Times New Roman"/>
                <a:ea typeface="Courier 12cpi"/>
              </a:rPr>
              <a:t> </a:t>
            </a:r>
            <a:r>
              <a:rPr lang="en-GB" sz="2800" spc="-1">
                <a:solidFill>
                  <a:srgbClr val="000000"/>
                </a:solidFill>
                <a:latin typeface="Symbol"/>
                <a:ea typeface="Symbol"/>
              </a:rPr>
              <a:t></a:t>
            </a:r>
            <a:r>
              <a:rPr lang="en-GB" sz="2800" spc="-1">
                <a:solidFill>
                  <a:srgbClr val="000000"/>
                </a:solidFill>
                <a:latin typeface="Times New Roman"/>
                <a:ea typeface="Courier 12cpi"/>
              </a:rPr>
              <a:t>  </a:t>
            </a:r>
            <a:r>
              <a:rPr lang="en-GB" sz="2800" spc="-1">
                <a:solidFill>
                  <a:srgbClr val="FF3300"/>
                </a:solidFill>
                <a:latin typeface="Times New Roman"/>
                <a:ea typeface="Courier 12cpi"/>
              </a:rPr>
              <a:t>low pressure potential</a:t>
            </a:r>
            <a:endParaRPr lang="en-US" sz="2800" spc="-1">
              <a:solidFill>
                <a:srgbClr val="000000"/>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anim calcmode="lin" valueType="num">
                                      <p:cBhvr additive="repl">
                                        <p:cTn id="7" dur="500" fill="hold"/>
                                        <p:tgtEl>
                                          <p:spTgt spid="67">
                                            <p:txEl>
                                              <p:pRg st="0" end="0"/>
                                            </p:txEl>
                                          </p:spTgt>
                                        </p:tgtEl>
                                        <p:attrNameLst>
                                          <p:attrName>ppt_w</p:attrName>
                                        </p:attrNameLst>
                                      </p:cBhvr>
                                      <p:tavLst>
                                        <p:tav tm="0">
                                          <p:val>
                                            <p:fltVal val="0"/>
                                          </p:val>
                                        </p:tav>
                                        <p:tav tm="100000">
                                          <p:val>
                                            <p:strVal val="#ppt_w"/>
                                          </p:val>
                                        </p:tav>
                                      </p:tavLst>
                                    </p:anim>
                                    <p:anim calcmode="lin" valueType="num">
                                      <p:cBhvr additive="repl">
                                        <p:cTn id="8" dur="500" fill="hold"/>
                                        <p:tgtEl>
                                          <p:spTgt spid="6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7">
                                            <p:txEl>
                                              <p:pRg st="1" end="1"/>
                                            </p:txEl>
                                          </p:spTgt>
                                        </p:tgtEl>
                                        <p:attrNameLst>
                                          <p:attrName>style.visibility</p:attrName>
                                        </p:attrNameLst>
                                      </p:cBhvr>
                                      <p:to>
                                        <p:strVal val="visible"/>
                                      </p:to>
                                    </p:set>
                                    <p:anim calcmode="lin" valueType="num">
                                      <p:cBhvr additive="repl">
                                        <p:cTn id="13" dur="500" fill="hold"/>
                                        <p:tgtEl>
                                          <p:spTgt spid="67">
                                            <p:txEl>
                                              <p:pRg st="1" end="1"/>
                                            </p:txEl>
                                          </p:spTgt>
                                        </p:tgtEl>
                                        <p:attrNameLst>
                                          <p:attrName>ppt_w</p:attrName>
                                        </p:attrNameLst>
                                      </p:cBhvr>
                                      <p:tavLst>
                                        <p:tav tm="0">
                                          <p:val>
                                            <p:fltVal val="0"/>
                                          </p:val>
                                        </p:tav>
                                        <p:tav tm="100000">
                                          <p:val>
                                            <p:strVal val="#ppt_w"/>
                                          </p:val>
                                        </p:tav>
                                      </p:tavLst>
                                    </p:anim>
                                    <p:anim calcmode="lin" valueType="num">
                                      <p:cBhvr additive="repl">
                                        <p:cTn id="14" dur="500" fill="hold"/>
                                        <p:tgtEl>
                                          <p:spTgt spid="6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67">
                                            <p:txEl>
                                              <p:pRg st="2" end="2"/>
                                            </p:txEl>
                                          </p:spTgt>
                                        </p:tgtEl>
                                        <p:attrNameLst>
                                          <p:attrName>style.visibility</p:attrName>
                                        </p:attrNameLst>
                                      </p:cBhvr>
                                      <p:to>
                                        <p:strVal val="visible"/>
                                      </p:to>
                                    </p:set>
                                    <p:anim calcmode="lin" valueType="num">
                                      <p:cBhvr additive="repl">
                                        <p:cTn id="19" dur="500" fill="hold"/>
                                        <p:tgtEl>
                                          <p:spTgt spid="67">
                                            <p:txEl>
                                              <p:pRg st="2" end="2"/>
                                            </p:txEl>
                                          </p:spTgt>
                                        </p:tgtEl>
                                        <p:attrNameLst>
                                          <p:attrName>ppt_w</p:attrName>
                                        </p:attrNameLst>
                                      </p:cBhvr>
                                      <p:tavLst>
                                        <p:tav tm="0">
                                          <p:val>
                                            <p:fltVal val="0"/>
                                          </p:val>
                                        </p:tav>
                                        <p:tav tm="100000">
                                          <p:val>
                                            <p:strVal val="#ppt_w"/>
                                          </p:val>
                                        </p:tav>
                                      </p:tavLst>
                                    </p:anim>
                                    <p:anim calcmode="lin" valueType="num">
                                      <p:cBhvr additive="repl">
                                        <p:cTn id="20" dur="500" fill="hold"/>
                                        <p:tgtEl>
                                          <p:spTgt spid="6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67">
                                            <p:txEl>
                                              <p:pRg st="3" end="3"/>
                                            </p:txEl>
                                          </p:spTgt>
                                        </p:tgtEl>
                                        <p:attrNameLst>
                                          <p:attrName>style.visibility</p:attrName>
                                        </p:attrNameLst>
                                      </p:cBhvr>
                                      <p:to>
                                        <p:strVal val="visible"/>
                                      </p:to>
                                    </p:set>
                                    <p:anim calcmode="lin" valueType="num">
                                      <p:cBhvr additive="repl">
                                        <p:cTn id="25" dur="500" fill="hold"/>
                                        <p:tgtEl>
                                          <p:spTgt spid="67">
                                            <p:txEl>
                                              <p:pRg st="3" end="3"/>
                                            </p:txEl>
                                          </p:spTgt>
                                        </p:tgtEl>
                                        <p:attrNameLst>
                                          <p:attrName>ppt_w</p:attrName>
                                        </p:attrNameLst>
                                      </p:cBhvr>
                                      <p:tavLst>
                                        <p:tav tm="0">
                                          <p:val>
                                            <p:fltVal val="0"/>
                                          </p:val>
                                        </p:tav>
                                        <p:tav tm="100000">
                                          <p:val>
                                            <p:strVal val="#ppt_w"/>
                                          </p:val>
                                        </p:tav>
                                      </p:tavLst>
                                    </p:anim>
                                    <p:anim calcmode="lin" valueType="num">
                                      <p:cBhvr additive="repl">
                                        <p:cTn id="26" dur="500" fill="hold"/>
                                        <p:tgtEl>
                                          <p:spTgt spid="6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67">
                                            <p:txEl>
                                              <p:pRg st="4" end="4"/>
                                            </p:txEl>
                                          </p:spTgt>
                                        </p:tgtEl>
                                        <p:attrNameLst>
                                          <p:attrName>style.visibility</p:attrName>
                                        </p:attrNameLst>
                                      </p:cBhvr>
                                      <p:to>
                                        <p:strVal val="visible"/>
                                      </p:to>
                                    </p:set>
                                    <p:anim calcmode="lin" valueType="num">
                                      <p:cBhvr additive="repl">
                                        <p:cTn id="31" dur="500" fill="hold"/>
                                        <p:tgtEl>
                                          <p:spTgt spid="67">
                                            <p:txEl>
                                              <p:pRg st="4" end="4"/>
                                            </p:txEl>
                                          </p:spTgt>
                                        </p:tgtEl>
                                        <p:attrNameLst>
                                          <p:attrName>ppt_w</p:attrName>
                                        </p:attrNameLst>
                                      </p:cBhvr>
                                      <p:tavLst>
                                        <p:tav tm="0">
                                          <p:val>
                                            <p:fltVal val="0"/>
                                          </p:val>
                                        </p:tav>
                                        <p:tav tm="100000">
                                          <p:val>
                                            <p:strVal val="#ppt_w"/>
                                          </p:val>
                                        </p:tav>
                                      </p:tavLst>
                                    </p:anim>
                                    <p:anim calcmode="lin" valueType="num">
                                      <p:cBhvr additive="repl">
                                        <p:cTn id="32" dur="500" fill="hold"/>
                                        <p:tgtEl>
                                          <p:spTgt spid="6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67">
                                            <p:txEl>
                                              <p:pRg st="5" end="5"/>
                                            </p:txEl>
                                          </p:spTgt>
                                        </p:tgtEl>
                                        <p:attrNameLst>
                                          <p:attrName>style.visibility</p:attrName>
                                        </p:attrNameLst>
                                      </p:cBhvr>
                                      <p:to>
                                        <p:strVal val="visible"/>
                                      </p:to>
                                    </p:set>
                                    <p:anim calcmode="lin" valueType="num">
                                      <p:cBhvr additive="repl">
                                        <p:cTn id="37" dur="500" fill="hold"/>
                                        <p:tgtEl>
                                          <p:spTgt spid="67">
                                            <p:txEl>
                                              <p:pRg st="5" end="5"/>
                                            </p:txEl>
                                          </p:spTgt>
                                        </p:tgtEl>
                                        <p:attrNameLst>
                                          <p:attrName>ppt_w</p:attrName>
                                        </p:attrNameLst>
                                      </p:cBhvr>
                                      <p:tavLst>
                                        <p:tav tm="0">
                                          <p:val>
                                            <p:fltVal val="0"/>
                                          </p:val>
                                        </p:tav>
                                        <p:tav tm="100000">
                                          <p:val>
                                            <p:strVal val="#ppt_w"/>
                                          </p:val>
                                        </p:tav>
                                      </p:tavLst>
                                    </p:anim>
                                    <p:anim calcmode="lin" valueType="num">
                                      <p:cBhvr additive="repl">
                                        <p:cTn id="38" dur="500" fill="hold"/>
                                        <p:tgtEl>
                                          <p:spTgt spid="6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67">
                                            <p:txEl>
                                              <p:pRg st="6" end="6"/>
                                            </p:txEl>
                                          </p:spTgt>
                                        </p:tgtEl>
                                        <p:attrNameLst>
                                          <p:attrName>style.visibility</p:attrName>
                                        </p:attrNameLst>
                                      </p:cBhvr>
                                      <p:to>
                                        <p:strVal val="visible"/>
                                      </p:to>
                                    </p:set>
                                    <p:anim calcmode="lin" valueType="num">
                                      <p:cBhvr additive="repl">
                                        <p:cTn id="43" dur="500" fill="hold"/>
                                        <p:tgtEl>
                                          <p:spTgt spid="67">
                                            <p:txEl>
                                              <p:pRg st="6" end="6"/>
                                            </p:txEl>
                                          </p:spTgt>
                                        </p:tgtEl>
                                        <p:attrNameLst>
                                          <p:attrName>ppt_w</p:attrName>
                                        </p:attrNameLst>
                                      </p:cBhvr>
                                      <p:tavLst>
                                        <p:tav tm="0">
                                          <p:val>
                                            <p:fltVal val="0"/>
                                          </p:val>
                                        </p:tav>
                                        <p:tav tm="100000">
                                          <p:val>
                                            <p:strVal val="#ppt_w"/>
                                          </p:val>
                                        </p:tav>
                                      </p:tavLst>
                                    </p:anim>
                                    <p:anim calcmode="lin" valueType="num">
                                      <p:cBhvr additive="repl">
                                        <p:cTn id="44" dur="500" fill="hold"/>
                                        <p:tgtEl>
                                          <p:spTgt spid="67">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67">
                                            <p:txEl>
                                              <p:pRg st="7" end="7"/>
                                            </p:txEl>
                                          </p:spTgt>
                                        </p:tgtEl>
                                        <p:attrNameLst>
                                          <p:attrName>style.visibility</p:attrName>
                                        </p:attrNameLst>
                                      </p:cBhvr>
                                      <p:to>
                                        <p:strVal val="visible"/>
                                      </p:to>
                                    </p:set>
                                    <p:anim calcmode="lin" valueType="num">
                                      <p:cBhvr additive="repl">
                                        <p:cTn id="49" dur="500" fill="hold"/>
                                        <p:tgtEl>
                                          <p:spTgt spid="67">
                                            <p:txEl>
                                              <p:pRg st="7" end="7"/>
                                            </p:txEl>
                                          </p:spTgt>
                                        </p:tgtEl>
                                        <p:attrNameLst>
                                          <p:attrName>ppt_w</p:attrName>
                                        </p:attrNameLst>
                                      </p:cBhvr>
                                      <p:tavLst>
                                        <p:tav tm="0">
                                          <p:val>
                                            <p:fltVal val="0"/>
                                          </p:val>
                                        </p:tav>
                                        <p:tav tm="100000">
                                          <p:val>
                                            <p:strVal val="#ppt_w"/>
                                          </p:val>
                                        </p:tav>
                                      </p:tavLst>
                                    </p:anim>
                                    <p:anim calcmode="lin" valueType="num">
                                      <p:cBhvr additive="repl">
                                        <p:cTn id="50" dur="500" fill="hold"/>
                                        <p:tgtEl>
                                          <p:spTgt spid="67">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3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7.xml><?xml version="1.0" encoding="utf-8"?>
<a:theme xmlns:a="http://schemas.openxmlformats.org/drawingml/2006/main" name="2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1700</TotalTime>
  <Words>1095</Words>
  <Application>Microsoft Office PowerPoint</Application>
  <PresentationFormat>Widescreen</PresentationFormat>
  <Paragraphs>91</Paragraphs>
  <Slides>18</Slides>
  <Notes>7</Notes>
  <HiddenSlides>0</HiddenSlides>
  <MMClips>0</MMClips>
  <ScaleCrop>false</ScaleCrop>
  <HeadingPairs>
    <vt:vector size="6" baseType="variant">
      <vt:variant>
        <vt:lpstr>Fonts Used</vt:lpstr>
      </vt:variant>
      <vt:variant>
        <vt:i4>19</vt:i4>
      </vt:variant>
      <vt:variant>
        <vt:lpstr>Theme</vt:lpstr>
      </vt:variant>
      <vt:variant>
        <vt:i4>7</vt:i4>
      </vt:variant>
      <vt:variant>
        <vt:lpstr>Slide Titles</vt:lpstr>
      </vt:variant>
      <vt:variant>
        <vt:i4>18</vt:i4>
      </vt:variant>
    </vt:vector>
  </HeadingPairs>
  <TitlesOfParts>
    <vt:vector size="44" baseType="lpstr">
      <vt:lpstr>MS PGothic</vt:lpstr>
      <vt:lpstr>Arabic Transparent</vt:lpstr>
      <vt:lpstr>Arial</vt:lpstr>
      <vt:lpstr>Calibri</vt:lpstr>
      <vt:lpstr>Calibri Light</vt:lpstr>
      <vt:lpstr>Century Gothic</vt:lpstr>
      <vt:lpstr>Comic Sans MS</vt:lpstr>
      <vt:lpstr>Constantia</vt:lpstr>
      <vt:lpstr>Corbel</vt:lpstr>
      <vt:lpstr>Courier 12cpi</vt:lpstr>
      <vt:lpstr>DejaVu Sans</vt:lpstr>
      <vt:lpstr>Gulim</vt:lpstr>
      <vt:lpstr>PMingLiU</vt:lpstr>
      <vt:lpstr>Symbol</vt:lpstr>
      <vt:lpstr>Tahoma</vt:lpstr>
      <vt:lpstr>Times</vt:lpstr>
      <vt:lpstr>Times New Roman</vt:lpstr>
      <vt:lpstr>Trebuchet MS</vt:lpstr>
      <vt:lpstr>Wingdings 3</vt:lpstr>
      <vt:lpstr>Office Theme</vt:lpstr>
      <vt:lpstr>Facet</vt:lpstr>
      <vt:lpstr>1_Retrospect</vt:lpstr>
      <vt:lpstr>3_Retrospect</vt:lpstr>
      <vt:lpstr>Retrospect</vt:lpstr>
      <vt:lpstr>Basis</vt:lpstr>
      <vt:lpstr>2_Retrospect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George Koch</dc:creator>
  <dc:description/>
  <cp:lastModifiedBy>THINKPAD</cp:lastModifiedBy>
  <cp:revision>97</cp:revision>
  <dcterms:created xsi:type="dcterms:W3CDTF">2004-03-29T02:42:54Z</dcterms:created>
  <dcterms:modified xsi:type="dcterms:W3CDTF">2023-10-05T17:37:33Z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urse Name">
    <vt:lpwstr>plant physiology</vt:lpwstr>
  </property>
</Properties>
</file>