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8" r:id="rId8"/>
    <p:sldId id="269" r:id="rId9"/>
    <p:sldId id="27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FF628F-977C-D548-876B-A231F7C9FF7C}"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BFE9B-0D7D-C94E-8829-7537FD13D245}" type="slidenum">
              <a:rPr lang="en-US" smtClean="0"/>
              <a:t>‹#›</a:t>
            </a:fld>
            <a:endParaRPr lang="en-US"/>
          </a:p>
        </p:txBody>
      </p:sp>
    </p:spTree>
    <p:extLst>
      <p:ext uri="{BB962C8B-B14F-4D97-AF65-F5344CB8AC3E}">
        <p14:creationId xmlns:p14="http://schemas.microsoft.com/office/powerpoint/2010/main" val="2169782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F628F-977C-D548-876B-A231F7C9FF7C}"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BFE9B-0D7D-C94E-8829-7537FD13D245}" type="slidenum">
              <a:rPr lang="en-US" smtClean="0"/>
              <a:t>‹#›</a:t>
            </a:fld>
            <a:endParaRPr lang="en-US"/>
          </a:p>
        </p:txBody>
      </p:sp>
    </p:spTree>
    <p:extLst>
      <p:ext uri="{BB962C8B-B14F-4D97-AF65-F5344CB8AC3E}">
        <p14:creationId xmlns:p14="http://schemas.microsoft.com/office/powerpoint/2010/main" val="3917220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F628F-977C-D548-876B-A231F7C9FF7C}"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BFE9B-0D7D-C94E-8829-7537FD13D245}" type="slidenum">
              <a:rPr lang="en-US" smtClean="0"/>
              <a:t>‹#›</a:t>
            </a:fld>
            <a:endParaRPr lang="en-US"/>
          </a:p>
        </p:txBody>
      </p:sp>
    </p:spTree>
    <p:extLst>
      <p:ext uri="{BB962C8B-B14F-4D97-AF65-F5344CB8AC3E}">
        <p14:creationId xmlns:p14="http://schemas.microsoft.com/office/powerpoint/2010/main" val="3477862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F628F-977C-D548-876B-A231F7C9FF7C}"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BFE9B-0D7D-C94E-8829-7537FD13D245}" type="slidenum">
              <a:rPr lang="en-US" smtClean="0"/>
              <a:t>‹#›</a:t>
            </a:fld>
            <a:endParaRPr lang="en-US"/>
          </a:p>
        </p:txBody>
      </p:sp>
    </p:spTree>
    <p:extLst>
      <p:ext uri="{BB962C8B-B14F-4D97-AF65-F5344CB8AC3E}">
        <p14:creationId xmlns:p14="http://schemas.microsoft.com/office/powerpoint/2010/main" val="2462499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FF628F-977C-D548-876B-A231F7C9FF7C}"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BFE9B-0D7D-C94E-8829-7537FD13D245}" type="slidenum">
              <a:rPr lang="en-US" smtClean="0"/>
              <a:t>‹#›</a:t>
            </a:fld>
            <a:endParaRPr lang="en-US"/>
          </a:p>
        </p:txBody>
      </p:sp>
    </p:spTree>
    <p:extLst>
      <p:ext uri="{BB962C8B-B14F-4D97-AF65-F5344CB8AC3E}">
        <p14:creationId xmlns:p14="http://schemas.microsoft.com/office/powerpoint/2010/main" val="236993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FF628F-977C-D548-876B-A231F7C9FF7C}"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BFE9B-0D7D-C94E-8829-7537FD13D245}" type="slidenum">
              <a:rPr lang="en-US" smtClean="0"/>
              <a:t>‹#›</a:t>
            </a:fld>
            <a:endParaRPr lang="en-US"/>
          </a:p>
        </p:txBody>
      </p:sp>
    </p:spTree>
    <p:extLst>
      <p:ext uri="{BB962C8B-B14F-4D97-AF65-F5344CB8AC3E}">
        <p14:creationId xmlns:p14="http://schemas.microsoft.com/office/powerpoint/2010/main" val="3554305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FF628F-977C-D548-876B-A231F7C9FF7C}" type="datetimeFigureOut">
              <a:rPr lang="en-US" smtClean="0"/>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7BFE9B-0D7D-C94E-8829-7537FD13D245}" type="slidenum">
              <a:rPr lang="en-US" smtClean="0"/>
              <a:t>‹#›</a:t>
            </a:fld>
            <a:endParaRPr lang="en-US"/>
          </a:p>
        </p:txBody>
      </p:sp>
    </p:spTree>
    <p:extLst>
      <p:ext uri="{BB962C8B-B14F-4D97-AF65-F5344CB8AC3E}">
        <p14:creationId xmlns:p14="http://schemas.microsoft.com/office/powerpoint/2010/main" val="3016719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FF628F-977C-D548-876B-A231F7C9FF7C}"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7BFE9B-0D7D-C94E-8829-7537FD13D245}" type="slidenum">
              <a:rPr lang="en-US" smtClean="0"/>
              <a:t>‹#›</a:t>
            </a:fld>
            <a:endParaRPr lang="en-US"/>
          </a:p>
        </p:txBody>
      </p:sp>
    </p:spTree>
    <p:extLst>
      <p:ext uri="{BB962C8B-B14F-4D97-AF65-F5344CB8AC3E}">
        <p14:creationId xmlns:p14="http://schemas.microsoft.com/office/powerpoint/2010/main" val="3464722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F628F-977C-D548-876B-A231F7C9FF7C}" type="datetimeFigureOut">
              <a:rPr lang="en-US" smtClean="0"/>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7BFE9B-0D7D-C94E-8829-7537FD13D245}" type="slidenum">
              <a:rPr lang="en-US" smtClean="0"/>
              <a:t>‹#›</a:t>
            </a:fld>
            <a:endParaRPr lang="en-US"/>
          </a:p>
        </p:txBody>
      </p:sp>
    </p:spTree>
    <p:extLst>
      <p:ext uri="{BB962C8B-B14F-4D97-AF65-F5344CB8AC3E}">
        <p14:creationId xmlns:p14="http://schemas.microsoft.com/office/powerpoint/2010/main" val="1751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F628F-977C-D548-876B-A231F7C9FF7C}"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BFE9B-0D7D-C94E-8829-7537FD13D245}" type="slidenum">
              <a:rPr lang="en-US" smtClean="0"/>
              <a:t>‹#›</a:t>
            </a:fld>
            <a:endParaRPr lang="en-US"/>
          </a:p>
        </p:txBody>
      </p:sp>
    </p:spTree>
    <p:extLst>
      <p:ext uri="{BB962C8B-B14F-4D97-AF65-F5344CB8AC3E}">
        <p14:creationId xmlns:p14="http://schemas.microsoft.com/office/powerpoint/2010/main" val="184266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F628F-977C-D548-876B-A231F7C9FF7C}"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BFE9B-0D7D-C94E-8829-7537FD13D245}" type="slidenum">
              <a:rPr lang="en-US" smtClean="0"/>
              <a:t>‹#›</a:t>
            </a:fld>
            <a:endParaRPr lang="en-US"/>
          </a:p>
        </p:txBody>
      </p:sp>
    </p:spTree>
    <p:extLst>
      <p:ext uri="{BB962C8B-B14F-4D97-AF65-F5344CB8AC3E}">
        <p14:creationId xmlns:p14="http://schemas.microsoft.com/office/powerpoint/2010/main" val="218387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F628F-977C-D548-876B-A231F7C9FF7C}" type="datetimeFigureOut">
              <a:rPr lang="en-US" smtClean="0"/>
              <a:t>1/12/2021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BFE9B-0D7D-C94E-8829-7537FD13D245}" type="slidenum">
              <a:rPr lang="en-US" smtClean="0"/>
              <a:t>‹#›</a:t>
            </a:fld>
            <a:endParaRPr lang="en-US"/>
          </a:p>
        </p:txBody>
      </p:sp>
    </p:spTree>
    <p:extLst>
      <p:ext uri="{BB962C8B-B14F-4D97-AF65-F5344CB8AC3E}">
        <p14:creationId xmlns:p14="http://schemas.microsoft.com/office/powerpoint/2010/main" val="3650697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91759" y="4852947"/>
            <a:ext cx="184666" cy="369332"/>
          </a:xfrm>
          <a:prstGeom prst="rect">
            <a:avLst/>
          </a:prstGeom>
          <a:noFill/>
        </p:spPr>
        <p:txBody>
          <a:bodyPr wrap="none" rtlCol="0">
            <a:spAutoFit/>
          </a:bodyPr>
          <a:lstStyle/>
          <a:p>
            <a:endParaRPr lang="en-US" dirty="0"/>
          </a:p>
        </p:txBody>
      </p:sp>
      <p:pic>
        <p:nvPicPr>
          <p:cNvPr id="7" name="Picture 6"/>
          <p:cNvPicPr>
            <a:picLocks noChangeAspect="1"/>
          </p:cNvPicPr>
          <p:nvPr/>
        </p:nvPicPr>
        <p:blipFill>
          <a:blip r:embed="rId4"/>
          <a:stretch>
            <a:fillRect/>
          </a:stretch>
        </p:blipFill>
        <p:spPr>
          <a:xfrm>
            <a:off x="-121502" y="-150919"/>
            <a:ext cx="9265502" cy="7008919"/>
          </a:xfrm>
          <a:prstGeom prst="rect">
            <a:avLst/>
          </a:prstGeom>
        </p:spPr>
      </p:pic>
      <p:sp>
        <p:nvSpPr>
          <p:cNvPr id="9" name="Title 1"/>
          <p:cNvSpPr>
            <a:spLocks noGrp="1"/>
          </p:cNvSpPr>
          <p:nvPr>
            <p:ph type="ctrTitle"/>
          </p:nvPr>
        </p:nvSpPr>
        <p:spPr>
          <a:xfrm>
            <a:off x="250842" y="2208698"/>
            <a:ext cx="8458200" cy="976491"/>
          </a:xfrm>
        </p:spPr>
        <p:txBody>
          <a:bodyPr>
            <a:normAutofit fontScale="90000"/>
          </a:bodyPr>
          <a:lstStyle/>
          <a:p>
            <a:r>
              <a:rPr lang="en-US" b="1" dirty="0" smtClean="0">
                <a:solidFill>
                  <a:schemeClr val="accent6">
                    <a:lumMod val="75000"/>
                  </a:schemeClr>
                </a:solidFill>
              </a:rPr>
              <a:t>Opportunistic Fungi: Candidiasis</a:t>
            </a:r>
            <a:r>
              <a:rPr lang="en-US" dirty="0" smtClean="0">
                <a:solidFill>
                  <a:schemeClr val="accent6">
                    <a:lumMod val="75000"/>
                  </a:schemeClr>
                </a:solidFill>
              </a:rPr>
              <a:t/>
            </a:r>
            <a:br>
              <a:rPr lang="en-US" dirty="0" smtClean="0">
                <a:solidFill>
                  <a:schemeClr val="accent6">
                    <a:lumMod val="75000"/>
                  </a:schemeClr>
                </a:solidFill>
              </a:rPr>
            </a:br>
            <a:endParaRPr lang="en-US" dirty="0">
              <a:solidFill>
                <a:schemeClr val="accent6">
                  <a:lumMod val="75000"/>
                </a:schemeClr>
              </a:solidFill>
            </a:endParaRPr>
          </a:p>
        </p:txBody>
      </p:sp>
      <p:sp>
        <p:nvSpPr>
          <p:cNvPr id="10" name="Rectangle 9"/>
          <p:cNvSpPr/>
          <p:nvPr/>
        </p:nvSpPr>
        <p:spPr>
          <a:xfrm>
            <a:off x="2693041" y="4559651"/>
            <a:ext cx="4128729" cy="400110"/>
          </a:xfrm>
          <a:prstGeom prst="rect">
            <a:avLst/>
          </a:prstGeom>
        </p:spPr>
        <p:txBody>
          <a:bodyPr wrap="none">
            <a:spAutoFit/>
          </a:bodyPr>
          <a:lstStyle/>
          <a:p>
            <a:r>
              <a:rPr lang="en-US" sz="2000" b="1" dirty="0" err="1">
                <a:solidFill>
                  <a:srgbClr val="FFFFFF"/>
                </a:solidFill>
              </a:rPr>
              <a:t>Assist.Prof</a:t>
            </a:r>
            <a:r>
              <a:rPr lang="en-US" sz="2000" b="1" dirty="0">
                <a:solidFill>
                  <a:srgbClr val="FFFFFF"/>
                </a:solidFill>
              </a:rPr>
              <a:t>.: </a:t>
            </a:r>
            <a:r>
              <a:rPr lang="en-US" sz="2000" b="1" dirty="0" err="1">
                <a:solidFill>
                  <a:srgbClr val="FFFFFF"/>
                </a:solidFill>
              </a:rPr>
              <a:t>Nareen</a:t>
            </a:r>
            <a:r>
              <a:rPr lang="en-US" sz="2000" b="1" dirty="0">
                <a:solidFill>
                  <a:srgbClr val="FFFFFF"/>
                </a:solidFill>
              </a:rPr>
              <a:t> Q. </a:t>
            </a:r>
            <a:r>
              <a:rPr lang="en-US" sz="2000" b="1" dirty="0" err="1">
                <a:solidFill>
                  <a:srgbClr val="FFFFFF"/>
                </a:solidFill>
              </a:rPr>
              <a:t>Faqi</a:t>
            </a:r>
            <a:r>
              <a:rPr lang="en-US" sz="2000" b="1" dirty="0">
                <a:solidFill>
                  <a:srgbClr val="FFFFFF"/>
                </a:solidFill>
              </a:rPr>
              <a:t> Abdullah</a:t>
            </a:r>
            <a:endParaRPr lang="en-US" sz="2000" dirty="0">
              <a:solidFill>
                <a:srgbClr val="FFFFFF"/>
              </a:solidFill>
            </a:endParaRPr>
          </a:p>
        </p:txBody>
      </p:sp>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4058571504"/>
      </p:ext>
    </p:extLst>
  </p:cSld>
  <p:clrMapOvr>
    <a:masterClrMapping/>
  </p:clrMapOvr>
  <mc:AlternateContent xmlns:mc="http://schemas.openxmlformats.org/markup-compatibility/2006" xmlns:p14="http://schemas.microsoft.com/office/powerpoint/2010/main">
    <mc:Choice Requires="p14">
      <p:transition spd="slow" p14:dur="2000" advTm="13012"/>
    </mc:Choice>
    <mc:Fallback xmlns="">
      <p:transition spd="slow" advTm="1301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59"/>
            <a:ext cx="8229600" cy="791596"/>
          </a:xfrm>
        </p:spPr>
        <p:txBody>
          <a:bodyPr>
            <a:normAutofit/>
          </a:bodyPr>
          <a:lstStyle/>
          <a:p>
            <a:r>
              <a:rPr lang="en-US" sz="3200" b="1" dirty="0" smtClean="0"/>
              <a:t>4. Candidiasis</a:t>
            </a:r>
            <a:endParaRPr lang="en-US" sz="3200" dirty="0"/>
          </a:p>
        </p:txBody>
      </p:sp>
      <p:sp>
        <p:nvSpPr>
          <p:cNvPr id="3" name="Content Placeholder 2"/>
          <p:cNvSpPr>
            <a:spLocks noGrp="1"/>
          </p:cNvSpPr>
          <p:nvPr>
            <p:ph idx="1"/>
          </p:nvPr>
        </p:nvSpPr>
        <p:spPr>
          <a:xfrm>
            <a:off x="0" y="674236"/>
            <a:ext cx="9144000" cy="6183764"/>
          </a:xfrm>
        </p:spPr>
        <p:txBody>
          <a:bodyPr>
            <a:noAutofit/>
          </a:bodyPr>
          <a:lstStyle/>
          <a:p>
            <a:pPr algn="just">
              <a:buFont typeface="Wingdings" charset="2"/>
              <a:buChar char="ü"/>
            </a:pPr>
            <a:r>
              <a:rPr lang="en-US" sz="2400" dirty="0" smtClean="0"/>
              <a:t>It </a:t>
            </a:r>
            <a:r>
              <a:rPr lang="en-US" sz="2400" dirty="0"/>
              <a:t>is due </a:t>
            </a:r>
            <a:r>
              <a:rPr lang="en-US" sz="2400" i="1" dirty="0">
                <a:solidFill>
                  <a:schemeClr val="accent5">
                    <a:lumMod val="60000"/>
                    <a:lumOff val="40000"/>
                  </a:schemeClr>
                </a:solidFill>
              </a:rPr>
              <a:t>Candida</a:t>
            </a:r>
            <a:r>
              <a:rPr lang="en-US" sz="2400" dirty="0">
                <a:solidFill>
                  <a:schemeClr val="accent5">
                    <a:lumMod val="60000"/>
                    <a:lumOff val="40000"/>
                  </a:schemeClr>
                </a:solidFill>
              </a:rPr>
              <a:t> spp.</a:t>
            </a:r>
            <a:r>
              <a:rPr lang="en-US" sz="2400" dirty="0"/>
              <a:t>, which is the most common opportunistic fungal </a:t>
            </a:r>
            <a:r>
              <a:rPr lang="en-US" sz="2400" dirty="0" smtClean="0"/>
              <a:t>infection</a:t>
            </a:r>
          </a:p>
          <a:p>
            <a:pPr algn="just">
              <a:buFont typeface="Wingdings" charset="2"/>
              <a:buChar char="ü"/>
            </a:pPr>
            <a:endParaRPr lang="en-US" sz="2400" dirty="0" smtClean="0"/>
          </a:p>
          <a:p>
            <a:pPr algn="just">
              <a:buFont typeface="Wingdings" charset="2"/>
              <a:buChar char="ü"/>
            </a:pPr>
            <a:r>
              <a:rPr lang="en-US" sz="2400" dirty="0" smtClean="0"/>
              <a:t>It</a:t>
            </a:r>
            <a:r>
              <a:rPr lang="en-US" sz="2400" dirty="0"/>
              <a:t> may be classified as superficial or </a:t>
            </a:r>
            <a:r>
              <a:rPr lang="en-US" sz="2400" dirty="0" smtClean="0"/>
              <a:t>deep</a:t>
            </a:r>
          </a:p>
          <a:p>
            <a:pPr algn="just">
              <a:buFont typeface="Wingdings" charset="2"/>
              <a:buChar char="ü"/>
            </a:pPr>
            <a:endParaRPr lang="en-US" sz="2400" dirty="0" smtClean="0"/>
          </a:p>
          <a:p>
            <a:pPr algn="just">
              <a:buFont typeface="Wingdings" charset="2"/>
              <a:buChar char="ü"/>
            </a:pPr>
            <a:r>
              <a:rPr lang="en-US" sz="2400" b="1" i="1" dirty="0"/>
              <a:t>Candida</a:t>
            </a:r>
            <a:r>
              <a:rPr lang="en-US" sz="2400" b="1" dirty="0"/>
              <a:t> </a:t>
            </a:r>
            <a:r>
              <a:rPr lang="en-US" sz="2400" b="1" dirty="0" smtClean="0"/>
              <a:t>spp</a:t>
            </a:r>
            <a:r>
              <a:rPr lang="en-US" sz="2400" dirty="0" smtClean="0"/>
              <a:t>.</a:t>
            </a:r>
            <a:r>
              <a:rPr lang="en-US" sz="2400" dirty="0"/>
              <a:t> </a:t>
            </a:r>
            <a:r>
              <a:rPr lang="en-US" sz="2400" dirty="0" smtClean="0"/>
              <a:t>are </a:t>
            </a:r>
            <a:r>
              <a:rPr lang="en-US" sz="2400" dirty="0"/>
              <a:t>yeast and the most common cause of opportunistic mycoses that normally lives in small amounts in places like mouth or on </a:t>
            </a:r>
            <a:r>
              <a:rPr lang="en-US" sz="2400" dirty="0">
                <a:solidFill>
                  <a:srgbClr val="E46C0A"/>
                </a:solidFill>
              </a:rPr>
              <a:t>skin</a:t>
            </a:r>
            <a:r>
              <a:rPr lang="en-US" sz="2400" dirty="0"/>
              <a:t> without causing any </a:t>
            </a:r>
            <a:r>
              <a:rPr lang="en-US" sz="2400" dirty="0" smtClean="0"/>
              <a:t>problems</a:t>
            </a:r>
          </a:p>
          <a:p>
            <a:pPr algn="just">
              <a:buFont typeface="Wingdings" charset="2"/>
              <a:buChar char="ü"/>
            </a:pPr>
            <a:endParaRPr lang="en-US" sz="2400" dirty="0" smtClean="0"/>
          </a:p>
          <a:p>
            <a:pPr algn="just">
              <a:buFont typeface="Wingdings" charset="2"/>
              <a:buChar char="ü"/>
            </a:pPr>
            <a:r>
              <a:rPr lang="en-US" sz="2400" dirty="0" smtClean="0"/>
              <a:t>But </a:t>
            </a:r>
            <a:r>
              <a:rPr lang="en-US" sz="2400" dirty="0"/>
              <a:t>When begins to multiply uncontrollably, it can cause an </a:t>
            </a:r>
            <a:r>
              <a:rPr lang="en-US" sz="2400" dirty="0" smtClean="0"/>
              <a:t>infection</a:t>
            </a:r>
          </a:p>
          <a:p>
            <a:pPr algn="just">
              <a:buFont typeface="Wingdings" charset="2"/>
              <a:buChar char="ü"/>
            </a:pPr>
            <a:endParaRPr lang="en-US" sz="2400" dirty="0" smtClean="0"/>
          </a:p>
          <a:p>
            <a:pPr algn="just">
              <a:buFont typeface="Wingdings" charset="2"/>
              <a:buChar char="ü"/>
            </a:pPr>
            <a:r>
              <a:rPr lang="en-US" sz="2400" dirty="0" smtClean="0"/>
              <a:t>This </a:t>
            </a:r>
            <a:r>
              <a:rPr lang="en-US" sz="2400" dirty="0"/>
              <a:t>may occur because of people with weakened immune systems and those with compromised immune systems are also more likely to develop a severe infection as a result of </a:t>
            </a:r>
            <a:r>
              <a:rPr lang="en-US" sz="2400" dirty="0" smtClean="0">
                <a:solidFill>
                  <a:srgbClr val="FF0000"/>
                </a:solidFill>
              </a:rPr>
              <a:t>candidiasis</a:t>
            </a:r>
            <a:endParaRPr lang="en-US" sz="2400" dirty="0">
              <a:solidFill>
                <a:srgbClr val="FF0000"/>
              </a:solidFill>
            </a:endParaRPr>
          </a:p>
          <a:p>
            <a:endParaRPr lang="en-US" sz="2800" dirty="0"/>
          </a:p>
          <a:p>
            <a:endParaRPr lang="en-US" sz="2800" dirty="0"/>
          </a:p>
        </p:txBody>
      </p:sp>
    </p:spTree>
    <p:extLst>
      <p:ext uri="{BB962C8B-B14F-4D97-AF65-F5344CB8AC3E}">
        <p14:creationId xmlns:p14="http://schemas.microsoft.com/office/powerpoint/2010/main" val="1479551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407678"/>
            <a:ext cx="9144001" cy="5718486"/>
          </a:xfrm>
        </p:spPr>
        <p:txBody>
          <a:bodyPr/>
          <a:lstStyle/>
          <a:p>
            <a:pPr algn="just">
              <a:buFont typeface="Wingdings" charset="2"/>
              <a:buChar char="ü"/>
            </a:pPr>
            <a:r>
              <a:rPr lang="en-US" sz="2800" dirty="0"/>
              <a:t>There are many </a:t>
            </a:r>
            <a:r>
              <a:rPr lang="en-US" sz="2800" dirty="0">
                <a:solidFill>
                  <a:schemeClr val="accent3">
                    <a:lumMod val="75000"/>
                  </a:schemeClr>
                </a:solidFill>
              </a:rPr>
              <a:t>techniques </a:t>
            </a:r>
            <a:r>
              <a:rPr lang="en-US" sz="2800" dirty="0"/>
              <a:t>that can be adopted by diagnostic laboratories to aid in the identification of </a:t>
            </a:r>
            <a:r>
              <a:rPr lang="en-US" sz="2800" i="1" dirty="0" smtClean="0">
                <a:solidFill>
                  <a:schemeClr val="accent2"/>
                </a:solidFill>
              </a:rPr>
              <a:t>Candida</a:t>
            </a:r>
          </a:p>
          <a:p>
            <a:pPr algn="just">
              <a:buFont typeface="Wingdings" charset="2"/>
              <a:buChar char="ü"/>
            </a:pPr>
            <a:endParaRPr lang="en-US" sz="2800" dirty="0" smtClean="0">
              <a:solidFill>
                <a:schemeClr val="accent2"/>
              </a:solidFill>
            </a:endParaRPr>
          </a:p>
          <a:p>
            <a:pPr algn="just">
              <a:buFont typeface="Wingdings" charset="2"/>
              <a:buChar char="ü"/>
            </a:pPr>
            <a:r>
              <a:rPr lang="en-US" sz="2800" dirty="0" smtClean="0"/>
              <a:t> </a:t>
            </a:r>
            <a:r>
              <a:rPr lang="en-US" sz="2800" dirty="0"/>
              <a:t>starting from the collection of </a:t>
            </a:r>
            <a:r>
              <a:rPr lang="en-US" sz="2800" dirty="0" smtClean="0"/>
              <a:t>specimen</a:t>
            </a:r>
          </a:p>
          <a:p>
            <a:pPr algn="just">
              <a:buFont typeface="Wingdings" charset="2"/>
              <a:buChar char="ü"/>
            </a:pPr>
            <a:r>
              <a:rPr lang="en-US" sz="2800" dirty="0" smtClean="0"/>
              <a:t> </a:t>
            </a:r>
            <a:r>
              <a:rPr lang="en-US" sz="2800" dirty="0"/>
              <a:t>transporting them to a diagnostic </a:t>
            </a:r>
            <a:r>
              <a:rPr lang="en-US" sz="2800" dirty="0" smtClean="0"/>
              <a:t>laboratory</a:t>
            </a:r>
          </a:p>
          <a:p>
            <a:pPr algn="just">
              <a:buFont typeface="Wingdings" charset="2"/>
              <a:buChar char="ü"/>
            </a:pPr>
            <a:r>
              <a:rPr lang="en-US" sz="2800" dirty="0" smtClean="0"/>
              <a:t> </a:t>
            </a:r>
            <a:r>
              <a:rPr lang="en-US" sz="2800" dirty="0"/>
              <a:t>followed by staining, </a:t>
            </a:r>
            <a:r>
              <a:rPr lang="en-US" sz="2800" dirty="0" smtClean="0"/>
              <a:t>microscopy</a:t>
            </a:r>
          </a:p>
          <a:p>
            <a:pPr algn="just">
              <a:buFont typeface="Wingdings" charset="2"/>
              <a:buChar char="ü"/>
            </a:pPr>
            <a:r>
              <a:rPr lang="en-US" sz="2800" dirty="0" smtClean="0"/>
              <a:t>biochemical </a:t>
            </a:r>
            <a:r>
              <a:rPr lang="en-US" sz="2800" dirty="0"/>
              <a:t>tests (</a:t>
            </a:r>
            <a:r>
              <a:rPr lang="en-US" sz="2800" dirty="0">
                <a:solidFill>
                  <a:schemeClr val="accent2">
                    <a:lumMod val="75000"/>
                  </a:schemeClr>
                </a:solidFill>
              </a:rPr>
              <a:t>API</a:t>
            </a:r>
            <a:r>
              <a:rPr lang="en-US" sz="2800" dirty="0"/>
              <a:t>) </a:t>
            </a:r>
          </a:p>
          <a:p>
            <a:pPr algn="just">
              <a:buFont typeface="Wingdings" charset="2"/>
              <a:buChar char="ü"/>
            </a:pPr>
            <a:r>
              <a:rPr lang="en-US" sz="2800" dirty="0" smtClean="0"/>
              <a:t>molecular techniques</a:t>
            </a:r>
            <a:endParaRPr lang="en-US" sz="2800" dirty="0"/>
          </a:p>
          <a:p>
            <a:endParaRPr lang="en-US" dirty="0"/>
          </a:p>
        </p:txBody>
      </p:sp>
    </p:spTree>
    <p:extLst>
      <p:ext uri="{BB962C8B-B14F-4D97-AF65-F5344CB8AC3E}">
        <p14:creationId xmlns:p14="http://schemas.microsoft.com/office/powerpoint/2010/main" val="530837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77" y="56754"/>
            <a:ext cx="8873560" cy="1143000"/>
          </a:xfrm>
        </p:spPr>
        <p:txBody>
          <a:bodyPr>
            <a:normAutofit/>
          </a:bodyPr>
          <a:lstStyle/>
          <a:p>
            <a:r>
              <a:rPr lang="en-US" sz="2800" b="1" dirty="0"/>
              <a:t>Candida infections (candidiasis) can be classified as follows:</a:t>
            </a:r>
            <a:r>
              <a:rPr lang="en-US" sz="2800" dirty="0" smtClean="0">
                <a:effectLst/>
              </a:rPr>
              <a:t> </a:t>
            </a:r>
            <a:endParaRPr lang="en-US" sz="2800" dirty="0"/>
          </a:p>
        </p:txBody>
      </p:sp>
      <p:sp>
        <p:nvSpPr>
          <p:cNvPr id="3" name="Content Placeholder 2"/>
          <p:cNvSpPr>
            <a:spLocks noGrp="1"/>
          </p:cNvSpPr>
          <p:nvPr>
            <p:ph idx="1"/>
          </p:nvPr>
        </p:nvSpPr>
        <p:spPr>
          <a:xfrm>
            <a:off x="156777" y="1191674"/>
            <a:ext cx="8987223" cy="5666326"/>
          </a:xfrm>
        </p:spPr>
        <p:txBody>
          <a:bodyPr>
            <a:normAutofit lnSpcReduction="10000"/>
          </a:bodyPr>
          <a:lstStyle/>
          <a:p>
            <a:pPr marL="0" indent="0" algn="just">
              <a:buNone/>
            </a:pPr>
            <a:r>
              <a:rPr lang="en-US" sz="2400" b="1" dirty="0" smtClean="0">
                <a:solidFill>
                  <a:schemeClr val="accent2">
                    <a:lumMod val="75000"/>
                  </a:schemeClr>
                </a:solidFill>
              </a:rPr>
              <a:t>1. Mucosal </a:t>
            </a:r>
            <a:r>
              <a:rPr lang="en-US" sz="2400" b="1" dirty="0">
                <a:solidFill>
                  <a:schemeClr val="accent2">
                    <a:lumMod val="75000"/>
                  </a:schemeClr>
                </a:solidFill>
              </a:rPr>
              <a:t>Candidiasis:</a:t>
            </a:r>
            <a:r>
              <a:rPr lang="en-US" sz="2400" dirty="0">
                <a:solidFill>
                  <a:schemeClr val="accent2">
                    <a:lumMod val="75000"/>
                  </a:schemeClr>
                </a:solidFill>
              </a:rPr>
              <a:t> </a:t>
            </a:r>
            <a:r>
              <a:rPr lang="en-US" sz="2400" dirty="0"/>
              <a:t>Affects the mucosal lining of the host such as oral candidiasis, Genital Candidiasis, gastrointestinal candidiasis, and respiratory </a:t>
            </a:r>
            <a:r>
              <a:rPr lang="en-US" sz="2400" dirty="0" smtClean="0"/>
              <a:t>candidiasis</a:t>
            </a:r>
          </a:p>
          <a:p>
            <a:pPr marL="0" indent="0" algn="just">
              <a:buNone/>
            </a:pPr>
            <a:endParaRPr lang="en-US" sz="2400" dirty="0"/>
          </a:p>
          <a:p>
            <a:pPr marL="0" indent="0" algn="just">
              <a:buNone/>
            </a:pPr>
            <a:r>
              <a:rPr lang="en-US" sz="2400" b="1" dirty="0" smtClean="0">
                <a:solidFill>
                  <a:srgbClr val="77933C"/>
                </a:solidFill>
              </a:rPr>
              <a:t>a. </a:t>
            </a:r>
            <a:r>
              <a:rPr lang="en-US" sz="2400" b="1" dirty="0" err="1" smtClean="0">
                <a:solidFill>
                  <a:srgbClr val="77933C"/>
                </a:solidFill>
              </a:rPr>
              <a:t>Oropharyngeal</a:t>
            </a:r>
            <a:r>
              <a:rPr lang="en-US" sz="2400" b="1" dirty="0" smtClean="0">
                <a:solidFill>
                  <a:srgbClr val="77933C"/>
                </a:solidFill>
              </a:rPr>
              <a:t> </a:t>
            </a:r>
            <a:r>
              <a:rPr lang="en-US" sz="2400" b="1" dirty="0">
                <a:solidFill>
                  <a:srgbClr val="77933C"/>
                </a:solidFill>
              </a:rPr>
              <a:t>Candidiasis (Oral Thrush): </a:t>
            </a:r>
            <a:r>
              <a:rPr lang="en-US" sz="2400" dirty="0"/>
              <a:t>When the candida yeast spreads in the mouth and throat, it can cause an infection called thrush. It’s most common in newborns, the elderly and people with weakened immune systems. Also more likely to get it are adults who are being treated for cancer, take medications like wide-spectrum </a:t>
            </a:r>
            <a:r>
              <a:rPr lang="en-US" sz="2400" dirty="0" smtClean="0"/>
              <a:t>antibiotics</a:t>
            </a:r>
          </a:p>
          <a:p>
            <a:pPr marL="0" indent="0" algn="just">
              <a:buNone/>
            </a:pPr>
            <a:endParaRPr lang="en-US" sz="2400" dirty="0"/>
          </a:p>
          <a:p>
            <a:pPr marL="0" indent="0" algn="just">
              <a:buNone/>
            </a:pPr>
            <a:r>
              <a:rPr lang="en-US" sz="2400" b="1" dirty="0">
                <a:solidFill>
                  <a:schemeClr val="tx2">
                    <a:lumMod val="60000"/>
                    <a:lumOff val="40000"/>
                  </a:schemeClr>
                </a:solidFill>
              </a:rPr>
              <a:t>b. Genital Candidiasis (Genital Yeast Infection): </a:t>
            </a:r>
            <a:r>
              <a:rPr lang="en-US" sz="2400" dirty="0"/>
              <a:t>This occurs when too much yeast grows in the female genital tract. (Men also can get a genital yeast infection, but it's much less common). A yeast infection typically happens when the balance in the vagina </a:t>
            </a:r>
            <a:r>
              <a:rPr lang="en-US" sz="2400" dirty="0" smtClean="0"/>
              <a:t>changes</a:t>
            </a:r>
            <a:endParaRPr lang="en-US" sz="2400" dirty="0"/>
          </a:p>
          <a:p>
            <a:endParaRPr lang="en-US" dirty="0"/>
          </a:p>
          <a:p>
            <a:endParaRPr lang="en-US" dirty="0"/>
          </a:p>
        </p:txBody>
      </p:sp>
    </p:spTree>
    <p:extLst>
      <p:ext uri="{BB962C8B-B14F-4D97-AF65-F5344CB8AC3E}">
        <p14:creationId xmlns:p14="http://schemas.microsoft.com/office/powerpoint/2010/main" val="3707219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454" y="376318"/>
            <a:ext cx="8971546" cy="6271962"/>
          </a:xfrm>
        </p:spPr>
        <p:txBody>
          <a:bodyPr>
            <a:normAutofit/>
          </a:bodyPr>
          <a:lstStyle/>
          <a:p>
            <a:pPr marL="0" indent="0" algn="just">
              <a:buNone/>
            </a:pPr>
            <a:r>
              <a:rPr lang="en-US" sz="2800" b="1" dirty="0">
                <a:solidFill>
                  <a:schemeClr val="bg2">
                    <a:lumMod val="50000"/>
                  </a:schemeClr>
                </a:solidFill>
              </a:rPr>
              <a:t>2. Cutaneous candidiasis:</a:t>
            </a:r>
            <a:r>
              <a:rPr lang="en-US" sz="2800" dirty="0"/>
              <a:t> Affects the skin and nails, for example, </a:t>
            </a:r>
            <a:r>
              <a:rPr lang="en-US" sz="2800" dirty="0" err="1"/>
              <a:t>candidal</a:t>
            </a:r>
            <a:r>
              <a:rPr lang="en-US" sz="2800" dirty="0"/>
              <a:t> </a:t>
            </a:r>
            <a:r>
              <a:rPr lang="en-US" sz="2800" dirty="0" err="1"/>
              <a:t>onychomycosis</a:t>
            </a:r>
            <a:r>
              <a:rPr lang="en-US" sz="2800" dirty="0"/>
              <a:t>, diaper candidiasis and </a:t>
            </a:r>
            <a:r>
              <a:rPr lang="en-US" sz="2800" dirty="0" err="1"/>
              <a:t>candidal</a:t>
            </a:r>
            <a:r>
              <a:rPr lang="en-US" sz="2800" dirty="0"/>
              <a:t> </a:t>
            </a:r>
            <a:r>
              <a:rPr lang="en-US" sz="2800" dirty="0" smtClean="0"/>
              <a:t>folliculitis</a:t>
            </a:r>
          </a:p>
          <a:p>
            <a:pPr marL="0" indent="0" algn="just">
              <a:buNone/>
            </a:pPr>
            <a:endParaRPr lang="en-US" sz="2800" dirty="0"/>
          </a:p>
          <a:p>
            <a:pPr marL="0" indent="0" algn="just">
              <a:buNone/>
            </a:pPr>
            <a:r>
              <a:rPr lang="en-US" sz="2800" b="1" dirty="0" smtClean="0">
                <a:solidFill>
                  <a:schemeClr val="accent6">
                    <a:lumMod val="50000"/>
                  </a:schemeClr>
                </a:solidFill>
              </a:rPr>
              <a:t>a. </a:t>
            </a:r>
            <a:r>
              <a:rPr lang="en-US" sz="2800" b="1" dirty="0" err="1" smtClean="0">
                <a:solidFill>
                  <a:schemeClr val="accent6">
                    <a:lumMod val="50000"/>
                  </a:schemeClr>
                </a:solidFill>
              </a:rPr>
              <a:t>Candidal</a:t>
            </a:r>
            <a:r>
              <a:rPr lang="en-US" sz="2800" b="1" dirty="0" smtClean="0">
                <a:solidFill>
                  <a:schemeClr val="accent6">
                    <a:lumMod val="50000"/>
                  </a:schemeClr>
                </a:solidFill>
              </a:rPr>
              <a:t> </a:t>
            </a:r>
            <a:r>
              <a:rPr lang="en-US" sz="2800" b="1" dirty="0" err="1">
                <a:solidFill>
                  <a:schemeClr val="accent6">
                    <a:lumMod val="50000"/>
                  </a:schemeClr>
                </a:solidFill>
              </a:rPr>
              <a:t>onychomycosis</a:t>
            </a:r>
            <a:r>
              <a:rPr lang="en-US" sz="2800" b="1" dirty="0">
                <a:solidFill>
                  <a:schemeClr val="accent6">
                    <a:lumMod val="50000"/>
                  </a:schemeClr>
                </a:solidFill>
              </a:rPr>
              <a:t>:</a:t>
            </a:r>
            <a:r>
              <a:rPr lang="en-US" sz="2800" dirty="0">
                <a:solidFill>
                  <a:schemeClr val="accent6">
                    <a:lumMod val="50000"/>
                  </a:schemeClr>
                </a:solidFill>
              </a:rPr>
              <a:t> </a:t>
            </a:r>
            <a:r>
              <a:rPr lang="en-US" sz="2800" dirty="0"/>
              <a:t>Is a common fungal infection affecting nails. </a:t>
            </a:r>
            <a:r>
              <a:rPr lang="en-US" sz="2800" dirty="0" err="1"/>
              <a:t>Onychomycosis</a:t>
            </a:r>
            <a:r>
              <a:rPr lang="en-US" sz="2800" dirty="0"/>
              <a:t> due to Candida is found in individuals having defective immunity and </a:t>
            </a:r>
            <a:r>
              <a:rPr lang="en-US" sz="2800" dirty="0" smtClean="0"/>
              <a:t>diabetes</a:t>
            </a:r>
            <a:endParaRPr lang="en-US" sz="2800" dirty="0"/>
          </a:p>
          <a:p>
            <a:pPr marL="0" indent="0" algn="just">
              <a:buNone/>
            </a:pPr>
            <a:endParaRPr lang="en-US" sz="2800" dirty="0"/>
          </a:p>
          <a:p>
            <a:pPr marL="0" indent="0" algn="just">
              <a:buNone/>
            </a:pPr>
            <a:r>
              <a:rPr lang="en-US" sz="2800" b="1" dirty="0">
                <a:solidFill>
                  <a:schemeClr val="accent5">
                    <a:lumMod val="75000"/>
                  </a:schemeClr>
                </a:solidFill>
              </a:rPr>
              <a:t>b. Diaper candidiasis:</a:t>
            </a:r>
            <a:r>
              <a:rPr lang="en-US" sz="2800" dirty="0">
                <a:solidFill>
                  <a:schemeClr val="accent5">
                    <a:lumMod val="75000"/>
                  </a:schemeClr>
                </a:solidFill>
              </a:rPr>
              <a:t> </a:t>
            </a:r>
            <a:r>
              <a:rPr lang="en-US" sz="2800" dirty="0"/>
              <a:t>Diaper rashes are usually caused by leaving a wet or soiled diaper on too long, once baby’s skin is irritated, infection is more </a:t>
            </a:r>
            <a:r>
              <a:rPr lang="en-US" sz="2800" dirty="0" smtClean="0"/>
              <a:t>likely</a:t>
            </a:r>
            <a:endParaRPr lang="en-US" sz="2800" dirty="0"/>
          </a:p>
          <a:p>
            <a:pPr marL="0" indent="0" algn="just">
              <a:buNone/>
            </a:pPr>
            <a:r>
              <a:rPr lang="en-US" sz="2800" dirty="0"/>
              <a:t> </a:t>
            </a:r>
          </a:p>
          <a:p>
            <a:pPr algn="just"/>
            <a:endParaRPr lang="en-US" sz="2800" dirty="0"/>
          </a:p>
        </p:txBody>
      </p:sp>
    </p:spTree>
    <p:extLst>
      <p:ext uri="{BB962C8B-B14F-4D97-AF65-F5344CB8AC3E}">
        <p14:creationId xmlns:p14="http://schemas.microsoft.com/office/powerpoint/2010/main" val="2360655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77" y="203840"/>
            <a:ext cx="8987223" cy="6654160"/>
          </a:xfrm>
        </p:spPr>
        <p:txBody>
          <a:bodyPr>
            <a:normAutofit/>
          </a:bodyPr>
          <a:lstStyle/>
          <a:p>
            <a:pPr marL="0" indent="0" algn="just">
              <a:buNone/>
            </a:pPr>
            <a:r>
              <a:rPr lang="en-US" b="1" dirty="0">
                <a:solidFill>
                  <a:srgbClr val="800000"/>
                </a:solidFill>
              </a:rPr>
              <a:t>3. Systemic candidiasis:</a:t>
            </a:r>
            <a:r>
              <a:rPr lang="en-US" dirty="0">
                <a:solidFill>
                  <a:srgbClr val="800000"/>
                </a:solidFill>
              </a:rPr>
              <a:t> </a:t>
            </a:r>
            <a:endParaRPr lang="en-US" dirty="0" smtClean="0">
              <a:solidFill>
                <a:srgbClr val="800000"/>
              </a:solidFill>
            </a:endParaRPr>
          </a:p>
          <a:p>
            <a:pPr marL="0" indent="0" algn="just">
              <a:buNone/>
            </a:pPr>
            <a:endParaRPr lang="en-US" dirty="0" smtClean="0"/>
          </a:p>
          <a:p>
            <a:pPr algn="just">
              <a:buFont typeface="Wingdings" charset="2"/>
              <a:buChar char="ü"/>
            </a:pPr>
            <a:r>
              <a:rPr lang="en-US" sz="2400" dirty="0" smtClean="0"/>
              <a:t>Affects </a:t>
            </a:r>
            <a:r>
              <a:rPr lang="en-US" sz="2400" dirty="0"/>
              <a:t>the deep-seated organs and the </a:t>
            </a:r>
            <a:r>
              <a:rPr lang="en-US" sz="2400" dirty="0" smtClean="0"/>
              <a:t>bloodstream</a:t>
            </a:r>
          </a:p>
          <a:p>
            <a:pPr algn="just">
              <a:buFont typeface="Wingdings" charset="2"/>
              <a:buChar char="ü"/>
            </a:pPr>
            <a:endParaRPr lang="en-US" sz="2400" dirty="0" smtClean="0"/>
          </a:p>
          <a:p>
            <a:pPr algn="just">
              <a:buFont typeface="Wingdings" charset="2"/>
              <a:buChar char="ü"/>
            </a:pPr>
            <a:r>
              <a:rPr lang="en-US" sz="2400" dirty="0" smtClean="0"/>
              <a:t>for </a:t>
            </a:r>
            <a:r>
              <a:rPr lang="en-US" sz="2400" dirty="0"/>
              <a:t>example, </a:t>
            </a:r>
            <a:r>
              <a:rPr lang="en-US" sz="2400" dirty="0" err="1">
                <a:solidFill>
                  <a:schemeClr val="tx2">
                    <a:lumMod val="60000"/>
                    <a:lumOff val="40000"/>
                  </a:schemeClr>
                </a:solidFill>
              </a:rPr>
              <a:t>candidemia</a:t>
            </a:r>
            <a:r>
              <a:rPr lang="en-US" sz="2400" dirty="0"/>
              <a:t>, a form of </a:t>
            </a:r>
            <a:r>
              <a:rPr lang="en-US" sz="2400" dirty="0" err="1"/>
              <a:t>fungemia</a:t>
            </a:r>
            <a:r>
              <a:rPr lang="en-US" sz="2400" dirty="0"/>
              <a:t> that causes </a:t>
            </a:r>
            <a:r>
              <a:rPr lang="en-US" sz="2400" dirty="0">
                <a:solidFill>
                  <a:schemeClr val="accent2">
                    <a:lumMod val="60000"/>
                    <a:lumOff val="40000"/>
                  </a:schemeClr>
                </a:solidFill>
              </a:rPr>
              <a:t>sepsis</a:t>
            </a:r>
            <a:r>
              <a:rPr lang="en-US" sz="2400" dirty="0"/>
              <a:t> and </a:t>
            </a:r>
            <a:r>
              <a:rPr lang="en-US" sz="2400" dirty="0">
                <a:solidFill>
                  <a:schemeClr val="accent3">
                    <a:lumMod val="75000"/>
                  </a:schemeClr>
                </a:solidFill>
              </a:rPr>
              <a:t>invasive </a:t>
            </a:r>
            <a:r>
              <a:rPr lang="en-US" sz="2400" dirty="0" smtClean="0"/>
              <a:t>candidiasis</a:t>
            </a:r>
          </a:p>
          <a:p>
            <a:pPr algn="just">
              <a:buFont typeface="Wingdings" charset="2"/>
              <a:buChar char="ü"/>
            </a:pPr>
            <a:endParaRPr lang="en-US" sz="2400" dirty="0"/>
          </a:p>
          <a:p>
            <a:pPr algn="just">
              <a:buFont typeface="Wingdings" charset="2"/>
              <a:buChar char="ü"/>
            </a:pPr>
            <a:r>
              <a:rPr lang="en-US" sz="2400" dirty="0" smtClean="0"/>
              <a:t>If </a:t>
            </a:r>
            <a:r>
              <a:rPr lang="en-US" sz="2400" dirty="0"/>
              <a:t>candida yeast enters the bloodstream (usually through medical equipment or devices), it can travel to the heart, brain, blood, eyes, and </a:t>
            </a:r>
            <a:r>
              <a:rPr lang="en-US" sz="2400" dirty="0" smtClean="0"/>
              <a:t>bones</a:t>
            </a:r>
          </a:p>
          <a:p>
            <a:pPr algn="just">
              <a:buFont typeface="Wingdings" charset="2"/>
              <a:buChar char="ü"/>
            </a:pPr>
            <a:endParaRPr lang="en-US" sz="2400" dirty="0" smtClean="0"/>
          </a:p>
          <a:p>
            <a:pPr algn="just">
              <a:buFont typeface="Wingdings" charset="2"/>
              <a:buChar char="ü"/>
            </a:pPr>
            <a:r>
              <a:rPr lang="en-US" sz="2400" dirty="0" smtClean="0"/>
              <a:t>This </a:t>
            </a:r>
            <a:r>
              <a:rPr lang="en-US" sz="2400" dirty="0"/>
              <a:t>can cause a serious, life-threatening </a:t>
            </a:r>
            <a:r>
              <a:rPr lang="en-US" sz="2400" dirty="0" smtClean="0"/>
              <a:t>infection</a:t>
            </a:r>
            <a:endParaRPr lang="en-US" sz="2400" dirty="0"/>
          </a:p>
          <a:p>
            <a:pPr marL="0" indent="0" algn="just">
              <a:buNone/>
            </a:pPr>
            <a:endParaRPr lang="en-US" sz="2400" dirty="0">
              <a:solidFill>
                <a:schemeClr val="accent5">
                  <a:lumMod val="75000"/>
                </a:schemeClr>
              </a:solidFill>
            </a:endParaRPr>
          </a:p>
          <a:p>
            <a:pPr marL="0" indent="0" algn="just">
              <a:buNone/>
            </a:pPr>
            <a:r>
              <a:rPr lang="en-US" sz="2400" b="1" dirty="0">
                <a:solidFill>
                  <a:schemeClr val="accent5">
                    <a:lumMod val="75000"/>
                  </a:schemeClr>
                </a:solidFill>
              </a:rPr>
              <a:t>4. Antibiotic candidiasis:</a:t>
            </a:r>
            <a:r>
              <a:rPr lang="en-US" sz="2400" dirty="0"/>
              <a:t> Is also known as iatrogenic </a:t>
            </a:r>
            <a:r>
              <a:rPr lang="en-US" sz="2400" dirty="0" smtClean="0"/>
              <a:t>candidiasis</a:t>
            </a:r>
            <a:endParaRPr lang="en-US" sz="2400" dirty="0"/>
          </a:p>
          <a:p>
            <a:endParaRPr lang="en-US" dirty="0"/>
          </a:p>
        </p:txBody>
      </p:sp>
      <p:sp>
        <p:nvSpPr>
          <p:cNvPr id="4" name="TextBox 3"/>
          <p:cNvSpPr txBox="1"/>
          <p:nvPr/>
        </p:nvSpPr>
        <p:spPr>
          <a:xfrm>
            <a:off x="-282198" y="76831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6053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0" y="172479"/>
            <a:ext cx="9144000" cy="6858000"/>
          </a:xfrm>
        </p:spPr>
        <p:txBody>
          <a:bodyPr>
            <a:normAutofit/>
          </a:bodyPr>
          <a:lstStyle/>
          <a:p>
            <a:pPr algn="ctr" rtl="0" eaLnBrk="1" hangingPunct="1">
              <a:lnSpc>
                <a:spcPct val="80000"/>
              </a:lnSpc>
              <a:buFontTx/>
              <a:buNone/>
            </a:pPr>
            <a:r>
              <a:rPr lang="en-US" altLang="zh-CN" sz="2800" b="1" dirty="0" smtClean="0">
                <a:ea typeface="SimSun" pitchFamily="2" charset="-122"/>
              </a:rPr>
              <a:t>Identification of yeasts and dimorphic fungi</a:t>
            </a:r>
          </a:p>
          <a:p>
            <a:pPr algn="ctr" rtl="0" eaLnBrk="1" hangingPunct="1">
              <a:lnSpc>
                <a:spcPct val="80000"/>
              </a:lnSpc>
              <a:buFontTx/>
              <a:buNone/>
            </a:pPr>
            <a:r>
              <a:rPr lang="en-US" altLang="zh-CN" sz="2800" b="1" dirty="0" smtClean="0">
                <a:ea typeface="SimSun" pitchFamily="2" charset="-122"/>
              </a:rPr>
              <a:t>API 20C AUX yeast system</a:t>
            </a:r>
          </a:p>
          <a:p>
            <a:pPr algn="l" rtl="0" eaLnBrk="1" hangingPunct="1">
              <a:lnSpc>
                <a:spcPct val="80000"/>
              </a:lnSpc>
              <a:buFont typeface="Wingdings" charset="2"/>
              <a:buChar char="ü"/>
            </a:pPr>
            <a:endParaRPr lang="en-US" altLang="zh-CN" sz="2800" dirty="0" smtClean="0">
              <a:ea typeface="SimSun" pitchFamily="2" charset="-122"/>
            </a:endParaRPr>
          </a:p>
          <a:p>
            <a:pPr algn="just" rtl="0" eaLnBrk="1" hangingPunct="1">
              <a:lnSpc>
                <a:spcPct val="80000"/>
              </a:lnSpc>
              <a:buFont typeface="Wingdings" charset="2"/>
              <a:buChar char="ü"/>
            </a:pPr>
            <a:r>
              <a:rPr lang="en-US" altLang="zh-CN" sz="2000" dirty="0" smtClean="0">
                <a:ea typeface="SimSun" pitchFamily="2" charset="-122"/>
              </a:rPr>
              <a:t>The </a:t>
            </a:r>
            <a:r>
              <a:rPr lang="en-US" altLang="zh-CN" sz="2000" dirty="0" smtClean="0">
                <a:solidFill>
                  <a:srgbClr val="00CCFF"/>
                </a:solidFill>
                <a:ea typeface="SimSun" pitchFamily="2" charset="-122"/>
              </a:rPr>
              <a:t>API 20C AUX </a:t>
            </a:r>
            <a:r>
              <a:rPr lang="en-US" altLang="zh-CN" sz="2000" dirty="0" err="1" smtClean="0">
                <a:solidFill>
                  <a:srgbClr val="00CCFF"/>
                </a:solidFill>
                <a:ea typeface="SimSun" pitchFamily="2" charset="-122"/>
              </a:rPr>
              <a:t>BioMerieux</a:t>
            </a:r>
            <a:r>
              <a:rPr lang="en-US" altLang="zh-CN" sz="2000" dirty="0" smtClean="0">
                <a:ea typeface="SimSun" pitchFamily="2" charset="-122"/>
              </a:rPr>
              <a:t> system is designed for the precise identification of the most frequently encountered yeasts in medical laboratories</a:t>
            </a:r>
          </a:p>
          <a:p>
            <a:pPr algn="just" rtl="0" eaLnBrk="1" hangingPunct="1">
              <a:lnSpc>
                <a:spcPct val="80000"/>
              </a:lnSpc>
              <a:buFont typeface="Wingdings" charset="2"/>
              <a:buChar char="ü"/>
            </a:pPr>
            <a:endParaRPr lang="en-US" altLang="zh-CN" sz="2000" dirty="0" smtClean="0">
              <a:ea typeface="SimSun" pitchFamily="2" charset="-122"/>
            </a:endParaRPr>
          </a:p>
          <a:p>
            <a:pPr algn="just" rtl="0" eaLnBrk="1" hangingPunct="1">
              <a:lnSpc>
                <a:spcPct val="80000"/>
              </a:lnSpc>
              <a:buFont typeface="Wingdings" charset="2"/>
              <a:buChar char="ü"/>
            </a:pPr>
            <a:r>
              <a:rPr lang="en-US" altLang="zh-CN" sz="2000" dirty="0" smtClean="0">
                <a:ea typeface="SimSun" pitchFamily="2" charset="-122"/>
              </a:rPr>
              <a:t>The </a:t>
            </a:r>
            <a:r>
              <a:rPr lang="en-US" altLang="zh-CN" sz="2000" dirty="0" smtClean="0">
                <a:solidFill>
                  <a:srgbClr val="00CCFF"/>
                </a:solidFill>
                <a:ea typeface="SimSun" pitchFamily="2" charset="-122"/>
              </a:rPr>
              <a:t>API 20C AUX</a:t>
            </a:r>
            <a:r>
              <a:rPr lang="en-US" altLang="zh-CN" sz="2000" dirty="0" smtClean="0">
                <a:ea typeface="SimSun" pitchFamily="2" charset="-122"/>
              </a:rPr>
              <a:t> strip consists of </a:t>
            </a:r>
            <a:r>
              <a:rPr lang="en-US" altLang="zh-CN" sz="2000" dirty="0" smtClean="0">
                <a:solidFill>
                  <a:srgbClr val="FF5050"/>
                </a:solidFill>
                <a:ea typeface="SimSun" pitchFamily="2" charset="-122"/>
              </a:rPr>
              <a:t>20 </a:t>
            </a:r>
            <a:r>
              <a:rPr lang="en-US" altLang="zh-CN" sz="2000" dirty="0" err="1" smtClean="0">
                <a:solidFill>
                  <a:srgbClr val="FF5050"/>
                </a:solidFill>
                <a:ea typeface="SimSun" pitchFamily="2" charset="-122"/>
              </a:rPr>
              <a:t>microtubes</a:t>
            </a:r>
            <a:r>
              <a:rPr lang="en-US" altLang="zh-CN" sz="2000" dirty="0" smtClean="0">
                <a:ea typeface="SimSun" pitchFamily="2" charset="-122"/>
              </a:rPr>
              <a:t> containing dehydrated substrates in which </a:t>
            </a:r>
            <a:r>
              <a:rPr lang="en-US" altLang="zh-CN" sz="2000" dirty="0" smtClean="0">
                <a:solidFill>
                  <a:schemeClr val="folHlink"/>
                </a:solidFill>
                <a:ea typeface="SimSun" pitchFamily="2" charset="-122"/>
              </a:rPr>
              <a:t>19</a:t>
            </a:r>
            <a:r>
              <a:rPr lang="en-US" altLang="zh-CN" sz="2000" dirty="0" smtClean="0">
                <a:ea typeface="SimSun" pitchFamily="2" charset="-122"/>
              </a:rPr>
              <a:t> assimilation tests are </a:t>
            </a:r>
            <a:r>
              <a:rPr lang="en-US" altLang="zh-CN" sz="2000" dirty="0" smtClean="0">
                <a:ea typeface="SimSun" pitchFamily="2" charset="-122"/>
              </a:rPr>
              <a:t>performed</a:t>
            </a:r>
          </a:p>
          <a:p>
            <a:pPr algn="just" rtl="0" eaLnBrk="1" hangingPunct="1">
              <a:lnSpc>
                <a:spcPct val="80000"/>
              </a:lnSpc>
              <a:buFont typeface="Wingdings" charset="2"/>
              <a:buChar char="ü"/>
            </a:pPr>
            <a:endParaRPr lang="en-US" altLang="zh-CN" sz="2000" dirty="0" smtClean="0">
              <a:ea typeface="SimSun" pitchFamily="2" charset="-122"/>
            </a:endParaRPr>
          </a:p>
          <a:p>
            <a:pPr algn="just" rtl="0" eaLnBrk="1" hangingPunct="1">
              <a:lnSpc>
                <a:spcPct val="80000"/>
              </a:lnSpc>
              <a:buFont typeface="Wingdings" charset="2"/>
              <a:buChar char="ü"/>
            </a:pPr>
            <a:r>
              <a:rPr lang="en-US" altLang="zh-CN" sz="2000" dirty="0" smtClean="0">
                <a:ea typeface="SimSun" pitchFamily="2" charset="-122"/>
              </a:rPr>
              <a:t> The capsules on the strip are inoculated with a minimal medium and the yeasts only grow if they are capable of utilizing each substrate as a sole carbon source</a:t>
            </a:r>
          </a:p>
          <a:p>
            <a:pPr algn="just" rtl="0" eaLnBrk="1" hangingPunct="1">
              <a:lnSpc>
                <a:spcPct val="80000"/>
              </a:lnSpc>
              <a:buFont typeface="Wingdings" charset="2"/>
              <a:buChar char="ü"/>
            </a:pPr>
            <a:endParaRPr lang="en-US" altLang="zh-CN" sz="2000" dirty="0" smtClean="0">
              <a:ea typeface="SimSun" pitchFamily="2" charset="-122"/>
            </a:endParaRPr>
          </a:p>
          <a:p>
            <a:pPr algn="just" rtl="0" eaLnBrk="1" hangingPunct="1">
              <a:lnSpc>
                <a:spcPct val="80000"/>
              </a:lnSpc>
              <a:buFont typeface="Wingdings" charset="2"/>
              <a:buChar char="ü"/>
            </a:pPr>
            <a:r>
              <a:rPr lang="en-US" altLang="zh-CN" sz="2000" dirty="0" smtClean="0">
                <a:ea typeface="SimSun" pitchFamily="2" charset="-122"/>
              </a:rPr>
              <a:t> The presence of </a:t>
            </a:r>
            <a:r>
              <a:rPr lang="en-US" altLang="zh-CN" sz="2000" dirty="0" smtClean="0">
                <a:solidFill>
                  <a:srgbClr val="CC66FF"/>
                </a:solidFill>
                <a:ea typeface="SimSun" pitchFamily="2" charset="-122"/>
              </a:rPr>
              <a:t>hyphae</a:t>
            </a:r>
            <a:r>
              <a:rPr lang="en-US" altLang="zh-CN" sz="2000" dirty="0" smtClean="0">
                <a:ea typeface="SimSun" pitchFamily="2" charset="-122"/>
              </a:rPr>
              <a:t> or </a:t>
            </a:r>
            <a:r>
              <a:rPr lang="en-US" altLang="zh-CN" sz="2000" dirty="0" err="1" smtClean="0">
                <a:solidFill>
                  <a:srgbClr val="FF0000"/>
                </a:solidFill>
                <a:ea typeface="SimSun" pitchFamily="2" charset="-122"/>
              </a:rPr>
              <a:t>pseudohyphae</a:t>
            </a:r>
            <a:r>
              <a:rPr lang="en-US" altLang="zh-CN" sz="2000" dirty="0" smtClean="0">
                <a:ea typeface="SimSun" pitchFamily="2" charset="-122"/>
              </a:rPr>
              <a:t> is considered as the </a:t>
            </a:r>
            <a:r>
              <a:rPr lang="en-US" altLang="zh-CN" sz="2000" dirty="0" smtClean="0">
                <a:solidFill>
                  <a:srgbClr val="996633"/>
                </a:solidFill>
                <a:ea typeface="SimSun" pitchFamily="2" charset="-122"/>
              </a:rPr>
              <a:t>21</a:t>
            </a:r>
            <a:r>
              <a:rPr lang="en-US" altLang="zh-CN" sz="2000" baseline="30000" dirty="0" smtClean="0">
                <a:solidFill>
                  <a:srgbClr val="996633"/>
                </a:solidFill>
                <a:ea typeface="SimSun" pitchFamily="2" charset="-122"/>
              </a:rPr>
              <a:t>st</a:t>
            </a:r>
            <a:r>
              <a:rPr lang="en-US" altLang="zh-CN" sz="2000" dirty="0" smtClean="0">
                <a:ea typeface="SimSun" pitchFamily="2" charset="-122"/>
              </a:rPr>
              <a:t> test of the system</a:t>
            </a:r>
          </a:p>
          <a:p>
            <a:pPr algn="just" rtl="0" eaLnBrk="1" hangingPunct="1">
              <a:lnSpc>
                <a:spcPct val="80000"/>
              </a:lnSpc>
              <a:buFont typeface="Wingdings" charset="2"/>
              <a:buChar char="ü"/>
            </a:pPr>
            <a:endParaRPr lang="en-US" altLang="zh-CN" sz="2000" dirty="0" smtClean="0">
              <a:ea typeface="SimSun" pitchFamily="2" charset="-122"/>
            </a:endParaRPr>
          </a:p>
          <a:p>
            <a:pPr algn="just" rtl="0" eaLnBrk="1" hangingPunct="1">
              <a:lnSpc>
                <a:spcPct val="80000"/>
              </a:lnSpc>
              <a:buFont typeface="Wingdings" charset="2"/>
              <a:buChar char="ü"/>
            </a:pPr>
            <a:r>
              <a:rPr lang="en-US" altLang="zh-CN" sz="2000" dirty="0" smtClean="0">
                <a:ea typeface="SimSun" pitchFamily="2" charset="-122"/>
              </a:rPr>
              <a:t>The reactions are interpreted by </a:t>
            </a:r>
            <a:r>
              <a:rPr lang="en-US" altLang="zh-CN" sz="2000" dirty="0" smtClean="0">
                <a:solidFill>
                  <a:srgbClr val="FF0000"/>
                </a:solidFill>
                <a:ea typeface="SimSun" pitchFamily="2" charset="-122"/>
              </a:rPr>
              <a:t>comparison</a:t>
            </a:r>
            <a:r>
              <a:rPr lang="en-US" altLang="zh-CN" sz="2000" dirty="0" smtClean="0">
                <a:ea typeface="SimSun" pitchFamily="2" charset="-122"/>
              </a:rPr>
              <a:t> to </a:t>
            </a:r>
            <a:r>
              <a:rPr lang="en-US" altLang="zh-CN" sz="2000" dirty="0" smtClean="0">
                <a:solidFill>
                  <a:srgbClr val="0033CC"/>
                </a:solidFill>
                <a:ea typeface="SimSun" pitchFamily="2" charset="-122"/>
              </a:rPr>
              <a:t>controls</a:t>
            </a:r>
            <a:r>
              <a:rPr lang="en-US" altLang="zh-CN" sz="2000" dirty="0" smtClean="0">
                <a:ea typeface="SimSun" pitchFamily="2" charset="-122"/>
              </a:rPr>
              <a:t> and the identification is made using the </a:t>
            </a:r>
            <a:r>
              <a:rPr lang="en-US" altLang="zh-CN" sz="2000" dirty="0" smtClean="0">
                <a:solidFill>
                  <a:srgbClr val="FFCC00"/>
                </a:solidFill>
                <a:ea typeface="SimSun" pitchFamily="2" charset="-122"/>
              </a:rPr>
              <a:t>Analytical Profile Index</a:t>
            </a:r>
          </a:p>
          <a:p>
            <a:pPr algn="just" rtl="0" eaLnBrk="1" hangingPunct="1">
              <a:lnSpc>
                <a:spcPct val="80000"/>
              </a:lnSpc>
              <a:buFont typeface="Wingdings" charset="2"/>
              <a:buChar char="ü"/>
            </a:pPr>
            <a:endParaRPr lang="en-US" altLang="zh-CN" sz="2000" dirty="0">
              <a:ea typeface="SimSun" pitchFamily="2" charset="-122"/>
            </a:endParaRPr>
          </a:p>
          <a:p>
            <a:pPr algn="just" rtl="0" eaLnBrk="1" hangingPunct="1">
              <a:lnSpc>
                <a:spcPct val="80000"/>
              </a:lnSpc>
              <a:buFont typeface="Wingdings" charset="2"/>
              <a:buChar char="ü"/>
            </a:pPr>
            <a:r>
              <a:rPr lang="en-US" altLang="zh-CN" sz="2000" dirty="0" smtClean="0">
                <a:ea typeface="SimSun" pitchFamily="2" charset="-122"/>
              </a:rPr>
              <a:t>In each case additional test, i.e., determination of microscopic and macroscopic features is necessary to confirm the identification</a:t>
            </a:r>
            <a:endParaRPr lang="en-US" sz="2000" dirty="0" smtClean="0"/>
          </a:p>
        </p:txBody>
      </p:sp>
    </p:spTree>
    <p:extLst>
      <p:ext uri="{BB962C8B-B14F-4D97-AF65-F5344CB8AC3E}">
        <p14:creationId xmlns:p14="http://schemas.microsoft.com/office/powerpoint/2010/main" val="2951837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0" y="203838"/>
            <a:ext cx="9144000" cy="6425561"/>
          </a:xfrm>
        </p:spPr>
        <p:txBody>
          <a:bodyPr>
            <a:normAutofit fontScale="85000" lnSpcReduction="20000"/>
          </a:bodyPr>
          <a:lstStyle/>
          <a:p>
            <a:pPr algn="just" rtl="0" eaLnBrk="1" hangingPunct="1">
              <a:lnSpc>
                <a:spcPct val="80000"/>
              </a:lnSpc>
              <a:buFontTx/>
              <a:buNone/>
            </a:pPr>
            <a:r>
              <a:rPr lang="en-US" altLang="zh-CN" sz="2600" b="1" dirty="0" smtClean="0">
                <a:ea typeface="SimSun" pitchFamily="2" charset="-122"/>
              </a:rPr>
              <a:t>Procedure:</a:t>
            </a:r>
          </a:p>
          <a:p>
            <a:pPr algn="just" rtl="0" eaLnBrk="1" hangingPunct="1">
              <a:lnSpc>
                <a:spcPct val="80000"/>
              </a:lnSpc>
              <a:buFontTx/>
              <a:buNone/>
            </a:pPr>
            <a:endParaRPr lang="en-US" altLang="zh-CN" sz="2600" dirty="0" smtClean="0">
              <a:ea typeface="SimSun" pitchFamily="2" charset="-122"/>
            </a:endParaRPr>
          </a:p>
          <a:p>
            <a:pPr algn="just" rtl="0" eaLnBrk="1" hangingPunct="1">
              <a:buFont typeface="Wingdings" charset="2"/>
              <a:buChar char="ü"/>
            </a:pPr>
            <a:r>
              <a:rPr lang="en-US" altLang="zh-CN" sz="2600" dirty="0" smtClean="0">
                <a:ea typeface="SimSun" pitchFamily="2" charset="-122"/>
              </a:rPr>
              <a:t> </a:t>
            </a:r>
            <a:r>
              <a:rPr lang="en-US" altLang="zh-CN" sz="2600" dirty="0" smtClean="0">
                <a:solidFill>
                  <a:srgbClr val="00CCFF"/>
                </a:solidFill>
                <a:ea typeface="SimSun" pitchFamily="2" charset="-122"/>
              </a:rPr>
              <a:t>Five ml</a:t>
            </a:r>
            <a:r>
              <a:rPr lang="en-US" altLang="zh-CN" sz="2600" dirty="0" smtClean="0">
                <a:ea typeface="SimSun" pitchFamily="2" charset="-122"/>
              </a:rPr>
              <a:t> of distilled water were distributed into </a:t>
            </a:r>
            <a:r>
              <a:rPr lang="en-US" altLang="zh-CN" sz="2600" dirty="0" smtClean="0">
                <a:solidFill>
                  <a:srgbClr val="FFCC00"/>
                </a:solidFill>
                <a:ea typeface="SimSun" pitchFamily="2" charset="-122"/>
              </a:rPr>
              <a:t>honeycombed wells</a:t>
            </a:r>
            <a:r>
              <a:rPr lang="en-US" altLang="zh-CN" sz="2600" dirty="0" smtClean="0">
                <a:ea typeface="SimSun" pitchFamily="2" charset="-122"/>
              </a:rPr>
              <a:t> of the tray to create a humid atmosphere</a:t>
            </a:r>
          </a:p>
          <a:p>
            <a:pPr algn="just" rtl="0" eaLnBrk="1" hangingPunct="1">
              <a:buFont typeface="Wingdings" charset="2"/>
              <a:buChar char="ü"/>
            </a:pPr>
            <a:endParaRPr lang="en-US" altLang="zh-CN" sz="2600" dirty="0" smtClean="0">
              <a:ea typeface="SimSun" pitchFamily="2" charset="-122"/>
            </a:endParaRPr>
          </a:p>
          <a:p>
            <a:pPr algn="just" rtl="0" eaLnBrk="1" hangingPunct="1">
              <a:buFont typeface="Wingdings" charset="2"/>
              <a:buChar char="ü"/>
            </a:pPr>
            <a:r>
              <a:rPr lang="en-US" altLang="zh-CN" sz="2600" dirty="0" smtClean="0">
                <a:ea typeface="SimSun" pitchFamily="2" charset="-122"/>
              </a:rPr>
              <a:t>API basal medium ampules (5ml) were inoculated with </a:t>
            </a:r>
            <a:r>
              <a:rPr lang="en-US" altLang="zh-CN" sz="2600" dirty="0" smtClean="0">
                <a:solidFill>
                  <a:srgbClr val="FF33CC"/>
                </a:solidFill>
                <a:ea typeface="SimSun" pitchFamily="2" charset="-122"/>
              </a:rPr>
              <a:t>yeast</a:t>
            </a:r>
            <a:r>
              <a:rPr lang="en-US" altLang="zh-CN" sz="2600" dirty="0" smtClean="0">
                <a:ea typeface="SimSun" pitchFamily="2" charset="-122"/>
              </a:rPr>
              <a:t> colonies, each cupule was inoculated and trays were incubated for </a:t>
            </a:r>
            <a:r>
              <a:rPr lang="en-US" altLang="zh-CN" sz="2600" dirty="0" smtClean="0">
                <a:solidFill>
                  <a:srgbClr val="0033CC"/>
                </a:solidFill>
                <a:ea typeface="SimSun" pitchFamily="2" charset="-122"/>
              </a:rPr>
              <a:t>48-72 hr</a:t>
            </a:r>
            <a:r>
              <a:rPr lang="en-US" altLang="zh-CN" sz="2600" dirty="0" smtClean="0">
                <a:ea typeface="SimSun" pitchFamily="2" charset="-122"/>
              </a:rPr>
              <a:t>. at </a:t>
            </a:r>
            <a:r>
              <a:rPr lang="en-US" altLang="zh-CN" sz="2600" dirty="0" smtClean="0">
                <a:solidFill>
                  <a:srgbClr val="FF5050"/>
                </a:solidFill>
                <a:ea typeface="SimSun" pitchFamily="2" charset="-122"/>
              </a:rPr>
              <a:t>37</a:t>
            </a:r>
            <a:r>
              <a:rPr lang="en-US" altLang="zh-CN" sz="2600" baseline="30000" dirty="0" smtClean="0">
                <a:solidFill>
                  <a:srgbClr val="FF5050"/>
                </a:solidFill>
                <a:ea typeface="SimSun" pitchFamily="2" charset="-122"/>
              </a:rPr>
              <a:t>o</a:t>
            </a:r>
            <a:r>
              <a:rPr lang="en-US" altLang="zh-CN" sz="2600" dirty="0" smtClean="0">
                <a:solidFill>
                  <a:srgbClr val="FF5050"/>
                </a:solidFill>
                <a:ea typeface="SimSun" pitchFamily="2" charset="-122"/>
              </a:rPr>
              <a:t>C</a:t>
            </a:r>
          </a:p>
          <a:p>
            <a:pPr algn="just" rtl="0" eaLnBrk="1" hangingPunct="1">
              <a:buFont typeface="Wingdings" charset="2"/>
              <a:buChar char="ü"/>
            </a:pPr>
            <a:endParaRPr lang="en-US" altLang="zh-CN" sz="2600" dirty="0" smtClean="0">
              <a:ea typeface="SimSun" pitchFamily="2" charset="-122"/>
            </a:endParaRPr>
          </a:p>
          <a:p>
            <a:pPr algn="just" rtl="0" eaLnBrk="1" hangingPunct="1">
              <a:buFont typeface="Wingdings" charset="2"/>
              <a:buChar char="ü"/>
            </a:pPr>
            <a:r>
              <a:rPr lang="en-US" altLang="zh-CN" sz="2600" dirty="0" smtClean="0">
                <a:ea typeface="SimSun" pitchFamily="2" charset="-122"/>
              </a:rPr>
              <a:t>Cupules showing </a:t>
            </a:r>
            <a:r>
              <a:rPr lang="en-US" altLang="zh-CN" sz="2600" b="1" dirty="0" smtClean="0">
                <a:solidFill>
                  <a:srgbClr val="CC6600"/>
                </a:solidFill>
                <a:ea typeface="SimSun" pitchFamily="2" charset="-122"/>
              </a:rPr>
              <a:t>turbidity</a:t>
            </a:r>
            <a:r>
              <a:rPr lang="en-US" altLang="zh-CN" sz="2600" dirty="0" smtClean="0">
                <a:ea typeface="SimSun" pitchFamily="2" charset="-122"/>
              </a:rPr>
              <a:t> significantly heavier than that of the </a:t>
            </a:r>
            <a:r>
              <a:rPr lang="en-US" altLang="zh-CN" sz="2600" dirty="0" smtClean="0">
                <a:solidFill>
                  <a:srgbClr val="FF0000"/>
                </a:solidFill>
                <a:ea typeface="SimSun" pitchFamily="2" charset="-122"/>
              </a:rPr>
              <a:t>negative</a:t>
            </a:r>
            <a:r>
              <a:rPr lang="en-US" altLang="zh-CN" sz="2600" dirty="0" smtClean="0">
                <a:ea typeface="SimSun" pitchFamily="2" charset="-122"/>
              </a:rPr>
              <a:t> control cupule (o cupule) were considered positive</a:t>
            </a:r>
          </a:p>
          <a:p>
            <a:pPr algn="just" rtl="0" eaLnBrk="1" hangingPunct="1">
              <a:buFont typeface="Wingdings" charset="2"/>
              <a:buChar char="ü"/>
            </a:pPr>
            <a:endParaRPr lang="en-US" altLang="zh-CN" sz="2600" dirty="0" smtClean="0">
              <a:ea typeface="SimSun" pitchFamily="2" charset="-122"/>
            </a:endParaRPr>
          </a:p>
          <a:p>
            <a:pPr algn="just" rtl="0" eaLnBrk="1" hangingPunct="1">
              <a:buFont typeface="Wingdings" charset="2"/>
              <a:buChar char="ü"/>
            </a:pPr>
            <a:r>
              <a:rPr lang="en-US" altLang="zh-CN" sz="2600" dirty="0" smtClean="0">
                <a:ea typeface="SimSun" pitchFamily="2" charset="-122"/>
              </a:rPr>
              <a:t> Identification was made by generating a microcode, and the results are converted to </a:t>
            </a:r>
            <a:r>
              <a:rPr lang="en-US" altLang="zh-CN" sz="2600" b="1" dirty="0" smtClean="0">
                <a:solidFill>
                  <a:srgbClr val="FF99CC"/>
                </a:solidFill>
                <a:ea typeface="SimSun" pitchFamily="2" charset="-122"/>
              </a:rPr>
              <a:t>a seven-digit biotype</a:t>
            </a:r>
            <a:r>
              <a:rPr lang="en-US" altLang="zh-CN" sz="2600" dirty="0" smtClean="0">
                <a:ea typeface="SimSun" pitchFamily="2" charset="-122"/>
              </a:rPr>
              <a:t> profiles number</a:t>
            </a:r>
          </a:p>
          <a:p>
            <a:pPr algn="just" rtl="0" eaLnBrk="1" hangingPunct="1">
              <a:buFont typeface="Wingdings" charset="2"/>
              <a:buChar char="ü"/>
            </a:pPr>
            <a:endParaRPr lang="en-US" altLang="zh-CN" sz="2600" dirty="0" smtClean="0">
              <a:ea typeface="SimSun" pitchFamily="2" charset="-122"/>
            </a:endParaRPr>
          </a:p>
          <a:p>
            <a:pPr algn="just" rtl="0" eaLnBrk="1" hangingPunct="1">
              <a:buFont typeface="Wingdings" charset="2"/>
              <a:buChar char="ü"/>
            </a:pPr>
            <a:r>
              <a:rPr lang="en-US" altLang="zh-CN" sz="2600" dirty="0" smtClean="0">
                <a:ea typeface="SimSun" pitchFamily="2" charset="-122"/>
              </a:rPr>
              <a:t>Then using the </a:t>
            </a:r>
            <a:r>
              <a:rPr lang="en-US" altLang="zh-CN" sz="2600" dirty="0" smtClean="0">
                <a:solidFill>
                  <a:srgbClr val="996633"/>
                </a:solidFill>
                <a:ea typeface="SimSun" pitchFamily="2" charset="-122"/>
              </a:rPr>
              <a:t>API 20C</a:t>
            </a:r>
            <a:r>
              <a:rPr lang="en-US" altLang="zh-CN" sz="2600" dirty="0" smtClean="0">
                <a:ea typeface="SimSun" pitchFamily="2" charset="-122"/>
              </a:rPr>
              <a:t> analytical profile index on the results, sheet, the tests are separated into groups of </a:t>
            </a:r>
            <a:r>
              <a:rPr lang="en-US" altLang="zh-CN" sz="2600" dirty="0" smtClean="0">
                <a:solidFill>
                  <a:schemeClr val="folHlink"/>
                </a:solidFill>
                <a:ea typeface="SimSun" pitchFamily="2" charset="-122"/>
              </a:rPr>
              <a:t>three</a:t>
            </a:r>
            <a:r>
              <a:rPr lang="en-US" altLang="zh-CN" sz="2600" dirty="0" smtClean="0">
                <a:ea typeface="SimSun" pitchFamily="2" charset="-122"/>
              </a:rPr>
              <a:t> cupule, </a:t>
            </a:r>
            <a:r>
              <a:rPr lang="en-US" altLang="zh-CN" sz="2600" b="1" dirty="0" smtClean="0">
                <a:solidFill>
                  <a:srgbClr val="0033CC"/>
                </a:solidFill>
                <a:ea typeface="SimSun" pitchFamily="2" charset="-122"/>
              </a:rPr>
              <a:t>1</a:t>
            </a:r>
            <a:r>
              <a:rPr lang="en-US" altLang="zh-CN" sz="2600" dirty="0" smtClean="0">
                <a:ea typeface="SimSun" pitchFamily="2" charset="-122"/>
              </a:rPr>
              <a:t>, </a:t>
            </a:r>
            <a:r>
              <a:rPr lang="en-US" altLang="zh-CN" sz="2600" b="1" dirty="0" smtClean="0">
                <a:solidFill>
                  <a:srgbClr val="0033CC"/>
                </a:solidFill>
                <a:ea typeface="SimSun" pitchFamily="2" charset="-122"/>
              </a:rPr>
              <a:t>2</a:t>
            </a:r>
            <a:r>
              <a:rPr lang="en-US" altLang="zh-CN" sz="2600" dirty="0" smtClean="0">
                <a:ea typeface="SimSun" pitchFamily="2" charset="-122"/>
              </a:rPr>
              <a:t> and </a:t>
            </a:r>
            <a:r>
              <a:rPr lang="en-US" altLang="zh-CN" sz="2600" b="1" dirty="0" smtClean="0">
                <a:solidFill>
                  <a:srgbClr val="0033CC"/>
                </a:solidFill>
                <a:ea typeface="SimSun" pitchFamily="2" charset="-122"/>
              </a:rPr>
              <a:t>4</a:t>
            </a:r>
            <a:r>
              <a:rPr lang="en-US" altLang="zh-CN" sz="2600" dirty="0" smtClean="0">
                <a:ea typeface="SimSun" pitchFamily="2" charset="-122"/>
              </a:rPr>
              <a:t>, which are indicated for each, by adding the number corresponding to positive reaction within each group</a:t>
            </a:r>
          </a:p>
          <a:p>
            <a:pPr algn="just" rtl="0" eaLnBrk="1" hangingPunct="1">
              <a:buFont typeface="Wingdings" charset="2"/>
              <a:buChar char="ü"/>
            </a:pPr>
            <a:endParaRPr lang="en-US" altLang="zh-CN" sz="2600" dirty="0" smtClean="0">
              <a:ea typeface="SimSun" pitchFamily="2" charset="-122"/>
            </a:endParaRPr>
          </a:p>
          <a:p>
            <a:pPr algn="just" rtl="0" eaLnBrk="1" hangingPunct="1">
              <a:buFont typeface="Wingdings" charset="2"/>
              <a:buChar char="ü"/>
            </a:pPr>
            <a:r>
              <a:rPr lang="en-US" altLang="zh-CN" sz="2600" dirty="0" smtClean="0">
                <a:ea typeface="SimSun" pitchFamily="2" charset="-122"/>
              </a:rPr>
              <a:t>Accordingly </a:t>
            </a:r>
            <a:r>
              <a:rPr lang="en-US" altLang="zh-CN" sz="2600" dirty="0" smtClean="0">
                <a:solidFill>
                  <a:srgbClr val="FF99CC"/>
                </a:solidFill>
                <a:ea typeface="SimSun" pitchFamily="2" charset="-122"/>
              </a:rPr>
              <a:t>a-7-digit number</a:t>
            </a:r>
            <a:r>
              <a:rPr lang="en-US" altLang="zh-CN" sz="2600" dirty="0" smtClean="0">
                <a:ea typeface="SimSun" pitchFamily="2" charset="-122"/>
              </a:rPr>
              <a:t> is obtained which constitutes the number profile</a:t>
            </a:r>
          </a:p>
          <a:p>
            <a:pPr algn="justLow" rtl="0" eaLnBrk="1" hangingPunct="1">
              <a:lnSpc>
                <a:spcPct val="80000"/>
              </a:lnSpc>
              <a:buFont typeface="Wingdings" charset="2"/>
              <a:buChar char="ü"/>
            </a:pPr>
            <a:endParaRPr lang="en-US" sz="2800" dirty="0" smtClean="0"/>
          </a:p>
        </p:txBody>
      </p:sp>
    </p:spTree>
    <p:extLst>
      <p:ext uri="{BB962C8B-B14F-4D97-AF65-F5344CB8AC3E}">
        <p14:creationId xmlns:p14="http://schemas.microsoft.com/office/powerpoint/2010/main" val="1431289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p:cNvPicPr>
            <a:picLocks noGrp="1" noChangeAspect="1" noChangeArrowheads="1"/>
          </p:cNvPicPr>
          <p:nvPr>
            <p:ph type="body" idx="1"/>
          </p:nvPr>
        </p:nvPicPr>
        <p:blipFill>
          <a:blip r:embed="rId2"/>
          <a:srcRect/>
          <a:stretch>
            <a:fillRect/>
          </a:stretch>
        </p:blipFill>
        <p:spPr>
          <a:xfrm>
            <a:off x="457200" y="3429000"/>
            <a:ext cx="8458200" cy="2828925"/>
          </a:xfrm>
          <a:solidFill>
            <a:schemeClr val="tx1"/>
          </a:solidFill>
          <a:ln w="28575">
            <a:solidFill>
              <a:schemeClr val="tx1"/>
            </a:solidFill>
          </a:ln>
        </p:spPr>
      </p:pic>
      <p:pic>
        <p:nvPicPr>
          <p:cNvPr id="16387" name="Picture 5"/>
          <p:cNvPicPr>
            <a:picLocks noChangeAspect="1" noChangeArrowheads="1"/>
          </p:cNvPicPr>
          <p:nvPr/>
        </p:nvPicPr>
        <p:blipFill>
          <a:blip r:embed="rId3"/>
          <a:srcRect/>
          <a:stretch>
            <a:fillRect/>
          </a:stretch>
        </p:blipFill>
        <p:spPr bwMode="auto">
          <a:xfrm>
            <a:off x="457200" y="1219200"/>
            <a:ext cx="8458200" cy="1600200"/>
          </a:xfrm>
          <a:prstGeom prst="rect">
            <a:avLst/>
          </a:prstGeom>
          <a:solidFill>
            <a:schemeClr val="tx1"/>
          </a:solidFill>
          <a:ln w="28575" algn="ctr">
            <a:solidFill>
              <a:schemeClr val="tx1"/>
            </a:solidFill>
            <a:miter lim="800000"/>
            <a:headEnd/>
            <a:tailEnd/>
          </a:ln>
        </p:spPr>
      </p:pic>
    </p:spTree>
    <p:extLst>
      <p:ext uri="{BB962C8B-B14F-4D97-AF65-F5344CB8AC3E}">
        <p14:creationId xmlns:p14="http://schemas.microsoft.com/office/powerpoint/2010/main" val="3981268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812</TotalTime>
  <Words>368</Words>
  <Application>Microsoft Office PowerPoint</Application>
  <PresentationFormat>On-screen Show (4:3)</PresentationFormat>
  <Paragraphs>69</Paragraphs>
  <Slides>9</Slides>
  <Notes>0</Notes>
  <HiddenSlides>0</HiddenSlides>
  <MMClips>1</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Opportunistic Fungi: Candidiasis </vt:lpstr>
      <vt:lpstr>4. Candidiasis</vt:lpstr>
      <vt:lpstr>PowerPoint Presentation</vt:lpstr>
      <vt:lpstr>Candida infections (candidiasis) can be classified as follows: </vt:lpstr>
      <vt:lpstr>PowerPoint Presentation</vt:lpstr>
      <vt:lpstr>PowerPoint Presentation</vt:lpstr>
      <vt:lpstr>PowerPoint Presentation</vt:lpstr>
      <vt:lpstr>PowerPoint Presentation</vt:lpstr>
      <vt:lpstr>PowerPoint Presentation</vt:lpstr>
    </vt:vector>
  </TitlesOfParts>
  <Company>Aram.co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Aram Aram</dc:creator>
  <cp:lastModifiedBy>Maher</cp:lastModifiedBy>
  <cp:revision>17</cp:revision>
  <dcterms:created xsi:type="dcterms:W3CDTF">2021-01-11T06:04:31Z</dcterms:created>
  <dcterms:modified xsi:type="dcterms:W3CDTF">2021-01-12T13:24:10Z</dcterms:modified>
</cp:coreProperties>
</file>