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0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5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9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7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9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808E-9514-C44C-94D1-72EFF4A4B56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4C40-F3C9-AA47-83F4-02EA17FE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3336" b="1333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/>
          <p:cNvSpPr/>
          <p:nvPr/>
        </p:nvSpPr>
        <p:spPr>
          <a:xfrm>
            <a:off x="1799315" y="2613322"/>
            <a:ext cx="56398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/>
              <a:t>Antifungal Drugs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47095" y="2207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53077" y="5114835"/>
            <a:ext cx="4128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Assist.Prof.: </a:t>
            </a:r>
            <a:r>
              <a:rPr lang="en-US" sz="2000" b="1" dirty="0" err="1"/>
              <a:t>Nareen</a:t>
            </a:r>
            <a:r>
              <a:rPr lang="en-US" sz="2000" b="1" dirty="0"/>
              <a:t> Q. </a:t>
            </a:r>
            <a:r>
              <a:rPr lang="en-US" sz="2000" b="1" dirty="0" err="1"/>
              <a:t>Faqi</a:t>
            </a:r>
            <a:r>
              <a:rPr lang="en-US" sz="2000" b="1" dirty="0"/>
              <a:t> Abdullah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76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68"/>
    </mc:Choice>
    <mc:Fallback xmlns="">
      <p:transition xmlns:p14="http://schemas.microsoft.com/office/powerpoint/2010/main" spd="slow" advTm="3456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23" y="196538"/>
            <a:ext cx="8830254" cy="5929626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C.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Allylamines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algn="just">
              <a:buFont typeface="Wingdings" charset="2"/>
              <a:buChar char="ü"/>
            </a:pPr>
            <a:r>
              <a:rPr lang="en-US" b="1" dirty="0" smtClean="0"/>
              <a:t> </a:t>
            </a:r>
            <a:r>
              <a:rPr lang="en-US" dirty="0"/>
              <a:t>Interfere with an enzyme that’s involved in the creation of the fungal cell </a:t>
            </a:r>
            <a:r>
              <a:rPr lang="en-US" dirty="0" smtClean="0"/>
              <a:t>membrane</a:t>
            </a:r>
          </a:p>
          <a:p>
            <a:pPr algn="just">
              <a:buFont typeface="Wingdings" charset="2"/>
              <a:buChar char="ü"/>
            </a:pPr>
            <a:endParaRPr lang="en-US" dirty="0" smtClean="0"/>
          </a:p>
          <a:p>
            <a:pPr algn="just">
              <a:buFont typeface="Wingdings" charset="2"/>
              <a:buChar char="ü"/>
            </a:pPr>
            <a:r>
              <a:rPr lang="en-US" dirty="0" smtClean="0"/>
              <a:t>One </a:t>
            </a:r>
            <a:r>
              <a:rPr lang="en-US" dirty="0"/>
              <a:t>example of an </a:t>
            </a:r>
            <a:r>
              <a:rPr lang="en-US" dirty="0" err="1"/>
              <a:t>allylamine</a:t>
            </a:r>
            <a:r>
              <a:rPr lang="en-US" dirty="0"/>
              <a:t> is</a:t>
            </a:r>
            <a:r>
              <a:rPr lang="en-US" b="1" dirty="0"/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terbinafine</a:t>
            </a:r>
            <a:r>
              <a:rPr lang="en-US" dirty="0"/>
              <a:t>, which is often used to treat fungal infections of the </a:t>
            </a:r>
            <a:r>
              <a:rPr lang="en-US" dirty="0" smtClean="0"/>
              <a:t>skin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9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18"/>
    </mc:Choice>
    <mc:Fallback xmlns="">
      <p:transition xmlns:p14="http://schemas.microsoft.com/office/powerpoint/2010/main" spd="slow" advTm="3191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D.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Echinocandins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algn="just">
              <a:buFont typeface="Wingdings" charset="2"/>
              <a:buChar char="ü"/>
            </a:pPr>
            <a:r>
              <a:rPr lang="en-US" sz="2800" dirty="0" smtClean="0"/>
              <a:t>Are </a:t>
            </a:r>
            <a:r>
              <a:rPr lang="en-US" sz="2800" dirty="0"/>
              <a:t>newer types of antifungal </a:t>
            </a:r>
            <a:r>
              <a:rPr lang="en-US" sz="2800" dirty="0" smtClean="0"/>
              <a:t>drug</a:t>
            </a:r>
          </a:p>
          <a:p>
            <a:pPr algn="just">
              <a:buFont typeface="Wingdings" charset="2"/>
              <a:buChar char="ü"/>
            </a:pPr>
            <a:endParaRPr lang="en-US" sz="2800" dirty="0" smtClean="0"/>
          </a:p>
          <a:p>
            <a:pPr algn="just">
              <a:buFont typeface="Wingdings" charset="2"/>
              <a:buChar char="ü"/>
            </a:pPr>
            <a:r>
              <a:rPr lang="en-US" sz="2800" dirty="0" smtClean="0"/>
              <a:t>They </a:t>
            </a:r>
            <a:r>
              <a:rPr lang="en-US" sz="2800" dirty="0"/>
              <a:t>inhibit an enzyme that’s involved in the making of the fungal cell </a:t>
            </a:r>
            <a:r>
              <a:rPr lang="en-US" sz="2800" dirty="0" smtClean="0"/>
              <a:t>wall</a:t>
            </a:r>
          </a:p>
          <a:p>
            <a:pPr algn="just">
              <a:buFont typeface="Wingdings" charset="2"/>
              <a:buChar char="ü"/>
            </a:pPr>
            <a:endParaRPr lang="en-US" sz="2800" dirty="0" smtClean="0"/>
          </a:p>
          <a:p>
            <a:pPr>
              <a:buFont typeface="Wingdings" charset="2"/>
              <a:buChar char="ü"/>
            </a:pPr>
            <a:r>
              <a:rPr lang="en-US" sz="2800" dirty="0" smtClean="0"/>
              <a:t>Some </a:t>
            </a:r>
            <a:r>
              <a:rPr lang="en-US" sz="2800" dirty="0"/>
              <a:t>examples of </a:t>
            </a:r>
            <a:r>
              <a:rPr lang="en-US" sz="2800" dirty="0" err="1"/>
              <a:t>echinocandins</a:t>
            </a:r>
            <a:r>
              <a:rPr lang="en-US" sz="2800" dirty="0"/>
              <a:t> </a:t>
            </a:r>
            <a:r>
              <a:rPr lang="en-US" sz="2800" dirty="0" smtClean="0"/>
              <a:t>are</a:t>
            </a:r>
          </a:p>
          <a:p>
            <a:pPr>
              <a:buFont typeface="Wingdings" charset="2"/>
              <a:buChar char="ü"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1</a:t>
            </a:r>
            <a:r>
              <a:rPr lang="en-US" sz="2800" b="1" dirty="0"/>
              <a:t>.</a:t>
            </a:r>
            <a:r>
              <a:rPr lang="en-US" sz="2800" b="1" dirty="0">
                <a:solidFill>
                  <a:srgbClr val="E46C0A"/>
                </a:solidFill>
              </a:rPr>
              <a:t>Caspofungin</a:t>
            </a:r>
            <a:r>
              <a:rPr lang="en-US" sz="2800" b="1" dirty="0"/>
              <a:t>:</a:t>
            </a:r>
            <a:r>
              <a:rPr lang="en-US" sz="2800" dirty="0"/>
              <a:t> mucosal </a:t>
            </a:r>
            <a:r>
              <a:rPr lang="en-US" sz="2800" dirty="0" smtClean="0"/>
              <a:t>and invasive</a:t>
            </a:r>
            <a:r>
              <a:rPr lang="en-US" sz="2800" dirty="0"/>
              <a:t> </a:t>
            </a:r>
            <a:r>
              <a:rPr lang="en-US" sz="2800" i="1" dirty="0"/>
              <a:t>Candida</a:t>
            </a:r>
            <a:r>
              <a:rPr lang="en-US" sz="2800" dirty="0" smtClean="0"/>
              <a:t> </a:t>
            </a:r>
            <a:r>
              <a:rPr lang="en-US" sz="2800" dirty="0"/>
              <a:t> infections and </a:t>
            </a:r>
            <a:r>
              <a:rPr lang="en-US" sz="2800" dirty="0" err="1" smtClean="0"/>
              <a:t>aspergillosis</a:t>
            </a:r>
            <a:r>
              <a:rPr lang="en-US" sz="2800" dirty="0" smtClean="0"/>
              <a:t>   </a:t>
            </a:r>
          </a:p>
          <a:p>
            <a:pPr marL="0" indent="0">
              <a:buNone/>
            </a:pPr>
            <a:r>
              <a:rPr lang="en-US" sz="2800" dirty="0" smtClean="0"/>
              <a:t>                   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2.</a:t>
            </a:r>
            <a:r>
              <a:rPr lang="en-US" sz="2800" b="1" dirty="0" smtClean="0">
                <a:solidFill>
                  <a:srgbClr val="3366FF"/>
                </a:solidFill>
              </a:rPr>
              <a:t>Micafungin</a:t>
            </a:r>
            <a:r>
              <a:rPr lang="en-US" sz="2800" b="1" dirty="0"/>
              <a:t>:</a:t>
            </a:r>
            <a:r>
              <a:rPr lang="en-US" sz="2800" dirty="0"/>
              <a:t> mucosal </a:t>
            </a:r>
            <a:r>
              <a:rPr lang="en-US" sz="2800" dirty="0" smtClean="0"/>
              <a:t>and invasive</a:t>
            </a:r>
            <a:r>
              <a:rPr lang="en-US" sz="2800" dirty="0"/>
              <a:t> </a:t>
            </a:r>
            <a:r>
              <a:rPr lang="en-US" sz="2800" i="1" dirty="0"/>
              <a:t>Candida</a:t>
            </a:r>
            <a:r>
              <a:rPr lang="en-US" sz="2800" dirty="0" smtClean="0"/>
              <a:t> </a:t>
            </a:r>
            <a:r>
              <a:rPr lang="en-US" sz="2800" dirty="0"/>
              <a:t> infections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3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04"/>
    </mc:Choice>
    <mc:Fallback xmlns="">
      <p:transition xmlns:p14="http://schemas.microsoft.com/office/powerpoint/2010/main" spd="slow" advTm="5220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44" y="241892"/>
            <a:ext cx="8962556" cy="6616108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charset="2"/>
              <a:buChar char="ü"/>
            </a:pPr>
            <a:r>
              <a:rPr lang="en-US" dirty="0"/>
              <a:t>There are also some other types of antifungal </a:t>
            </a:r>
            <a:r>
              <a:rPr lang="en-US" dirty="0" smtClean="0"/>
              <a:t>medications</a:t>
            </a:r>
          </a:p>
          <a:p>
            <a:pPr algn="just">
              <a:buFont typeface="Wingdings" charset="2"/>
              <a:buChar char="ü"/>
            </a:pPr>
            <a:r>
              <a:rPr lang="en-US" dirty="0" smtClean="0"/>
              <a:t>These </a:t>
            </a:r>
            <a:r>
              <a:rPr lang="en-US" dirty="0"/>
              <a:t>have mechanisms different from the other types, such as: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Flucytosine</a:t>
            </a:r>
            <a:endParaRPr lang="en-US" b="1" dirty="0"/>
          </a:p>
          <a:p>
            <a:pPr>
              <a:buFont typeface="Wingdings" charset="2"/>
              <a:buChar char="ü"/>
            </a:pPr>
            <a:r>
              <a:rPr lang="en-US" dirty="0"/>
              <a:t> is an antifungal that prevents the fungal cell from making nucleic acids and </a:t>
            </a:r>
            <a:r>
              <a:rPr lang="en-US" dirty="0" smtClean="0"/>
              <a:t>proteins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Because </a:t>
            </a:r>
            <a:r>
              <a:rPr lang="en-US" dirty="0"/>
              <a:t>of this, the cell can no longer grow and </a:t>
            </a:r>
            <a:r>
              <a:rPr lang="en-US" dirty="0" smtClean="0"/>
              <a:t>thrive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</a:t>
            </a:r>
            <a:r>
              <a:rPr lang="en-US" dirty="0"/>
              <a:t>It can be used to treat systemic infections with </a:t>
            </a:r>
            <a:r>
              <a:rPr lang="en-US" i="1" dirty="0" smtClean="0"/>
              <a:t>Candida</a:t>
            </a:r>
            <a:r>
              <a:rPr lang="en-US" dirty="0" smtClean="0"/>
              <a:t>      </a:t>
            </a:r>
            <a:endParaRPr lang="en-US" dirty="0"/>
          </a:p>
          <a:p>
            <a:pPr>
              <a:buFont typeface="Wingdings" charset="2"/>
              <a:buChar char="ü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Griseofulvin</a:t>
            </a:r>
            <a:r>
              <a:rPr lang="en-US" b="1" dirty="0" smtClean="0"/>
              <a:t>:</a:t>
            </a:r>
            <a:r>
              <a:rPr lang="en-US" b="1" dirty="0"/>
              <a:t> </a:t>
            </a:r>
            <a:endParaRPr lang="en-US" b="1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works </a:t>
            </a:r>
            <a:r>
              <a:rPr lang="en-US" dirty="0"/>
              <a:t>to prevent the fungal cell from dividing to produce more </a:t>
            </a:r>
            <a:r>
              <a:rPr lang="en-US" dirty="0" smtClean="0"/>
              <a:t>cells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It </a:t>
            </a:r>
            <a:r>
              <a:rPr lang="en-US" dirty="0"/>
              <a:t>can be used to treat infections of the skin, hair, and </a:t>
            </a:r>
            <a:r>
              <a:rPr lang="en-US" dirty="0" smtClean="0"/>
              <a:t>nails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78"/>
    </mc:Choice>
    <mc:Fallback xmlns="">
      <p:transition xmlns:p14="http://schemas.microsoft.com/office/powerpoint/2010/main" spd="slow" advTm="9087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65" y="166300"/>
            <a:ext cx="8871835" cy="65764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b="1" dirty="0" smtClean="0"/>
              <a:t>Procedure</a:t>
            </a:r>
            <a:r>
              <a:rPr lang="en-US" sz="4100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000" b="1" dirty="0" smtClean="0"/>
              <a:t>1</a:t>
            </a:r>
            <a:r>
              <a:rPr lang="en-US" sz="3000" dirty="0"/>
              <a:t>. Pour sterilized PDA into sterilized plates, allow it to become </a:t>
            </a:r>
            <a:r>
              <a:rPr lang="en-US" sz="3000" dirty="0" smtClean="0"/>
              <a:t>solidified</a:t>
            </a:r>
          </a:p>
          <a:p>
            <a:pPr marL="0" indent="0">
              <a:buNone/>
            </a:pPr>
            <a:r>
              <a:rPr lang="en-US" sz="3000" dirty="0" smtClean="0"/>
              <a:t>                       </a:t>
            </a:r>
          </a:p>
          <a:p>
            <a:pPr marL="0" indent="0">
              <a:buNone/>
            </a:pPr>
            <a:r>
              <a:rPr lang="en-US" sz="3000" b="1" dirty="0"/>
              <a:t>2</a:t>
            </a:r>
            <a:r>
              <a:rPr lang="en-US" sz="3000" dirty="0"/>
              <a:t>. Inoculate the media with fungi and incubate it for </a:t>
            </a:r>
            <a:r>
              <a:rPr lang="en-US" sz="3000" dirty="0">
                <a:solidFill>
                  <a:srgbClr val="0000FF"/>
                </a:solidFill>
              </a:rPr>
              <a:t>5_10 min</a:t>
            </a:r>
            <a:r>
              <a:rPr lang="en-US" sz="3000" dirty="0"/>
              <a:t>. at </a:t>
            </a:r>
            <a:r>
              <a:rPr lang="en-US" sz="3000" dirty="0">
                <a:solidFill>
                  <a:srgbClr val="FF0000"/>
                </a:solidFill>
              </a:rPr>
              <a:t>37 </a:t>
            </a:r>
            <a:r>
              <a:rPr lang="ar-IQ" sz="3000" dirty="0">
                <a:solidFill>
                  <a:srgbClr val="FF0000"/>
                </a:solidFill>
              </a:rPr>
              <a:t>˚</a:t>
            </a:r>
            <a:r>
              <a:rPr lang="en-US" sz="3000" dirty="0">
                <a:solidFill>
                  <a:srgbClr val="FF0000"/>
                </a:solidFill>
              </a:rPr>
              <a:t>C</a:t>
            </a:r>
            <a:r>
              <a:rPr lang="en-US" sz="3000" dirty="0"/>
              <a:t>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                         </a:t>
            </a:r>
          </a:p>
          <a:p>
            <a:pPr marL="0" indent="0">
              <a:buNone/>
            </a:pPr>
            <a:r>
              <a:rPr lang="en-US" sz="3000" b="1" dirty="0"/>
              <a:t>3</a:t>
            </a:r>
            <a:r>
              <a:rPr lang="en-US" sz="3000" dirty="0"/>
              <a:t>. Prepare a filter paper disc (</a:t>
            </a:r>
            <a:r>
              <a:rPr lang="en-US" sz="3000" dirty="0">
                <a:solidFill>
                  <a:srgbClr val="008000"/>
                </a:solidFill>
              </a:rPr>
              <a:t>6mm</a:t>
            </a:r>
            <a:r>
              <a:rPr lang="en-US" sz="3000" dirty="0"/>
              <a:t>), sterilized it by oven (70</a:t>
            </a:r>
            <a:r>
              <a:rPr lang="ar-IQ" sz="3000" dirty="0"/>
              <a:t>˚</a:t>
            </a:r>
            <a:r>
              <a:rPr lang="en-US" sz="3000" dirty="0"/>
              <a:t>C overnight</a:t>
            </a:r>
            <a:r>
              <a:rPr lang="en-US" sz="3000" dirty="0" smtClean="0"/>
              <a:t>)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                   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  <a:r>
              <a:rPr lang="en-US" sz="3000" b="1" dirty="0"/>
              <a:t>4</a:t>
            </a:r>
            <a:r>
              <a:rPr lang="en-US" sz="3000" dirty="0"/>
              <a:t>. Transfer sterile disk with lightly flamed forceps, dip the disk into a screw cap test tubes for each tested </a:t>
            </a:r>
            <a:r>
              <a:rPr lang="en-US" sz="3000" dirty="0" smtClean="0"/>
              <a:t>antifungal drugs   </a:t>
            </a: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dirty="0"/>
              <a:t> 5</a:t>
            </a:r>
            <a:r>
              <a:rPr lang="en-US" sz="3000" dirty="0"/>
              <a:t>. Transfer the disk into the </a:t>
            </a:r>
            <a:r>
              <a:rPr lang="en-US" sz="3000" dirty="0" smtClean="0"/>
              <a:t>medium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dirty="0"/>
              <a:t>6</a:t>
            </a:r>
            <a:r>
              <a:rPr lang="en-US" sz="3000" dirty="0"/>
              <a:t>. Incubate the plate at </a:t>
            </a:r>
            <a:r>
              <a:rPr lang="en-US" sz="3000" dirty="0">
                <a:solidFill>
                  <a:srgbClr val="FF0000"/>
                </a:solidFill>
              </a:rPr>
              <a:t>37 </a:t>
            </a:r>
            <a:r>
              <a:rPr lang="ar-IQ" sz="3000" dirty="0">
                <a:solidFill>
                  <a:srgbClr val="FF0000"/>
                </a:solidFill>
              </a:rPr>
              <a:t>˚</a:t>
            </a:r>
            <a:r>
              <a:rPr lang="en-US" sz="3000" dirty="0">
                <a:solidFill>
                  <a:srgbClr val="FF0000"/>
                </a:solidFill>
              </a:rPr>
              <a:t>C for </a:t>
            </a:r>
            <a:r>
              <a:rPr lang="en-US" sz="3000" dirty="0" smtClean="0">
                <a:solidFill>
                  <a:srgbClr val="FF0000"/>
                </a:solidFill>
              </a:rPr>
              <a:t>48_72 </a:t>
            </a:r>
            <a:r>
              <a:rPr lang="en-US" sz="3000" dirty="0" smtClean="0"/>
              <a:t>hours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dirty="0"/>
              <a:t>7</a:t>
            </a:r>
            <a:r>
              <a:rPr lang="en-US" sz="3000" dirty="0"/>
              <a:t>. Measure the zone of inhibition and record your observation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2352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104"/>
    </mc:Choice>
    <mc:Fallback xmlns="">
      <p:transition xmlns:p14="http://schemas.microsoft.com/office/powerpoint/2010/main" spd="slow" advTm="1991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2" y="453546"/>
            <a:ext cx="8905856" cy="6404454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Antifungal </a:t>
            </a:r>
            <a:r>
              <a:rPr lang="en-US" sz="2600" dirty="0">
                <a:solidFill>
                  <a:srgbClr val="FF0000"/>
                </a:solidFill>
              </a:rPr>
              <a:t>drugs </a:t>
            </a:r>
            <a:r>
              <a:rPr lang="en-US" sz="2600" dirty="0"/>
              <a:t>are used to treat fungal </a:t>
            </a:r>
            <a:r>
              <a:rPr lang="en-US" sz="2600" dirty="0" smtClean="0"/>
              <a:t>infections</a:t>
            </a:r>
          </a:p>
          <a:p>
            <a:pPr algn="just">
              <a:buFont typeface="Wingdings" charset="2"/>
              <a:buChar char="ü"/>
            </a:pPr>
            <a:endParaRPr lang="en-US" sz="2600" dirty="0" smtClean="0"/>
          </a:p>
          <a:p>
            <a:pPr algn="just">
              <a:buFont typeface="Wingdings" charset="2"/>
              <a:buChar char="ü"/>
            </a:pPr>
            <a:r>
              <a:rPr lang="en-US" sz="2600" dirty="0" smtClean="0"/>
              <a:t>While </a:t>
            </a:r>
            <a:r>
              <a:rPr lang="en-US" sz="2600" dirty="0"/>
              <a:t>most fungal infections affect areas such as the skin and nails, some can lead to be more serious and potentially life threatening </a:t>
            </a:r>
            <a:r>
              <a:rPr lang="en-US" sz="2600" dirty="0" smtClean="0"/>
              <a:t>conditions </a:t>
            </a:r>
          </a:p>
          <a:p>
            <a:pPr algn="just">
              <a:buFont typeface="Wingdings" charset="2"/>
              <a:buChar char="ü"/>
            </a:pPr>
            <a:endParaRPr lang="en-US" sz="2600" dirty="0" smtClean="0"/>
          </a:p>
          <a:p>
            <a:pPr algn="just">
              <a:buFont typeface="Wingdings" charset="2"/>
              <a:buChar char="ü"/>
            </a:pPr>
            <a:r>
              <a:rPr lang="en-US" sz="2600" dirty="0" smtClean="0"/>
              <a:t>There </a:t>
            </a:r>
            <a:r>
              <a:rPr lang="en-US" sz="2600" dirty="0"/>
              <a:t>are several types of </a:t>
            </a:r>
            <a:r>
              <a:rPr lang="en-US" sz="2600" dirty="0">
                <a:solidFill>
                  <a:srgbClr val="FF0000"/>
                </a:solidFill>
              </a:rPr>
              <a:t>antifungal drugs </a:t>
            </a:r>
            <a:r>
              <a:rPr lang="en-US" sz="2600" dirty="0"/>
              <a:t>available to fight fungal </a:t>
            </a:r>
            <a:r>
              <a:rPr lang="en-US" sz="2600" dirty="0" smtClean="0"/>
              <a:t>infections</a:t>
            </a:r>
            <a:endParaRPr lang="en-US" sz="2600" dirty="0"/>
          </a:p>
          <a:p>
            <a:pPr algn="just">
              <a:buFont typeface="Wingdings" charset="2"/>
              <a:buChar char="ü"/>
            </a:pPr>
            <a:endParaRPr lang="en-US" sz="2600" dirty="0" smtClean="0"/>
          </a:p>
          <a:p>
            <a:pPr algn="just">
              <a:buFont typeface="Wingdings" charset="2"/>
              <a:buChar char="ü"/>
            </a:pPr>
            <a:r>
              <a:rPr lang="en-US" sz="2600" dirty="0"/>
              <a:t> </a:t>
            </a:r>
            <a:r>
              <a:rPr lang="en-US" sz="2600" dirty="0">
                <a:solidFill>
                  <a:srgbClr val="FF0000"/>
                </a:solidFill>
              </a:rPr>
              <a:t>Antifungal drugs </a:t>
            </a:r>
            <a:r>
              <a:rPr lang="en-US" sz="2600" dirty="0"/>
              <a:t>can work in two ways: </a:t>
            </a:r>
            <a:endParaRPr lang="en-US" sz="2600" dirty="0" smtClean="0"/>
          </a:p>
          <a:p>
            <a:pPr algn="just">
              <a:buFont typeface="Wingdings" charset="2"/>
              <a:buChar char="Ø"/>
            </a:pPr>
            <a:r>
              <a:rPr lang="en-US" sz="2600" dirty="0" smtClean="0"/>
              <a:t>by </a:t>
            </a:r>
            <a:r>
              <a:rPr lang="en-US" sz="2600" dirty="0"/>
              <a:t>directly killing fungal cells </a:t>
            </a:r>
          </a:p>
          <a:p>
            <a:pPr algn="just">
              <a:buFont typeface="Wingdings" charset="2"/>
              <a:buChar char="Ø"/>
            </a:pPr>
            <a:r>
              <a:rPr lang="en-US" sz="2600" dirty="0" smtClean="0"/>
              <a:t>by </a:t>
            </a:r>
            <a:r>
              <a:rPr lang="en-US" sz="2600" dirty="0"/>
              <a:t>preventing fungal cells from growing and </a:t>
            </a:r>
            <a:r>
              <a:rPr lang="en-US" sz="2600" dirty="0" smtClean="0"/>
              <a:t>thriving</a:t>
            </a:r>
            <a:endParaRPr lang="en-US" sz="2600" dirty="0"/>
          </a:p>
          <a:p>
            <a:pPr algn="just">
              <a:buFont typeface="Wingdings" charset="2"/>
              <a:buChar char="ü"/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1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60"/>
    </mc:Choice>
    <mc:Fallback xmlns="">
      <p:transition xmlns:p14="http://schemas.microsoft.com/office/powerpoint/2010/main" spd="slow" advTm="762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22" y="589610"/>
            <a:ext cx="8977677" cy="626839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ü"/>
            </a:pPr>
            <a:r>
              <a:rPr lang="en-US" sz="2800" dirty="0"/>
              <a:t>They target structures or functions that are necessary in fungal cells but not in </a:t>
            </a:r>
            <a:r>
              <a:rPr lang="en-US" sz="2800" dirty="0">
                <a:solidFill>
                  <a:srgbClr val="FF0000"/>
                </a:solidFill>
              </a:rPr>
              <a:t>human cells</a:t>
            </a:r>
            <a:r>
              <a:rPr lang="en-US" sz="2800" dirty="0"/>
              <a:t>, so they can fight a fungal infection without damaging human cells</a:t>
            </a:r>
          </a:p>
          <a:p>
            <a:pPr algn="just">
              <a:buFont typeface="Wingdings" charset="2"/>
              <a:buChar char="ü"/>
            </a:pPr>
            <a:endParaRPr lang="en-US" sz="2800" dirty="0"/>
          </a:p>
          <a:p>
            <a:pPr algn="just">
              <a:buFont typeface="Wingdings" charset="2"/>
              <a:buChar char="ü"/>
            </a:pPr>
            <a:r>
              <a:rPr lang="en-US" sz="2800" dirty="0"/>
              <a:t>The structures that are commonly targeted are the </a:t>
            </a:r>
            <a:endParaRPr lang="en-US" sz="2800" dirty="0" smtClean="0"/>
          </a:p>
          <a:p>
            <a:pPr algn="just">
              <a:buFont typeface="Wingdings" charset="2"/>
              <a:buChar char="Ø"/>
            </a:pPr>
            <a:r>
              <a:rPr lang="en-US" sz="2800" dirty="0" smtClean="0"/>
              <a:t>Fungal </a:t>
            </a:r>
            <a:r>
              <a:rPr lang="en-US" sz="2800" dirty="0"/>
              <a:t>cell membrane </a:t>
            </a:r>
          </a:p>
          <a:p>
            <a:pPr algn="just">
              <a:buFont typeface="Wingdings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fungal cell wall</a:t>
            </a:r>
          </a:p>
          <a:p>
            <a:pPr algn="just">
              <a:buFont typeface="Wingdings" charset="2"/>
              <a:buChar char="ü"/>
            </a:pPr>
            <a:endParaRPr lang="en-US" sz="2800" dirty="0"/>
          </a:p>
          <a:p>
            <a:pPr algn="just">
              <a:buFont typeface="Wingdings" charset="2"/>
              <a:buChar char="ü"/>
            </a:pPr>
            <a:r>
              <a:rPr lang="en-US" sz="2800" dirty="0"/>
              <a:t>Both of these structures surround and protect the </a:t>
            </a:r>
            <a:r>
              <a:rPr lang="en-US" sz="2800" dirty="0">
                <a:solidFill>
                  <a:srgbClr val="008000"/>
                </a:solidFill>
              </a:rPr>
              <a:t>fungal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1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08"/>
    </mc:Choice>
    <mc:Fallback xmlns="">
      <p:transition xmlns:p14="http://schemas.microsoft.com/office/powerpoint/2010/main" spd="slow" advTm="879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3" y="211656"/>
            <a:ext cx="8800013" cy="59145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Types of antifungal </a:t>
            </a:r>
            <a:r>
              <a:rPr lang="en-US" b="1" dirty="0" smtClean="0"/>
              <a:t>drugs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algn="just">
              <a:buFont typeface="Wingdings" charset="2"/>
              <a:buChar char="ü"/>
            </a:pP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Antifungal </a:t>
            </a:r>
            <a:r>
              <a:rPr lang="en-US" sz="3000" dirty="0">
                <a:solidFill>
                  <a:srgbClr val="FF0000"/>
                </a:solidFill>
              </a:rPr>
              <a:t>drugs </a:t>
            </a:r>
            <a:r>
              <a:rPr lang="en-US" sz="3000" dirty="0"/>
              <a:t>are very </a:t>
            </a:r>
            <a:r>
              <a:rPr lang="en-US" sz="3000" dirty="0" smtClean="0"/>
              <a:t>diverse</a:t>
            </a:r>
          </a:p>
          <a:p>
            <a:pPr algn="just">
              <a:buFont typeface="Wingdings" charset="2"/>
              <a:buChar char="ü"/>
            </a:pPr>
            <a:endParaRPr lang="en-US" sz="3000" dirty="0" smtClean="0"/>
          </a:p>
          <a:p>
            <a:pPr algn="just">
              <a:buFont typeface="Wingdings" charset="2"/>
              <a:buChar char="ü"/>
            </a:pPr>
            <a:r>
              <a:rPr lang="en-US" sz="3000" dirty="0" smtClean="0"/>
              <a:t>They </a:t>
            </a:r>
            <a:r>
              <a:rPr lang="en-US" sz="3000" dirty="0"/>
              <a:t>can be given orally, as a topical treatment, or intravenous (IV</a:t>
            </a:r>
            <a:r>
              <a:rPr lang="en-US" sz="3000" dirty="0" smtClean="0"/>
              <a:t>)</a:t>
            </a:r>
          </a:p>
          <a:p>
            <a:pPr algn="just">
              <a:buFont typeface="Wingdings" charset="2"/>
              <a:buChar char="ü"/>
            </a:pPr>
            <a:endParaRPr lang="en-US" sz="3000" dirty="0" smtClean="0"/>
          </a:p>
          <a:p>
            <a:pPr algn="just">
              <a:buFont typeface="Wingdings" charset="2"/>
              <a:buChar char="ü"/>
            </a:pPr>
            <a:r>
              <a:rPr lang="en-US" sz="3000" dirty="0" smtClean="0"/>
              <a:t>An </a:t>
            </a:r>
            <a:r>
              <a:rPr lang="en-US" sz="3000" dirty="0"/>
              <a:t>antifungal drug is given depends on </a:t>
            </a:r>
            <a:r>
              <a:rPr lang="en-US" sz="3000" dirty="0">
                <a:solidFill>
                  <a:srgbClr val="3366FF"/>
                </a:solidFill>
              </a:rPr>
              <a:t>some factors </a:t>
            </a:r>
            <a:r>
              <a:rPr lang="en-US" sz="3000" dirty="0"/>
              <a:t>such as: </a:t>
            </a:r>
            <a:endParaRPr lang="en-US" sz="3000" dirty="0" smtClean="0"/>
          </a:p>
          <a:p>
            <a:pPr algn="just">
              <a:buFont typeface="Wingdings" charset="2"/>
              <a:buChar char="ü"/>
            </a:pPr>
            <a:endParaRPr lang="en-US" sz="3000" dirty="0" smtClean="0"/>
          </a:p>
          <a:p>
            <a:pPr algn="just">
              <a:buFont typeface="Wingdings" charset="2"/>
              <a:buChar char="Ø"/>
            </a:pPr>
            <a:r>
              <a:rPr lang="en-US" sz="3000" dirty="0" smtClean="0"/>
              <a:t>Specific </a:t>
            </a:r>
            <a:r>
              <a:rPr lang="en-US" sz="3000" dirty="0"/>
              <a:t>drug  </a:t>
            </a:r>
            <a:endParaRPr lang="en-US" sz="3000" dirty="0" smtClean="0"/>
          </a:p>
          <a:p>
            <a:pPr algn="just">
              <a:buFont typeface="Wingdings" charset="2"/>
              <a:buChar char="Ø"/>
            </a:pPr>
            <a:r>
              <a:rPr lang="en-US" sz="3000" dirty="0" smtClean="0"/>
              <a:t>Type </a:t>
            </a:r>
            <a:r>
              <a:rPr lang="en-US" sz="3000" dirty="0"/>
              <a:t>of infection </a:t>
            </a:r>
            <a:endParaRPr lang="en-US" sz="3000" dirty="0" smtClean="0"/>
          </a:p>
          <a:p>
            <a:pPr algn="just">
              <a:buFont typeface="Wingdings" charset="2"/>
              <a:buChar char="Ø"/>
            </a:pPr>
            <a:r>
              <a:rPr lang="en-US" sz="3000" dirty="0" smtClean="0"/>
              <a:t>Severity </a:t>
            </a:r>
            <a:r>
              <a:rPr lang="en-US" sz="3000" dirty="0"/>
              <a:t>of </a:t>
            </a:r>
            <a:r>
              <a:rPr lang="en-US" sz="3000" dirty="0" smtClean="0"/>
              <a:t>infection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0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76"/>
    </mc:Choice>
    <mc:Fallback xmlns="">
      <p:transition xmlns:p14="http://schemas.microsoft.com/office/powerpoint/2010/main" spd="slow" advTm="7247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665201"/>
            <a:ext cx="8429755" cy="54609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Antifungal drugs are classified into different </a:t>
            </a:r>
            <a:r>
              <a:rPr lang="en-US" b="1" dirty="0" smtClean="0"/>
              <a:t>types according to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 Their </a:t>
            </a:r>
            <a:r>
              <a:rPr lang="en-US" dirty="0">
                <a:solidFill>
                  <a:srgbClr val="008000"/>
                </a:solidFill>
              </a:rPr>
              <a:t>chemical structure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How </a:t>
            </a:r>
            <a:r>
              <a:rPr lang="en-US" dirty="0"/>
              <a:t>they </a:t>
            </a:r>
            <a:r>
              <a:rPr lang="en-US" dirty="0" smtClean="0">
                <a:solidFill>
                  <a:srgbClr val="3366FF"/>
                </a:solidFill>
              </a:rPr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05"/>
    </mc:Choice>
    <mc:Fallback xmlns="">
      <p:transition xmlns:p14="http://schemas.microsoft.com/office/powerpoint/2010/main" spd="slow" advTm="2510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83" y="257010"/>
            <a:ext cx="8769773" cy="586915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A. Azoles</a:t>
            </a:r>
          </a:p>
          <a:p>
            <a:pPr marL="514350" indent="-514350" algn="ctr">
              <a:buAutoNum type="alphaUcPeriod"/>
            </a:pPr>
            <a:endParaRPr lang="en-US" b="1" dirty="0" smtClean="0"/>
          </a:p>
          <a:p>
            <a:pPr algn="just">
              <a:buFont typeface="Wingdings" charset="2"/>
              <a:buChar char="ü"/>
            </a:pPr>
            <a:r>
              <a:rPr lang="en-US" sz="2800" dirty="0" smtClean="0"/>
              <a:t>They </a:t>
            </a:r>
            <a:r>
              <a:rPr lang="en-US" sz="2800" dirty="0"/>
              <a:t>interfere with an enzyme that’s important for creating the fungal cell </a:t>
            </a:r>
            <a:r>
              <a:rPr lang="en-US" sz="2800" dirty="0" smtClean="0"/>
              <a:t>membrane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</a:p>
          <a:p>
            <a:pPr algn="just">
              <a:buFont typeface="Wingdings" charset="2"/>
              <a:buChar char="ü"/>
            </a:pPr>
            <a:r>
              <a:rPr lang="en-US" sz="2800" dirty="0" smtClean="0"/>
              <a:t>Because </a:t>
            </a:r>
            <a:r>
              <a:rPr lang="en-US" sz="2800" dirty="0"/>
              <a:t>of this, the </a:t>
            </a:r>
            <a:r>
              <a:rPr lang="en-US" sz="2800" dirty="0">
                <a:solidFill>
                  <a:srgbClr val="3366FF"/>
                </a:solidFill>
              </a:rPr>
              <a:t>cell membrane </a:t>
            </a:r>
            <a:r>
              <a:rPr lang="en-US" sz="2800" dirty="0"/>
              <a:t>becomes unstable and can leak, eventually leading to cell </a:t>
            </a:r>
            <a:r>
              <a:rPr lang="en-US" sz="2800" dirty="0" smtClean="0"/>
              <a:t>death</a:t>
            </a:r>
            <a:endParaRPr lang="en-US" sz="2800" dirty="0"/>
          </a:p>
          <a:p>
            <a:pPr algn="just">
              <a:buFont typeface="Wingdings" charset="2"/>
              <a:buChar char="ü"/>
            </a:pPr>
            <a:endParaRPr lang="en-US" sz="2800" dirty="0" smtClean="0"/>
          </a:p>
          <a:p>
            <a:pPr algn="just">
              <a:buFont typeface="Wingdings" charset="2"/>
              <a:buChar char="ü"/>
            </a:pPr>
            <a:r>
              <a:rPr lang="en-US" sz="2800" b="1" dirty="0" smtClean="0"/>
              <a:t> </a:t>
            </a:r>
            <a:r>
              <a:rPr lang="en-US" sz="2800" dirty="0"/>
              <a:t>There are two subgroups of </a:t>
            </a:r>
            <a:r>
              <a:rPr lang="en-US" sz="2800" dirty="0">
                <a:solidFill>
                  <a:srgbClr val="FF0000"/>
                </a:solidFill>
              </a:rPr>
              <a:t>azole antifungals</a:t>
            </a:r>
            <a:r>
              <a:rPr lang="en-US" sz="2800" dirty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96"/>
    </mc:Choice>
    <mc:Fallback xmlns="">
      <p:transition xmlns:p14="http://schemas.microsoft.com/office/powerpoint/2010/main" spd="slow" advTm="7479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84" y="166300"/>
            <a:ext cx="8815134" cy="59598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 err="1" smtClean="0"/>
              <a:t>Imidazoles</a:t>
            </a:r>
            <a:endParaRPr lang="en-US" dirty="0"/>
          </a:p>
          <a:p>
            <a:pPr marL="0" indent="0" algn="just">
              <a:buNone/>
            </a:pPr>
            <a:endParaRPr lang="en-US" sz="2800" b="1" dirty="0" smtClean="0"/>
          </a:p>
          <a:p>
            <a:pPr marL="0" indent="0" algn="just">
              <a:buNone/>
            </a:pPr>
            <a:r>
              <a:rPr lang="en-US" b="1" dirty="0"/>
              <a:t>1.</a:t>
            </a:r>
            <a:r>
              <a:rPr lang="en-US" b="1" dirty="0">
                <a:solidFill>
                  <a:srgbClr val="FF0000"/>
                </a:solidFill>
              </a:rPr>
              <a:t>Ketoconazole</a:t>
            </a:r>
            <a:r>
              <a:rPr lang="en-US" b="1" dirty="0"/>
              <a:t>:</a:t>
            </a:r>
            <a:r>
              <a:rPr lang="en-US" dirty="0"/>
              <a:t> infections of the skin and hair, Candida infections of the skin and mucous membranes</a:t>
            </a:r>
          </a:p>
          <a:p>
            <a:pPr marL="0" indent="0" algn="just">
              <a:buNone/>
            </a:pPr>
            <a:r>
              <a:rPr lang="en-US" dirty="0" smtClean="0"/>
              <a:t>                                                                           </a:t>
            </a:r>
            <a:endParaRPr lang="en-US" dirty="0"/>
          </a:p>
          <a:p>
            <a:pPr marL="0" indent="0" algn="just">
              <a:buNone/>
            </a:pPr>
            <a:r>
              <a:rPr lang="en-US" b="1" dirty="0" smtClean="0"/>
              <a:t>2.</a:t>
            </a:r>
            <a:r>
              <a:rPr lang="en-US" b="1" dirty="0" smtClean="0">
                <a:solidFill>
                  <a:srgbClr val="008000"/>
                </a:solidFill>
              </a:rPr>
              <a:t>Clotrimazole</a:t>
            </a:r>
            <a:r>
              <a:rPr lang="en-US" b="1" dirty="0"/>
              <a:t>:</a:t>
            </a:r>
            <a:r>
              <a:rPr lang="en-US" dirty="0"/>
              <a:t> skin and mucous membrane </a:t>
            </a:r>
            <a:r>
              <a:rPr lang="en-US" dirty="0" smtClean="0"/>
              <a:t>infections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smtClean="0"/>
              <a:t>3.</a:t>
            </a:r>
            <a:r>
              <a:rPr lang="en-US" b="1" dirty="0" smtClean="0">
                <a:solidFill>
                  <a:srgbClr val="3366FF"/>
                </a:solidFill>
              </a:rPr>
              <a:t>Miconazole</a:t>
            </a:r>
            <a:r>
              <a:rPr lang="en-US" b="1" dirty="0"/>
              <a:t>:</a:t>
            </a:r>
            <a:r>
              <a:rPr lang="en-US" dirty="0"/>
              <a:t> skin and mucous membrane infections           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9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99"/>
    </mc:Choice>
    <mc:Fallback xmlns="">
      <p:transition xmlns:p14="http://schemas.microsoft.com/office/powerpoint/2010/main" spd="slow" advTm="5249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3" y="211656"/>
            <a:ext cx="8992797" cy="591450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err="1" smtClean="0"/>
              <a:t>Triazoles</a:t>
            </a: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1</a:t>
            </a:r>
            <a:r>
              <a:rPr lang="en-US" b="1" dirty="0"/>
              <a:t>.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Fluconazole</a:t>
            </a:r>
            <a:r>
              <a:rPr lang="en-US" b="1" dirty="0"/>
              <a:t>: </a:t>
            </a:r>
            <a:r>
              <a:rPr lang="en-US" dirty="0"/>
              <a:t>Candida infections, including mucosal, systemic and invasive </a:t>
            </a:r>
            <a:r>
              <a:rPr lang="en-US" dirty="0" smtClean="0"/>
              <a:t>infections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                                                                                                           </a:t>
            </a: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Itraconazole</a:t>
            </a:r>
            <a:r>
              <a:rPr lang="en-US" b="1" dirty="0"/>
              <a:t>: </a:t>
            </a:r>
            <a:r>
              <a:rPr lang="en-US" dirty="0" err="1"/>
              <a:t>aspergillosis</a:t>
            </a:r>
            <a:r>
              <a:rPr lang="en-US" dirty="0"/>
              <a:t>, mucosal </a:t>
            </a:r>
            <a:r>
              <a:rPr lang="en-US" dirty="0" smtClean="0"/>
              <a:t>Candida infections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and onychomycosis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2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75"/>
    </mc:Choice>
    <mc:Fallback xmlns="">
      <p:transition xmlns:p14="http://schemas.microsoft.com/office/powerpoint/2010/main" spd="slow" advTm="5857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2" y="136064"/>
            <a:ext cx="9038158" cy="59900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B.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Polyenes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kill </a:t>
            </a:r>
            <a:r>
              <a:rPr lang="en-US" dirty="0"/>
              <a:t>fungal cells by making the fungal cell wall more porous, which makes the fungal cell prone to </a:t>
            </a:r>
            <a:r>
              <a:rPr lang="en-US" dirty="0" smtClean="0"/>
              <a:t>bursting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Some examples of </a:t>
            </a:r>
            <a:r>
              <a:rPr lang="en-US" dirty="0" err="1"/>
              <a:t>polyene</a:t>
            </a:r>
            <a:r>
              <a:rPr lang="en-US" dirty="0"/>
              <a:t> antifungals are: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      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1.</a:t>
            </a:r>
            <a:r>
              <a:rPr lang="en-US" b="1" dirty="0" smtClean="0">
                <a:solidFill>
                  <a:srgbClr val="FF0000"/>
                </a:solidFill>
              </a:rPr>
              <a:t>AmphotericinB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err="1" smtClean="0"/>
              <a:t>Aspergillosis</a:t>
            </a:r>
            <a:r>
              <a:rPr lang="en-US" dirty="0"/>
              <a:t>, mucosal or invasive </a:t>
            </a:r>
            <a:r>
              <a:rPr lang="en-US" i="1" dirty="0"/>
              <a:t>Candida</a:t>
            </a:r>
            <a:r>
              <a:rPr lang="en-US" dirty="0"/>
              <a:t> </a:t>
            </a:r>
            <a:r>
              <a:rPr lang="en-US" dirty="0" smtClean="0"/>
              <a:t>infections</a:t>
            </a:r>
          </a:p>
          <a:p>
            <a:pPr marL="0" indent="0" algn="just">
              <a:buNone/>
            </a:pPr>
            <a:r>
              <a:rPr lang="en-US" dirty="0" smtClean="0"/>
              <a:t>                     </a:t>
            </a:r>
          </a:p>
          <a:p>
            <a:pPr marL="0" indent="0" algn="just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8000"/>
                </a:solidFill>
              </a:rPr>
              <a:t>Nystatin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en-US" i="1" dirty="0"/>
              <a:t>Candida</a:t>
            </a:r>
            <a:r>
              <a:rPr lang="en-US" dirty="0"/>
              <a:t> infections of the skin and mouth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20"/>
    </mc:Choice>
    <mc:Fallback xmlns="">
      <p:transition xmlns:p14="http://schemas.microsoft.com/office/powerpoint/2010/main" spd="slow" advTm="5792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403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Aram.co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Aram Aram</dc:creator>
  <cp:lastModifiedBy>Maher</cp:lastModifiedBy>
  <cp:revision>25</cp:revision>
  <dcterms:created xsi:type="dcterms:W3CDTF">2021-01-25T11:54:19Z</dcterms:created>
  <dcterms:modified xsi:type="dcterms:W3CDTF">2021-01-26T20:40:06Z</dcterms:modified>
</cp:coreProperties>
</file>