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7" r:id="rId2"/>
  </p:sldMasterIdLst>
  <p:notesMasterIdLst>
    <p:notesMasterId r:id="rId43"/>
  </p:notesMasterIdLst>
  <p:handoutMasterIdLst>
    <p:handoutMasterId r:id="rId44"/>
  </p:handoutMasterIdLst>
  <p:sldIdLst>
    <p:sldId id="256" r:id="rId3"/>
    <p:sldId id="499" r:id="rId4"/>
    <p:sldId id="508" r:id="rId5"/>
    <p:sldId id="509" r:id="rId6"/>
    <p:sldId id="500" r:id="rId7"/>
    <p:sldId id="501" r:id="rId8"/>
    <p:sldId id="502" r:id="rId9"/>
    <p:sldId id="503" r:id="rId10"/>
    <p:sldId id="504" r:id="rId11"/>
    <p:sldId id="505" r:id="rId12"/>
    <p:sldId id="506" r:id="rId13"/>
    <p:sldId id="539" r:id="rId14"/>
    <p:sldId id="507" r:id="rId15"/>
    <p:sldId id="511" r:id="rId16"/>
    <p:sldId id="510" r:id="rId17"/>
    <p:sldId id="512" r:id="rId18"/>
    <p:sldId id="513" r:id="rId19"/>
    <p:sldId id="514" r:id="rId20"/>
    <p:sldId id="515" r:id="rId21"/>
    <p:sldId id="516" r:id="rId22"/>
    <p:sldId id="517" r:id="rId23"/>
    <p:sldId id="518" r:id="rId24"/>
    <p:sldId id="519" r:id="rId25"/>
    <p:sldId id="538" r:id="rId26"/>
    <p:sldId id="522" r:id="rId27"/>
    <p:sldId id="521" r:id="rId28"/>
    <p:sldId id="523" r:id="rId29"/>
    <p:sldId id="524" r:id="rId30"/>
    <p:sldId id="525" r:id="rId31"/>
    <p:sldId id="526" r:id="rId32"/>
    <p:sldId id="527" r:id="rId33"/>
    <p:sldId id="528" r:id="rId34"/>
    <p:sldId id="529" r:id="rId35"/>
    <p:sldId id="530" r:id="rId36"/>
    <p:sldId id="531" r:id="rId37"/>
    <p:sldId id="532" r:id="rId38"/>
    <p:sldId id="533" r:id="rId39"/>
    <p:sldId id="534" r:id="rId40"/>
    <p:sldId id="535" r:id="rId41"/>
    <p:sldId id="536" r:id="rId42"/>
  </p:sldIdLst>
  <p:sldSz cx="9144000" cy="6858000" type="screen4x3"/>
  <p:notesSz cx="6735763" cy="9869488"/>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r" defTabSz="914400" rtl="1" eaLnBrk="1" latinLnBrk="0" hangingPunct="1">
      <a:defRPr sz="2400" b="1" kern="1200">
        <a:solidFill>
          <a:schemeClr val="tx1"/>
        </a:solidFill>
        <a:latin typeface="Times New Roman" pitchFamily="18" charset="0"/>
        <a:ea typeface="+mn-ea"/>
        <a:cs typeface="+mn-cs"/>
      </a:defRPr>
    </a:lvl6pPr>
    <a:lvl7pPr marL="2743200" algn="r" defTabSz="914400" rtl="1" eaLnBrk="1" latinLnBrk="0" hangingPunct="1">
      <a:defRPr sz="2400" b="1" kern="1200">
        <a:solidFill>
          <a:schemeClr val="tx1"/>
        </a:solidFill>
        <a:latin typeface="Times New Roman" pitchFamily="18" charset="0"/>
        <a:ea typeface="+mn-ea"/>
        <a:cs typeface="+mn-cs"/>
      </a:defRPr>
    </a:lvl7pPr>
    <a:lvl8pPr marL="3200400" algn="r" defTabSz="914400" rtl="1" eaLnBrk="1" latinLnBrk="0" hangingPunct="1">
      <a:defRPr sz="2400" b="1" kern="1200">
        <a:solidFill>
          <a:schemeClr val="tx1"/>
        </a:solidFill>
        <a:latin typeface="Times New Roman" pitchFamily="18" charset="0"/>
        <a:ea typeface="+mn-ea"/>
        <a:cs typeface="+mn-cs"/>
      </a:defRPr>
    </a:lvl8pPr>
    <a:lvl9pPr marL="3657600" algn="r" defTabSz="914400" rtl="1"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ACA808"/>
    <a:srgbClr val="FF0066"/>
    <a:srgbClr val="FF9999"/>
    <a:srgbClr val="FF9900"/>
    <a:srgbClr val="C0C0C0"/>
    <a:srgbClr val="EAEAEA"/>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1400" autoAdjust="0"/>
    <p:restoredTop sz="90941" autoAdjust="0"/>
  </p:normalViewPr>
  <p:slideViewPr>
    <p:cSldViewPr>
      <p:cViewPr varScale="1">
        <p:scale>
          <a:sx n="65" d="100"/>
          <a:sy n="65"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1"/>
            <a:ext cx="2919412" cy="493713"/>
          </a:xfrm>
          <a:prstGeom prst="rect">
            <a:avLst/>
          </a:prstGeom>
        </p:spPr>
        <p:txBody>
          <a:bodyPr vert="horz" lIns="91440" tIns="45720" rIns="91440" bIns="45720" rtlCol="0"/>
          <a:lstStyle>
            <a:lvl1pPr algn="r">
              <a:defRPr sz="1200"/>
            </a:lvl1pPr>
          </a:lstStyle>
          <a:p>
            <a:fld id="{E729DCD3-B89D-4D22-9B6D-16F2C3095093}" type="datetime1">
              <a:rPr lang="en-US" smtClean="0"/>
              <a:pPr/>
              <a:t>5/31/2023</a:t>
            </a:fld>
            <a:endParaRPr lang="en-US"/>
          </a:p>
        </p:txBody>
      </p:sp>
      <p:sp>
        <p:nvSpPr>
          <p:cNvPr id="4" name="Footer Placeholder 3"/>
          <p:cNvSpPr>
            <a:spLocks noGrp="1"/>
          </p:cNvSpPr>
          <p:nvPr>
            <p:ph type="ftr" sz="quarter" idx="2"/>
          </p:nvPr>
        </p:nvSpPr>
        <p:spPr>
          <a:xfrm>
            <a:off x="1" y="9374188"/>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fld id="{4BCE39E7-6C51-4944-B8B9-4AD9FF1570E5}" type="slidenum">
              <a:rPr lang="en-US" smtClean="0"/>
              <a:pPr/>
              <a:t>‹#›</a:t>
            </a:fld>
            <a:endParaRPr lang="en-US"/>
          </a:p>
        </p:txBody>
      </p:sp>
    </p:spTree>
    <p:extLst>
      <p:ext uri="{BB962C8B-B14F-4D97-AF65-F5344CB8AC3E}">
        <p14:creationId xmlns="" xmlns:p14="http://schemas.microsoft.com/office/powerpoint/2010/main" val="7674172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417B0F1D-88AF-416D-A88D-33C5964E06AD}" type="datetime1">
              <a:rPr lang="en-US" smtClean="0"/>
              <a:pPr/>
              <a:t>5/31/2023</a:t>
            </a:fld>
            <a:endParaRPr lang="en-US"/>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687888"/>
            <a:ext cx="5389563" cy="4441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6D70A119-A4E1-4BCA-9878-51077979858A}" type="slidenum">
              <a:rPr lang="en-US" smtClean="0"/>
              <a:pPr/>
              <a:t>‹#›</a:t>
            </a:fld>
            <a:endParaRPr lang="en-US"/>
          </a:p>
        </p:txBody>
      </p:sp>
    </p:spTree>
    <p:extLst>
      <p:ext uri="{BB962C8B-B14F-4D97-AF65-F5344CB8AC3E}">
        <p14:creationId xmlns="" xmlns:p14="http://schemas.microsoft.com/office/powerpoint/2010/main" val="23396085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612040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ar-IQ" b="0"/>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ar-IQ" b="0"/>
          </a:p>
        </p:txBody>
      </p:sp>
      <p:grpSp>
        <p:nvGrpSpPr>
          <p:cNvPr id="6" name="Group 15"/>
          <p:cNvGrpSpPr>
            <a:grpSpLocks/>
          </p:cNvGrpSpPr>
          <p:nvPr/>
        </p:nvGrpSpPr>
        <p:grpSpPr bwMode="auto">
          <a:xfrm>
            <a:off x="3632200" y="4889500"/>
            <a:ext cx="4876800" cy="319088"/>
            <a:chOff x="2288" y="3080"/>
            <a:chExt cx="3072" cy="201"/>
          </a:xfrm>
        </p:grpSpPr>
        <p:sp>
          <p:nvSpPr>
            <p:cNvPr id="7" name="AutoShape 6"/>
            <p:cNvSpPr>
              <a:spLocks noChangeArrowheads="1"/>
            </p:cNvSpPr>
            <p:nvPr/>
          </p:nvSpPr>
          <p:spPr bwMode="auto">
            <a:xfrm flipH="1">
              <a:off x="2288" y="3080"/>
              <a:ext cx="2914" cy="200"/>
            </a:xfrm>
            <a:prstGeom prst="roundRect">
              <a:avLst>
                <a:gd name="adj" fmla="val 0"/>
              </a:avLst>
            </a:pr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8" name="AutoShape 7"/>
            <p:cNvSpPr>
              <a:spLocks noChangeArrowheads="1"/>
            </p:cNvSpPr>
            <p:nvPr/>
          </p:nvSpPr>
          <p:spPr bwMode="auto">
            <a:xfrm>
              <a:off x="5196" y="3080"/>
              <a:ext cx="164" cy="201"/>
            </a:xfrm>
            <a:prstGeom prst="flowChartDelay">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4100"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410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pPr lvl="0"/>
            <a:r>
              <a:rPr lang="en-US" noProof="0" smtClean="0"/>
              <a:t>Chapter 3: Atoms, Elements, Minerals, Rocks: Earth’s Building Materials</a:t>
            </a:r>
          </a:p>
        </p:txBody>
      </p:sp>
      <p:sp>
        <p:nvSpPr>
          <p:cNvPr id="9" name="Rectangle 8"/>
          <p:cNvSpPr>
            <a:spLocks noGrp="1" noChangeArrowheads="1"/>
          </p:cNvSpPr>
          <p:nvPr>
            <p:ph type="dt" sz="quarter" idx="10"/>
          </p:nvPr>
        </p:nvSpPr>
        <p:spPr>
          <a:xfrm>
            <a:off x="2667000" y="6553200"/>
            <a:ext cx="1905000" cy="304800"/>
          </a:xfrm>
        </p:spPr>
        <p:txBody>
          <a:bodyPr/>
          <a:lstStyle>
            <a:lvl1pPr>
              <a:defRPr>
                <a:solidFill>
                  <a:schemeClr val="bg1"/>
                </a:solidFill>
              </a:defRPr>
            </a:lvl1pPr>
          </a:lstStyle>
          <a:p>
            <a:pPr>
              <a:defRPr/>
            </a:pPr>
            <a:endParaRPr lang="en-US"/>
          </a:p>
        </p:txBody>
      </p:sp>
      <p:sp>
        <p:nvSpPr>
          <p:cNvPr id="10" name="Rectangle 9"/>
          <p:cNvSpPr>
            <a:spLocks noGrp="1" noChangeArrowheads="1"/>
          </p:cNvSpPr>
          <p:nvPr>
            <p:ph type="ftr" sz="quarter" idx="11"/>
          </p:nvPr>
        </p:nvSpPr>
        <p:spPr>
          <a:xfrm>
            <a:off x="5195888" y="6553200"/>
            <a:ext cx="3279775" cy="304800"/>
          </a:xfrm>
        </p:spPr>
        <p:txBody>
          <a:bodyPr/>
          <a:lstStyle>
            <a:lvl1pPr algn="r">
              <a:defRPr/>
            </a:lvl1pPr>
          </a:lstStyle>
          <a:p>
            <a:pPr>
              <a:defRPr/>
            </a:pPr>
            <a:endParaRPr lang="en-US"/>
          </a:p>
        </p:txBody>
      </p:sp>
      <p:sp>
        <p:nvSpPr>
          <p:cNvPr id="11" name="Rectangle 10"/>
          <p:cNvSpPr>
            <a:spLocks noGrp="1" noChangeArrowheads="1"/>
          </p:cNvSpPr>
          <p:nvPr>
            <p:ph type="sldNum" sz="quarter" idx="12"/>
          </p:nvPr>
        </p:nvSpPr>
        <p:spPr>
          <a:xfrm>
            <a:off x="9525" y="6359525"/>
            <a:ext cx="587375" cy="488950"/>
          </a:xfrm>
        </p:spPr>
        <p:txBody>
          <a:bodyPr anchorCtr="0"/>
          <a:lstStyle>
            <a:lvl1pPr>
              <a:defRPr/>
            </a:lvl1pPr>
          </a:lstStyle>
          <a:p>
            <a:pPr>
              <a:defRPr/>
            </a:pPr>
            <a:fld id="{36B983D3-5098-47C1-85E2-2F3BE4CACF91}" type="slidenum">
              <a:rPr lang="en-US"/>
              <a:pPr>
                <a:defRPr/>
              </a:pPr>
              <a:t>‹#›</a:t>
            </a:fld>
            <a:endParaRPr lang="en-US"/>
          </a:p>
        </p:txBody>
      </p:sp>
    </p:spTree>
    <p:extLst>
      <p:ext uri="{BB962C8B-B14F-4D97-AF65-F5344CB8AC3E}">
        <p14:creationId xmlns="" xmlns:p14="http://schemas.microsoft.com/office/powerpoint/2010/main" val="1345845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78D5CC9-1F2E-48A8-BC2C-E5F9551EA087}" type="slidenum">
              <a:rPr lang="en-US"/>
              <a:pPr>
                <a:defRPr/>
              </a:pPr>
              <a:t>‹#›</a:t>
            </a:fld>
            <a:endParaRPr lang="en-US"/>
          </a:p>
        </p:txBody>
      </p:sp>
    </p:spTree>
    <p:extLst>
      <p:ext uri="{BB962C8B-B14F-4D97-AF65-F5344CB8AC3E}">
        <p14:creationId xmlns="" xmlns:p14="http://schemas.microsoft.com/office/powerpoint/2010/main" val="82391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123C6A4-A3D5-40B4-99C9-752C316AB53B}" type="slidenum">
              <a:rPr lang="en-US"/>
              <a:pPr>
                <a:defRPr/>
              </a:pPr>
              <a:t>‹#›</a:t>
            </a:fld>
            <a:endParaRPr lang="en-US"/>
          </a:p>
        </p:txBody>
      </p:sp>
    </p:spTree>
    <p:extLst>
      <p:ext uri="{BB962C8B-B14F-4D97-AF65-F5344CB8AC3E}">
        <p14:creationId xmlns="" xmlns:p14="http://schemas.microsoft.com/office/powerpoint/2010/main" val="2646179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36B983D3-5098-47C1-85E2-2F3BE4CACF91}"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C21377-3317-4101-A6A7-043836A5B7CE}"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893495-048A-45BF-AEF9-76B5EB352F3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1C62F5D-C86E-4385-B3FF-E0C08D327CBF}"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77CE892-3C4A-489C-9E95-2200D97C03AF}"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5606C5B-804A-4203-A584-8273F2D2D7B6}"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A79F002-BEBA-4505-8D0F-9A94BC459ED2}"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8C9B860-0684-4450-94F5-6E95DD498CF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2C21377-3317-4101-A6A7-043836A5B7CE}" type="slidenum">
              <a:rPr lang="en-US"/>
              <a:pPr>
                <a:defRPr/>
              </a:pPr>
              <a:t>‹#›</a:t>
            </a:fld>
            <a:endParaRPr lang="en-US"/>
          </a:p>
        </p:txBody>
      </p:sp>
    </p:spTree>
    <p:extLst>
      <p:ext uri="{BB962C8B-B14F-4D97-AF65-F5344CB8AC3E}">
        <p14:creationId xmlns="" xmlns:p14="http://schemas.microsoft.com/office/powerpoint/2010/main" val="29211589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82F80F3A-475E-462C-BA4C-49AEC7537B2B}"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8D5CC9-1F2E-48A8-BC2C-E5F9551EA087}"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23C6A4-A3D5-40B4-99C9-752C316AB53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50893495-048A-45BF-AEF9-76B5EB352F3B}" type="slidenum">
              <a:rPr lang="en-US"/>
              <a:pPr>
                <a:defRPr/>
              </a:pPr>
              <a:t>‹#›</a:t>
            </a:fld>
            <a:endParaRPr lang="en-US"/>
          </a:p>
        </p:txBody>
      </p:sp>
    </p:spTree>
    <p:extLst>
      <p:ext uri="{BB962C8B-B14F-4D97-AF65-F5344CB8AC3E}">
        <p14:creationId xmlns="" xmlns:p14="http://schemas.microsoft.com/office/powerpoint/2010/main" val="1640496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1C62F5D-C86E-4385-B3FF-E0C08D327CBF}" type="slidenum">
              <a:rPr lang="en-US"/>
              <a:pPr>
                <a:defRPr/>
              </a:pPr>
              <a:t>‹#›</a:t>
            </a:fld>
            <a:endParaRPr lang="en-US"/>
          </a:p>
        </p:txBody>
      </p:sp>
    </p:spTree>
    <p:extLst>
      <p:ext uri="{BB962C8B-B14F-4D97-AF65-F5344CB8AC3E}">
        <p14:creationId xmlns="" xmlns:p14="http://schemas.microsoft.com/office/powerpoint/2010/main" val="224871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E77CE892-3C4A-489C-9E95-2200D97C03AF}" type="slidenum">
              <a:rPr lang="en-US"/>
              <a:pPr>
                <a:defRPr/>
              </a:pPr>
              <a:t>‹#›</a:t>
            </a:fld>
            <a:endParaRPr lang="en-US"/>
          </a:p>
        </p:txBody>
      </p:sp>
    </p:spTree>
    <p:extLst>
      <p:ext uri="{BB962C8B-B14F-4D97-AF65-F5344CB8AC3E}">
        <p14:creationId xmlns="" xmlns:p14="http://schemas.microsoft.com/office/powerpoint/2010/main" val="134240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65606C5B-804A-4203-A584-8273F2D2D7B6}" type="slidenum">
              <a:rPr lang="en-US"/>
              <a:pPr>
                <a:defRPr/>
              </a:pPr>
              <a:t>‹#›</a:t>
            </a:fld>
            <a:endParaRPr lang="en-US"/>
          </a:p>
        </p:txBody>
      </p:sp>
    </p:spTree>
    <p:extLst>
      <p:ext uri="{BB962C8B-B14F-4D97-AF65-F5344CB8AC3E}">
        <p14:creationId xmlns="" xmlns:p14="http://schemas.microsoft.com/office/powerpoint/2010/main" val="282327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2A79F002-BEBA-4505-8D0F-9A94BC459ED2}" type="slidenum">
              <a:rPr lang="en-US"/>
              <a:pPr>
                <a:defRPr/>
              </a:pPr>
              <a:t>‹#›</a:t>
            </a:fld>
            <a:endParaRPr lang="en-US"/>
          </a:p>
        </p:txBody>
      </p:sp>
    </p:spTree>
    <p:extLst>
      <p:ext uri="{BB962C8B-B14F-4D97-AF65-F5344CB8AC3E}">
        <p14:creationId xmlns="" xmlns:p14="http://schemas.microsoft.com/office/powerpoint/2010/main" val="1368562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8C9B860-0684-4450-94F5-6E95DD498CFE}" type="slidenum">
              <a:rPr lang="en-US"/>
              <a:pPr>
                <a:defRPr/>
              </a:pPr>
              <a:t>‹#›</a:t>
            </a:fld>
            <a:endParaRPr lang="en-US"/>
          </a:p>
        </p:txBody>
      </p:sp>
    </p:spTree>
    <p:extLst>
      <p:ext uri="{BB962C8B-B14F-4D97-AF65-F5344CB8AC3E}">
        <p14:creationId xmlns="" xmlns:p14="http://schemas.microsoft.com/office/powerpoint/2010/main" val="4207106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2F80F3A-475E-462C-BA4C-49AEC7537B2B}" type="slidenum">
              <a:rPr lang="en-US"/>
              <a:pPr>
                <a:defRPr/>
              </a:pPr>
              <a:t>‹#›</a:t>
            </a:fld>
            <a:endParaRPr lang="en-US"/>
          </a:p>
        </p:txBody>
      </p:sp>
    </p:spTree>
    <p:extLst>
      <p:ext uri="{BB962C8B-B14F-4D97-AF65-F5344CB8AC3E}">
        <p14:creationId xmlns="" xmlns:p14="http://schemas.microsoft.com/office/powerpoint/2010/main" val="117968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3200400" cy="6858000"/>
            <a:chOff x="0" y="0"/>
            <a:chExt cx="2016" cy="4320"/>
          </a:xfrm>
        </p:grpSpPr>
        <p:sp>
          <p:nvSpPr>
            <p:cNvPr id="1036" name="Rectangle 3"/>
            <p:cNvSpPr>
              <a:spLocks noChangeArrowheads="1"/>
            </p:cNvSpPr>
            <p:nvPr/>
          </p:nvSpPr>
          <p:spPr bwMode="auto">
            <a:xfrm>
              <a:off x="0" y="0"/>
              <a:ext cx="480" cy="4320"/>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037" name="Rectangle 4"/>
            <p:cNvSpPr>
              <a:spLocks noChangeArrowheads="1"/>
            </p:cNvSpPr>
            <p:nvPr/>
          </p:nvSpPr>
          <p:spPr bwMode="auto">
            <a:xfrm>
              <a:off x="432" y="0"/>
              <a:ext cx="1584" cy="672"/>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1027" name="AutoShape 5"/>
          <p:cNvSpPr>
            <a:spLocks noChangeArrowheads="1"/>
          </p:cNvSpPr>
          <p:nvPr/>
        </p:nvSpPr>
        <p:spPr bwMode="auto">
          <a:xfrm>
            <a:off x="762000" y="762000"/>
            <a:ext cx="5105400" cy="609600"/>
          </a:xfrm>
          <a:prstGeom prst="roundRect">
            <a:avLst>
              <a:gd name="adj" fmla="val 50000"/>
            </a:avLst>
          </a:prstGeom>
          <a:solidFill>
            <a:schemeClr val="bg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ar-IQ" b="0"/>
          </a:p>
        </p:txBody>
      </p:sp>
      <p:sp>
        <p:nvSpPr>
          <p:cNvPr id="1028" name="Rectangle 6"/>
          <p:cNvSpPr>
            <a:spLocks noGrp="1" noChangeArrowheads="1"/>
          </p:cNvSpPr>
          <p:nvPr>
            <p:ph type="title"/>
          </p:nvPr>
        </p:nvSpPr>
        <p:spPr bwMode="auto">
          <a:xfrm>
            <a:off x="914400" y="762000"/>
            <a:ext cx="80010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7"/>
          <p:cNvSpPr>
            <a:spLocks noGrp="1" noChangeArrowheads="1"/>
          </p:cNvSpPr>
          <p:nvPr>
            <p:ph type="body" idx="1"/>
          </p:nvPr>
        </p:nvSpPr>
        <p:spPr bwMode="auto">
          <a:xfrm>
            <a:off x="914400" y="2362200"/>
            <a:ext cx="8001000" cy="3733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0" name="Rectangle 8"/>
          <p:cNvSpPr>
            <a:spLocks noGrp="1" noChangeArrowheads="1"/>
          </p:cNvSpPr>
          <p:nvPr>
            <p:ph type="dt" sz="half" idx="2"/>
          </p:nvPr>
        </p:nvSpPr>
        <p:spPr bwMode="auto">
          <a:xfrm>
            <a:off x="7010400" y="6553200"/>
            <a:ext cx="19050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a:defRPr sz="1400" b="0">
                <a:latin typeface="+mn-lt"/>
              </a:defRPr>
            </a:lvl1pPr>
          </a:lstStyle>
          <a:p>
            <a:pPr>
              <a:defRPr/>
            </a:pPr>
            <a:endParaRPr lang="en-US"/>
          </a:p>
        </p:txBody>
      </p:sp>
      <p:sp>
        <p:nvSpPr>
          <p:cNvPr id="3081" name="Rectangle 9"/>
          <p:cNvSpPr>
            <a:spLocks noGrp="1" noChangeArrowheads="1"/>
          </p:cNvSpPr>
          <p:nvPr>
            <p:ph type="ftr" sz="quarter" idx="3"/>
          </p:nvPr>
        </p:nvSpPr>
        <p:spPr bwMode="auto">
          <a:xfrm>
            <a:off x="2936875" y="6529388"/>
            <a:ext cx="2895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ctr">
              <a:defRPr sz="1400" b="0">
                <a:latin typeface="+mn-lt"/>
              </a:defRPr>
            </a:lvl1pPr>
          </a:lstStyle>
          <a:p>
            <a:pPr>
              <a:defRPr/>
            </a:pPr>
            <a:endParaRPr lang="en-US"/>
          </a:p>
        </p:txBody>
      </p:sp>
      <p:sp>
        <p:nvSpPr>
          <p:cNvPr id="3082" name="Rectangle 10"/>
          <p:cNvSpPr>
            <a:spLocks noGrp="1" noChangeArrowheads="1"/>
          </p:cNvSpPr>
          <p:nvPr>
            <p:ph type="sldNum" sz="quarter" idx="4"/>
          </p:nvPr>
        </p:nvSpPr>
        <p:spPr bwMode="auto">
          <a:xfrm>
            <a:off x="84138" y="6343650"/>
            <a:ext cx="587375"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spAutoFit/>
          </a:bodyPr>
          <a:lstStyle>
            <a:lvl1pPr>
              <a:defRPr sz="2600">
                <a:solidFill>
                  <a:schemeClr val="bg1"/>
                </a:solidFill>
                <a:latin typeface="+mn-lt"/>
              </a:defRPr>
            </a:lvl1pPr>
          </a:lstStyle>
          <a:p>
            <a:pPr>
              <a:defRPr/>
            </a:pPr>
            <a:fld id="{382767F3-51A7-49D6-A24E-EA15F85F9681}" type="slidenum">
              <a:rPr lang="en-US"/>
              <a:pPr>
                <a:defRPr/>
              </a:pPr>
              <a:t>‹#›</a:t>
            </a:fld>
            <a:endParaRPr lang="en-US"/>
          </a:p>
        </p:txBody>
      </p:sp>
      <p:grpSp>
        <p:nvGrpSpPr>
          <p:cNvPr id="1033" name="Group 11"/>
          <p:cNvGrpSpPr>
            <a:grpSpLocks/>
          </p:cNvGrpSpPr>
          <p:nvPr/>
        </p:nvGrpSpPr>
        <p:grpSpPr bwMode="auto">
          <a:xfrm>
            <a:off x="228600" y="1981200"/>
            <a:ext cx="7391400" cy="319088"/>
            <a:chOff x="144" y="1248"/>
            <a:chExt cx="4656" cy="201"/>
          </a:xfrm>
        </p:grpSpPr>
        <p:sp>
          <p:nvSpPr>
            <p:cNvPr id="1034" name="AutoShape 12"/>
            <p:cNvSpPr>
              <a:spLocks noChangeArrowheads="1"/>
            </p:cNvSpPr>
            <p:nvPr/>
          </p:nvSpPr>
          <p:spPr bwMode="auto">
            <a:xfrm>
              <a:off x="384" y="1248"/>
              <a:ext cx="4416" cy="200"/>
            </a:xfrm>
            <a:prstGeom prst="roundRect">
              <a:avLst>
                <a:gd name="adj" fmla="val 0"/>
              </a:avLst>
            </a:prstGeom>
            <a:solidFill>
              <a:schemeClr val="bg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035" name="AutoShape 13"/>
            <p:cNvSpPr>
              <a:spLocks noChangeArrowheads="1"/>
            </p:cNvSpPr>
            <p:nvPr/>
          </p:nvSpPr>
          <p:spPr bwMode="auto">
            <a:xfrm flipH="1">
              <a:off x="144" y="1248"/>
              <a:ext cx="248" cy="201"/>
            </a:xfrm>
            <a:prstGeom prst="flowChartDelay">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pitchFamily="34" charset="0"/>
        </a:defRPr>
      </a:lvl2pPr>
      <a:lvl3pPr algn="l" rtl="0" eaLnBrk="0" fontAlgn="base" hangingPunct="0">
        <a:lnSpc>
          <a:spcPct val="90000"/>
        </a:lnSpc>
        <a:spcBef>
          <a:spcPct val="0"/>
        </a:spcBef>
        <a:spcAft>
          <a:spcPct val="0"/>
        </a:spcAft>
        <a:defRPr sz="3600" b="1">
          <a:solidFill>
            <a:schemeClr val="tx2"/>
          </a:solidFill>
          <a:latin typeface="Arial" pitchFamily="34" charset="0"/>
        </a:defRPr>
      </a:lvl3pPr>
      <a:lvl4pPr algn="l" rtl="0" eaLnBrk="0" fontAlgn="base" hangingPunct="0">
        <a:lnSpc>
          <a:spcPct val="90000"/>
        </a:lnSpc>
        <a:spcBef>
          <a:spcPct val="0"/>
        </a:spcBef>
        <a:spcAft>
          <a:spcPct val="0"/>
        </a:spcAft>
        <a:defRPr sz="3600" b="1">
          <a:solidFill>
            <a:schemeClr val="tx2"/>
          </a:solidFill>
          <a:latin typeface="Arial" pitchFamily="34" charset="0"/>
        </a:defRPr>
      </a:lvl4pPr>
      <a:lvl5pPr algn="l" rtl="0" eaLnBrk="0" fontAlgn="base" hangingPunct="0">
        <a:lnSpc>
          <a:spcPct val="90000"/>
        </a:lnSpc>
        <a:spcBef>
          <a:spcPct val="0"/>
        </a:spcBef>
        <a:spcAft>
          <a:spcPct val="0"/>
        </a:spcAft>
        <a:defRPr sz="3600" b="1">
          <a:solidFill>
            <a:schemeClr val="tx2"/>
          </a:solidFill>
          <a:latin typeface="Arial" pitchFamily="34" charset="0"/>
        </a:defRPr>
      </a:lvl5pPr>
      <a:lvl6pPr marL="457200" algn="l" rtl="0" fontAlgn="base">
        <a:lnSpc>
          <a:spcPct val="90000"/>
        </a:lnSpc>
        <a:spcBef>
          <a:spcPct val="0"/>
        </a:spcBef>
        <a:spcAft>
          <a:spcPct val="0"/>
        </a:spcAft>
        <a:defRPr sz="3600" b="1">
          <a:solidFill>
            <a:schemeClr val="tx2"/>
          </a:solidFill>
          <a:latin typeface="Arial" pitchFamily="34" charset="0"/>
        </a:defRPr>
      </a:lvl6pPr>
      <a:lvl7pPr marL="914400" algn="l" rtl="0" fontAlgn="base">
        <a:lnSpc>
          <a:spcPct val="90000"/>
        </a:lnSpc>
        <a:spcBef>
          <a:spcPct val="0"/>
        </a:spcBef>
        <a:spcAft>
          <a:spcPct val="0"/>
        </a:spcAft>
        <a:defRPr sz="3600" b="1">
          <a:solidFill>
            <a:schemeClr val="tx2"/>
          </a:solidFill>
          <a:latin typeface="Arial" pitchFamily="34" charset="0"/>
        </a:defRPr>
      </a:lvl7pPr>
      <a:lvl8pPr marL="1371600" algn="l" rtl="0" fontAlgn="base">
        <a:lnSpc>
          <a:spcPct val="90000"/>
        </a:lnSpc>
        <a:spcBef>
          <a:spcPct val="0"/>
        </a:spcBef>
        <a:spcAft>
          <a:spcPct val="0"/>
        </a:spcAft>
        <a:defRPr sz="3600" b="1">
          <a:solidFill>
            <a:schemeClr val="tx2"/>
          </a:solidFill>
          <a:latin typeface="Arial" pitchFamily="34" charset="0"/>
        </a:defRPr>
      </a:lvl8pPr>
      <a:lvl9pPr marL="1828800" algn="l" rtl="0" fontAlgn="base">
        <a:lnSpc>
          <a:spcPct val="90000"/>
        </a:lnSpc>
        <a:spcBef>
          <a:spcPct val="0"/>
        </a:spcBef>
        <a:spcAft>
          <a:spcPct val="0"/>
        </a:spcAft>
        <a:defRPr sz="36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accent2"/>
        </a:buClr>
        <a:buSzPct val="115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0066"/>
        </a:buClr>
        <a:buSzPct val="100000"/>
        <a:buFont typeface="Wingdings" pitchFamily="2" charset="2"/>
        <a:buChar char="§"/>
        <a:defRPr sz="2400">
          <a:solidFill>
            <a:schemeClr val="tx1"/>
          </a:solidFill>
          <a:latin typeface="+mn-lt"/>
        </a:defRPr>
      </a:lvl2pPr>
      <a:lvl3pPr marL="1143000" indent="-228600" algn="l" rtl="0" eaLnBrk="0" fontAlgn="base" hangingPunct="0">
        <a:spcBef>
          <a:spcPct val="0"/>
        </a:spcBef>
        <a:spcAft>
          <a:spcPct val="0"/>
        </a:spcAft>
        <a:buClr>
          <a:srgbClr val="FF9900"/>
        </a:buClr>
        <a:buChar char="-"/>
        <a:defRPr sz="2000">
          <a:solidFill>
            <a:schemeClr val="tx1"/>
          </a:solidFill>
          <a:latin typeface="+mn-lt"/>
          <a:cs typeface="Arial" pitchFamily="34" charset="0"/>
        </a:defRPr>
      </a:lvl3pPr>
      <a:lvl4pPr marL="1600200" indent="-228600" algn="l" rtl="0" eaLnBrk="0" fontAlgn="base" hangingPunct="0">
        <a:spcBef>
          <a:spcPct val="0"/>
        </a:spcBef>
        <a:spcAft>
          <a:spcPct val="0"/>
        </a:spcAft>
        <a:defRPr>
          <a:solidFill>
            <a:schemeClr val="tx1"/>
          </a:solidFill>
          <a:latin typeface="+mn-lt"/>
          <a:cs typeface="Arial" pitchFamily="34" charset="0"/>
        </a:defRPr>
      </a:lvl4pPr>
      <a:lvl5pPr marL="2057400" indent="-228600" algn="l" rtl="0" eaLnBrk="0" fontAlgn="base" hangingPunct="0">
        <a:spcBef>
          <a:spcPct val="0"/>
        </a:spcBef>
        <a:spcAft>
          <a:spcPct val="0"/>
        </a:spcAft>
        <a:defRPr>
          <a:solidFill>
            <a:schemeClr val="tx1"/>
          </a:solidFill>
          <a:latin typeface="+mn-lt"/>
          <a:cs typeface="Arial" pitchFamily="34" charset="0"/>
        </a:defRPr>
      </a:lvl5pPr>
      <a:lvl6pPr marL="2514600" indent="-228600" algn="l" rtl="0" eaLnBrk="0" fontAlgn="base" hangingPunct="0">
        <a:spcBef>
          <a:spcPct val="0"/>
        </a:spcBef>
        <a:spcAft>
          <a:spcPct val="0"/>
        </a:spcAft>
        <a:defRPr>
          <a:solidFill>
            <a:schemeClr val="tx1"/>
          </a:solidFill>
          <a:latin typeface="+mn-lt"/>
          <a:cs typeface="Arial" pitchFamily="34" charset="0"/>
        </a:defRPr>
      </a:lvl6pPr>
      <a:lvl7pPr marL="2971800" indent="-228600" algn="l" rtl="0" eaLnBrk="0" fontAlgn="base" hangingPunct="0">
        <a:spcBef>
          <a:spcPct val="0"/>
        </a:spcBef>
        <a:spcAft>
          <a:spcPct val="0"/>
        </a:spcAft>
        <a:defRPr>
          <a:solidFill>
            <a:schemeClr val="tx1"/>
          </a:solidFill>
          <a:latin typeface="+mn-lt"/>
          <a:cs typeface="Arial" pitchFamily="34" charset="0"/>
        </a:defRPr>
      </a:lvl7pPr>
      <a:lvl8pPr marL="3429000" indent="-228600" algn="l" rtl="0" eaLnBrk="0" fontAlgn="base" hangingPunct="0">
        <a:spcBef>
          <a:spcPct val="0"/>
        </a:spcBef>
        <a:spcAft>
          <a:spcPct val="0"/>
        </a:spcAft>
        <a:defRPr>
          <a:solidFill>
            <a:schemeClr val="tx1"/>
          </a:solidFill>
          <a:latin typeface="+mn-lt"/>
          <a:cs typeface="Arial" pitchFamily="34" charset="0"/>
        </a:defRPr>
      </a:lvl8pPr>
      <a:lvl9pPr marL="3886200" indent="-228600" algn="l" rtl="0" eaLnBrk="0" fontAlgn="base" hangingPunct="0">
        <a:spcBef>
          <a:spcPct val="0"/>
        </a:spcBef>
        <a:spcAft>
          <a:spcPct val="0"/>
        </a:spcAft>
        <a:defRPr>
          <a:solidFill>
            <a:schemeClr val="tx1"/>
          </a:solidFill>
          <a:latin typeface="+mn-lt"/>
          <a:cs typeface="Arial" pitchFamily="34" charset="0"/>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82767F3-51A7-49D6-A24E-EA15F85F9681}"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http://www.brocku.ca/earthsciences/people/gfinn/optical/calcite3.jpg" TargetMode="External"/><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3733800" y="3048000"/>
            <a:ext cx="5219700" cy="1385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lvl1pPr marL="0" indent="0" algn="l" rtl="0" eaLnBrk="0" fontAlgn="base" hangingPunct="0">
              <a:spcBef>
                <a:spcPct val="20000"/>
              </a:spcBef>
              <a:spcAft>
                <a:spcPct val="0"/>
              </a:spcAft>
              <a:buClr>
                <a:schemeClr val="accent2"/>
              </a:buClr>
              <a:buSzPct val="115000"/>
              <a:buFont typeface="Wingdings" pitchFamily="2" charset="2"/>
              <a:buNone/>
              <a:defRPr sz="2800">
                <a:solidFill>
                  <a:schemeClr val="tx2"/>
                </a:solidFill>
                <a:latin typeface="+mn-lt"/>
                <a:ea typeface="+mn-ea"/>
                <a:cs typeface="+mn-cs"/>
              </a:defRPr>
            </a:lvl1pPr>
            <a:lvl2pPr marL="742950" indent="-285750" algn="l" rtl="0" eaLnBrk="0" fontAlgn="base" hangingPunct="0">
              <a:spcBef>
                <a:spcPct val="20000"/>
              </a:spcBef>
              <a:spcAft>
                <a:spcPct val="0"/>
              </a:spcAft>
              <a:buClr>
                <a:srgbClr val="FF0066"/>
              </a:buClr>
              <a:buSzPct val="100000"/>
              <a:buFont typeface="Wingdings" pitchFamily="2" charset="2"/>
              <a:buChar char="§"/>
              <a:defRPr sz="2400">
                <a:solidFill>
                  <a:schemeClr val="tx1"/>
                </a:solidFill>
                <a:latin typeface="+mn-lt"/>
              </a:defRPr>
            </a:lvl2pPr>
            <a:lvl3pPr marL="1143000" indent="-228600" algn="l" rtl="0" eaLnBrk="0" fontAlgn="base" hangingPunct="0">
              <a:spcBef>
                <a:spcPct val="0"/>
              </a:spcBef>
              <a:spcAft>
                <a:spcPct val="0"/>
              </a:spcAft>
              <a:buClr>
                <a:srgbClr val="FF9900"/>
              </a:buClr>
              <a:buChar char="-"/>
              <a:defRPr sz="2000">
                <a:solidFill>
                  <a:schemeClr val="tx1"/>
                </a:solidFill>
                <a:latin typeface="+mn-lt"/>
                <a:cs typeface="Arial" pitchFamily="34" charset="0"/>
              </a:defRPr>
            </a:lvl3pPr>
            <a:lvl4pPr marL="1600200" indent="-228600" algn="l" rtl="0" eaLnBrk="0" fontAlgn="base" hangingPunct="0">
              <a:spcBef>
                <a:spcPct val="0"/>
              </a:spcBef>
              <a:spcAft>
                <a:spcPct val="0"/>
              </a:spcAft>
              <a:defRPr>
                <a:solidFill>
                  <a:schemeClr val="tx1"/>
                </a:solidFill>
                <a:latin typeface="+mn-lt"/>
                <a:cs typeface="Arial" pitchFamily="34" charset="0"/>
              </a:defRPr>
            </a:lvl4pPr>
            <a:lvl5pPr marL="2057400" indent="-228600" algn="l" rtl="0" eaLnBrk="0" fontAlgn="base" hangingPunct="0">
              <a:spcBef>
                <a:spcPct val="0"/>
              </a:spcBef>
              <a:spcAft>
                <a:spcPct val="0"/>
              </a:spcAft>
              <a:defRPr>
                <a:solidFill>
                  <a:schemeClr val="tx1"/>
                </a:solidFill>
                <a:latin typeface="+mn-lt"/>
                <a:cs typeface="Arial" pitchFamily="34" charset="0"/>
              </a:defRPr>
            </a:lvl5pPr>
            <a:lvl6pPr marL="2514600" indent="-228600" algn="l" rtl="0" eaLnBrk="0" fontAlgn="base" hangingPunct="0">
              <a:spcBef>
                <a:spcPct val="0"/>
              </a:spcBef>
              <a:spcAft>
                <a:spcPct val="0"/>
              </a:spcAft>
              <a:defRPr>
                <a:solidFill>
                  <a:schemeClr val="tx1"/>
                </a:solidFill>
                <a:latin typeface="+mn-lt"/>
                <a:cs typeface="Arial" pitchFamily="34" charset="0"/>
              </a:defRPr>
            </a:lvl6pPr>
            <a:lvl7pPr marL="2971800" indent="-228600" algn="l" rtl="0" eaLnBrk="0" fontAlgn="base" hangingPunct="0">
              <a:spcBef>
                <a:spcPct val="0"/>
              </a:spcBef>
              <a:spcAft>
                <a:spcPct val="0"/>
              </a:spcAft>
              <a:defRPr>
                <a:solidFill>
                  <a:schemeClr val="tx1"/>
                </a:solidFill>
                <a:latin typeface="+mn-lt"/>
                <a:cs typeface="Arial" pitchFamily="34" charset="0"/>
              </a:defRPr>
            </a:lvl7pPr>
            <a:lvl8pPr marL="3429000" indent="-228600" algn="l" rtl="0" eaLnBrk="0" fontAlgn="base" hangingPunct="0">
              <a:spcBef>
                <a:spcPct val="0"/>
              </a:spcBef>
              <a:spcAft>
                <a:spcPct val="0"/>
              </a:spcAft>
              <a:defRPr>
                <a:solidFill>
                  <a:schemeClr val="tx1"/>
                </a:solidFill>
                <a:latin typeface="+mn-lt"/>
                <a:cs typeface="Arial" pitchFamily="34" charset="0"/>
              </a:defRPr>
            </a:lvl8pPr>
            <a:lvl9pPr marL="3886200" indent="-228600" algn="l" rtl="0" eaLnBrk="0" fontAlgn="base" hangingPunct="0">
              <a:spcBef>
                <a:spcPct val="0"/>
              </a:spcBef>
              <a:spcAft>
                <a:spcPct val="0"/>
              </a:spcAft>
              <a:defRPr>
                <a:solidFill>
                  <a:schemeClr val="tx1"/>
                </a:solidFill>
                <a:latin typeface="+mn-lt"/>
                <a:cs typeface="Arial" pitchFamily="34" charset="0"/>
              </a:defRPr>
            </a:lvl9pPr>
          </a:lstStyle>
          <a:p>
            <a:pPr algn="ctr" eaLnBrk="1" hangingPunct="1">
              <a:lnSpc>
                <a:spcPct val="90000"/>
              </a:lnSpc>
              <a:defRPr/>
            </a:pPr>
            <a:r>
              <a:rPr lang="en-US" sz="2000" dirty="0" smtClean="0">
                <a:solidFill>
                  <a:srgbClr val="C00000"/>
                </a:solidFill>
                <a:latin typeface="Times New Roman" pitchFamily="18" charset="0"/>
                <a:cs typeface="Times New Roman" pitchFamily="18" charset="0"/>
              </a:rPr>
              <a:t>College of Science</a:t>
            </a:r>
          </a:p>
          <a:p>
            <a:pPr algn="ctr" eaLnBrk="1" hangingPunct="1">
              <a:lnSpc>
                <a:spcPct val="90000"/>
              </a:lnSpc>
              <a:defRPr/>
            </a:pPr>
            <a:r>
              <a:rPr lang="en-US" sz="2000" dirty="0" smtClean="0">
                <a:solidFill>
                  <a:srgbClr val="C00000"/>
                </a:solidFill>
                <a:latin typeface="Times New Roman" pitchFamily="18" charset="0"/>
                <a:cs typeface="Times New Roman" pitchFamily="18" charset="0"/>
              </a:rPr>
              <a:t>Department of </a:t>
            </a:r>
            <a:r>
              <a:rPr lang="en-US" sz="2000" dirty="0" smtClean="0">
                <a:solidFill>
                  <a:srgbClr val="C00000"/>
                </a:solidFill>
                <a:latin typeface="Times New Roman" pitchFamily="18" charset="0"/>
                <a:cs typeface="Times New Roman" pitchFamily="18" charset="0"/>
              </a:rPr>
              <a:t>Earth Sciences and Petroleum</a:t>
            </a:r>
            <a:endParaRPr lang="en-US" sz="2000" dirty="0" smtClean="0">
              <a:solidFill>
                <a:srgbClr val="C00000"/>
              </a:solidFill>
              <a:latin typeface="Times New Roman" pitchFamily="18" charset="0"/>
              <a:cs typeface="Times New Roman" pitchFamily="18" charset="0"/>
            </a:endParaRPr>
          </a:p>
          <a:p>
            <a:pPr algn="ctr" eaLnBrk="1" hangingPunct="1">
              <a:lnSpc>
                <a:spcPct val="90000"/>
              </a:lnSpc>
              <a:defRPr/>
            </a:pPr>
            <a:r>
              <a:rPr lang="en-US" sz="2000" dirty="0" smtClean="0">
                <a:solidFill>
                  <a:srgbClr val="C00000"/>
                </a:solidFill>
                <a:latin typeface="Times New Roman" pitchFamily="18" charset="0"/>
                <a:cs typeface="Times New Roman" pitchFamily="18" charset="0"/>
              </a:rPr>
              <a:t>2</a:t>
            </a:r>
            <a:r>
              <a:rPr lang="en-US" sz="2000" baseline="30000" dirty="0" smtClean="0">
                <a:solidFill>
                  <a:srgbClr val="C00000"/>
                </a:solidFill>
                <a:latin typeface="Times New Roman" pitchFamily="18" charset="0"/>
                <a:cs typeface="Times New Roman" pitchFamily="18" charset="0"/>
              </a:rPr>
              <a:t>nd</a:t>
            </a:r>
            <a:r>
              <a:rPr lang="en-US" sz="2000" dirty="0" smtClean="0">
                <a:solidFill>
                  <a:srgbClr val="C00000"/>
                </a:solidFill>
                <a:latin typeface="Times New Roman" pitchFamily="18" charset="0"/>
                <a:cs typeface="Times New Roman" pitchFamily="18" charset="0"/>
              </a:rPr>
              <a:t> Year</a:t>
            </a:r>
          </a:p>
          <a:p>
            <a:pPr algn="ctr" eaLnBrk="1" hangingPunct="1">
              <a:lnSpc>
                <a:spcPct val="90000"/>
              </a:lnSpc>
              <a:defRPr/>
            </a:pPr>
            <a:r>
              <a:rPr lang="en-US" sz="2000" dirty="0" smtClean="0">
                <a:solidFill>
                  <a:srgbClr val="C00000"/>
                </a:solidFill>
                <a:latin typeface="Times New Roman" pitchFamily="18" charset="0"/>
                <a:cs typeface="Times New Roman" pitchFamily="18" charset="0"/>
              </a:rPr>
              <a:t>2022- 2023</a:t>
            </a:r>
            <a:endParaRPr lang="en-US" sz="2000" dirty="0" smtClean="0">
              <a:solidFill>
                <a:srgbClr val="C00000"/>
              </a:solidFill>
              <a:latin typeface="Times New Roman" pitchFamily="18" charset="0"/>
              <a:cs typeface="Times New Roman" pitchFamily="18" charset="0"/>
            </a:endParaRPr>
          </a:p>
        </p:txBody>
      </p:sp>
      <p:sp>
        <p:nvSpPr>
          <p:cNvPr id="3078" name="Text Box 6"/>
          <p:cNvSpPr txBox="1">
            <a:spLocks noChangeArrowheads="1"/>
          </p:cNvSpPr>
          <p:nvPr/>
        </p:nvSpPr>
        <p:spPr bwMode="auto">
          <a:xfrm>
            <a:off x="4073525" y="457200"/>
            <a:ext cx="1277938" cy="1320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ar-IQ">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ar-IQ"/>
          </a:p>
        </p:txBody>
      </p:sp>
      <p:sp>
        <p:nvSpPr>
          <p:cNvPr id="13" name="Rectangle 8"/>
          <p:cNvSpPr>
            <a:spLocks noChangeArrowheads="1"/>
          </p:cNvSpPr>
          <p:nvPr/>
        </p:nvSpPr>
        <p:spPr bwMode="auto">
          <a:xfrm>
            <a:off x="-14288" y="25400"/>
            <a:ext cx="4967288" cy="7848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defRPr/>
            </a:pPr>
            <a:r>
              <a:rPr lang="en-US" sz="1500" dirty="0">
                <a:solidFill>
                  <a:schemeClr val="bg2"/>
                </a:solidFill>
                <a:effectLst>
                  <a:outerShdw blurRad="38100" dist="38100" dir="2700000" algn="tl">
                    <a:srgbClr val="000000">
                      <a:alpha val="43137"/>
                    </a:srgbClr>
                  </a:outerShdw>
                </a:effectLst>
              </a:rPr>
              <a:t>Kurdistan Region- Iraq</a:t>
            </a:r>
          </a:p>
          <a:p>
            <a:pPr eaLnBrk="0" hangingPunct="0">
              <a:defRPr/>
            </a:pPr>
            <a:r>
              <a:rPr lang="en-US" sz="1500" dirty="0">
                <a:solidFill>
                  <a:schemeClr val="bg2"/>
                </a:solidFill>
                <a:effectLst>
                  <a:outerShdw blurRad="38100" dist="38100" dir="2700000" algn="tl">
                    <a:srgbClr val="000000">
                      <a:alpha val="43137"/>
                    </a:srgbClr>
                  </a:outerShdw>
                </a:effectLst>
                <a:ea typeface="Calibri" pitchFamily="34" charset="0"/>
              </a:rPr>
              <a:t>Ministry of Higher Education </a:t>
            </a:r>
            <a:r>
              <a:rPr lang="en-US" sz="1500" dirty="0" smtClean="0">
                <a:solidFill>
                  <a:schemeClr val="bg2"/>
                </a:solidFill>
                <a:effectLst>
                  <a:outerShdw blurRad="38100" dist="38100" dir="2700000" algn="tl">
                    <a:srgbClr val="000000">
                      <a:alpha val="43137"/>
                    </a:srgbClr>
                  </a:outerShdw>
                </a:effectLst>
                <a:ea typeface="Calibri" pitchFamily="34" charset="0"/>
              </a:rPr>
              <a:t>and </a:t>
            </a:r>
            <a:r>
              <a:rPr lang="en-US" sz="1500" dirty="0">
                <a:solidFill>
                  <a:schemeClr val="bg2"/>
                </a:solidFill>
                <a:effectLst>
                  <a:outerShdw blurRad="38100" dist="38100" dir="2700000" algn="tl">
                    <a:srgbClr val="000000">
                      <a:alpha val="43137"/>
                    </a:srgbClr>
                  </a:outerShdw>
                </a:effectLst>
                <a:ea typeface="Calibri" pitchFamily="34" charset="0"/>
              </a:rPr>
              <a:t>Scientific Research</a:t>
            </a:r>
            <a:r>
              <a:rPr lang="en-US" sz="1500" dirty="0">
                <a:solidFill>
                  <a:schemeClr val="bg2"/>
                </a:solidFill>
                <a:effectLst>
                  <a:outerShdw blurRad="38100" dist="38100" dir="2700000" algn="tl">
                    <a:srgbClr val="000000">
                      <a:alpha val="43137"/>
                    </a:srgbClr>
                  </a:outerShdw>
                </a:effectLst>
              </a:rPr>
              <a:t> </a:t>
            </a:r>
          </a:p>
          <a:p>
            <a:pPr eaLnBrk="0" hangingPunct="0">
              <a:defRPr/>
            </a:pPr>
            <a:r>
              <a:rPr lang="en-US" sz="1500" dirty="0" err="1" smtClean="0">
                <a:solidFill>
                  <a:schemeClr val="bg2"/>
                </a:solidFill>
                <a:effectLst>
                  <a:outerShdw blurRad="38100" dist="38100" dir="2700000" algn="tl">
                    <a:srgbClr val="000000">
                      <a:alpha val="43137"/>
                    </a:srgbClr>
                  </a:outerShdw>
                </a:effectLst>
                <a:ea typeface="Calibri" pitchFamily="34" charset="0"/>
              </a:rPr>
              <a:t>Salahaddin</a:t>
            </a:r>
            <a:r>
              <a:rPr lang="en-US" sz="1500" dirty="0" smtClean="0">
                <a:solidFill>
                  <a:schemeClr val="bg2"/>
                </a:solidFill>
                <a:effectLst>
                  <a:outerShdw blurRad="38100" dist="38100" dir="2700000" algn="tl">
                    <a:srgbClr val="000000">
                      <a:alpha val="43137"/>
                    </a:srgbClr>
                  </a:outerShdw>
                </a:effectLst>
                <a:ea typeface="Calibri" pitchFamily="34" charset="0"/>
              </a:rPr>
              <a:t> University- Erbil</a:t>
            </a:r>
            <a:endParaRPr lang="en-US" sz="1500" dirty="0">
              <a:solidFill>
                <a:schemeClr val="bg2"/>
              </a:solidFill>
              <a:effectLst>
                <a:outerShdw blurRad="38100" dist="38100" dir="2700000" algn="tl">
                  <a:srgbClr val="000000">
                    <a:alpha val="43137"/>
                  </a:srgbClr>
                </a:outerShdw>
              </a:effectLst>
            </a:endParaRPr>
          </a:p>
        </p:txBody>
      </p:sp>
      <p:sp>
        <p:nvSpPr>
          <p:cNvPr id="10" name="Rectangle 3"/>
          <p:cNvSpPr txBox="1">
            <a:spLocks noChangeArrowheads="1"/>
          </p:cNvSpPr>
          <p:nvPr/>
        </p:nvSpPr>
        <p:spPr bwMode="auto">
          <a:xfrm>
            <a:off x="4419600" y="5334000"/>
            <a:ext cx="4457700" cy="12353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lvl1pPr marL="0" indent="0" algn="l" rtl="0" eaLnBrk="0" fontAlgn="base" hangingPunct="0">
              <a:spcBef>
                <a:spcPct val="20000"/>
              </a:spcBef>
              <a:spcAft>
                <a:spcPct val="0"/>
              </a:spcAft>
              <a:buClr>
                <a:schemeClr val="accent2"/>
              </a:buClr>
              <a:buSzPct val="115000"/>
              <a:buFont typeface="Wingdings" pitchFamily="2" charset="2"/>
              <a:buNone/>
              <a:defRPr sz="2800">
                <a:solidFill>
                  <a:schemeClr val="tx2"/>
                </a:solidFill>
                <a:latin typeface="+mn-lt"/>
                <a:ea typeface="+mn-ea"/>
                <a:cs typeface="+mn-cs"/>
              </a:defRPr>
            </a:lvl1pPr>
            <a:lvl2pPr marL="742950" indent="-285750" algn="l" rtl="0" eaLnBrk="0" fontAlgn="base" hangingPunct="0">
              <a:spcBef>
                <a:spcPct val="20000"/>
              </a:spcBef>
              <a:spcAft>
                <a:spcPct val="0"/>
              </a:spcAft>
              <a:buClr>
                <a:srgbClr val="FF0066"/>
              </a:buClr>
              <a:buSzPct val="100000"/>
              <a:buFont typeface="Wingdings" pitchFamily="2" charset="2"/>
              <a:buChar char="§"/>
              <a:defRPr sz="2400">
                <a:solidFill>
                  <a:schemeClr val="tx1"/>
                </a:solidFill>
                <a:latin typeface="+mn-lt"/>
              </a:defRPr>
            </a:lvl2pPr>
            <a:lvl3pPr marL="1143000" indent="-228600" algn="l" rtl="0" eaLnBrk="0" fontAlgn="base" hangingPunct="0">
              <a:spcBef>
                <a:spcPct val="0"/>
              </a:spcBef>
              <a:spcAft>
                <a:spcPct val="0"/>
              </a:spcAft>
              <a:buClr>
                <a:srgbClr val="FF9900"/>
              </a:buClr>
              <a:buChar char="-"/>
              <a:defRPr sz="2000">
                <a:solidFill>
                  <a:schemeClr val="tx1"/>
                </a:solidFill>
                <a:latin typeface="+mn-lt"/>
                <a:cs typeface="Arial" pitchFamily="34" charset="0"/>
              </a:defRPr>
            </a:lvl3pPr>
            <a:lvl4pPr marL="1600200" indent="-228600" algn="l" rtl="0" eaLnBrk="0" fontAlgn="base" hangingPunct="0">
              <a:spcBef>
                <a:spcPct val="0"/>
              </a:spcBef>
              <a:spcAft>
                <a:spcPct val="0"/>
              </a:spcAft>
              <a:defRPr>
                <a:solidFill>
                  <a:schemeClr val="tx1"/>
                </a:solidFill>
                <a:latin typeface="+mn-lt"/>
                <a:cs typeface="Arial" pitchFamily="34" charset="0"/>
              </a:defRPr>
            </a:lvl4pPr>
            <a:lvl5pPr marL="2057400" indent="-228600" algn="l" rtl="0" eaLnBrk="0" fontAlgn="base" hangingPunct="0">
              <a:spcBef>
                <a:spcPct val="0"/>
              </a:spcBef>
              <a:spcAft>
                <a:spcPct val="0"/>
              </a:spcAft>
              <a:defRPr>
                <a:solidFill>
                  <a:schemeClr val="tx1"/>
                </a:solidFill>
                <a:latin typeface="+mn-lt"/>
                <a:cs typeface="Arial" pitchFamily="34" charset="0"/>
              </a:defRPr>
            </a:lvl5pPr>
            <a:lvl6pPr marL="2514600" indent="-228600" algn="l" rtl="0" eaLnBrk="0" fontAlgn="base" hangingPunct="0">
              <a:spcBef>
                <a:spcPct val="0"/>
              </a:spcBef>
              <a:spcAft>
                <a:spcPct val="0"/>
              </a:spcAft>
              <a:defRPr>
                <a:solidFill>
                  <a:schemeClr val="tx1"/>
                </a:solidFill>
                <a:latin typeface="+mn-lt"/>
                <a:cs typeface="Arial" pitchFamily="34" charset="0"/>
              </a:defRPr>
            </a:lvl6pPr>
            <a:lvl7pPr marL="2971800" indent="-228600" algn="l" rtl="0" eaLnBrk="0" fontAlgn="base" hangingPunct="0">
              <a:spcBef>
                <a:spcPct val="0"/>
              </a:spcBef>
              <a:spcAft>
                <a:spcPct val="0"/>
              </a:spcAft>
              <a:defRPr>
                <a:solidFill>
                  <a:schemeClr val="tx1"/>
                </a:solidFill>
                <a:latin typeface="+mn-lt"/>
                <a:cs typeface="Arial" pitchFamily="34" charset="0"/>
              </a:defRPr>
            </a:lvl7pPr>
            <a:lvl8pPr marL="3429000" indent="-228600" algn="l" rtl="0" eaLnBrk="0" fontAlgn="base" hangingPunct="0">
              <a:spcBef>
                <a:spcPct val="0"/>
              </a:spcBef>
              <a:spcAft>
                <a:spcPct val="0"/>
              </a:spcAft>
              <a:defRPr>
                <a:solidFill>
                  <a:schemeClr val="tx1"/>
                </a:solidFill>
                <a:latin typeface="+mn-lt"/>
                <a:cs typeface="Arial" pitchFamily="34" charset="0"/>
              </a:defRPr>
            </a:lvl8pPr>
            <a:lvl9pPr marL="3886200" indent="-228600" algn="l" rtl="0" eaLnBrk="0" fontAlgn="base" hangingPunct="0">
              <a:spcBef>
                <a:spcPct val="0"/>
              </a:spcBef>
              <a:spcAft>
                <a:spcPct val="0"/>
              </a:spcAft>
              <a:defRPr>
                <a:solidFill>
                  <a:schemeClr val="tx1"/>
                </a:solidFill>
                <a:latin typeface="+mn-lt"/>
                <a:cs typeface="Arial" pitchFamily="34" charset="0"/>
              </a:defRPr>
            </a:lvl9pPr>
          </a:lstStyle>
          <a:p>
            <a:pPr algn="ctr" eaLnBrk="1" hangingPunct="1">
              <a:lnSpc>
                <a:spcPct val="90000"/>
              </a:lnSpc>
              <a:defRPr/>
            </a:pPr>
            <a:endParaRPr lang="ar-EG" dirty="0" smtClean="0">
              <a:solidFill>
                <a:srgbClr val="0070C0"/>
              </a:solidFill>
              <a:latin typeface="Times New Roman" pitchFamily="18" charset="0"/>
              <a:cs typeface="Times New Roman" pitchFamily="18" charset="0"/>
            </a:endParaRPr>
          </a:p>
        </p:txBody>
      </p:sp>
      <p:sp>
        <p:nvSpPr>
          <p:cNvPr id="4" name="Rectangle 3"/>
          <p:cNvSpPr/>
          <p:nvPr/>
        </p:nvSpPr>
        <p:spPr bwMode="auto">
          <a:xfrm>
            <a:off x="5791200" y="1778000"/>
            <a:ext cx="1957388" cy="660400"/>
          </a:xfrm>
          <a:prstGeom prst="rect">
            <a:avLst/>
          </a:prstGeom>
          <a:solidFill>
            <a:schemeClr val="bg1"/>
          </a:solidFill>
          <a:ln w="9525" cap="flat" cmpd="sng" algn="ctr">
            <a:no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ctrTitle" sz="quarter"/>
          </p:nvPr>
        </p:nvSpPr>
        <p:spPr>
          <a:xfrm>
            <a:off x="800100" y="1447800"/>
            <a:ext cx="7772400" cy="1143000"/>
          </a:xfrm>
        </p:spPr>
        <p:txBody>
          <a:bodyPr/>
          <a:lstStyle/>
          <a:p>
            <a:pPr>
              <a:defRPr/>
            </a:pPr>
            <a:r>
              <a:rPr lang="en-US" sz="4400" dirty="0" smtClean="0">
                <a:latin typeface="Times New Roman" pitchFamily="18" charset="0"/>
                <a:cs typeface="Times New Roman" pitchFamily="18" charset="0"/>
              </a:rPr>
              <a:t>Optical Mineralogy</a:t>
            </a:r>
            <a:endParaRPr lang="ar-IQ" sz="4400" dirty="0">
              <a:latin typeface="Times New Roman" pitchFamily="18" charset="0"/>
              <a:cs typeface="Times New Roman"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410200"/>
          </a:xfrm>
        </p:spPr>
        <p:txBody>
          <a:bodyPr>
            <a:normAutofit fontScale="92500" lnSpcReduction="10000"/>
          </a:bodyPr>
          <a:lstStyle/>
          <a:p>
            <a:pPr>
              <a:buNone/>
            </a:pPr>
            <a:r>
              <a:rPr lang="en-US" dirty="0" smtClean="0"/>
              <a:t>     Materials can be divided into 2 classes based on how the velocity of light of a particular wavelength varies in the material:</a:t>
            </a:r>
          </a:p>
          <a:p>
            <a:r>
              <a:rPr lang="en-US" dirty="0" smtClean="0"/>
              <a:t>1- Materials whose refractive index not depend on the direction that the light travels are called </a:t>
            </a:r>
            <a:r>
              <a:rPr lang="en-US" b="1" i="1" dirty="0" smtClean="0"/>
              <a:t>isotropic </a:t>
            </a:r>
            <a:r>
              <a:rPr lang="en-US" dirty="0" smtClean="0"/>
              <a:t>materials. </a:t>
            </a:r>
          </a:p>
          <a:p>
            <a:pPr>
              <a:buNone/>
            </a:pPr>
            <a:r>
              <a:rPr lang="en-US" dirty="0" smtClean="0"/>
              <a:t>In these materials the velocity of light does not depend on the direction that the light travels. </a:t>
            </a:r>
          </a:p>
          <a:p>
            <a:pPr>
              <a:buNone/>
            </a:pPr>
            <a:r>
              <a:rPr lang="en-US" dirty="0" smtClean="0"/>
              <a:t>    Isotropic materials have a single, constant refractive index for each wavelength. </a:t>
            </a:r>
          </a:p>
          <a:p>
            <a:pPr>
              <a:buNone/>
            </a:pPr>
            <a:r>
              <a:rPr lang="en-US" dirty="0" smtClean="0"/>
              <a:t>glass, gases, most liquids and amorphous solids are isotropic.</a:t>
            </a:r>
          </a:p>
          <a:p>
            <a:r>
              <a:rPr lang="en-US" dirty="0" smtClean="0"/>
              <a:t>2- Materials whose refractive index does depend on the direction that the light travels are called </a:t>
            </a:r>
            <a:r>
              <a:rPr lang="en-US" b="1" i="1" dirty="0" smtClean="0"/>
              <a:t>anisotropic materials</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334000"/>
          </a:xfrm>
        </p:spPr>
        <p:txBody>
          <a:bodyPr>
            <a:normAutofit lnSpcReduction="10000"/>
          </a:bodyPr>
          <a:lstStyle/>
          <a:p>
            <a:r>
              <a:rPr lang="en-US" dirty="0" smtClean="0"/>
              <a:t>Anisotropic materials can be further divided into two subclasses:</a:t>
            </a:r>
          </a:p>
          <a:p>
            <a:pPr>
              <a:buNone/>
            </a:pPr>
            <a:r>
              <a:rPr lang="en-US" b="1" dirty="0" smtClean="0"/>
              <a:t>    a.</a:t>
            </a:r>
            <a:r>
              <a:rPr lang="en-US" dirty="0" smtClean="0"/>
              <a:t> Minerals that crystallize in the tetragonal and hexagonal crystal systems (as well as some plastics) are characterized by 2 extreme refractive indices for each wavelength.</a:t>
            </a:r>
          </a:p>
          <a:p>
            <a:pPr>
              <a:buNone/>
            </a:pPr>
            <a:r>
              <a:rPr lang="en-US" b="1" dirty="0" smtClean="0"/>
              <a:t>    b.</a:t>
            </a:r>
            <a:r>
              <a:rPr lang="en-US" dirty="0" smtClean="0"/>
              <a:t> Minerals that crystallize in the triclinic, monoclinic, and orthorhombic crystal systems are characterized by 3 refractive indices, one of which is intermediate between the other two. </a:t>
            </a:r>
          </a:p>
          <a:p>
            <a:r>
              <a:rPr lang="en-US" dirty="0" smtClean="0"/>
              <a:t>Air, since it is a gas, is isotropic. </a:t>
            </a:r>
          </a:p>
          <a:p>
            <a:r>
              <a:rPr lang="en-US" dirty="0" smtClean="0"/>
              <a:t>The refractive index of air is usually taken as 1.0, although its true value is 1.0003.</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brocku.ca/earthsciences/people/gfinn/optical/calcite3.jpg"/>
          <p:cNvPicPr>
            <a:picLocks noChangeAspect="1" noChangeArrowheads="1"/>
          </p:cNvPicPr>
          <p:nvPr/>
        </p:nvPicPr>
        <p:blipFill>
          <a:blip r:embed="rId2" r:link="rId3"/>
          <a:srcRect/>
          <a:stretch>
            <a:fillRect/>
          </a:stretch>
        </p:blipFill>
        <p:spPr bwMode="auto">
          <a:xfrm>
            <a:off x="1981200" y="2057400"/>
            <a:ext cx="4679930" cy="355441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638800"/>
          </a:xfrm>
        </p:spPr>
        <p:txBody>
          <a:bodyPr>
            <a:normAutofit fontScale="92500"/>
          </a:bodyPr>
          <a:lstStyle/>
          <a:p>
            <a:pPr>
              <a:buNone/>
            </a:pPr>
            <a:r>
              <a:rPr lang="en-US" b="1" dirty="0" smtClean="0">
                <a:solidFill>
                  <a:srgbClr val="0070C0"/>
                </a:solidFill>
              </a:rPr>
              <a:t>Reflection and Refraction of Light</a:t>
            </a:r>
            <a:endParaRPr lang="en-US" dirty="0" smtClean="0">
              <a:solidFill>
                <a:srgbClr val="0070C0"/>
              </a:solidFill>
            </a:endParaRPr>
          </a:p>
          <a:p>
            <a:pPr>
              <a:buNone/>
            </a:pPr>
            <a:r>
              <a:rPr lang="en-US" dirty="0" smtClean="0"/>
              <a:t>    When light strikes an interface between two substances with different refractive indices, two things occur.</a:t>
            </a:r>
          </a:p>
          <a:p>
            <a:r>
              <a:rPr lang="en-US" dirty="0" smtClean="0"/>
              <a:t> An incident ray of light striking the interface at an angle, </a:t>
            </a:r>
            <a:r>
              <a:rPr lang="en-US" dirty="0" err="1" smtClean="0"/>
              <a:t>i</a:t>
            </a:r>
            <a:r>
              <a:rPr lang="en-US" dirty="0" smtClean="0"/>
              <a:t>, measured between a line perpendicular to the interface and the propagation direction of the incident ray, will be reflected off the interface at the same angle, </a:t>
            </a:r>
            <a:r>
              <a:rPr lang="en-US" dirty="0" err="1" smtClean="0">
                <a:solidFill>
                  <a:srgbClr val="C00000"/>
                </a:solidFill>
              </a:rPr>
              <a:t>i</a:t>
            </a:r>
            <a:r>
              <a:rPr lang="en-US" dirty="0" smtClean="0"/>
              <a:t>. </a:t>
            </a:r>
            <a:r>
              <a:rPr lang="en-US" dirty="0" smtClean="0">
                <a:solidFill>
                  <a:srgbClr val="00B050"/>
                </a:solidFill>
              </a:rPr>
              <a:t>In other words the angle of reflection is equal to the angle of incidence.</a:t>
            </a:r>
          </a:p>
          <a:p>
            <a:r>
              <a:rPr lang="en-US" dirty="0" smtClean="0"/>
              <a:t>If the second substance is transparent to light, then a ray of light will enter the substance with different refractive index, and will be refracted, at an angle </a:t>
            </a:r>
            <a:r>
              <a:rPr lang="en-US" dirty="0" smtClean="0">
                <a:solidFill>
                  <a:srgbClr val="C00000"/>
                </a:solidFill>
              </a:rPr>
              <a:t>r</a:t>
            </a:r>
            <a:r>
              <a:rPr lang="en-US" dirty="0" smtClean="0"/>
              <a:t>, the angle of refraction. The angle of refraction is dependent on the </a:t>
            </a:r>
            <a:r>
              <a:rPr lang="en-US" dirty="0" smtClean="0">
                <a:solidFill>
                  <a:srgbClr val="7030A0"/>
                </a:solidFill>
              </a:rPr>
              <a:t>angle of incidence </a:t>
            </a:r>
            <a:r>
              <a:rPr lang="en-US" dirty="0" smtClean="0"/>
              <a:t>and </a:t>
            </a:r>
            <a:r>
              <a:rPr lang="en-US" dirty="0" smtClean="0">
                <a:solidFill>
                  <a:srgbClr val="7030A0"/>
                </a:solidFill>
              </a:rPr>
              <a:t>the refractive index of the materials</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5181600" cy="4953000"/>
          </a:xfrm>
        </p:spPr>
        <p:txBody>
          <a:bodyPr>
            <a:normAutofit fontScale="92500"/>
          </a:bodyPr>
          <a:lstStyle/>
          <a:p>
            <a:pPr>
              <a:buNone/>
            </a:pPr>
            <a:r>
              <a:rPr lang="en-US" b="1" i="1" dirty="0" smtClean="0"/>
              <a:t>Snell's Law</a:t>
            </a:r>
            <a:r>
              <a:rPr lang="en-US" dirty="0" smtClean="0"/>
              <a:t>:</a:t>
            </a:r>
          </a:p>
          <a:p>
            <a:pPr>
              <a:buNone/>
            </a:pPr>
            <a:r>
              <a:rPr lang="en-US" dirty="0" err="1" smtClean="0"/>
              <a:t>n</a:t>
            </a:r>
            <a:r>
              <a:rPr lang="en-US" baseline="-25000" dirty="0" err="1" smtClean="0"/>
              <a:t>i</a:t>
            </a:r>
            <a:r>
              <a:rPr lang="en-US" dirty="0" smtClean="0"/>
              <a:t> sin (</a:t>
            </a:r>
            <a:r>
              <a:rPr lang="en-US" dirty="0" err="1" smtClean="0"/>
              <a:t>i</a:t>
            </a:r>
            <a:r>
              <a:rPr lang="en-US" dirty="0" smtClean="0"/>
              <a:t>) = n</a:t>
            </a:r>
            <a:r>
              <a:rPr lang="en-US" baseline="-25000" dirty="0" smtClean="0"/>
              <a:t>r</a:t>
            </a:r>
            <a:r>
              <a:rPr lang="en-US" dirty="0" smtClean="0"/>
              <a:t> sin (r)</a:t>
            </a:r>
          </a:p>
          <a:p>
            <a:pPr>
              <a:buNone/>
            </a:pPr>
            <a:endParaRPr lang="en-US" dirty="0" smtClean="0"/>
          </a:p>
          <a:p>
            <a:r>
              <a:rPr lang="en-US" dirty="0" smtClean="0"/>
              <a:t>If the angle of incidence is 0</a:t>
            </a:r>
            <a:r>
              <a:rPr lang="en-US" baseline="30000" dirty="0" smtClean="0"/>
              <a:t>o</a:t>
            </a:r>
            <a:r>
              <a:rPr lang="en-US" dirty="0" smtClean="0"/>
              <a:t> (i.e. the light enters perpendicular to the interface) that some of the light will be reflected directly back, </a:t>
            </a:r>
          </a:p>
          <a:p>
            <a:r>
              <a:rPr lang="en-US" dirty="0" smtClean="0"/>
              <a:t>and the refracted ray will continue along the same path. </a:t>
            </a:r>
          </a:p>
          <a:p>
            <a:r>
              <a:rPr lang="en-US" dirty="0" smtClean="0"/>
              <a:t>This can be seen from Snell's law, since sin (0</a:t>
            </a:r>
            <a:r>
              <a:rPr lang="en-US" baseline="30000" dirty="0" smtClean="0"/>
              <a:t>o</a:t>
            </a:r>
            <a:r>
              <a:rPr lang="en-US" dirty="0" smtClean="0"/>
              <a:t>) = 0, making sin (r) = 0</a:t>
            </a:r>
          </a:p>
          <a:p>
            <a:endParaRPr lang="en-US" dirty="0"/>
          </a:p>
        </p:txBody>
      </p:sp>
      <p:pic>
        <p:nvPicPr>
          <p:cNvPr id="4098" name="Picture 2"/>
          <p:cNvPicPr>
            <a:picLocks noChangeAspect="1" noChangeArrowheads="1"/>
          </p:cNvPicPr>
          <p:nvPr/>
        </p:nvPicPr>
        <p:blipFill>
          <a:blip r:embed="rId2"/>
          <a:srcRect/>
          <a:stretch>
            <a:fillRect/>
          </a:stretch>
        </p:blipFill>
        <p:spPr bwMode="auto">
          <a:xfrm>
            <a:off x="5638800" y="2438400"/>
            <a:ext cx="3327717" cy="280511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4953000" cy="4953000"/>
          </a:xfrm>
        </p:spPr>
        <p:txBody>
          <a:bodyPr>
            <a:normAutofit fontScale="92500"/>
          </a:bodyPr>
          <a:lstStyle/>
          <a:p>
            <a:r>
              <a:rPr lang="en-US" dirty="0" smtClean="0"/>
              <a:t>There is also an angle, </a:t>
            </a:r>
            <a:r>
              <a:rPr lang="en-US" dirty="0" err="1" smtClean="0"/>
              <a:t>i</a:t>
            </a:r>
            <a:r>
              <a:rPr lang="en-US" baseline="-25000" dirty="0" err="1" smtClean="0"/>
              <a:t>c</a:t>
            </a:r>
            <a:r>
              <a:rPr lang="en-US" dirty="0" smtClean="0"/>
              <a:t>, called the critical angle for total internal reflection where the refracted ray travels along the interface between the two substances. </a:t>
            </a:r>
          </a:p>
          <a:p>
            <a:r>
              <a:rPr lang="en-US" dirty="0" smtClean="0"/>
              <a:t>This occurs when the angle r = 90</a:t>
            </a:r>
            <a:r>
              <a:rPr lang="en-US" baseline="30000" dirty="0" smtClean="0"/>
              <a:t>o</a:t>
            </a:r>
            <a:r>
              <a:rPr lang="en-US" dirty="0" smtClean="0"/>
              <a:t>. </a:t>
            </a:r>
          </a:p>
          <a:p>
            <a:r>
              <a:rPr lang="en-US" dirty="0" smtClean="0"/>
              <a:t>In this case, applying Snell's law:</a:t>
            </a:r>
          </a:p>
          <a:p>
            <a:pPr>
              <a:buNone/>
            </a:pPr>
            <a:r>
              <a:rPr lang="en-US" dirty="0" smtClean="0"/>
              <a:t>    </a:t>
            </a:r>
            <a:r>
              <a:rPr lang="en-US" dirty="0" err="1" smtClean="0"/>
              <a:t>n</a:t>
            </a:r>
            <a:r>
              <a:rPr lang="en-US" baseline="-25000" dirty="0" err="1" smtClean="0"/>
              <a:t>i</a:t>
            </a:r>
            <a:r>
              <a:rPr lang="en-US" dirty="0" smtClean="0"/>
              <a:t> sin (</a:t>
            </a:r>
            <a:r>
              <a:rPr lang="en-US" dirty="0" err="1" smtClean="0"/>
              <a:t>i</a:t>
            </a:r>
            <a:r>
              <a:rPr lang="en-US" baseline="-25000" dirty="0" err="1" smtClean="0"/>
              <a:t>c</a:t>
            </a:r>
            <a:r>
              <a:rPr lang="en-US" dirty="0" smtClean="0"/>
              <a:t>) = n</a:t>
            </a:r>
            <a:r>
              <a:rPr lang="en-US" baseline="-25000" dirty="0" smtClean="0"/>
              <a:t>r</a:t>
            </a:r>
            <a:r>
              <a:rPr lang="en-US" dirty="0" smtClean="0"/>
              <a:t> sin (90</a:t>
            </a:r>
            <a:r>
              <a:rPr lang="en-US" baseline="30000" dirty="0" smtClean="0"/>
              <a:t>o</a:t>
            </a:r>
            <a:r>
              <a:rPr lang="en-US" dirty="0" smtClean="0"/>
              <a:t>) = n</a:t>
            </a:r>
            <a:r>
              <a:rPr lang="en-US" baseline="-25000" dirty="0" smtClean="0"/>
              <a:t>r</a:t>
            </a:r>
            <a:r>
              <a:rPr lang="en-US" dirty="0" smtClean="0"/>
              <a:t> [since sin (90</a:t>
            </a:r>
            <a:r>
              <a:rPr lang="en-US" baseline="30000" dirty="0" smtClean="0"/>
              <a:t>o</a:t>
            </a:r>
            <a:r>
              <a:rPr lang="en-US" dirty="0" smtClean="0"/>
              <a:t>) = 1] </a:t>
            </a:r>
          </a:p>
          <a:p>
            <a:r>
              <a:rPr lang="en-US" dirty="0" smtClean="0"/>
              <a:t>sin (</a:t>
            </a:r>
            <a:r>
              <a:rPr lang="en-US" dirty="0" err="1" smtClean="0"/>
              <a:t>i</a:t>
            </a:r>
            <a:r>
              <a:rPr lang="en-US" baseline="-25000" dirty="0" err="1" smtClean="0"/>
              <a:t>c</a:t>
            </a:r>
            <a:r>
              <a:rPr lang="en-US" dirty="0" smtClean="0"/>
              <a:t>) = n</a:t>
            </a:r>
            <a:r>
              <a:rPr lang="en-US" baseline="-25000" dirty="0" smtClean="0"/>
              <a:t>r</a:t>
            </a:r>
            <a:r>
              <a:rPr lang="en-US" dirty="0" smtClean="0"/>
              <a:t>/</a:t>
            </a:r>
            <a:r>
              <a:rPr lang="en-US" dirty="0" err="1" smtClean="0"/>
              <a:t>n</a:t>
            </a:r>
            <a:r>
              <a:rPr lang="en-US" baseline="-25000" dirty="0" err="1" smtClean="0"/>
              <a:t>i</a:t>
            </a:r>
            <a:endParaRPr lang="en-US" dirty="0" smtClean="0"/>
          </a:p>
          <a:p>
            <a:pPr>
              <a:buNone/>
            </a:pPr>
            <a:endParaRPr lang="en-US" dirty="0"/>
          </a:p>
        </p:txBody>
      </p:sp>
      <p:pic>
        <p:nvPicPr>
          <p:cNvPr id="5122" name="Picture 2"/>
          <p:cNvPicPr>
            <a:picLocks noChangeAspect="1" noChangeArrowheads="1"/>
          </p:cNvPicPr>
          <p:nvPr/>
        </p:nvPicPr>
        <p:blipFill>
          <a:blip r:embed="rId2"/>
          <a:srcRect/>
          <a:stretch>
            <a:fillRect/>
          </a:stretch>
        </p:blipFill>
        <p:spPr bwMode="auto">
          <a:xfrm>
            <a:off x="5360988" y="2514600"/>
            <a:ext cx="3350315" cy="282416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5638800" cy="5105400"/>
          </a:xfrm>
        </p:spPr>
        <p:txBody>
          <a:bodyPr>
            <a:normAutofit fontScale="92500" lnSpcReduction="10000"/>
          </a:bodyPr>
          <a:lstStyle/>
          <a:p>
            <a:pPr>
              <a:buNone/>
            </a:pPr>
            <a:r>
              <a:rPr lang="en-US" b="1" dirty="0" smtClean="0"/>
              <a:t>    Dispersion of Light</a:t>
            </a:r>
            <a:endParaRPr lang="en-US" dirty="0" smtClean="0"/>
          </a:p>
          <a:p>
            <a:r>
              <a:rPr lang="en-US" dirty="0" smtClean="0"/>
              <a:t>The fact that refractive indices differ for each wavelength of light produces an effect called </a:t>
            </a:r>
            <a:r>
              <a:rPr lang="en-US" b="1" i="1" dirty="0" smtClean="0"/>
              <a:t>dispersion</a:t>
            </a:r>
            <a:r>
              <a:rPr lang="en-US" dirty="0" smtClean="0"/>
              <a:t>. </a:t>
            </a:r>
          </a:p>
          <a:p>
            <a:r>
              <a:rPr lang="en-US" dirty="0" smtClean="0"/>
              <a:t>This can be seen by shining a beam of white light into a triangular prism made of glass.</a:t>
            </a:r>
          </a:p>
          <a:p>
            <a:r>
              <a:rPr lang="en-US" dirty="0" smtClean="0"/>
              <a:t>White light entering such a prism will be refracted in the prism by different angles depending on the wavelength of the light.</a:t>
            </a:r>
          </a:p>
          <a:p>
            <a:r>
              <a:rPr lang="en-US" dirty="0" smtClean="0"/>
              <a:t>The refractive index for longer wavelengths (red) is lower than those for shorter wavelengths (violet). </a:t>
            </a:r>
            <a:endParaRPr lang="en-US" dirty="0"/>
          </a:p>
        </p:txBody>
      </p:sp>
      <p:pic>
        <p:nvPicPr>
          <p:cNvPr id="6146" name="Picture 2"/>
          <p:cNvPicPr>
            <a:picLocks noChangeAspect="1" noChangeArrowheads="1"/>
          </p:cNvPicPr>
          <p:nvPr/>
        </p:nvPicPr>
        <p:blipFill>
          <a:blip r:embed="rId2"/>
          <a:srcRect/>
          <a:stretch>
            <a:fillRect/>
          </a:stretch>
        </p:blipFill>
        <p:spPr bwMode="auto">
          <a:xfrm>
            <a:off x="6096000" y="3048000"/>
            <a:ext cx="2657475" cy="1600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light that gets transmitted through the material will show only those wavelengths of light that are not absorbed. </a:t>
            </a:r>
          </a:p>
          <a:p>
            <a:r>
              <a:rPr lang="en-US" dirty="0" smtClean="0"/>
              <a:t>The transmitted wavelengths will then be seen as color, called the </a:t>
            </a:r>
            <a:r>
              <a:rPr lang="en-US" b="1" i="1" dirty="0" smtClean="0">
                <a:solidFill>
                  <a:srgbClr val="C00000"/>
                </a:solidFill>
              </a:rPr>
              <a:t>absorption color</a:t>
            </a:r>
            <a:r>
              <a:rPr lang="en-US" dirty="0" smtClean="0">
                <a:solidFill>
                  <a:srgbClr val="C00000"/>
                </a:solidFill>
              </a:rPr>
              <a:t> </a:t>
            </a:r>
            <a:r>
              <a:rPr lang="en-US" dirty="0" smtClean="0"/>
              <a:t>of the material.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334000"/>
          </a:xfrm>
        </p:spPr>
        <p:txBody>
          <a:bodyPr>
            <a:normAutofit/>
          </a:bodyPr>
          <a:lstStyle/>
          <a:p>
            <a:r>
              <a:rPr lang="en-US" dirty="0" smtClean="0"/>
              <a:t>For example, if we measure the intensity of light, I</a:t>
            </a:r>
            <a:r>
              <a:rPr lang="en-US" baseline="-25000" dirty="0" smtClean="0"/>
              <a:t>o</a:t>
            </a:r>
            <a:r>
              <a:rPr lang="en-US" dirty="0" smtClean="0"/>
              <a:t>, for each wavelength before it is transmitted through a material, and measure the intensity, I, for each wavelength after it has passed through the material, </a:t>
            </a:r>
          </a:p>
          <a:p>
            <a:r>
              <a:rPr lang="en-US" dirty="0" smtClean="0"/>
              <a:t>and plot I/I</a:t>
            </a:r>
            <a:r>
              <a:rPr lang="en-US" baseline="-25000" dirty="0" smtClean="0"/>
              <a:t>o</a:t>
            </a:r>
            <a:r>
              <a:rPr lang="en-US" dirty="0" smtClean="0"/>
              <a:t> versus wavelength we obtain the absorption curve for that material as shown here. </a:t>
            </a:r>
          </a:p>
          <a:p>
            <a:endParaRPr lang="en-US" dirty="0"/>
          </a:p>
        </p:txBody>
      </p:sp>
      <p:pic>
        <p:nvPicPr>
          <p:cNvPr id="7170" name="Picture 2"/>
          <p:cNvPicPr>
            <a:picLocks noChangeAspect="1" noChangeArrowheads="1"/>
          </p:cNvPicPr>
          <p:nvPr/>
        </p:nvPicPr>
        <p:blipFill>
          <a:blip r:embed="rId2"/>
          <a:srcRect/>
          <a:stretch>
            <a:fillRect/>
          </a:stretch>
        </p:blipFill>
        <p:spPr bwMode="auto">
          <a:xfrm>
            <a:off x="2362200" y="3581400"/>
            <a:ext cx="3886200" cy="315031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029200"/>
          </a:xfrm>
        </p:spPr>
        <p:txBody>
          <a:bodyPr/>
          <a:lstStyle/>
          <a:p>
            <a:r>
              <a:rPr lang="en-US" dirty="0" smtClean="0"/>
              <a:t>The absorption curve (continuous line) for the material in this example shows that the light exiting the material will have a yellow-green color, called the </a:t>
            </a:r>
            <a:r>
              <a:rPr lang="en-US" b="1" i="1" dirty="0" smtClean="0"/>
              <a:t>absorption color</a:t>
            </a:r>
            <a:r>
              <a:rPr lang="en-US" dirty="0" smtClean="0"/>
              <a:t>. </a:t>
            </a:r>
          </a:p>
          <a:p>
            <a:r>
              <a:rPr lang="en-US" dirty="0" smtClean="0"/>
              <a:t>An opaque substance would have an absorption curve such as that labeled "Dark", i.e. no wavelengths would be transmitted.</a:t>
            </a:r>
          </a:p>
          <a:p>
            <a:r>
              <a:rPr lang="en-US" dirty="0" smtClean="0"/>
              <a:t>Sunlight, on passing through the atmosphere has absorption curve as shown, thus we see it as white light, since all wavelengths are present.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imes New Roman" pitchFamily="18" charset="0"/>
                <a:cs typeface="Times New Roman" pitchFamily="18" charset="0"/>
              </a:rPr>
              <a:t>Properties of light</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The optical properties of crystals are, next to x-ray diffraction and direct chemical analyses, the most reliable properties available to distinguish and identify minerals.</a:t>
            </a:r>
          </a:p>
          <a:p>
            <a:r>
              <a:rPr lang="en-US" dirty="0" smtClean="0"/>
              <a:t>The optical properties depend on the manner that visible light is transmitted through the crystal, and thus are dependent on crystal structure, crystal symmetry, and chemical composition of the mineral.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4953000" cy="5334000"/>
          </a:xfrm>
        </p:spPr>
        <p:txBody>
          <a:bodyPr>
            <a:normAutofit fontScale="92500" lnSpcReduction="10000"/>
          </a:bodyPr>
          <a:lstStyle/>
          <a:p>
            <a:r>
              <a:rPr lang="en-US" dirty="0" smtClean="0"/>
              <a:t>Normal light vibrates equally in all direction perpendicular to its path of propagation. If the light is constrained to vibrate in only one plane, however, we say that it is plane polarized light. </a:t>
            </a:r>
          </a:p>
          <a:p>
            <a:r>
              <a:rPr lang="en-US" dirty="0" smtClean="0"/>
              <a:t>There are two common ways that light can become polarized: </a:t>
            </a:r>
          </a:p>
          <a:p>
            <a:pPr>
              <a:buNone/>
            </a:pPr>
            <a:r>
              <a:rPr lang="en-US" dirty="0" smtClean="0"/>
              <a:t>1-reflection off of a non-metallic surface, such as glass or paint. </a:t>
            </a:r>
          </a:p>
          <a:p>
            <a:pPr>
              <a:buNone/>
            </a:pPr>
            <a:r>
              <a:rPr lang="en-US" dirty="0" smtClean="0"/>
              <a:t>2- Polarization can also be achieved by passing the light through a substance that absorbs light vibrating in all directions except one</a:t>
            </a:r>
            <a:endParaRPr lang="en-US" dirty="0"/>
          </a:p>
        </p:txBody>
      </p:sp>
      <p:pic>
        <p:nvPicPr>
          <p:cNvPr id="8194" name="Picture 2"/>
          <p:cNvPicPr>
            <a:picLocks noChangeAspect="1" noChangeArrowheads="1"/>
          </p:cNvPicPr>
          <p:nvPr/>
        </p:nvPicPr>
        <p:blipFill>
          <a:blip r:embed="rId2"/>
          <a:srcRect/>
          <a:stretch>
            <a:fillRect/>
          </a:stretch>
        </p:blipFill>
        <p:spPr bwMode="auto">
          <a:xfrm>
            <a:off x="5334000" y="2438400"/>
            <a:ext cx="3276600" cy="2807562"/>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077200" cy="3810000"/>
          </a:xfrm>
        </p:spPr>
        <p:txBody>
          <a:bodyPr>
            <a:normAutofit fontScale="92500" lnSpcReduction="10000"/>
          </a:bodyPr>
          <a:lstStyle/>
          <a:p>
            <a:r>
              <a:rPr lang="en-US" dirty="0" smtClean="0"/>
              <a:t>The device used to make polarized light in modern microscopes is a Polaroid, a trade name for a plastic film made by the Polaroid Corporation. </a:t>
            </a:r>
          </a:p>
          <a:p>
            <a:r>
              <a:rPr lang="en-US" dirty="0" smtClean="0"/>
              <a:t>A Polaroid consists of long-chain organic molecules that are aligned in one direction and placed in a plastic sheet. </a:t>
            </a:r>
          </a:p>
          <a:p>
            <a:r>
              <a:rPr lang="en-US" dirty="0" smtClean="0"/>
              <a:t>They are placed close enough to form a closely spaced linear grid that allows the passage of light vibrating only in the same direction as the grid. </a:t>
            </a:r>
          </a:p>
          <a:p>
            <a:r>
              <a:rPr lang="en-US" dirty="0" smtClean="0"/>
              <a:t>Light vibrating in all other directions is absorbed. Such a device is also called a </a:t>
            </a:r>
            <a:r>
              <a:rPr lang="en-US" b="1" i="1" dirty="0" smtClean="0"/>
              <a:t>polarizer</a:t>
            </a:r>
            <a:r>
              <a:rPr lang="en-US" dirty="0" smtClean="0"/>
              <a:t>.</a:t>
            </a:r>
          </a:p>
          <a:p>
            <a:endParaRPr lang="en-US" dirty="0"/>
          </a:p>
        </p:txBody>
      </p:sp>
      <p:pic>
        <p:nvPicPr>
          <p:cNvPr id="9218" name="Picture 2"/>
          <p:cNvPicPr>
            <a:picLocks noChangeAspect="1" noChangeArrowheads="1"/>
          </p:cNvPicPr>
          <p:nvPr/>
        </p:nvPicPr>
        <p:blipFill>
          <a:blip r:embed="rId2"/>
          <a:srcRect/>
          <a:stretch>
            <a:fillRect/>
          </a:stretch>
        </p:blipFill>
        <p:spPr bwMode="auto">
          <a:xfrm>
            <a:off x="2057400" y="4648200"/>
            <a:ext cx="4847617" cy="19812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5105400"/>
          </a:xfrm>
        </p:spPr>
        <p:txBody>
          <a:bodyPr>
            <a:normAutofit/>
          </a:bodyPr>
          <a:lstStyle/>
          <a:p>
            <a:r>
              <a:rPr lang="en-US" dirty="0" smtClean="0"/>
              <a:t>If a beam on non-polarized light encounters a polarizer, only light vibrating parallel to the polarizing direction of the polarizer will be allowed to pass. </a:t>
            </a:r>
          </a:p>
          <a:p>
            <a:r>
              <a:rPr lang="en-US" dirty="0" smtClean="0"/>
              <a:t>The light coming out on the other side will then be plane polarized, and will be vibrating parallel to the polarizing direction of the polarizer.</a:t>
            </a:r>
          </a:p>
          <a:p>
            <a:r>
              <a:rPr lang="en-US" dirty="0" smtClean="0"/>
              <a:t> If another polarizer with its polarization direction oriented perpendicular to the first polarizer is placed in front of the beam of now polarized light, then no light will penetrate the second polarizer. </a:t>
            </a:r>
          </a:p>
          <a:p>
            <a:r>
              <a:rPr lang="en-US" dirty="0" smtClean="0"/>
              <a:t>In this case we say that the light has been extinguished.</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4572000" cy="5867400"/>
          </a:xfrm>
        </p:spPr>
        <p:txBody>
          <a:bodyPr>
            <a:normAutofit fontScale="77500" lnSpcReduction="20000"/>
          </a:bodyPr>
          <a:lstStyle/>
          <a:p>
            <a:pPr>
              <a:buNone/>
            </a:pPr>
            <a:r>
              <a:rPr lang="en-US" b="1" dirty="0" smtClean="0">
                <a:solidFill>
                  <a:srgbClr val="C00000"/>
                </a:solidFill>
              </a:rPr>
              <a:t>The Polarizing Microscope</a:t>
            </a:r>
            <a:endParaRPr lang="en-US" dirty="0" smtClean="0">
              <a:solidFill>
                <a:srgbClr val="C00000"/>
              </a:solidFill>
            </a:endParaRPr>
          </a:p>
          <a:p>
            <a:r>
              <a:rPr lang="en-US" dirty="0" smtClean="0"/>
              <a:t>This light first passes through the lower polarizer (usually just called the polarizer), where it becomes polarized such that the light is vibrating from the users right to left. These directions are referred to as East –West</a:t>
            </a:r>
          </a:p>
          <a:p>
            <a:r>
              <a:rPr lang="en-US" dirty="0" smtClean="0"/>
              <a:t>The analyzer has a polarization direction exactly perpendicular to that of the lower polarizer These directions are usually referred to as North – South</a:t>
            </a:r>
          </a:p>
          <a:p>
            <a:r>
              <a:rPr lang="en-US" dirty="0" smtClean="0"/>
              <a:t>If the analyzer is in, then the plane polarized light coming from the lower polarizer will be blocked, and no light will be transmitted though the ocular lens above. </a:t>
            </a:r>
          </a:p>
          <a:p>
            <a:r>
              <a:rPr lang="en-US" dirty="0" smtClean="0"/>
              <a:t>If the analyzer is out, so that it is not in the light path, then the polarized light will be transmitted through the ocular lens.</a:t>
            </a:r>
          </a:p>
          <a:p>
            <a:endParaRPr lang="en-US" dirty="0"/>
          </a:p>
        </p:txBody>
      </p:sp>
      <p:pic>
        <p:nvPicPr>
          <p:cNvPr id="10242" name="Picture 2"/>
          <p:cNvPicPr>
            <a:picLocks noChangeAspect="1" noChangeArrowheads="1"/>
          </p:cNvPicPr>
          <p:nvPr/>
        </p:nvPicPr>
        <p:blipFill>
          <a:blip r:embed="rId2"/>
          <a:srcRect/>
          <a:stretch>
            <a:fillRect/>
          </a:stretch>
        </p:blipFill>
        <p:spPr bwMode="auto">
          <a:xfrm>
            <a:off x="4981836" y="990600"/>
            <a:ext cx="3616064" cy="48768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3657600"/>
          </a:xfrm>
        </p:spPr>
        <p:txBody>
          <a:bodyPr/>
          <a:lstStyle/>
          <a:p>
            <a:r>
              <a:rPr lang="en-US" dirty="0" smtClean="0"/>
              <a:t>There is an angle, </a:t>
            </a:r>
            <a:r>
              <a:rPr lang="en-US" dirty="0" err="1" smtClean="0"/>
              <a:t>i</a:t>
            </a:r>
            <a:r>
              <a:rPr lang="en-US" baseline="-25000" dirty="0" err="1" smtClean="0"/>
              <a:t>c</a:t>
            </a:r>
            <a:r>
              <a:rPr lang="en-US" dirty="0" smtClean="0"/>
              <a:t>, called the critical angle for total internal reflection where the refracted ray travels along the interface between the two substances.</a:t>
            </a:r>
          </a:p>
          <a:p>
            <a:r>
              <a:rPr lang="en-US" dirty="0" smtClean="0"/>
              <a:t> This occurs when the angle r = 90</a:t>
            </a:r>
            <a:r>
              <a:rPr lang="en-US" baseline="30000" dirty="0" smtClean="0"/>
              <a:t>o</a:t>
            </a:r>
            <a:r>
              <a:rPr lang="en-US" dirty="0" smtClean="0"/>
              <a:t>. In this case, applying Snell's law: </a:t>
            </a:r>
            <a:r>
              <a:rPr lang="en-US" dirty="0" err="1" smtClean="0"/>
              <a:t>n</a:t>
            </a:r>
            <a:r>
              <a:rPr lang="en-US" baseline="-25000" dirty="0" err="1" smtClean="0"/>
              <a:t>i</a:t>
            </a:r>
            <a:r>
              <a:rPr lang="en-US" dirty="0" smtClean="0"/>
              <a:t> sin (</a:t>
            </a:r>
            <a:r>
              <a:rPr lang="en-US" dirty="0" err="1" smtClean="0"/>
              <a:t>i</a:t>
            </a:r>
            <a:r>
              <a:rPr lang="en-US" smtClean="0"/>
              <a:t>) = n</a:t>
            </a:r>
            <a:r>
              <a:rPr lang="en-US" baseline="-25000" smtClean="0"/>
              <a:t>r</a:t>
            </a:r>
            <a:r>
              <a:rPr lang="en-US" smtClean="0"/>
              <a:t> sin (r)</a:t>
            </a:r>
            <a:endParaRPr lang="en-US" dirty="0" smtClean="0"/>
          </a:p>
          <a:p>
            <a:r>
              <a:rPr lang="en-US" dirty="0" err="1" smtClean="0"/>
              <a:t>n</a:t>
            </a:r>
            <a:r>
              <a:rPr lang="en-US" baseline="-25000" dirty="0" err="1" smtClean="0"/>
              <a:t>i</a:t>
            </a:r>
            <a:r>
              <a:rPr lang="en-US" dirty="0" smtClean="0"/>
              <a:t> sin (</a:t>
            </a:r>
            <a:r>
              <a:rPr lang="en-US" dirty="0" err="1" smtClean="0"/>
              <a:t>i</a:t>
            </a:r>
            <a:r>
              <a:rPr lang="en-US" baseline="-25000" dirty="0" err="1" smtClean="0"/>
              <a:t>c</a:t>
            </a:r>
            <a:r>
              <a:rPr lang="en-US" dirty="0" smtClean="0"/>
              <a:t>) = n</a:t>
            </a:r>
            <a:r>
              <a:rPr lang="en-US" baseline="-25000" dirty="0" smtClean="0"/>
              <a:t>r</a:t>
            </a:r>
            <a:r>
              <a:rPr lang="en-US" dirty="0" smtClean="0"/>
              <a:t> sin (90</a:t>
            </a:r>
            <a:r>
              <a:rPr lang="en-US" baseline="30000" dirty="0" smtClean="0"/>
              <a:t>o</a:t>
            </a:r>
            <a:r>
              <a:rPr lang="en-US" dirty="0" smtClean="0"/>
              <a:t>) = n</a:t>
            </a:r>
            <a:r>
              <a:rPr lang="en-US" baseline="-25000" dirty="0" smtClean="0"/>
              <a:t>r</a:t>
            </a:r>
            <a:r>
              <a:rPr lang="en-US" dirty="0" smtClean="0"/>
              <a:t> [since sin (90</a:t>
            </a:r>
            <a:r>
              <a:rPr lang="en-US" baseline="30000" dirty="0" smtClean="0"/>
              <a:t>o</a:t>
            </a:r>
            <a:r>
              <a:rPr lang="en-US" dirty="0" smtClean="0"/>
              <a:t>) = 1] </a:t>
            </a:r>
          </a:p>
          <a:p>
            <a:r>
              <a:rPr lang="en-US" dirty="0" smtClean="0"/>
              <a:t>sin (</a:t>
            </a:r>
            <a:r>
              <a:rPr lang="en-US" dirty="0" err="1" smtClean="0"/>
              <a:t>i</a:t>
            </a:r>
            <a:r>
              <a:rPr lang="en-US" baseline="-25000" dirty="0" err="1" smtClean="0"/>
              <a:t>c</a:t>
            </a:r>
            <a:r>
              <a:rPr lang="en-US" dirty="0" smtClean="0"/>
              <a:t>) = n</a:t>
            </a:r>
            <a:r>
              <a:rPr lang="en-US" baseline="-25000" dirty="0" smtClean="0"/>
              <a:t>r</a:t>
            </a:r>
            <a:r>
              <a:rPr lang="en-US" dirty="0" smtClean="0"/>
              <a:t>/</a:t>
            </a:r>
            <a:r>
              <a:rPr lang="en-US" dirty="0" err="1" smtClean="0"/>
              <a:t>n</a:t>
            </a:r>
            <a:r>
              <a:rPr lang="en-US" baseline="-25000" dirty="0" err="1" smtClean="0"/>
              <a:t>i</a:t>
            </a:r>
            <a:endParaRPr lang="en-US" dirty="0" smtClean="0"/>
          </a:p>
          <a:p>
            <a:endParaRPr lang="en-US" dirty="0"/>
          </a:p>
        </p:txBody>
      </p:sp>
      <p:pic>
        <p:nvPicPr>
          <p:cNvPr id="7170" name="Picture 2"/>
          <p:cNvPicPr>
            <a:picLocks noChangeAspect="1" noChangeArrowheads="1"/>
          </p:cNvPicPr>
          <p:nvPr/>
        </p:nvPicPr>
        <p:blipFill>
          <a:blip r:embed="rId2"/>
          <a:srcRect/>
          <a:stretch>
            <a:fillRect/>
          </a:stretch>
        </p:blipFill>
        <p:spPr bwMode="auto">
          <a:xfrm>
            <a:off x="3657600" y="4572000"/>
            <a:ext cx="2479675" cy="2090253"/>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0070C0"/>
                </a:solidFill>
              </a:rPr>
              <a:t>Isotropic Substances</a:t>
            </a:r>
            <a:endParaRPr lang="en-US" dirty="0" smtClean="0">
              <a:solidFill>
                <a:srgbClr val="0070C0"/>
              </a:solidFill>
            </a:endParaRPr>
          </a:p>
          <a:p>
            <a:pPr>
              <a:buNone/>
            </a:pPr>
            <a:r>
              <a:rPr lang="en-US" dirty="0" smtClean="0"/>
              <a:t>   Isotropic substances are those wherein the velocity of light or the refractive index does not vary with direction in the substance. Substances such as gases, liquids, glasses, and minerals that crystallize in the isometric crystal system are isotropic. </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257800"/>
          </a:xfrm>
        </p:spPr>
        <p:txBody>
          <a:bodyPr>
            <a:normAutofit fontScale="92500" lnSpcReduction="20000"/>
          </a:bodyPr>
          <a:lstStyle/>
          <a:p>
            <a:pPr>
              <a:buNone/>
            </a:pPr>
            <a:r>
              <a:rPr lang="en-US" b="1" dirty="0" smtClean="0">
                <a:solidFill>
                  <a:srgbClr val="C00000"/>
                </a:solidFill>
              </a:rPr>
              <a:t>    Isotropic Substances and Polarized Light</a:t>
            </a:r>
            <a:endParaRPr lang="en-US" dirty="0" smtClean="0">
              <a:solidFill>
                <a:srgbClr val="C00000"/>
              </a:solidFill>
            </a:endParaRPr>
          </a:p>
          <a:p>
            <a:pPr>
              <a:buNone/>
            </a:pPr>
            <a:endParaRPr lang="en-US" dirty="0" smtClean="0"/>
          </a:p>
          <a:p>
            <a:r>
              <a:rPr lang="en-US" dirty="0" smtClean="0"/>
              <a:t>The polarizing microscope has two </a:t>
            </a:r>
            <a:r>
              <a:rPr lang="en-US" dirty="0" err="1" smtClean="0"/>
              <a:t>polarizers</a:t>
            </a:r>
            <a:r>
              <a:rPr lang="en-US" dirty="0" smtClean="0"/>
              <a:t>. </a:t>
            </a:r>
          </a:p>
          <a:p>
            <a:pPr>
              <a:buNone/>
            </a:pPr>
            <a:r>
              <a:rPr lang="en-US" dirty="0" smtClean="0"/>
              <a:t>1- The </a:t>
            </a:r>
            <a:r>
              <a:rPr lang="en-US" dirty="0" smtClean="0">
                <a:solidFill>
                  <a:srgbClr val="0070C0"/>
                </a:solidFill>
              </a:rPr>
              <a:t>lower polarizer </a:t>
            </a:r>
            <a:r>
              <a:rPr lang="en-US" dirty="0" smtClean="0"/>
              <a:t>(often just called the polarizer) is above the light source, and thus creates polarized light that vibrates in the </a:t>
            </a:r>
            <a:r>
              <a:rPr lang="en-US" dirty="0" smtClean="0">
                <a:solidFill>
                  <a:srgbClr val="00B050"/>
                </a:solidFill>
              </a:rPr>
              <a:t>East West direction</a:t>
            </a:r>
            <a:r>
              <a:rPr lang="en-US" dirty="0" smtClean="0"/>
              <a:t>. </a:t>
            </a:r>
          </a:p>
          <a:p>
            <a:pPr>
              <a:buNone/>
            </a:pPr>
            <a:r>
              <a:rPr lang="en-US" dirty="0" smtClean="0"/>
              <a:t>2- The upper polarizer, called the </a:t>
            </a:r>
            <a:r>
              <a:rPr lang="en-US" dirty="0" smtClean="0">
                <a:solidFill>
                  <a:srgbClr val="0070C0"/>
                </a:solidFill>
              </a:rPr>
              <a:t>analyzer</a:t>
            </a:r>
            <a:r>
              <a:rPr lang="en-US" dirty="0" smtClean="0"/>
              <a:t>, is polarized to create polarized light vibrating at </a:t>
            </a:r>
            <a:r>
              <a:rPr lang="en-US" dirty="0" smtClean="0">
                <a:solidFill>
                  <a:srgbClr val="00B050"/>
                </a:solidFill>
              </a:rPr>
              <a:t>90</a:t>
            </a:r>
            <a:r>
              <a:rPr lang="en-US" baseline="30000" dirty="0" smtClean="0">
                <a:solidFill>
                  <a:srgbClr val="00B050"/>
                </a:solidFill>
              </a:rPr>
              <a:t>o</a:t>
            </a:r>
            <a:r>
              <a:rPr lang="en-US" dirty="0" smtClean="0">
                <a:solidFill>
                  <a:srgbClr val="00B050"/>
                </a:solidFill>
              </a:rPr>
              <a:t> to that produced by the lower polarizer</a:t>
            </a:r>
            <a:r>
              <a:rPr lang="en-US" dirty="0" smtClean="0"/>
              <a:t>. </a:t>
            </a:r>
          </a:p>
          <a:p>
            <a:r>
              <a:rPr lang="en-US" dirty="0" smtClean="0"/>
              <a:t>Thus, if there is only air, an isotropic substance, between the two </a:t>
            </a:r>
            <a:r>
              <a:rPr lang="en-US" dirty="0" err="1" smtClean="0"/>
              <a:t>polarizers</a:t>
            </a:r>
            <a:r>
              <a:rPr lang="en-US" dirty="0" smtClean="0"/>
              <a:t>, the E-W vibrating light is completely eliminated at the analyzer, and no light passes through the ocular lens.</a:t>
            </a:r>
          </a:p>
          <a:p>
            <a:r>
              <a:rPr lang="en-US" dirty="0" smtClean="0">
                <a:solidFill>
                  <a:srgbClr val="7030A0"/>
                </a:solidFill>
              </a:rPr>
              <a:t> </a:t>
            </a:r>
            <a:r>
              <a:rPr lang="en-US" b="1" i="1" dirty="0" smtClean="0">
                <a:solidFill>
                  <a:srgbClr val="7030A0"/>
                </a:solidFill>
              </a:rPr>
              <a:t>Isotropic</a:t>
            </a:r>
            <a:r>
              <a:rPr lang="en-US" dirty="0" smtClean="0">
                <a:solidFill>
                  <a:srgbClr val="7030A0"/>
                </a:solidFill>
              </a:rPr>
              <a:t> </a:t>
            </a:r>
            <a:r>
              <a:rPr lang="en-US" b="1" i="1" dirty="0" smtClean="0">
                <a:solidFill>
                  <a:srgbClr val="7030A0"/>
                </a:solidFill>
              </a:rPr>
              <a:t>substances do not change the vibration direction of light as the light passes through the</a:t>
            </a:r>
            <a:r>
              <a:rPr lang="en-US" dirty="0" smtClean="0">
                <a:solidFill>
                  <a:srgbClr val="7030A0"/>
                </a:solidFill>
              </a:rPr>
              <a:t> </a:t>
            </a:r>
            <a:r>
              <a:rPr lang="en-US" b="1" i="1" dirty="0" smtClean="0">
                <a:solidFill>
                  <a:srgbClr val="7030A0"/>
                </a:solidFill>
              </a:rPr>
              <a:t>substance</a:t>
            </a:r>
            <a:r>
              <a:rPr lang="en-US" dirty="0" smtClean="0">
                <a:solidFill>
                  <a:srgbClr val="7030A0"/>
                </a:solidFill>
              </a:rPr>
              <a: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4953000" cy="6019800"/>
          </a:xfrm>
        </p:spPr>
        <p:txBody>
          <a:bodyPr>
            <a:normAutofit fontScale="85000" lnSpcReduction="20000"/>
          </a:bodyPr>
          <a:lstStyle/>
          <a:p>
            <a:pPr algn="just"/>
            <a:r>
              <a:rPr lang="en-US" dirty="0" smtClean="0"/>
              <a:t>if we place a mineral grain on a glass slide and view the grain through the ocular lens with the analyzer not inserted in the light path, we will be able to clearly see the grain. </a:t>
            </a:r>
          </a:p>
          <a:p>
            <a:pPr algn="just"/>
            <a:r>
              <a:rPr lang="en-US" dirty="0" smtClean="0"/>
              <a:t>If the grain selectively absorbs light of certain wavelengths, then the grain will show its absorption color.</a:t>
            </a:r>
          </a:p>
          <a:p>
            <a:pPr algn="just"/>
            <a:r>
              <a:rPr lang="en-US" dirty="0" smtClean="0"/>
              <a:t>If we now insert the </a:t>
            </a:r>
            <a:r>
              <a:rPr lang="en-US" dirty="0" smtClean="0">
                <a:solidFill>
                  <a:srgbClr val="00B050"/>
                </a:solidFill>
              </a:rPr>
              <a:t>analyzer</a:t>
            </a:r>
            <a:r>
              <a:rPr lang="en-US" dirty="0" smtClean="0"/>
              <a:t> in the light path, the light coming out of the grain will still be polarized in an E-W direction, since isotropic substances do not change the polarization direction, and the analyzer will cut out all of this light. </a:t>
            </a:r>
          </a:p>
          <a:p>
            <a:pPr algn="just"/>
            <a:r>
              <a:rPr lang="en-US" dirty="0" smtClean="0"/>
              <a:t>Thus, no light coming out of the mineral grain will pass through the analyzer. The mineral is thus said to be </a:t>
            </a:r>
            <a:r>
              <a:rPr lang="en-US" b="1" i="1" dirty="0" smtClean="0">
                <a:solidFill>
                  <a:srgbClr val="0070C0"/>
                </a:solidFill>
              </a:rPr>
              <a:t>extinct</a:t>
            </a:r>
            <a:r>
              <a:rPr lang="en-US" b="1" i="1" dirty="0" smtClean="0"/>
              <a:t> </a:t>
            </a:r>
            <a:r>
              <a:rPr lang="en-US" dirty="0" smtClean="0"/>
              <a:t>in this position</a:t>
            </a:r>
            <a:endParaRPr lang="en-US" dirty="0"/>
          </a:p>
        </p:txBody>
      </p:sp>
      <p:pic>
        <p:nvPicPr>
          <p:cNvPr id="1026" name="Picture 2"/>
          <p:cNvPicPr>
            <a:picLocks noChangeAspect="1" noChangeArrowheads="1"/>
          </p:cNvPicPr>
          <p:nvPr/>
        </p:nvPicPr>
        <p:blipFill>
          <a:blip r:embed="rId2"/>
          <a:srcRect/>
          <a:stretch>
            <a:fillRect/>
          </a:stretch>
        </p:blipFill>
        <p:spPr bwMode="auto">
          <a:xfrm>
            <a:off x="5562600" y="1495814"/>
            <a:ext cx="3429000" cy="46001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953000"/>
          </a:xfrm>
        </p:spPr>
        <p:txBody>
          <a:bodyPr>
            <a:normAutofit/>
          </a:bodyPr>
          <a:lstStyle/>
          <a:p>
            <a:r>
              <a:rPr lang="en-US" dirty="0" smtClean="0"/>
              <a:t>if we rotate the stage of the microscope, and thus rotate the grain, it will remain extinct for all rotation positions. (of course this is also true for the glass slide on which the grain rests, since glass is also isotropic). This is the primary means to determine whether or not a substance is isotropic. </a:t>
            </a:r>
          </a:p>
          <a:p>
            <a:r>
              <a:rPr lang="en-US" dirty="0" smtClean="0"/>
              <a:t>That is, </a:t>
            </a:r>
            <a:r>
              <a:rPr lang="en-US" b="1" i="1" dirty="0" smtClean="0"/>
              <a:t>rotate</a:t>
            </a:r>
            <a:r>
              <a:rPr lang="en-US" dirty="0" smtClean="0"/>
              <a:t> </a:t>
            </a:r>
            <a:r>
              <a:rPr lang="en-US" b="1" i="1" dirty="0" smtClean="0"/>
              <a:t>the grain on the microscope stage with the analyzer inserted. If the grain remains extinct</a:t>
            </a:r>
            <a:r>
              <a:rPr lang="en-US" dirty="0" smtClean="0"/>
              <a:t> </a:t>
            </a:r>
            <a:r>
              <a:rPr lang="en-US" b="1" i="1" dirty="0" smtClean="0"/>
              <a:t>throughout a 360</a:t>
            </a:r>
            <a:r>
              <a:rPr lang="en-US" b="1" i="1" baseline="30000" dirty="0" smtClean="0"/>
              <a:t>o</a:t>
            </a:r>
            <a:r>
              <a:rPr lang="en-US" b="1" i="1" dirty="0" smtClean="0"/>
              <a:t> rotation of the stage, then the mineral or substance on the microscope</a:t>
            </a:r>
            <a:r>
              <a:rPr lang="en-US" dirty="0" smtClean="0"/>
              <a:t> </a:t>
            </a:r>
            <a:r>
              <a:rPr lang="en-US" b="1" i="1" dirty="0" smtClean="0"/>
              <a:t>stage is probably isotropic.</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534400" cy="1143000"/>
          </a:xfrm>
        </p:spPr>
        <p:txBody>
          <a:bodyPr>
            <a:noAutofit/>
          </a:bodyPr>
          <a:lstStyle/>
          <a:p>
            <a:r>
              <a:rPr lang="en-US" sz="2800" b="1" dirty="0" smtClean="0">
                <a:solidFill>
                  <a:srgbClr val="C00000"/>
                </a:solidFill>
                <a:latin typeface="Times New Roman" pitchFamily="18" charset="0"/>
                <a:cs typeface="Times New Roman" pitchFamily="18" charset="0"/>
              </a:rPr>
              <a:t>Determination of Refractive Index for Isotropic Solids: </a:t>
            </a:r>
            <a:r>
              <a:rPr lang="en-US" sz="2800" b="1" dirty="0" smtClean="0">
                <a:solidFill>
                  <a:srgbClr val="0070C0"/>
                </a:solidFill>
                <a:latin typeface="Times New Roman" pitchFamily="18" charset="0"/>
                <a:cs typeface="Times New Roman" pitchFamily="18" charset="0"/>
              </a:rPr>
              <a:t>The Immersion Method</a:t>
            </a:r>
            <a:endParaRPr lang="en-US" sz="28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t>Tables of refractive indices for isotropic minerals, list only the refractive index for one wavelength of light.</a:t>
            </a:r>
          </a:p>
          <a:p>
            <a:r>
              <a:rPr lang="en-US" dirty="0" smtClean="0"/>
              <a:t>The wavelength chosen is 589 nm, which corresponds to a yellow color. </a:t>
            </a:r>
          </a:p>
          <a:p>
            <a:r>
              <a:rPr lang="en-US" dirty="0" smtClean="0"/>
              <a:t>The determination of the refractive index of an isotropic substance is made by making a comparison with a substance of known refractive index. </a:t>
            </a:r>
          </a:p>
          <a:p>
            <a:r>
              <a:rPr lang="en-US" dirty="0" smtClean="0"/>
              <a:t>The comparison materials used are called refractive index oils.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srcRect l="13470" t="19792" r="20351" b="9375"/>
          <a:stretch>
            <a:fillRect/>
          </a:stretch>
        </p:blipFill>
        <p:spPr bwMode="auto">
          <a:xfrm>
            <a:off x="304800" y="1066800"/>
            <a:ext cx="8610600" cy="518160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029200"/>
          </a:xfrm>
        </p:spPr>
        <p:txBody>
          <a:bodyPr/>
          <a:lstStyle/>
          <a:p>
            <a:r>
              <a:rPr lang="en-US" dirty="0" smtClean="0"/>
              <a:t>These are smelly organic oils that are calibrated over a range of refractive indices from 1.430 to 1.740 at intervals of 0.005. </a:t>
            </a:r>
          </a:p>
          <a:p>
            <a:r>
              <a:rPr lang="en-US" dirty="0" smtClean="0"/>
              <a:t>Grains of the unknown substance are placed on a glass slide, a cover glass is placed over the grains, and a refractive index oil is introduced to completely surround the grains. </a:t>
            </a:r>
          </a:p>
          <a:p>
            <a:r>
              <a:rPr lang="en-US" dirty="0" smtClean="0"/>
              <a:t>This is called the immersion method.</a:t>
            </a:r>
          </a:p>
          <a:p>
            <a:r>
              <a:rPr lang="en-US" dirty="0" smtClean="0"/>
              <a:t>The grains are then observed with the analyzer </a:t>
            </a:r>
            <a:r>
              <a:rPr lang="en-US" b="1" dirty="0" smtClean="0"/>
              <a:t>not </a:t>
            </a:r>
            <a:r>
              <a:rPr lang="en-US" dirty="0" smtClean="0"/>
              <a:t>inserted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endParaRPr lang="en-US" dirty="0"/>
          </a:p>
        </p:txBody>
      </p:sp>
      <p:sp>
        <p:nvSpPr>
          <p:cNvPr id="3" name="Content Placeholder 2"/>
          <p:cNvSpPr>
            <a:spLocks noGrp="1"/>
          </p:cNvSpPr>
          <p:nvPr>
            <p:ph idx="1"/>
          </p:nvPr>
        </p:nvSpPr>
        <p:spPr>
          <a:xfrm>
            <a:off x="457200" y="838200"/>
            <a:ext cx="8305800" cy="3962400"/>
          </a:xfrm>
        </p:spPr>
        <p:txBody>
          <a:bodyPr>
            <a:normAutofit fontScale="92500" lnSpcReduction="10000"/>
          </a:bodyPr>
          <a:lstStyle/>
          <a:p>
            <a:r>
              <a:rPr lang="en-US" dirty="0" smtClean="0"/>
              <a:t>If the grain has a refractive index that is very much different from the refractive index of the oil, then the grain boundaries will stand out strongly next to the surrounding oil. </a:t>
            </a:r>
          </a:p>
          <a:p>
            <a:r>
              <a:rPr lang="en-US" dirty="0" smtClean="0"/>
              <a:t>The grain will then be said to show </a:t>
            </a:r>
            <a:r>
              <a:rPr lang="en-US" b="1" i="1" dirty="0" smtClean="0"/>
              <a:t>high relief</a:t>
            </a:r>
            <a:r>
              <a:rPr lang="en-US" dirty="0" smtClean="0"/>
              <a:t> relative to the oil. </a:t>
            </a:r>
          </a:p>
          <a:p>
            <a:r>
              <a:rPr lang="en-US" dirty="0" smtClean="0"/>
              <a:t>High relief indicates that the </a:t>
            </a:r>
            <a:r>
              <a:rPr lang="en-US" b="1" dirty="0" smtClean="0"/>
              <a:t>refractive index of the grain is very much</a:t>
            </a:r>
            <a:r>
              <a:rPr lang="en-US" dirty="0" smtClean="0"/>
              <a:t> </a:t>
            </a:r>
            <a:r>
              <a:rPr lang="en-US" b="1" dirty="0" smtClean="0"/>
              <a:t>different from the refractive index of the oil</a:t>
            </a:r>
            <a:r>
              <a:rPr lang="en-US" dirty="0" smtClean="0"/>
              <a:t>. </a:t>
            </a:r>
          </a:p>
          <a:p>
            <a:r>
              <a:rPr lang="en-US" dirty="0" smtClean="0"/>
              <a:t>It </a:t>
            </a:r>
            <a:r>
              <a:rPr lang="en-US" b="1" dirty="0" smtClean="0"/>
              <a:t>does not </a:t>
            </a:r>
            <a:r>
              <a:rPr lang="en-US" dirty="0" smtClean="0"/>
              <a:t>tell us if the refractive index of the grain is less than or greater than the oil</a:t>
            </a:r>
            <a:endParaRPr lang="en-US" dirty="0"/>
          </a:p>
        </p:txBody>
      </p:sp>
      <p:pic>
        <p:nvPicPr>
          <p:cNvPr id="2050" name="Picture 2"/>
          <p:cNvPicPr>
            <a:picLocks noChangeAspect="1" noChangeArrowheads="1"/>
          </p:cNvPicPr>
          <p:nvPr/>
        </p:nvPicPr>
        <p:blipFill>
          <a:blip r:embed="rId2"/>
          <a:srcRect/>
          <a:stretch>
            <a:fillRect/>
          </a:stretch>
        </p:blipFill>
        <p:spPr bwMode="auto">
          <a:xfrm>
            <a:off x="3124200" y="4855709"/>
            <a:ext cx="3174457" cy="197326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257800"/>
          </a:xfrm>
        </p:spPr>
        <p:txBody>
          <a:bodyPr>
            <a:normAutofit fontScale="92500"/>
          </a:bodyPr>
          <a:lstStyle/>
          <a:p>
            <a:r>
              <a:rPr lang="en-US" dirty="0" smtClean="0"/>
              <a:t>If the refractive index of the grain and the oil are closer, then the outline of the grain will not stand out as much from the oil. In this case, the grain is said to </a:t>
            </a:r>
            <a:r>
              <a:rPr lang="en-US" b="1" i="1" dirty="0" smtClean="0"/>
              <a:t>low relief </a:t>
            </a:r>
            <a:r>
              <a:rPr lang="en-US" dirty="0" smtClean="0"/>
              <a:t>relative to the oil. </a:t>
            </a:r>
          </a:p>
          <a:p>
            <a:r>
              <a:rPr lang="en-US" dirty="0" smtClean="0"/>
              <a:t>Again, low relief only indicates that the grain and oil have similar refractive indices, and </a:t>
            </a:r>
            <a:r>
              <a:rPr lang="en-US" b="1" dirty="0" smtClean="0"/>
              <a:t>does not </a:t>
            </a:r>
            <a:r>
              <a:rPr lang="en-US" dirty="0" smtClean="0"/>
              <a:t>indicate that the grain as a lower or higher refractive index than the oil.</a:t>
            </a:r>
          </a:p>
          <a:p>
            <a:r>
              <a:rPr lang="en-US" b="1" dirty="0" smtClean="0"/>
              <a:t> </a:t>
            </a:r>
            <a:r>
              <a:rPr lang="en-US" dirty="0" smtClean="0"/>
              <a:t>If the refractive index of the grain is exactly the same as the refractive index of the oil, the</a:t>
            </a:r>
            <a:r>
              <a:rPr lang="en-US" b="1" dirty="0" smtClean="0"/>
              <a:t> </a:t>
            </a:r>
            <a:r>
              <a:rPr lang="en-US" dirty="0" smtClean="0"/>
              <a:t>boundaries of the grain will not be visible. </a:t>
            </a:r>
          </a:p>
          <a:p>
            <a:r>
              <a:rPr lang="en-US" dirty="0" smtClean="0"/>
              <a:t>That is to say that the grain will completely</a:t>
            </a:r>
            <a:r>
              <a:rPr lang="en-US" b="1" dirty="0" smtClean="0"/>
              <a:t> </a:t>
            </a:r>
            <a:r>
              <a:rPr lang="en-US" dirty="0" smtClean="0"/>
              <a:t>disappear in the oil. In this case the grain is said to have </a:t>
            </a:r>
            <a:r>
              <a:rPr lang="en-US" b="1" i="1" dirty="0" smtClean="0"/>
              <a:t>no relief </a:t>
            </a:r>
            <a:r>
              <a:rPr lang="en-US" dirty="0" smtClean="0"/>
              <a:t>relative to the oil.</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US" dirty="0" smtClean="0"/>
              <a:t>we first put grains of an unknown mineral in an oil with a refractive index of 1.540. In this oil, let's say the </a:t>
            </a:r>
            <a:r>
              <a:rPr lang="en-US" dirty="0" err="1" smtClean="0"/>
              <a:t>Becke</a:t>
            </a:r>
            <a:r>
              <a:rPr lang="en-US" dirty="0" smtClean="0"/>
              <a:t> line test shows that the oil has a higher refractive index than the grain. </a:t>
            </a:r>
          </a:p>
          <a:p>
            <a:r>
              <a:rPr lang="en-US" dirty="0" smtClean="0"/>
              <a:t>We could then choose for our next test to put the unknown grains in an oil with a lower refractive index. </a:t>
            </a:r>
          </a:p>
          <a:p>
            <a:r>
              <a:rPr lang="en-US" dirty="0" smtClean="0"/>
              <a:t>If the relief is very high, then we would know to choose an oil with a much smaller refractive index. </a:t>
            </a:r>
          </a:p>
          <a:p>
            <a:r>
              <a:rPr lang="en-US" dirty="0" smtClean="0"/>
              <a:t>Thus, by performing several tests in several different oils, we could eventually find an oil that has a refractive index that exactly matches that of the grain. </a:t>
            </a:r>
          </a:p>
          <a:p>
            <a:r>
              <a:rPr lang="en-US" dirty="0" smtClean="0"/>
              <a:t>In such a case the </a:t>
            </a:r>
            <a:r>
              <a:rPr lang="en-US" dirty="0" smtClean="0">
                <a:solidFill>
                  <a:srgbClr val="0070C0"/>
                </a:solidFill>
              </a:rPr>
              <a:t>grain would have no relief relative to the oil and would thus disappear in the oil</a:t>
            </a:r>
            <a:r>
              <a:rPr lang="en-US" dirty="0" smtClean="0"/>
              <a: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66800"/>
            <a:ext cx="8229600" cy="5257800"/>
          </a:xfrm>
        </p:spPr>
        <p:txBody>
          <a:bodyPr/>
          <a:lstStyle/>
          <a:p>
            <a:pPr>
              <a:buNone/>
            </a:pPr>
            <a:r>
              <a:rPr lang="en-US" b="1" dirty="0" smtClean="0">
                <a:solidFill>
                  <a:srgbClr val="0070C0"/>
                </a:solidFill>
              </a:rPr>
              <a:t>   The </a:t>
            </a:r>
            <a:r>
              <a:rPr lang="en-US" b="1" dirty="0" err="1" smtClean="0">
                <a:solidFill>
                  <a:srgbClr val="0070C0"/>
                </a:solidFill>
              </a:rPr>
              <a:t>Becke</a:t>
            </a:r>
            <a:r>
              <a:rPr lang="en-US" b="1" dirty="0" smtClean="0">
                <a:solidFill>
                  <a:srgbClr val="0070C0"/>
                </a:solidFill>
              </a:rPr>
              <a:t> Line Method</a:t>
            </a:r>
            <a:endParaRPr lang="en-US" dirty="0" smtClean="0">
              <a:solidFill>
                <a:srgbClr val="0070C0"/>
              </a:solidFill>
            </a:endParaRPr>
          </a:p>
          <a:p>
            <a:r>
              <a:rPr lang="en-US" dirty="0" smtClean="0"/>
              <a:t>A grain surrounded by oil when viewed through the microscope focused slightly above the position of sharpest focus will display two lines, one dark and one bright that concentric with the border of the grain.</a:t>
            </a:r>
          </a:p>
          <a:p>
            <a:r>
              <a:rPr lang="en-US" dirty="0" smtClean="0"/>
              <a:t>The brighter of these lines is called the </a:t>
            </a:r>
            <a:r>
              <a:rPr lang="en-US" b="1" i="1" dirty="0" err="1" smtClean="0"/>
              <a:t>Becke</a:t>
            </a:r>
            <a:r>
              <a:rPr lang="en-US" b="1" i="1" dirty="0" smtClean="0"/>
              <a:t> line </a:t>
            </a:r>
            <a:r>
              <a:rPr lang="en-US" dirty="0" smtClean="0"/>
              <a:t>and will always occur closest to the substance with a higher refractive index. </a:t>
            </a:r>
          </a:p>
          <a:p>
            <a:r>
              <a:rPr lang="en-US" dirty="0" smtClean="0"/>
              <a:t>This can be used to determine if the grain or the oil has the higher refractive index.</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029200"/>
          </a:xfrm>
        </p:spPr>
        <p:txBody>
          <a:bodyPr/>
          <a:lstStyle/>
          <a:p>
            <a:r>
              <a:rPr lang="en-US" dirty="0" smtClean="0"/>
              <a:t>To use this method, one first focuses the microscope as sharply as possible on the grain of interest. </a:t>
            </a:r>
          </a:p>
          <a:p>
            <a:r>
              <a:rPr lang="en-US" dirty="0" smtClean="0"/>
              <a:t>It is also useful to use the iris diaphragm to cut down the incoming light as much as possible. </a:t>
            </a:r>
          </a:p>
          <a:p>
            <a:r>
              <a:rPr lang="en-US" dirty="0" smtClean="0"/>
              <a:t>This will make the </a:t>
            </a:r>
            <a:r>
              <a:rPr lang="en-US" dirty="0" err="1" smtClean="0"/>
              <a:t>Becke</a:t>
            </a:r>
            <a:r>
              <a:rPr lang="en-US" dirty="0" smtClean="0"/>
              <a:t> line stand out better. </a:t>
            </a:r>
          </a:p>
          <a:p>
            <a:r>
              <a:rPr lang="en-US" dirty="0" smtClean="0"/>
              <a:t>Then using the fine focus dial adjustment the microscope stage is lowered (or the objective lens is raised) slightly out of focus. </a:t>
            </a:r>
          </a:p>
          <a:p>
            <a:r>
              <a:rPr lang="en-US" dirty="0" smtClean="0"/>
              <a:t>During this increase in focal distance one observes a moving bright </a:t>
            </a:r>
            <a:r>
              <a:rPr lang="en-US" dirty="0" err="1" smtClean="0"/>
              <a:t>Becke</a:t>
            </a:r>
            <a:r>
              <a:rPr lang="en-US" dirty="0" smtClean="0"/>
              <a:t> line.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990600"/>
            <a:ext cx="5410200" cy="5334000"/>
          </a:xfrm>
        </p:spPr>
        <p:txBody>
          <a:bodyPr>
            <a:normAutofit lnSpcReduction="10000"/>
          </a:bodyPr>
          <a:lstStyle/>
          <a:p>
            <a:r>
              <a:rPr lang="en-US" dirty="0" smtClean="0"/>
              <a:t>If the </a:t>
            </a:r>
            <a:r>
              <a:rPr lang="en-US" dirty="0" err="1" smtClean="0"/>
              <a:t>Becke</a:t>
            </a:r>
            <a:r>
              <a:rPr lang="en-US" dirty="0" smtClean="0"/>
              <a:t> line moves inward, the refractive index of the grain is greater than the refractive index of the oil.</a:t>
            </a:r>
          </a:p>
          <a:p>
            <a:r>
              <a:rPr lang="en-US" dirty="0" smtClean="0"/>
              <a:t>It is important to remember that the </a:t>
            </a:r>
            <a:r>
              <a:rPr lang="en-US" dirty="0" err="1" smtClean="0"/>
              <a:t>Becke</a:t>
            </a:r>
            <a:r>
              <a:rPr lang="en-US" dirty="0" smtClean="0"/>
              <a:t> line test is performed by </a:t>
            </a:r>
            <a:r>
              <a:rPr lang="en-US" dirty="0" smtClean="0">
                <a:solidFill>
                  <a:srgbClr val="0070C0"/>
                </a:solidFill>
              </a:rPr>
              <a:t>increasing the distance between the grain and the objective lens</a:t>
            </a:r>
            <a:r>
              <a:rPr lang="en-US" dirty="0" smtClean="0"/>
              <a:t>. </a:t>
            </a:r>
          </a:p>
          <a:p>
            <a:r>
              <a:rPr lang="en-US" dirty="0" smtClean="0"/>
              <a:t>If the focal distance is </a:t>
            </a:r>
            <a:r>
              <a:rPr lang="en-US" dirty="0" smtClean="0">
                <a:solidFill>
                  <a:srgbClr val="C00000"/>
                </a:solidFill>
              </a:rPr>
              <a:t>decreased</a:t>
            </a:r>
            <a:r>
              <a:rPr lang="en-US" dirty="0" smtClean="0"/>
              <a:t>, then the </a:t>
            </a:r>
            <a:r>
              <a:rPr lang="en-US" dirty="0" smtClean="0">
                <a:solidFill>
                  <a:srgbClr val="C00000"/>
                </a:solidFill>
              </a:rPr>
              <a:t>opposite results will be obtained</a:t>
            </a:r>
            <a:r>
              <a:rPr lang="en-US" dirty="0" smtClean="0"/>
              <a:t>, that is with decreasing focal distance the bright </a:t>
            </a:r>
            <a:r>
              <a:rPr lang="en-US" dirty="0" err="1" smtClean="0"/>
              <a:t>Becke</a:t>
            </a:r>
            <a:r>
              <a:rPr lang="en-US" dirty="0" smtClean="0"/>
              <a:t> line will move into the substance with lower refractive index.</a:t>
            </a:r>
          </a:p>
          <a:p>
            <a:endParaRPr lang="en-US" dirty="0"/>
          </a:p>
        </p:txBody>
      </p:sp>
      <p:pic>
        <p:nvPicPr>
          <p:cNvPr id="3074" name="Picture 2"/>
          <p:cNvPicPr>
            <a:picLocks noChangeAspect="1" noChangeArrowheads="1"/>
          </p:cNvPicPr>
          <p:nvPr/>
        </p:nvPicPr>
        <p:blipFill>
          <a:blip r:embed="rId2"/>
          <a:srcRect/>
          <a:stretch>
            <a:fillRect/>
          </a:stretch>
        </p:blipFill>
        <p:spPr bwMode="auto">
          <a:xfrm>
            <a:off x="5722500" y="1752600"/>
            <a:ext cx="3116700" cy="34290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4114800" cy="5181600"/>
          </a:xfrm>
        </p:spPr>
        <p:txBody>
          <a:bodyPr>
            <a:normAutofit lnSpcReduction="10000"/>
          </a:bodyPr>
          <a:lstStyle/>
          <a:p>
            <a:pPr algn="just"/>
            <a:r>
              <a:rPr lang="en-US" dirty="0" smtClean="0"/>
              <a:t>For a grain with a </a:t>
            </a:r>
            <a:r>
              <a:rPr lang="en-US" dirty="0" smtClean="0">
                <a:solidFill>
                  <a:srgbClr val="C00000"/>
                </a:solidFill>
              </a:rPr>
              <a:t>refractive index less than that of the oil</a:t>
            </a:r>
            <a:r>
              <a:rPr lang="en-US" dirty="0" smtClean="0"/>
              <a:t>, the </a:t>
            </a:r>
            <a:r>
              <a:rPr lang="en-US" dirty="0" smtClean="0">
                <a:solidFill>
                  <a:srgbClr val="0070C0"/>
                </a:solidFill>
              </a:rPr>
              <a:t>opposite effect </a:t>
            </a:r>
            <a:r>
              <a:rPr lang="en-US" dirty="0" smtClean="0"/>
              <a:t>will be observed. </a:t>
            </a:r>
          </a:p>
          <a:p>
            <a:pPr algn="just"/>
            <a:r>
              <a:rPr lang="en-US" dirty="0" smtClean="0"/>
              <a:t>When raising the objective lens or lowering the stage so that the grain goes slightly out of focus, if the bright </a:t>
            </a:r>
            <a:r>
              <a:rPr lang="en-US" dirty="0" err="1" smtClean="0"/>
              <a:t>Becke</a:t>
            </a:r>
            <a:r>
              <a:rPr lang="en-US" dirty="0" smtClean="0"/>
              <a:t> line moves into the oil, then the oil has a refractive index greater than that of the grain.</a:t>
            </a:r>
            <a:endParaRPr lang="en-US" dirty="0"/>
          </a:p>
        </p:txBody>
      </p:sp>
      <p:pic>
        <p:nvPicPr>
          <p:cNvPr id="4098" name="Picture 2"/>
          <p:cNvPicPr>
            <a:picLocks noChangeAspect="1" noChangeArrowheads="1"/>
          </p:cNvPicPr>
          <p:nvPr/>
        </p:nvPicPr>
        <p:blipFill>
          <a:blip r:embed="rId2"/>
          <a:srcRect/>
          <a:stretch>
            <a:fillRect/>
          </a:stretch>
        </p:blipFill>
        <p:spPr bwMode="auto">
          <a:xfrm>
            <a:off x="4800600" y="1433512"/>
            <a:ext cx="3968877" cy="4433888"/>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5791200" cy="5638800"/>
          </a:xfrm>
        </p:spPr>
        <p:txBody>
          <a:bodyPr>
            <a:normAutofit fontScale="85000" lnSpcReduction="10000"/>
          </a:bodyPr>
          <a:lstStyle/>
          <a:p>
            <a:pPr algn="just"/>
            <a:r>
              <a:rPr lang="en-US" dirty="0" smtClean="0"/>
              <a:t>One other property we can determine for all minerals (including anisotropic minerals) is cleavage  or fracture. </a:t>
            </a:r>
          </a:p>
          <a:p>
            <a:pPr algn="just"/>
            <a:r>
              <a:rPr lang="en-US" dirty="0" smtClean="0"/>
              <a:t>This property can best be seen with the analyzer not inserted. </a:t>
            </a:r>
          </a:p>
          <a:p>
            <a:pPr algn="just">
              <a:buNone/>
            </a:pPr>
            <a:r>
              <a:rPr lang="en-US" dirty="0" smtClean="0"/>
              <a:t>1- Minerals or glasses that show </a:t>
            </a:r>
            <a:r>
              <a:rPr lang="en-US" dirty="0" err="1" smtClean="0"/>
              <a:t>concoidal</a:t>
            </a:r>
            <a:r>
              <a:rPr lang="en-US" dirty="0" smtClean="0"/>
              <a:t> fracture will have curved grain boundaries. </a:t>
            </a:r>
          </a:p>
          <a:p>
            <a:pPr algn="just">
              <a:buNone/>
            </a:pPr>
            <a:r>
              <a:rPr lang="en-US" dirty="0" smtClean="0"/>
              <a:t>2- If a single cleavage direction is present, then it will show as parallel grain boundaries. </a:t>
            </a:r>
          </a:p>
          <a:p>
            <a:pPr algn="just">
              <a:buNone/>
            </a:pPr>
            <a:r>
              <a:rPr lang="en-US" dirty="0" smtClean="0"/>
              <a:t>3- Two cleavage directions will show as intersecting straight sided grain boundaries. </a:t>
            </a:r>
          </a:p>
          <a:p>
            <a:pPr algn="just"/>
            <a:r>
              <a:rPr lang="en-US" dirty="0" smtClean="0"/>
              <a:t>Three or more cleavage directions should be visible as well, but it must be remembered that the microscope view is nearly 2-dimensional, so you may be able to see only 2 cleavage directions at once.</a:t>
            </a:r>
          </a:p>
          <a:p>
            <a:pPr algn="just"/>
            <a:endParaRPr lang="en-US" dirty="0"/>
          </a:p>
        </p:txBody>
      </p:sp>
      <p:pic>
        <p:nvPicPr>
          <p:cNvPr id="5122" name="Picture 2"/>
          <p:cNvPicPr>
            <a:picLocks noChangeAspect="1" noChangeArrowheads="1"/>
          </p:cNvPicPr>
          <p:nvPr/>
        </p:nvPicPr>
        <p:blipFill>
          <a:blip r:embed="rId2"/>
          <a:srcRect/>
          <a:stretch>
            <a:fillRect/>
          </a:stretch>
        </p:blipFill>
        <p:spPr bwMode="auto">
          <a:xfrm>
            <a:off x="6288088" y="2057400"/>
            <a:ext cx="2627312" cy="2535238"/>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743712"/>
          </a:xfrm>
        </p:spPr>
        <p:txBody>
          <a:bodyPr>
            <a:normAutofit/>
          </a:bodyPr>
          <a:lstStyle/>
          <a:p>
            <a:r>
              <a:rPr lang="en-US" sz="3200" b="1" dirty="0" smtClean="0">
                <a:solidFill>
                  <a:srgbClr val="C00000"/>
                </a:solidFill>
                <a:latin typeface="Times New Roman" pitchFamily="18" charset="0"/>
                <a:cs typeface="Times New Roman" pitchFamily="18" charset="0"/>
              </a:rPr>
              <a:t>Absorption and </a:t>
            </a:r>
            <a:r>
              <a:rPr lang="en-US" sz="3200" b="1" dirty="0" err="1" smtClean="0">
                <a:solidFill>
                  <a:srgbClr val="C00000"/>
                </a:solidFill>
                <a:latin typeface="Times New Roman" pitchFamily="18" charset="0"/>
                <a:cs typeface="Times New Roman" pitchFamily="18" charset="0"/>
              </a:rPr>
              <a:t>Pleochroism</a:t>
            </a:r>
            <a:endParaRPr lang="en-US" sz="32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81600"/>
          </a:xfrm>
        </p:spPr>
        <p:txBody>
          <a:bodyPr>
            <a:normAutofit lnSpcReduction="10000"/>
          </a:bodyPr>
          <a:lstStyle/>
          <a:p>
            <a:r>
              <a:rPr lang="en-US" dirty="0" smtClean="0"/>
              <a:t>In isotropic substances preferential absorption of different wavelengths of light may occur upon passage through the crystal. </a:t>
            </a:r>
          </a:p>
          <a:p>
            <a:r>
              <a:rPr lang="en-US" dirty="0" smtClean="0"/>
              <a:t>This results in light of wavelengths that are not absorbed being transmitted and combining to produce a certain color known as the </a:t>
            </a:r>
            <a:r>
              <a:rPr lang="en-US" dirty="0" smtClean="0">
                <a:solidFill>
                  <a:srgbClr val="0070C0"/>
                </a:solidFill>
              </a:rPr>
              <a:t>absorption color. </a:t>
            </a:r>
          </a:p>
          <a:p>
            <a:r>
              <a:rPr lang="en-US" dirty="0" smtClean="0"/>
              <a:t>Observed with the analyzer </a:t>
            </a:r>
            <a:r>
              <a:rPr lang="en-US" b="1" dirty="0" smtClean="0">
                <a:solidFill>
                  <a:srgbClr val="0070C0"/>
                </a:solidFill>
              </a:rPr>
              <a:t>not</a:t>
            </a:r>
            <a:r>
              <a:rPr lang="en-US" b="1" dirty="0" smtClean="0"/>
              <a:t> </a:t>
            </a:r>
            <a:r>
              <a:rPr lang="en-US" dirty="0" smtClean="0"/>
              <a:t>inserted.</a:t>
            </a:r>
          </a:p>
          <a:p>
            <a:r>
              <a:rPr lang="en-US" dirty="0" smtClean="0"/>
              <a:t>Some </a:t>
            </a:r>
            <a:r>
              <a:rPr lang="en-US" dirty="0" err="1" smtClean="0"/>
              <a:t>uniaxial</a:t>
            </a:r>
            <a:r>
              <a:rPr lang="en-US" dirty="0" smtClean="0"/>
              <a:t> crystals have more than one absorption color because the different wavelengths are absorbed to different extents depending on the direction of vibration of the light as it passes through the crystal.</a:t>
            </a:r>
          </a:p>
          <a:p>
            <a:r>
              <a:rPr lang="en-US" dirty="0" smtClean="0"/>
              <a:t>When a crystal exhibits more than one absorption color it is said to have </a:t>
            </a:r>
            <a:r>
              <a:rPr lang="en-US" b="1" i="1" dirty="0" err="1" smtClean="0">
                <a:solidFill>
                  <a:srgbClr val="0070C0"/>
                </a:solidFill>
              </a:rPr>
              <a:t>pleochroism</a:t>
            </a:r>
            <a:r>
              <a:rPr lang="en-US" dirty="0" smtClean="0">
                <a:solidFill>
                  <a:srgbClr val="0070C0"/>
                </a:solidFill>
              </a:rPr>
              <a:t>.</a:t>
            </a:r>
            <a:endParaRPr lang="en-US"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srcRect t="62500" r="40264" b="16666"/>
          <a:stretch>
            <a:fillRect/>
          </a:stretch>
        </p:blipFill>
        <p:spPr bwMode="auto">
          <a:xfrm>
            <a:off x="609600" y="2819400"/>
            <a:ext cx="7772400" cy="152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4114800"/>
          </a:xfrm>
        </p:spPr>
        <p:txBody>
          <a:bodyPr>
            <a:normAutofit fontScale="92500" lnSpcReduction="10000"/>
          </a:bodyPr>
          <a:lstStyle/>
          <a:p>
            <a:pPr algn="just"/>
            <a:r>
              <a:rPr lang="en-US" dirty="0" smtClean="0"/>
              <a:t>In the example shown below, the </a:t>
            </a:r>
            <a:r>
              <a:rPr lang="en-US" b="1" i="1" dirty="0" err="1" smtClean="0"/>
              <a:t>pleochroic</a:t>
            </a:r>
            <a:r>
              <a:rPr lang="en-US" b="1" i="1" dirty="0" smtClean="0"/>
              <a:t> formula </a:t>
            </a:r>
            <a:r>
              <a:rPr lang="en-US" dirty="0" smtClean="0"/>
              <a:t>is ω = </a:t>
            </a:r>
            <a:r>
              <a:rPr lang="en-US" b="1" dirty="0" smtClean="0">
                <a:solidFill>
                  <a:srgbClr val="FFC000"/>
                </a:solidFill>
              </a:rPr>
              <a:t>yellow</a:t>
            </a:r>
            <a:r>
              <a:rPr lang="en-US" dirty="0" smtClean="0"/>
              <a:t>, ε = </a:t>
            </a:r>
            <a:r>
              <a:rPr lang="en-US" b="1" dirty="0" smtClean="0">
                <a:solidFill>
                  <a:schemeClr val="accent1"/>
                </a:solidFill>
              </a:rPr>
              <a:t>blue</a:t>
            </a:r>
            <a:r>
              <a:rPr lang="en-US" dirty="0" smtClean="0"/>
              <a:t>. </a:t>
            </a:r>
          </a:p>
          <a:p>
            <a:pPr algn="just"/>
            <a:r>
              <a:rPr lang="en-US" dirty="0" smtClean="0"/>
              <a:t>That means that when the </a:t>
            </a:r>
            <a:r>
              <a:rPr lang="en-US" dirty="0" smtClean="0">
                <a:solidFill>
                  <a:srgbClr val="C00000"/>
                </a:solidFill>
              </a:rPr>
              <a:t>ω</a:t>
            </a:r>
            <a:r>
              <a:rPr lang="en-US" dirty="0" smtClean="0"/>
              <a:t> direction is </a:t>
            </a:r>
            <a:r>
              <a:rPr lang="en-US" dirty="0" smtClean="0">
                <a:solidFill>
                  <a:srgbClr val="C00000"/>
                </a:solidFill>
              </a:rPr>
              <a:t>parallel to the polarizer</a:t>
            </a:r>
            <a:r>
              <a:rPr lang="en-US" dirty="0" smtClean="0"/>
              <a:t> only light vibrating the ω direction will pass through the crystal, and it will show a </a:t>
            </a:r>
            <a:r>
              <a:rPr lang="en-US" b="1" dirty="0" smtClean="0">
                <a:solidFill>
                  <a:srgbClr val="FFC000"/>
                </a:solidFill>
              </a:rPr>
              <a:t>yellow</a:t>
            </a:r>
            <a:r>
              <a:rPr lang="en-US" dirty="0" smtClean="0"/>
              <a:t> color.</a:t>
            </a:r>
          </a:p>
          <a:p>
            <a:pPr algn="just"/>
            <a:r>
              <a:rPr lang="en-US" dirty="0" smtClean="0"/>
              <a:t>When the </a:t>
            </a:r>
            <a:r>
              <a:rPr lang="en-US" dirty="0" smtClean="0">
                <a:solidFill>
                  <a:srgbClr val="C00000"/>
                </a:solidFill>
              </a:rPr>
              <a:t>ε</a:t>
            </a:r>
            <a:r>
              <a:rPr lang="en-US" dirty="0" smtClean="0"/>
              <a:t> direction is </a:t>
            </a:r>
            <a:r>
              <a:rPr lang="en-US" dirty="0" smtClean="0">
                <a:solidFill>
                  <a:srgbClr val="C00000"/>
                </a:solidFill>
              </a:rPr>
              <a:t>parallel to the polarizer </a:t>
            </a:r>
            <a:r>
              <a:rPr lang="en-US" dirty="0" smtClean="0"/>
              <a:t>only light vibrating in the ε direction will pass through the crystal and it will show the </a:t>
            </a:r>
            <a:r>
              <a:rPr lang="en-US" b="1" dirty="0" smtClean="0">
                <a:solidFill>
                  <a:schemeClr val="accent1"/>
                </a:solidFill>
              </a:rPr>
              <a:t>blue</a:t>
            </a:r>
            <a:r>
              <a:rPr lang="en-US" dirty="0" smtClean="0"/>
              <a:t> absorption color in the case illustrated. </a:t>
            </a:r>
          </a:p>
          <a:p>
            <a:pPr algn="just"/>
            <a:r>
              <a:rPr lang="en-US" dirty="0" smtClean="0"/>
              <a:t>At intermediate positions the crystal will show a combination of the two colors, in this case green.</a:t>
            </a:r>
            <a:endParaRPr lang="en-US" dirty="0"/>
          </a:p>
        </p:txBody>
      </p:sp>
      <p:pic>
        <p:nvPicPr>
          <p:cNvPr id="6146" name="Picture 2"/>
          <p:cNvPicPr>
            <a:picLocks noChangeAspect="1" noChangeArrowheads="1"/>
          </p:cNvPicPr>
          <p:nvPr/>
        </p:nvPicPr>
        <p:blipFill>
          <a:blip r:embed="rId2"/>
          <a:srcRect/>
          <a:stretch>
            <a:fillRect/>
          </a:stretch>
        </p:blipFill>
        <p:spPr bwMode="auto">
          <a:xfrm>
            <a:off x="1752600" y="4953000"/>
            <a:ext cx="5809370" cy="1676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181600"/>
          </a:xfrm>
        </p:spPr>
        <p:txBody>
          <a:bodyPr>
            <a:normAutofit/>
          </a:bodyPr>
          <a:lstStyle/>
          <a:p>
            <a:r>
              <a:rPr lang="en-US" dirty="0" smtClean="0">
                <a:solidFill>
                  <a:srgbClr val="C00000"/>
                </a:solidFill>
              </a:rPr>
              <a:t>Light</a:t>
            </a:r>
            <a:r>
              <a:rPr lang="en-US" dirty="0" smtClean="0"/>
              <a:t> is electromagnetic radiation that has properties of waves. </a:t>
            </a:r>
          </a:p>
          <a:p>
            <a:r>
              <a:rPr lang="en-US" dirty="0" smtClean="0"/>
              <a:t>The electromagnetic spectrum can be divided into several bands based on the wavelength. </a:t>
            </a:r>
          </a:p>
          <a:p>
            <a:r>
              <a:rPr lang="en-US" dirty="0" smtClean="0"/>
              <a:t>Visible light represents a narrow group of wavelengths between about 380 nm and 730 nm. </a:t>
            </a:r>
          </a:p>
          <a:p>
            <a:r>
              <a:rPr lang="en-US" dirty="0" smtClean="0"/>
              <a:t>Our eyes interpret these wavelengths as different colors.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334000"/>
          </a:xfrm>
        </p:spPr>
        <p:txBody>
          <a:bodyPr/>
          <a:lstStyle/>
          <a:p>
            <a:r>
              <a:rPr lang="en-US" dirty="0" smtClean="0"/>
              <a:t>If only a single wavelength or limited range of wavelengths are present and enter our eyes, they are interpreted as a certain color.</a:t>
            </a:r>
          </a:p>
          <a:p>
            <a:r>
              <a:rPr lang="en-US" dirty="0" smtClean="0"/>
              <a:t> If a single wavelength is present we say that we have monochromatic light.</a:t>
            </a:r>
          </a:p>
          <a:p>
            <a:r>
              <a:rPr lang="en-US" dirty="0" smtClean="0"/>
              <a:t> If all wavelengths of visible light are present, our eyes interpret this as white light. </a:t>
            </a:r>
          </a:p>
          <a:p>
            <a:r>
              <a:rPr lang="en-US" dirty="0" smtClean="0"/>
              <a:t>If no wavelengths in the visible range are present, we interpret this as dark.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1665868" y="1839912"/>
            <a:ext cx="5649332" cy="402748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334000"/>
          </a:xfrm>
        </p:spPr>
        <p:txBody>
          <a:bodyPr>
            <a:normAutofit/>
          </a:bodyPr>
          <a:lstStyle/>
          <a:p>
            <a:pPr>
              <a:buNone/>
            </a:pPr>
            <a:r>
              <a:rPr lang="en-US" b="1" dirty="0" smtClean="0">
                <a:solidFill>
                  <a:srgbClr val="C00000"/>
                </a:solidFill>
              </a:rPr>
              <a:t>   Interaction of Light with Matter</a:t>
            </a:r>
            <a:endParaRPr lang="en-US" dirty="0" smtClean="0">
              <a:solidFill>
                <a:srgbClr val="C00000"/>
              </a:solidFill>
            </a:endParaRPr>
          </a:p>
          <a:p>
            <a:pPr>
              <a:buNone/>
            </a:pPr>
            <a:r>
              <a:rPr lang="en-US" b="1" i="1" dirty="0" smtClean="0">
                <a:solidFill>
                  <a:srgbClr val="0070C0"/>
                </a:solidFill>
              </a:rPr>
              <a:t>    Velocity of Light and Refractive Index</a:t>
            </a:r>
            <a:endParaRPr lang="en-US" dirty="0" smtClean="0">
              <a:solidFill>
                <a:srgbClr val="0070C0"/>
              </a:solidFill>
            </a:endParaRPr>
          </a:p>
          <a:p>
            <a:r>
              <a:rPr lang="en-US" dirty="0" smtClean="0"/>
              <a:t>The energy of light is related to its frequency and velocity as follows:</a:t>
            </a:r>
          </a:p>
          <a:p>
            <a:pPr>
              <a:buNone/>
            </a:pPr>
            <a:r>
              <a:rPr lang="en-US" dirty="0" smtClean="0"/>
              <a:t>    E = h ν = h C/λ</a:t>
            </a:r>
          </a:p>
          <a:p>
            <a:pPr>
              <a:buNone/>
            </a:pPr>
            <a:r>
              <a:rPr lang="en-US" dirty="0" smtClean="0"/>
              <a:t>   where E = energy, h = Planck's constant, 6.62517 x 10</a:t>
            </a:r>
            <a:r>
              <a:rPr lang="en-US" baseline="30000" dirty="0" smtClean="0"/>
              <a:t>-27</a:t>
            </a:r>
            <a:r>
              <a:rPr lang="en-US" dirty="0" smtClean="0"/>
              <a:t> erg.sec, ν = frequency, λ = wavelength and C = velocity of light = 2.99793 x 10</a:t>
            </a:r>
            <a:r>
              <a:rPr lang="en-US" baseline="30000" dirty="0" smtClean="0"/>
              <a:t>10</a:t>
            </a:r>
            <a:r>
              <a:rPr lang="en-US" dirty="0" smtClean="0"/>
              <a:t> cm/sec</a:t>
            </a:r>
          </a:p>
          <a:p>
            <a:r>
              <a:rPr lang="en-US" dirty="0" smtClean="0"/>
              <a:t>The velocity of light, C, in a vacuum is 2.99793 x 10</a:t>
            </a:r>
            <a:r>
              <a:rPr lang="en-US" baseline="30000" dirty="0" smtClean="0"/>
              <a:t>10 </a:t>
            </a:r>
            <a:r>
              <a:rPr lang="en-US" dirty="0" smtClean="0"/>
              <a:t>cm/sec. Light cannot travel faster than this, but if it travels through a substance, its velocity will decrease.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334000"/>
          </a:xfrm>
        </p:spPr>
        <p:txBody>
          <a:bodyPr>
            <a:normAutofit/>
          </a:bodyPr>
          <a:lstStyle/>
          <a:p>
            <a:r>
              <a:rPr lang="en-US" dirty="0" smtClean="0"/>
              <a:t>We here define </a:t>
            </a:r>
            <a:r>
              <a:rPr lang="en-US" b="1" i="1" dirty="0" smtClean="0"/>
              <a:t>refractive index</a:t>
            </a:r>
            <a:r>
              <a:rPr lang="en-US" dirty="0" smtClean="0"/>
              <a:t>, n, of a material or substance as the ratio of the speed of light in a vacuum, C, to the speed of light in a material through which it passes, C</a:t>
            </a:r>
            <a:r>
              <a:rPr lang="en-US" baseline="-25000" dirty="0" smtClean="0"/>
              <a:t>m</a:t>
            </a:r>
            <a:r>
              <a:rPr lang="en-US" dirty="0" smtClean="0"/>
              <a:t>.</a:t>
            </a:r>
          </a:p>
          <a:p>
            <a:pPr>
              <a:buNone/>
            </a:pPr>
            <a:r>
              <a:rPr lang="en-US" dirty="0" smtClean="0"/>
              <a:t>    n = C/C</a:t>
            </a:r>
            <a:r>
              <a:rPr lang="en-US" baseline="-25000" dirty="0" smtClean="0"/>
              <a:t>m</a:t>
            </a:r>
            <a:endParaRPr lang="en-US" dirty="0" smtClean="0"/>
          </a:p>
          <a:p>
            <a:r>
              <a:rPr lang="en-US" dirty="0" smtClean="0"/>
              <a:t>The value of refractive index will always be greater than 1.0, since C</a:t>
            </a:r>
            <a:r>
              <a:rPr lang="en-US" baseline="-25000" dirty="0" smtClean="0"/>
              <a:t>m</a:t>
            </a:r>
            <a:r>
              <a:rPr lang="en-US" dirty="0" smtClean="0"/>
              <a:t> can never be greater than C. </a:t>
            </a:r>
          </a:p>
          <a:p>
            <a:r>
              <a:rPr lang="en-US" dirty="0" smtClean="0"/>
              <a:t>In general, C</a:t>
            </a:r>
            <a:r>
              <a:rPr lang="en-US" baseline="-25000" dirty="0" smtClean="0"/>
              <a:t>m</a:t>
            </a:r>
            <a:r>
              <a:rPr lang="en-US" dirty="0" smtClean="0"/>
              <a:t> depends on the density of the material, with C</a:t>
            </a:r>
            <a:r>
              <a:rPr lang="en-US" baseline="-25000" dirty="0" smtClean="0"/>
              <a:t>m</a:t>
            </a:r>
            <a:r>
              <a:rPr lang="en-US" dirty="0" smtClean="0"/>
              <a:t> decreasing with increasing density. </a:t>
            </a:r>
          </a:p>
          <a:p>
            <a:r>
              <a:rPr lang="en-US" dirty="0" smtClean="0"/>
              <a:t>Thus, higher density materials will have higher refractive indices. </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sules">
  <a:themeElements>
    <a:clrScheme name="">
      <a:dk1>
        <a:srgbClr val="003366"/>
      </a:dk1>
      <a:lt1>
        <a:srgbClr val="FFFFFF"/>
      </a:lt1>
      <a:dk2>
        <a:srgbClr val="003399"/>
      </a:dk2>
      <a:lt2>
        <a:srgbClr val="003366"/>
      </a:lt2>
      <a:accent1>
        <a:srgbClr val="90CFD6"/>
      </a:accent1>
      <a:accent2>
        <a:srgbClr val="33CCCC"/>
      </a:accent2>
      <a:accent3>
        <a:srgbClr val="FFFFFF"/>
      </a:accent3>
      <a:accent4>
        <a:srgbClr val="002A56"/>
      </a:accent4>
      <a:accent5>
        <a:srgbClr val="C6E4E8"/>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6470</TotalTime>
  <Words>3231</Words>
  <Application>Microsoft Office PowerPoint</Application>
  <PresentationFormat>On-screen Show (4:3)</PresentationFormat>
  <Paragraphs>156</Paragraphs>
  <Slides>40</Slides>
  <Notes>1</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Capsules</vt:lpstr>
      <vt:lpstr>Flow</vt:lpstr>
      <vt:lpstr>Optical Mineralogy</vt:lpstr>
      <vt:lpstr>Properties of light</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Determination of Refractive Index for Isotropic Solids: The Immersion Method</vt:lpstr>
      <vt:lpstr>Slide 30</vt:lpstr>
      <vt:lpstr>Slide 31</vt:lpstr>
      <vt:lpstr>Slide 32</vt:lpstr>
      <vt:lpstr>Slide 33</vt:lpstr>
      <vt:lpstr>Slide 34</vt:lpstr>
      <vt:lpstr>Slide 35</vt:lpstr>
      <vt:lpstr>Slide 36</vt:lpstr>
      <vt:lpstr>Slide 37</vt:lpstr>
      <vt:lpstr>Slide 38</vt:lpstr>
      <vt:lpstr>Absorption and Pleochroism</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Denyse Lemaire</dc:creator>
  <cp:lastModifiedBy>Nihad</cp:lastModifiedBy>
  <cp:revision>353</cp:revision>
  <cp:lastPrinted>2015-02-07T09:48:28Z</cp:lastPrinted>
  <dcterms:created xsi:type="dcterms:W3CDTF">2003-01-31T11:38:35Z</dcterms:created>
  <dcterms:modified xsi:type="dcterms:W3CDTF">2023-05-31T17:01:20Z</dcterms:modified>
</cp:coreProperties>
</file>