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269" r:id="rId5"/>
    <p:sldId id="258" r:id="rId6"/>
    <p:sldId id="266" r:id="rId7"/>
    <p:sldId id="25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0-05-01T10:05:13.2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23168 13171 0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A9928-429D-4424-9F94-185034C6E55B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F2661-B4E0-41D6-80BF-3D8DCE34BD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F2661-B4E0-41D6-80BF-3D8DCE34BD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0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23A-9CD2-42E3-B026-157C25C2B3DD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0D6-A122-4966-8C30-0E4A6D38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23A-9CD2-42E3-B026-157C25C2B3DD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0D6-A122-4966-8C30-0E4A6D38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23A-9CD2-42E3-B026-157C25C2B3DD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0D6-A122-4966-8C30-0E4A6D38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23A-9CD2-42E3-B026-157C25C2B3DD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0D6-A122-4966-8C30-0E4A6D38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23A-9CD2-42E3-B026-157C25C2B3DD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0D6-A122-4966-8C30-0E4A6D38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23A-9CD2-42E3-B026-157C25C2B3DD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0D6-A122-4966-8C30-0E4A6D38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23A-9CD2-42E3-B026-157C25C2B3DD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0D6-A122-4966-8C30-0E4A6D38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23A-9CD2-42E3-B026-157C25C2B3DD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0D6-A122-4966-8C30-0E4A6D38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23A-9CD2-42E3-B026-157C25C2B3DD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0D6-A122-4966-8C30-0E4A6D38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23A-9CD2-42E3-B026-157C25C2B3DD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0D6-A122-4966-8C30-0E4A6D38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23A-9CD2-42E3-B026-157C25C2B3DD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E0D6-A122-4966-8C30-0E4A6D38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723A-9CD2-42E3-B026-157C25C2B3DD}" type="datetimeFigureOut">
              <a:rPr lang="en-US" smtClean="0"/>
              <a:pPr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EE0D6-A122-4966-8C30-0E4A6D38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799" y="304800"/>
            <a:ext cx="9286875" cy="6400800"/>
          </a:xfrm>
        </p:spPr>
        <p:txBody>
          <a:bodyPr>
            <a:normAutofit/>
          </a:bodyPr>
          <a:lstStyle/>
          <a:p>
            <a:r>
              <a:rPr lang="en-US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TREE</a:t>
            </a:r>
          </a:p>
          <a:p>
            <a:endParaRPr lang="en-US" sz="1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Trees are mainly used to represent data containing a hierarchical relationship between elements.</a:t>
            </a:r>
          </a:p>
          <a:p>
            <a:pPr lvl="0" algn="just">
              <a:lnSpc>
                <a:spcPct val="150000"/>
              </a:lnSpc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ex: family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trees, 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table of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contents and file system in computers.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Tree is a hierarchical data structure which stores the information in the form of  a parent-child.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Tree is one of the most powerful and advanced data structures.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 non-linear data structure compared to arrays, linked lists, stack and queue.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a collection of elements called Nodes, where each node can have number of children.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represents the nodes connected by edges.</a:t>
            </a:r>
          </a:p>
          <a:p>
            <a:pPr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838042"/>
            <a:ext cx="4367684" cy="279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8340480" y="4741560"/>
              <a:ext cx="360" cy="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31120" y="47322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878"/>
    </mc:Choice>
    <mc:Fallback xmlns="">
      <p:transition spd="slow" advTm="12787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9600" y="389215"/>
            <a:ext cx="9144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Tree data structure – terminology 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 	</a:t>
            </a:r>
            <a:endParaRPr lang="en-US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Node: </a:t>
            </a:r>
            <a:r>
              <a:rPr lang="en-US" b="1" i="1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node is a structure which contains a value of data</a:t>
            </a:r>
            <a:r>
              <a:rPr lang="en-US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 smtClean="0">
              <a:solidFill>
                <a:srgbClr val="22222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22222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Edge: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connection between one node and another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In any tree with (n) nodes, there will be maximum of (n-1) edges</a:t>
            </a:r>
            <a:endParaRPr lang="en-US" sz="1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Root:</a:t>
            </a:r>
            <a:r>
              <a:rPr lang="en-US" b="1" i="1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top node in a tree, the prime ancestor</a:t>
            </a:r>
            <a:r>
              <a:rPr lang="en-US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22222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Leaf: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node with no children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Siblings: </a:t>
            </a:r>
            <a:r>
              <a:rPr lang="en-US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group of nodes with the same </a:t>
            </a:r>
            <a:r>
              <a:rPr lang="en-US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830" y="828675"/>
            <a:ext cx="2343150" cy="1990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191000"/>
            <a:ext cx="4419765" cy="20025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3635" y="858985"/>
            <a:ext cx="2276475" cy="198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7973" y="3165553"/>
            <a:ext cx="2571750" cy="2057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55875" y="293717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Figure 1</a:t>
            </a:r>
            <a:endParaRPr lang="en-US" sz="12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9900372" y="2909339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Figure 2</a:t>
            </a:r>
            <a:endParaRPr lang="en-US" sz="12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8267700" y="556910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Figure 3</a:t>
            </a:r>
            <a:endParaRPr lang="en-US" sz="12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6193548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Figure 4</a:t>
            </a:r>
            <a:endParaRPr lang="en-US" sz="1200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749"/>
    </mc:Choice>
    <mc:Fallback xmlns="">
      <p:transition spd="slow" advTm="14074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733800"/>
            <a:ext cx="6650182" cy="2550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Path: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from node 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to node </a:t>
            </a:r>
            <a:r>
              <a:rPr lang="en-US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 sequence of nodes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,....., </a:t>
            </a:r>
            <a:r>
              <a:rPr lang="en-US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such that </a:t>
            </a:r>
            <a:r>
              <a:rPr lang="en-US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the parent of 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 </a:t>
            </a:r>
            <a:r>
              <a:rPr lang="en-US" sz="1600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for 1 &lt;=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k.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of this path is the number of edges on the path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path of length zero from every node to itself.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tree there is one and only one path from the root to each node.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3143511"/>
            <a:ext cx="2896961" cy="333348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3400" y="609600"/>
            <a:ext cx="10883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Level (Depth) </a:t>
            </a:r>
            <a:r>
              <a:rPr lang="en-US" sz="20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distance between a node and the root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Or number of edges(links) between a node and the root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295400"/>
            <a:ext cx="4876800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3727" y="2771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Figure 1</a:t>
            </a:r>
            <a:endParaRPr lang="en-US" sz="1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516961" y="33806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Figure 2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11761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111"/>
    </mc:Choice>
    <mc:Fallback xmlns="">
      <p:transition spd="slow" advTm="16811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514600"/>
            <a:ext cx="5992761" cy="28147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66669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a node: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children it has. 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1274802"/>
            <a:ext cx="10287000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a Tree: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degree of a node among all the nodes in a tree is called as '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Tree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93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082"/>
    </mc:Choice>
    <mc:Fallback xmlns="">
      <p:transition spd="slow" advTm="9708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93292"/>
            <a:ext cx="9753600" cy="5592763"/>
          </a:xfrm>
        </p:spPr>
        <p:txBody>
          <a:bodyPr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Height of a node:</a:t>
            </a:r>
            <a:r>
              <a:rPr lang="en-US" sz="1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number of edges on the longest path between a node and a descendant leaf.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Height of tree: </a:t>
            </a:r>
            <a:r>
              <a:rPr lang="en-US" sz="1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height of the root node or the maximum level </a:t>
            </a:r>
            <a:r>
              <a:rPr lang="en-US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</a:t>
            </a:r>
            <a:r>
              <a:rPr lang="en-US" sz="1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any node in the tree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8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Internal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nodes: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nodes that have children 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External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nodes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 or leaves: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nodes that don’t have children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ata structures - Binary Tree - Root Node, Internal Nodes,… | Flick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77145"/>
            <a:ext cx="3276600" cy="214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905000"/>
            <a:ext cx="296083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34391" y="3733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Figure 1</a:t>
            </a:r>
            <a:endParaRPr lang="en-US" sz="1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249470" y="53340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Figure 2</a:t>
            </a:r>
            <a:endParaRPr lang="en-US" sz="1200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596"/>
    </mc:Choice>
    <mc:Fallback xmlns="">
      <p:transition spd="slow" advTm="12559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09600"/>
            <a:ext cx="101346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Ancestor</a:t>
            </a:r>
            <a:r>
              <a:rPr lang="en-US" b="1" i="1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node reachable by repeated proceeding </a:t>
            </a:r>
            <a:r>
              <a:rPr lang="en-US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from child </a:t>
            </a:r>
            <a:r>
              <a:rPr lang="en-US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parent.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22222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Descendant:</a:t>
            </a:r>
            <a:r>
              <a:rPr lang="en-US" b="1" i="1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node reachable by repeated proceeding from </a:t>
            </a:r>
            <a:r>
              <a:rPr lang="en-US" dirty="0" smtClean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parent </a:t>
            </a:r>
            <a:r>
              <a:rPr lang="en-US" dirty="0">
                <a:solidFill>
                  <a:srgbClr val="22222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child.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22564" y="4876800"/>
            <a:ext cx="658783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Subtree</a:t>
            </a:r>
            <a:r>
              <a:rPr lang="en-US" sz="2000" b="1" i="1" dirty="0"/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subtree of a tree T is a tree S consisting of a node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</a:p>
          <a:p>
            <a:pPr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its descendants in T. 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Tree Termin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733800"/>
            <a:ext cx="4161914" cy="247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905000"/>
            <a:ext cx="3429000" cy="24938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4900" y="3506138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Figure 1</a:t>
            </a:r>
            <a:endParaRPr lang="en-US" sz="1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829414" y="5980403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Figure 2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200004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074"/>
    </mc:Choice>
    <mc:Fallback xmlns="">
      <p:transition spd="slow" advTm="16107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8200" y="457200"/>
            <a:ext cx="1568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Example 1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814" y="852055"/>
            <a:ext cx="6279986" cy="22955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0" y="2035433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Figure 1</a:t>
            </a:r>
            <a:endParaRPr lang="en-US" sz="1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906000" y="5562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Figure 2</a:t>
            </a:r>
            <a:endParaRPr lang="en-US" sz="1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583543"/>
            <a:ext cx="1568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Example 2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775" y="3331150"/>
            <a:ext cx="5153025" cy="3076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8590"/>
    </mc:Choice>
    <mc:Fallback xmlns="">
      <p:transition spd="slow" advTm="22859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btree with given sum in a Binary Tree - Tutorialspoint.de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18344"/>
            <a:ext cx="2819400" cy="2477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381000"/>
            <a:ext cx="43511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3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the following tree, find: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subtrees in the tree?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 level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Ancestors of node (8)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Ancestors of node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n-US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Descendants of node (3)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Descendants of node (1)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Descendants of  node (5)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3815" y="415625"/>
            <a:ext cx="6553200" cy="6732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</a:p>
          <a:p>
            <a:endParaRPr lang="en-US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ive subtrees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Max level = 2</a:t>
            </a:r>
          </a:p>
          <a:p>
            <a:endParaRPr lang="en-US" sz="105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Node 1  in level  0 ,  Nodes  3 &amp; 6  in level  1 ,  Nodes 5 &amp; 9 &amp; 8  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 2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"/>
            </a:pP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nodes:     6    1</a:t>
            </a:r>
          </a:p>
          <a:p>
            <a:endParaRPr lang="en-US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Node  1</a:t>
            </a:r>
          </a:p>
          <a:p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5"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nodes:  5   9</a:t>
            </a:r>
          </a:p>
          <a:p>
            <a:pPr marL="342900" indent="-342900">
              <a:buAutoNum type="arabicPeriod" startAt="5"/>
            </a:pPr>
            <a:endParaRPr 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5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nodes:  3  6  5  9  8</a:t>
            </a:r>
          </a:p>
          <a:p>
            <a:pPr marL="342900" indent="-342900">
              <a:buAutoNum type="arabicPeriod" startAt="5"/>
            </a:pPr>
            <a:endParaRPr lang="en-US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5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 ( descendants of  leaf node = 0 )</a:t>
            </a:r>
          </a:p>
          <a:p>
            <a:pPr marL="342900" indent="-342900">
              <a:buAutoNum type="arabicPeriod" startAt="5"/>
            </a:pPr>
            <a:endParaRPr lang="en-US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5"/>
            </a:pPr>
            <a:endParaRPr lang="en-US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3815" y="1152524"/>
            <a:ext cx="1990725" cy="1590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7329" y="1143000"/>
            <a:ext cx="981075" cy="1609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43800" y="1200150"/>
            <a:ext cx="647700" cy="638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19202" y="1247775"/>
            <a:ext cx="676275" cy="590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78152" y="1228725"/>
            <a:ext cx="704850" cy="6096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060373" y="0"/>
            <a:ext cx="0" cy="670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52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707"/>
    </mc:Choice>
    <mc:Fallback xmlns="">
      <p:transition spd="slow" advTm="24570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4583</TotalTime>
  <Words>614</Words>
  <Application>Microsoft Office PowerPoint</Application>
  <PresentationFormat>Widescreen</PresentationFormat>
  <Paragraphs>101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Lenovo</cp:lastModifiedBy>
  <cp:revision>139</cp:revision>
  <dcterms:created xsi:type="dcterms:W3CDTF">2020-04-10T17:09:33Z</dcterms:created>
  <dcterms:modified xsi:type="dcterms:W3CDTF">2021-06-06T15:34:56Z</dcterms:modified>
</cp:coreProperties>
</file>