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81" r:id="rId3"/>
    <p:sldId id="282" r:id="rId4"/>
    <p:sldId id="283" r:id="rId5"/>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14" r:id="rId22"/>
    <p:sldId id="300" r:id="rId23"/>
    <p:sldId id="301" r:id="rId24"/>
    <p:sldId id="302" r:id="rId25"/>
    <p:sldId id="303" r:id="rId26"/>
    <p:sldId id="304" r:id="rId27"/>
    <p:sldId id="305" r:id="rId28"/>
    <p:sldId id="306" r:id="rId29"/>
    <p:sldId id="315" r:id="rId30"/>
    <p:sldId id="307" r:id="rId31"/>
    <p:sldId id="308" r:id="rId32"/>
    <p:sldId id="309" r:id="rId33"/>
    <p:sldId id="310" r:id="rId34"/>
    <p:sldId id="311" r:id="rId35"/>
    <p:sldId id="312" r:id="rId36"/>
    <p:sldId id="313"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89606" autoAdjust="0"/>
  </p:normalViewPr>
  <p:slideViewPr>
    <p:cSldViewPr>
      <p:cViewPr varScale="1">
        <p:scale>
          <a:sx n="57" d="100"/>
          <a:sy n="57" d="100"/>
        </p:scale>
        <p:origin x="1004" y="40"/>
      </p:cViewPr>
      <p:guideLst>
        <p:guide orient="horz" pos="2160"/>
        <p:guide pos="2880"/>
      </p:guideLst>
    </p:cSldViewPr>
  </p:slideViewPr>
  <p:notesTextViewPr>
    <p:cViewPr>
      <p:scale>
        <a:sx n="100" d="100"/>
        <a:sy n="100" d="100"/>
      </p:scale>
      <p:origin x="0" y="0"/>
    </p:cViewPr>
  </p:notesTextViewPr>
  <p:sorterViewPr>
    <p:cViewPr>
      <p:scale>
        <a:sx n="38" d="100"/>
        <a:sy n="38"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0BBB8E-6CAC-49EF-99D4-E4949151A8E9}" type="datetimeFigureOut">
              <a:rPr lang="en-US" smtClean="0"/>
              <a:pPr/>
              <a:t>10/28/2022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E9BFF3-07F3-48FC-9BFA-CE7FE301A52F}"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E9BFF3-07F3-48FC-9BFA-CE7FE301A52F}" type="slidenum">
              <a:rPr lang="en-US" smtClean="0"/>
              <a:pPr/>
              <a:t>34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E9BFF3-07F3-48FC-9BFA-CE7FE301A52F}" type="slidenum">
              <a:rPr lang="en-US" smtClean="0"/>
              <a:pPr/>
              <a:t>35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E9BFF3-07F3-48FC-9BFA-CE7FE301A52F}" type="slidenum">
              <a:rPr lang="en-US" smtClean="0"/>
              <a:pPr/>
              <a:t>36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981B333-2A6D-4339-8400-E7C28EFF9127}" type="datetimeFigureOut">
              <a:rPr lang="en-US" smtClean="0"/>
              <a:pPr/>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3A3CDD-5B6A-4CBA-973D-2B34B5B547C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81B333-2A6D-4339-8400-E7C28EFF9127}" type="datetimeFigureOut">
              <a:rPr lang="en-US" smtClean="0"/>
              <a:pPr/>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3A3CDD-5B6A-4CBA-973D-2B34B5B547C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81B333-2A6D-4339-8400-E7C28EFF9127}" type="datetimeFigureOut">
              <a:rPr lang="en-US" smtClean="0"/>
              <a:pPr/>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3A3CDD-5B6A-4CBA-973D-2B34B5B547C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81B333-2A6D-4339-8400-E7C28EFF9127}" type="datetimeFigureOut">
              <a:rPr lang="en-US" smtClean="0"/>
              <a:pPr/>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3A3CDD-5B6A-4CBA-973D-2B34B5B547C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81B333-2A6D-4339-8400-E7C28EFF9127}" type="datetimeFigureOut">
              <a:rPr lang="en-US" smtClean="0"/>
              <a:pPr/>
              <a:t>10/28/2022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3A3CDD-5B6A-4CBA-973D-2B34B5B547C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981B333-2A6D-4339-8400-E7C28EFF9127}" type="datetimeFigureOut">
              <a:rPr lang="en-US" smtClean="0"/>
              <a:pPr/>
              <a:t>10/28/2022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3A3CDD-5B6A-4CBA-973D-2B34B5B547C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981B333-2A6D-4339-8400-E7C28EFF9127}" type="datetimeFigureOut">
              <a:rPr lang="en-US" smtClean="0"/>
              <a:pPr/>
              <a:t>10/28/2022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E3A3CDD-5B6A-4CBA-973D-2B34B5B547C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981B333-2A6D-4339-8400-E7C28EFF9127}" type="datetimeFigureOut">
              <a:rPr lang="en-US" smtClean="0"/>
              <a:pPr/>
              <a:t>10/28/2022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3A3CDD-5B6A-4CBA-973D-2B34B5B547C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81B333-2A6D-4339-8400-E7C28EFF9127}" type="datetimeFigureOut">
              <a:rPr lang="en-US" smtClean="0"/>
              <a:pPr/>
              <a:t>10/28/2022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E3A3CDD-5B6A-4CBA-973D-2B34B5B547C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81B333-2A6D-4339-8400-E7C28EFF9127}" type="datetimeFigureOut">
              <a:rPr lang="en-US" smtClean="0"/>
              <a:pPr/>
              <a:t>10/28/2022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3A3CDD-5B6A-4CBA-973D-2B34B5B547C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81B333-2A6D-4339-8400-E7C28EFF9127}" type="datetimeFigureOut">
              <a:rPr lang="en-US" smtClean="0"/>
              <a:pPr/>
              <a:t>10/28/2022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3A3CDD-5B6A-4CBA-973D-2B34B5B547C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81B333-2A6D-4339-8400-E7C28EFF9127}" type="datetimeFigureOut">
              <a:rPr lang="en-US" smtClean="0"/>
              <a:pPr/>
              <a:t>10/28/2022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3A3CDD-5B6A-4CBA-973D-2B34B5B547C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emf"/><Relationship Id="rId5" Type="http://schemas.openxmlformats.org/officeDocument/2006/relationships/image" Target="../media/image10.png"/><Relationship Id="rId4" Type="http://schemas.openxmlformats.org/officeDocument/2006/relationships/image" Target="../media/image9.png"/></Relationships>
</file>

<file path=ppt/slides/_rels/slide3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image" Target="../media/image20.png"/><Relationship Id="rId13" Type="http://schemas.openxmlformats.org/officeDocument/2006/relationships/image" Target="../media/image25.pn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24.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png"/><Relationship Id="rId11" Type="http://schemas.openxmlformats.org/officeDocument/2006/relationships/image" Target="../media/image23.png"/><Relationship Id="rId5" Type="http://schemas.openxmlformats.org/officeDocument/2006/relationships/image" Target="../media/image17.png"/><Relationship Id="rId10" Type="http://schemas.openxmlformats.org/officeDocument/2006/relationships/image" Target="../media/image22.png"/><Relationship Id="rId4" Type="http://schemas.openxmlformats.org/officeDocument/2006/relationships/image" Target="../media/image16.png"/><Relationship Id="rId9" Type="http://schemas.openxmlformats.org/officeDocument/2006/relationships/image" Target="../media/image21.png"/></Relationships>
</file>

<file path=ppt/slides/_rels/slide3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4.xml.rels><?xml version="1.0" encoding="UTF-8" standalone="yes"?>
<Relationships xmlns="http://schemas.openxmlformats.org/package/2006/relationships"><Relationship Id="rId8" Type="http://schemas.openxmlformats.org/officeDocument/2006/relationships/image" Target="../media/image33.png"/><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10.png"/></Relationships>
</file>

<file path=ppt/slides/_rels/slide36.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8.png"/><Relationship Id="rId4" Type="http://schemas.openxmlformats.org/officeDocument/2006/relationships/image" Target="../media/image3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5400" y="2590800"/>
            <a:ext cx="6693627" cy="769441"/>
          </a:xfrm>
          <a:prstGeom prst="rect">
            <a:avLst/>
          </a:prstGeom>
          <a:noFill/>
        </p:spPr>
        <p:txBody>
          <a:bodyPr wrap="none" lIns="91440" tIns="45720" rIns="91440" bIns="45720">
            <a:spAutoFit/>
          </a:bodyPr>
          <a:lstStyle/>
          <a:p>
            <a:pPr algn="ctr"/>
            <a:r>
              <a:rPr lang="en-US"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Reinforced concrete bridges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lgn="just">
              <a:buNone/>
            </a:pPr>
            <a:r>
              <a:rPr lang="en-US" sz="1600" b="1" dirty="0">
                <a:solidFill>
                  <a:srgbClr val="FF0000"/>
                </a:solidFill>
              </a:rPr>
              <a:t>        3.6.1.3.3: Design Loads for Decks, Deck Systems, and the Top Slabs of Box Culverts</a:t>
            </a:r>
            <a:endParaRPr lang="en-US" sz="1600" dirty="0">
              <a:solidFill>
                <a:srgbClr val="FF0000"/>
              </a:solidFill>
            </a:endParaRPr>
          </a:p>
          <a:p>
            <a:pPr algn="just">
              <a:buNone/>
            </a:pPr>
            <a:r>
              <a:rPr lang="en-US" sz="1600" b="1" dirty="0"/>
              <a:t>          When the Approximate Strip Method is Used:</a:t>
            </a:r>
            <a:endParaRPr lang="en-US" sz="1600" dirty="0"/>
          </a:p>
          <a:p>
            <a:pPr lvl="1" algn="just">
              <a:buFont typeface="Wingdings" pitchFamily="2" charset="2"/>
              <a:buChar char="q"/>
            </a:pPr>
            <a:r>
              <a:rPr lang="en-US" sz="1600" b="1" dirty="0"/>
              <a:t>Where the slab spans primarily in the transverse direction:</a:t>
            </a:r>
          </a:p>
          <a:p>
            <a:pPr lvl="1" algn="just">
              <a:buFont typeface="Wingdings" pitchFamily="2" charset="2"/>
              <a:buChar char="q"/>
            </a:pPr>
            <a:r>
              <a:rPr lang="en-US" sz="1600" b="1" dirty="0"/>
              <a:t>       </a:t>
            </a:r>
            <a:r>
              <a:rPr lang="en-US" sz="1600" dirty="0"/>
              <a:t>only the axles of the design truck or design tandem of shall be applied to the deck slab or the top  </a:t>
            </a:r>
          </a:p>
          <a:p>
            <a:pPr lvl="1" algn="just">
              <a:buNone/>
            </a:pPr>
            <a:r>
              <a:rPr lang="en-US" sz="1600" dirty="0"/>
              <a:t>             slab of box culverts.</a:t>
            </a:r>
          </a:p>
          <a:p>
            <a:pPr lvl="1" algn="just">
              <a:buFont typeface="Wingdings" pitchFamily="2" charset="2"/>
              <a:buChar char="q"/>
            </a:pPr>
            <a:r>
              <a:rPr lang="en-US" sz="1600" b="1" dirty="0"/>
              <a:t>Where the slab spans primarily in the longitudinal direction:</a:t>
            </a:r>
          </a:p>
          <a:p>
            <a:pPr lvl="1" algn="just">
              <a:buFont typeface="Wingdings" pitchFamily="2" charset="2"/>
              <a:buChar char="q"/>
            </a:pPr>
            <a:r>
              <a:rPr lang="en-US" sz="1600" b="1" dirty="0"/>
              <a:t>    </a:t>
            </a:r>
            <a:r>
              <a:rPr lang="en-US" sz="1600" dirty="0"/>
              <a:t>For top slabs of box culverts of all spans and for all other cases (including slab-type bridges where the</a:t>
            </a:r>
          </a:p>
          <a:p>
            <a:pPr lvl="1" algn="just">
              <a:buNone/>
            </a:pPr>
            <a:r>
              <a:rPr lang="en-US" sz="1600" dirty="0"/>
              <a:t>          span does not exceed 4.60m only the axle loads of the design truck or design tandem shall be applied.</a:t>
            </a:r>
          </a:p>
          <a:p>
            <a:pPr lvl="1" algn="just">
              <a:buFont typeface="Wingdings" pitchFamily="2" charset="2"/>
              <a:buChar char="q"/>
            </a:pPr>
            <a:r>
              <a:rPr lang="en-US" sz="1600" dirty="0"/>
              <a:t>    For all other cases (including slab-type bridges where the span exceeds 4.60m) the entire HL-93 </a:t>
            </a:r>
          </a:p>
          <a:p>
            <a:pPr lvl="1" algn="just">
              <a:buNone/>
            </a:pPr>
            <a:r>
              <a:rPr lang="en-US" sz="1600" dirty="0"/>
              <a:t>          loading shall be applied.</a:t>
            </a:r>
          </a:p>
          <a:p>
            <a:pPr algn="just">
              <a:buNone/>
            </a:pPr>
            <a:endParaRPr lang="en-US" sz="1600" dirty="0"/>
          </a:p>
          <a:p>
            <a:pPr algn="just">
              <a:buNone/>
            </a:pPr>
            <a:r>
              <a:rPr lang="en-US" sz="1600" b="1" dirty="0"/>
              <a:t>        When Refined Methods of Analysis are Used:</a:t>
            </a:r>
            <a:endParaRPr lang="en-US" sz="1600" dirty="0"/>
          </a:p>
          <a:p>
            <a:pPr lvl="1" algn="just">
              <a:buFont typeface="Wingdings" pitchFamily="2" charset="2"/>
              <a:buChar char="q"/>
            </a:pPr>
            <a:r>
              <a:rPr lang="en-US" sz="1600" b="1" dirty="0"/>
              <a:t>Where the slab spans primarily in the transverse direction</a:t>
            </a:r>
          </a:p>
          <a:p>
            <a:pPr lvl="1" algn="just">
              <a:buFont typeface="Wingdings" pitchFamily="2" charset="2"/>
              <a:buChar char="q"/>
            </a:pPr>
            <a:r>
              <a:rPr lang="en-US" sz="1600" b="1" dirty="0"/>
              <a:t> </a:t>
            </a:r>
            <a:r>
              <a:rPr lang="en-US" sz="1600" dirty="0"/>
              <a:t>only the axles of the design truck or design tandem shall be applied to the deck slab.</a:t>
            </a:r>
          </a:p>
          <a:p>
            <a:pPr lvl="1" algn="just">
              <a:buFont typeface="Wingdings" pitchFamily="2" charset="2"/>
              <a:buChar char="q"/>
            </a:pPr>
            <a:r>
              <a:rPr lang="en-US" sz="1600" b="1" dirty="0"/>
              <a:t>Where the slab spans primarily in the longitudinal direction (including slab-type bridges)</a:t>
            </a:r>
          </a:p>
          <a:p>
            <a:pPr lvl="1" algn="just">
              <a:buFont typeface="Wingdings" pitchFamily="2" charset="2"/>
              <a:buChar char="q"/>
            </a:pPr>
            <a:r>
              <a:rPr lang="en-US" sz="1600" dirty="0"/>
              <a:t>the entire HL-93 loading shall be applied.</a:t>
            </a:r>
            <a:endParaRPr lang="en-US" sz="1600" b="1" i="1" dirty="0"/>
          </a:p>
          <a:p>
            <a:pPr algn="just">
              <a:buNone/>
            </a:pPr>
            <a:r>
              <a:rPr lang="en-US" sz="1600" b="1" i="1" dirty="0">
                <a:solidFill>
                  <a:srgbClr val="FF0000"/>
                </a:solidFill>
                <a:latin typeface="Adobe Heiti Std R" pitchFamily="34" charset="-128"/>
                <a:ea typeface="Adobe Heiti Std R" pitchFamily="34" charset="-128"/>
              </a:rPr>
              <a:t>               </a:t>
            </a:r>
          </a:p>
          <a:p>
            <a:pPr algn="just">
              <a:buNone/>
            </a:pPr>
            <a:r>
              <a:rPr lang="en-US" sz="1600" b="1" i="1" dirty="0">
                <a:solidFill>
                  <a:srgbClr val="FF0000"/>
                </a:solidFill>
                <a:latin typeface="Adobe Heiti Std R" pitchFamily="34" charset="-128"/>
                <a:ea typeface="Adobe Heiti Std R" pitchFamily="34" charset="-128"/>
              </a:rPr>
              <a:t>          Centrifugal and Braking Forces need not be considered for deck design.</a:t>
            </a:r>
            <a:endParaRPr lang="en-US" sz="1600" b="1" dirty="0"/>
          </a:p>
          <a:p>
            <a:pPr algn="just">
              <a:buNone/>
            </a:pPr>
            <a:r>
              <a:rPr lang="en-US" sz="1600" b="1" dirty="0"/>
              <a:t>        </a:t>
            </a:r>
          </a:p>
          <a:p>
            <a:pPr algn="just">
              <a:buNone/>
            </a:pPr>
            <a:r>
              <a:rPr lang="en-US" sz="1600" b="1" dirty="0">
                <a:solidFill>
                  <a:srgbClr val="FF0000"/>
                </a:solidFill>
              </a:rPr>
              <a:t>        3.6.1.3.4: Deck Overhang Load</a:t>
            </a:r>
          </a:p>
          <a:p>
            <a:pPr algn="just">
              <a:buNone/>
            </a:pPr>
            <a:r>
              <a:rPr lang="en-US" sz="1600" b="1" dirty="0">
                <a:solidFill>
                  <a:srgbClr val="FF0000"/>
                </a:solidFill>
              </a:rPr>
              <a:t>        </a:t>
            </a:r>
            <a:r>
              <a:rPr lang="en-US" sz="1600" b="1" dirty="0"/>
              <a:t>For design of a deck overhang with a cantilever &lt; 1.80m measured from the centerline of the exterior girder to the face of a structurally continuous concrete railing… …the outside row of wheel loads may be replaced by a 14.6kN/m line load located 300mm from the face of the railing. </a:t>
            </a:r>
          </a:p>
          <a:p>
            <a:pPr>
              <a:buNone/>
            </a:pPr>
            <a:endParaRPr lang="en-US" sz="1600" dirty="0">
              <a:solidFill>
                <a:srgbClr val="FF0000"/>
              </a:solidFill>
              <a:latin typeface="Adobe Heiti Std R" pitchFamily="34" charset="-128"/>
              <a:ea typeface="Adobe Heiti Std R" pitchFamily="34" charset="-128"/>
            </a:endParaRPr>
          </a:p>
          <a:p>
            <a:pPr>
              <a:buNone/>
            </a:pPr>
            <a:endParaRPr lang="en-US" sz="1600" b="1" dirty="0">
              <a:solidFill>
                <a:srgbClr val="FF0000"/>
              </a:solidFill>
            </a:endParaRPr>
          </a:p>
          <a:p>
            <a:pPr>
              <a:buNone/>
            </a:pPr>
            <a:endParaRPr lang="en-US" sz="1600" dirty="0">
              <a:solidFill>
                <a:srgbClr val="FF0000"/>
              </a:solidFill>
            </a:endParaRPr>
          </a:p>
          <a:p>
            <a:pPr lvl="1">
              <a:buNone/>
            </a:pPr>
            <a:endParaRPr lang="en-US" sz="1600" dirty="0"/>
          </a:p>
          <a:p>
            <a:pPr>
              <a:buNone/>
            </a:pPr>
            <a:endParaRPr lang="en-US" sz="1800" dirty="0"/>
          </a:p>
          <a:p>
            <a:pPr>
              <a:buNone/>
            </a:pPr>
            <a:endParaRPr lang="en-US" sz="1800" dirty="0"/>
          </a:p>
          <a:p>
            <a:pPr>
              <a:buNone/>
            </a:pPr>
            <a:endParaRPr lang="en-US" sz="1800" dirty="0"/>
          </a:p>
          <a:p>
            <a:pPr>
              <a:buNone/>
            </a:pPr>
            <a:endParaRPr lang="en-US" sz="20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lgn="just">
              <a:buNone/>
            </a:pPr>
            <a:r>
              <a:rPr lang="en-US" sz="1600" b="1" dirty="0"/>
              <a:t>         New LRFD Loading:</a:t>
            </a:r>
            <a:endParaRPr lang="en-US" sz="1600" dirty="0"/>
          </a:p>
          <a:p>
            <a:pPr lvl="1" algn="just">
              <a:buFont typeface="Wingdings" pitchFamily="2" charset="2"/>
              <a:buChar char="q"/>
            </a:pPr>
            <a:r>
              <a:rPr lang="en-US" sz="1600" b="1" dirty="0"/>
              <a:t>HL-93 Truck and Lane Load, or</a:t>
            </a:r>
          </a:p>
          <a:p>
            <a:pPr lvl="1" algn="just">
              <a:buFont typeface="Wingdings" pitchFamily="2" charset="2"/>
              <a:buChar char="q"/>
            </a:pPr>
            <a:r>
              <a:rPr lang="en-US" sz="1600" b="1" dirty="0"/>
              <a:t>Tandem and Lane Load, or</a:t>
            </a:r>
          </a:p>
          <a:p>
            <a:pPr lvl="1" algn="just">
              <a:buFont typeface="Wingdings" pitchFamily="2" charset="2"/>
              <a:buChar char="q"/>
            </a:pPr>
            <a:r>
              <a:rPr lang="en-US" sz="1600" b="1" dirty="0"/>
              <a:t>90% of 2 Trucks and Lane Load</a:t>
            </a:r>
            <a:endParaRPr lang="en-US" sz="1600" dirty="0"/>
          </a:p>
          <a:p>
            <a:pPr algn="just">
              <a:buNone/>
            </a:pPr>
            <a:endParaRPr lang="en-US" sz="1600" b="1" dirty="0"/>
          </a:p>
          <a:p>
            <a:pPr lvl="1" algn="just">
              <a:buFont typeface="Wingdings" pitchFamily="2" charset="2"/>
              <a:buChar char="q"/>
            </a:pPr>
            <a:r>
              <a:rPr lang="en-US" sz="1600" b="1" dirty="0"/>
              <a:t>The lane load is applied, without impact, to any span, or part of a span, as needed to maximize the critical response.</a:t>
            </a:r>
          </a:p>
          <a:p>
            <a:pPr lvl="1" algn="just">
              <a:buFont typeface="Wingdings" pitchFamily="2" charset="2"/>
              <a:buChar char="q"/>
            </a:pPr>
            <a:r>
              <a:rPr lang="en-US" sz="1600" b="1" dirty="0"/>
              <a:t>A single truck, with impact, is applied as needed to maximize the critical response (except for the case of negative moment between inflection points).</a:t>
            </a:r>
          </a:p>
          <a:p>
            <a:pPr lvl="1" algn="just">
              <a:buFont typeface="Wingdings" pitchFamily="2" charset="2"/>
              <a:buChar char="q"/>
            </a:pPr>
            <a:r>
              <a:rPr lang="en-US" sz="1600" dirty="0"/>
              <a:t>The Specification calls for a single truck to be applied, regardless of the number of spans.</a:t>
            </a:r>
          </a:p>
          <a:p>
            <a:pPr lvl="1" algn="just">
              <a:buFont typeface="Wingdings" pitchFamily="2" charset="2"/>
              <a:buChar char="q"/>
            </a:pPr>
            <a:r>
              <a:rPr lang="en-US" sz="1600" dirty="0"/>
              <a:t>The exception is for the case of negative moment between inflection points where 2 trucks are used.</a:t>
            </a:r>
          </a:p>
          <a:p>
            <a:pPr lvl="1" algn="just">
              <a:buFont typeface="Wingdings" pitchFamily="2" charset="2"/>
              <a:buChar char="q"/>
            </a:pPr>
            <a:r>
              <a:rPr lang="en-US" sz="1600" b="1" dirty="0"/>
              <a:t>If an axle or axles do not contribute to the critical response, they are ignored.</a:t>
            </a:r>
          </a:p>
          <a:p>
            <a:pPr lvl="1" algn="just">
              <a:buFont typeface="Wingdings" pitchFamily="2" charset="2"/>
              <a:buChar char="q"/>
            </a:pPr>
            <a:r>
              <a:rPr lang="en-US" sz="1600" b="1" dirty="0"/>
              <a:t>Although a truck in the third span would contribute to maximum response, by specification only one truck is used.</a:t>
            </a:r>
            <a:endParaRPr lang="en-US" sz="1600" dirty="0"/>
          </a:p>
          <a:p>
            <a:pPr algn="just">
              <a:buNone/>
            </a:pPr>
            <a:r>
              <a:rPr lang="en-US" sz="1600" b="1" dirty="0"/>
              <a:t>        </a:t>
            </a:r>
            <a:r>
              <a:rPr lang="en-US" sz="1600" b="1" dirty="0">
                <a:solidFill>
                  <a:srgbClr val="FF0000"/>
                </a:solidFill>
              </a:rPr>
              <a:t>Live Loads for Maximum Positive Moment in Span 1</a:t>
            </a:r>
          </a:p>
          <a:p>
            <a:pPr lvl="1" algn="just">
              <a:buFont typeface="Wingdings" pitchFamily="2" charset="2"/>
              <a:buChar char="q"/>
            </a:pPr>
            <a:r>
              <a:rPr lang="en-US" sz="1600" b="1" dirty="0"/>
              <a:t>Impact is applied only to the truck.</a:t>
            </a:r>
          </a:p>
          <a:p>
            <a:pPr lvl="1" algn="just">
              <a:buFont typeface="Wingdings" pitchFamily="2" charset="2"/>
              <a:buChar char="q"/>
            </a:pPr>
            <a:r>
              <a:rPr lang="en-US" sz="1600" b="1" dirty="0"/>
              <a:t>In this case, the front axle is ignored as it does not contribute to the maximum</a:t>
            </a:r>
          </a:p>
          <a:p>
            <a:pPr lvl="1" algn="just">
              <a:buNone/>
            </a:pPr>
            <a:r>
              <a:rPr lang="en-US" sz="1600" b="1" dirty="0"/>
              <a:t>       response. </a:t>
            </a:r>
            <a:r>
              <a:rPr lang="en-US" sz="1600" b="1" dirty="0">
                <a:solidFill>
                  <a:srgbClr val="FF0000"/>
                </a:solidFill>
              </a:rPr>
              <a:t>Ignore this axle for this case</a:t>
            </a:r>
            <a:endParaRPr lang="en-US" sz="1600" dirty="0"/>
          </a:p>
          <a:p>
            <a:pPr algn="just">
              <a:buNone/>
            </a:pPr>
            <a:r>
              <a:rPr lang="en-US" sz="1600" b="1" dirty="0">
                <a:solidFill>
                  <a:srgbClr val="FF0000"/>
                </a:solidFill>
              </a:rPr>
              <a:t>        Live Loads for Shear at Middle of Span 1</a:t>
            </a:r>
            <a:endParaRPr lang="en-US" sz="1600" dirty="0">
              <a:solidFill>
                <a:srgbClr val="FF0000"/>
              </a:solidFill>
            </a:endParaRPr>
          </a:p>
          <a:p>
            <a:pPr lvl="1" algn="just">
              <a:buFont typeface="Wingdings" pitchFamily="2" charset="2"/>
              <a:buChar char="q"/>
            </a:pPr>
            <a:r>
              <a:rPr lang="en-US" sz="1600" b="1" dirty="0"/>
              <a:t>The distance between rear axles is fixed at 4.30m</a:t>
            </a:r>
          </a:p>
          <a:p>
            <a:pPr lvl="1" algn="just">
              <a:buFont typeface="Wingdings" pitchFamily="2" charset="2"/>
              <a:buChar char="q"/>
            </a:pPr>
            <a:r>
              <a:rPr lang="en-US" sz="1600" b="1" dirty="0"/>
              <a:t>The distance between trucks is a minimum of 15.00m.</a:t>
            </a:r>
          </a:p>
          <a:p>
            <a:pPr lvl="1" algn="just">
              <a:buFont typeface="Wingdings" pitchFamily="2" charset="2"/>
              <a:buChar char="q"/>
            </a:pPr>
            <a:r>
              <a:rPr lang="en-US" sz="1600" b="1" dirty="0"/>
              <a:t>This applies for negative moment between points of contra flexure and reactions at interior piers</a:t>
            </a:r>
            <a:endParaRPr lang="en-US" sz="1600" dirty="0"/>
          </a:p>
          <a:p>
            <a:pPr algn="just">
              <a:buNone/>
            </a:pPr>
            <a:r>
              <a:rPr lang="en-US" sz="1600" b="1" dirty="0">
                <a:solidFill>
                  <a:srgbClr val="FF0000"/>
                </a:solidFill>
              </a:rPr>
              <a:t>           Live Loads for Maximum Moment Over Pier 1</a:t>
            </a:r>
            <a:endParaRPr lang="en-US" sz="1600" dirty="0">
              <a:solidFill>
                <a:srgbClr val="FF0000"/>
              </a:solidFill>
            </a:endParaRPr>
          </a:p>
          <a:p>
            <a:pPr algn="just">
              <a:buNone/>
            </a:pPr>
            <a:r>
              <a:rPr lang="en-US" sz="1600" b="1" dirty="0"/>
              <a:t>           </a:t>
            </a:r>
            <a:r>
              <a:rPr lang="en-US" sz="1600" b="1" dirty="0">
                <a:solidFill>
                  <a:srgbClr val="FF0000"/>
                </a:solidFill>
              </a:rPr>
              <a:t>Use only 90% of the effects of the trucks and lane load</a:t>
            </a:r>
            <a:endParaRPr lang="en-US" sz="1600" dirty="0">
              <a:solidFill>
                <a:srgbClr val="FF0000"/>
              </a:solidFill>
              <a:latin typeface="Adobe Heiti Std R" pitchFamily="34" charset="-128"/>
              <a:ea typeface="Adobe Heiti Std R" pitchFamily="34" charset="-128"/>
            </a:endParaRPr>
          </a:p>
          <a:p>
            <a:pPr>
              <a:buNone/>
            </a:pPr>
            <a:endParaRPr lang="en-US" sz="1600" b="1" dirty="0">
              <a:solidFill>
                <a:srgbClr val="FF0000"/>
              </a:solidFill>
            </a:endParaRPr>
          </a:p>
          <a:p>
            <a:pPr>
              <a:buNone/>
            </a:pPr>
            <a:endParaRPr lang="en-US" sz="1600" dirty="0">
              <a:solidFill>
                <a:srgbClr val="FF0000"/>
              </a:solidFill>
            </a:endParaRPr>
          </a:p>
          <a:p>
            <a:pPr lvl="1">
              <a:buNone/>
            </a:pPr>
            <a:endParaRPr lang="en-US" sz="1600" dirty="0"/>
          </a:p>
          <a:p>
            <a:pPr>
              <a:buNone/>
            </a:pPr>
            <a:endParaRPr lang="en-US" sz="1800" dirty="0"/>
          </a:p>
          <a:p>
            <a:pPr>
              <a:buNone/>
            </a:pPr>
            <a:endParaRPr lang="en-US" sz="1800" dirty="0"/>
          </a:p>
          <a:p>
            <a:pPr>
              <a:buNone/>
            </a:pPr>
            <a:endParaRPr lang="en-US" sz="1800" dirty="0"/>
          </a:p>
          <a:p>
            <a:pPr>
              <a:buNone/>
            </a:pPr>
            <a:endParaRPr lang="en-US" sz="20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lgn="just">
              <a:buNone/>
            </a:pPr>
            <a:r>
              <a:rPr lang="en-US" sz="1600" dirty="0">
                <a:solidFill>
                  <a:srgbClr val="FF0000"/>
                </a:solidFill>
              </a:rPr>
              <a:t>        3.6.1.4—</a:t>
            </a:r>
            <a:r>
              <a:rPr lang="en-US" sz="1600" b="1" dirty="0">
                <a:solidFill>
                  <a:srgbClr val="FF0000"/>
                </a:solidFill>
              </a:rPr>
              <a:t>Fatigue Load</a:t>
            </a:r>
            <a:endParaRPr lang="en-US" sz="1600" dirty="0">
              <a:solidFill>
                <a:srgbClr val="FF0000"/>
              </a:solidFill>
            </a:endParaRPr>
          </a:p>
          <a:p>
            <a:pPr algn="just">
              <a:buNone/>
            </a:pPr>
            <a:r>
              <a:rPr lang="en-US" sz="1600" b="1" dirty="0">
                <a:solidFill>
                  <a:srgbClr val="FF0000"/>
                </a:solidFill>
              </a:rPr>
              <a:t>        3.6.1.4.1—Magnitude and Configuration</a:t>
            </a:r>
            <a:endParaRPr lang="en-US" sz="1600" dirty="0">
              <a:solidFill>
                <a:srgbClr val="FF0000"/>
              </a:solidFill>
            </a:endParaRPr>
          </a:p>
          <a:p>
            <a:pPr algn="just">
              <a:buNone/>
            </a:pPr>
            <a:r>
              <a:rPr lang="en-US" sz="1600" dirty="0"/>
              <a:t>        The fatigue load shall be one design truck or axles thereof specified in Article 3.6.1.2.2, but with a constant spacing of 9.0m between the 145kN axles. The dynamic load allowance specified in Article 3.6.2 shall be applied to the fatigue load. For the design of orthotropic decks and wearing surfaces on orthotropic decks, the loading pattern as shown in Figure 3.6.1.4.1-1 shall be used.</a:t>
            </a:r>
          </a:p>
          <a:p>
            <a:pPr algn="just">
              <a:buNone/>
            </a:pPr>
            <a:endParaRPr lang="en-US" sz="1600" dirty="0">
              <a:solidFill>
                <a:srgbClr val="FF0000"/>
              </a:solidFill>
            </a:endParaRPr>
          </a:p>
          <a:p>
            <a:pPr algn="just">
              <a:buNone/>
            </a:pPr>
            <a:r>
              <a:rPr lang="en-US" sz="1600" b="1" dirty="0">
                <a:solidFill>
                  <a:srgbClr val="FF0000"/>
                </a:solidFill>
              </a:rPr>
              <a:t>        3.6.1.4.2—Frequency</a:t>
            </a:r>
            <a:endParaRPr lang="en-US" sz="1600" dirty="0">
              <a:solidFill>
                <a:srgbClr val="FF0000"/>
              </a:solidFill>
            </a:endParaRPr>
          </a:p>
          <a:p>
            <a:pPr algn="just">
              <a:buNone/>
            </a:pPr>
            <a:r>
              <a:rPr lang="en-US" sz="1600" dirty="0"/>
              <a:t>        The frequency of the fatigue load shall be taken as the single-lane average daily truck traffic (</a:t>
            </a:r>
            <a:r>
              <a:rPr lang="en-US" sz="1600" i="1" dirty="0"/>
              <a:t>ADTTSL</a:t>
            </a:r>
            <a:r>
              <a:rPr lang="en-US" sz="1600" dirty="0"/>
              <a:t>). This frequency shall be applied to all components of the bridge, even to those located under lanes that carry a lesser number of trucks. In the absence of better information, the single-lane average daily truck traffic shall be taken as:</a:t>
            </a:r>
          </a:p>
          <a:p>
            <a:pPr algn="just">
              <a:buNone/>
            </a:pPr>
            <a:r>
              <a:rPr lang="en-US" sz="1600" i="1" dirty="0"/>
              <a:t>          ADTTSL = p</a:t>
            </a:r>
            <a:r>
              <a:rPr lang="en-US" sz="1600" dirty="0"/>
              <a:t>× </a:t>
            </a:r>
            <a:r>
              <a:rPr lang="en-US" sz="1600" i="1" dirty="0"/>
              <a:t>ADTT </a:t>
            </a:r>
            <a:r>
              <a:rPr lang="en-US" sz="1600" dirty="0"/>
              <a:t>(3.6.1.4.2-1)</a:t>
            </a:r>
          </a:p>
          <a:p>
            <a:pPr algn="just">
              <a:buNone/>
            </a:pPr>
            <a:r>
              <a:rPr lang="en-US" sz="1600" dirty="0"/>
              <a:t>                Where:</a:t>
            </a:r>
          </a:p>
          <a:p>
            <a:pPr algn="just">
              <a:buNone/>
            </a:pPr>
            <a:r>
              <a:rPr lang="en-US" sz="1600" i="1" dirty="0"/>
              <a:t>                      ADTT </a:t>
            </a:r>
            <a:r>
              <a:rPr lang="en-US" sz="1600" dirty="0"/>
              <a:t>= the number of trucks per day in one direction averaged over the design life</a:t>
            </a:r>
          </a:p>
          <a:p>
            <a:pPr algn="just">
              <a:buNone/>
            </a:pPr>
            <a:r>
              <a:rPr lang="en-US" sz="1600" i="1" dirty="0"/>
              <a:t>                     ADTTSL </a:t>
            </a:r>
            <a:r>
              <a:rPr lang="en-US" sz="1600" dirty="0"/>
              <a:t>= the number of trucks per day in a single-lane averaged over the design life</a:t>
            </a:r>
          </a:p>
          <a:p>
            <a:pPr algn="just">
              <a:buNone/>
            </a:pPr>
            <a:r>
              <a:rPr lang="en-US" sz="1600" i="1" dirty="0"/>
              <a:t>                     p </a:t>
            </a:r>
            <a:r>
              <a:rPr lang="en-US" sz="1600" dirty="0"/>
              <a:t>= fraction of traffic in a single lane, taken as specified in Table 3.6.1.4.2-1</a:t>
            </a:r>
          </a:p>
          <a:p>
            <a:pPr algn="just">
              <a:buNone/>
            </a:pPr>
            <a:r>
              <a:rPr lang="en-US" sz="1600" b="1" dirty="0"/>
              <a:t>        </a:t>
            </a:r>
            <a:r>
              <a:rPr lang="en-US" sz="1600" b="1" dirty="0">
                <a:solidFill>
                  <a:srgbClr val="FF0000"/>
                </a:solidFill>
              </a:rPr>
              <a:t>3.6.1.4.3—Load Distribution for Fatigue</a:t>
            </a:r>
            <a:endParaRPr lang="en-US" sz="1600" dirty="0">
              <a:solidFill>
                <a:srgbClr val="FF0000"/>
              </a:solidFill>
            </a:endParaRPr>
          </a:p>
          <a:p>
            <a:pPr algn="just">
              <a:buNone/>
            </a:pPr>
            <a:r>
              <a:rPr lang="en-US" sz="1600" b="1" dirty="0">
                <a:solidFill>
                  <a:srgbClr val="FF0000"/>
                </a:solidFill>
              </a:rPr>
              <a:t>        3.6.1.4.3a—Refined Methods</a:t>
            </a:r>
            <a:endParaRPr lang="en-US" sz="1600" dirty="0">
              <a:solidFill>
                <a:srgbClr val="FF0000"/>
              </a:solidFill>
            </a:endParaRPr>
          </a:p>
          <a:p>
            <a:pPr algn="just">
              <a:buNone/>
            </a:pPr>
            <a:r>
              <a:rPr lang="en-US" sz="1600" dirty="0"/>
              <a:t>        Where the bridge is analyzed by any refined method, as specified in Article 4.6.3, a single design truck shall be positioned transversely and longitudinally to maximize stress range at the detail under consideration, regardless of the position of traffic or design lanes on the deck.</a:t>
            </a:r>
          </a:p>
          <a:p>
            <a:pPr algn="just">
              <a:buNone/>
            </a:pPr>
            <a:r>
              <a:rPr lang="en-US" sz="1600" b="1" dirty="0">
                <a:solidFill>
                  <a:srgbClr val="FF0000"/>
                </a:solidFill>
              </a:rPr>
              <a:t>        3.6.1.4.3b—Approximate Methods</a:t>
            </a:r>
            <a:endParaRPr lang="en-US" sz="1600" dirty="0">
              <a:solidFill>
                <a:srgbClr val="FF0000"/>
              </a:solidFill>
            </a:endParaRPr>
          </a:p>
          <a:p>
            <a:pPr algn="just">
              <a:buNone/>
            </a:pPr>
            <a:r>
              <a:rPr lang="en-US" sz="1600" dirty="0"/>
              <a:t>        Where the bridge is analyzed by approximate load distribution, as specified in Article 4.6.2, the distribution factor for one traffic lane shall be used.</a:t>
            </a:r>
          </a:p>
          <a:p>
            <a:pPr>
              <a:buNone/>
            </a:pPr>
            <a:endParaRPr lang="en-US" sz="1600" b="1" dirty="0">
              <a:solidFill>
                <a:srgbClr val="FF0000"/>
              </a:solidFill>
            </a:endParaRPr>
          </a:p>
          <a:p>
            <a:pPr>
              <a:buNone/>
            </a:pPr>
            <a:endParaRPr lang="en-US" sz="1600" dirty="0">
              <a:solidFill>
                <a:srgbClr val="FF0000"/>
              </a:solidFill>
            </a:endParaRPr>
          </a:p>
          <a:p>
            <a:pPr lvl="1">
              <a:buNone/>
            </a:pPr>
            <a:endParaRPr lang="en-US" sz="1600" dirty="0"/>
          </a:p>
          <a:p>
            <a:pPr>
              <a:buNone/>
            </a:pPr>
            <a:endParaRPr lang="en-US" sz="1800" dirty="0"/>
          </a:p>
          <a:p>
            <a:pPr>
              <a:buNone/>
            </a:pPr>
            <a:endParaRPr lang="en-US" sz="1800" dirty="0"/>
          </a:p>
          <a:p>
            <a:pPr>
              <a:buNone/>
            </a:pPr>
            <a:endParaRPr lang="en-US" sz="1800" dirty="0"/>
          </a:p>
          <a:p>
            <a:pPr>
              <a:buNone/>
            </a:pPr>
            <a:endParaRPr lang="en-US" sz="20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lgn="just">
              <a:buNone/>
            </a:pPr>
            <a:r>
              <a:rPr lang="en-US" sz="1600" b="1" dirty="0">
                <a:solidFill>
                  <a:srgbClr val="FF0000"/>
                </a:solidFill>
              </a:rPr>
              <a:t>        3.6.1.6: Pedestrian Loads</a:t>
            </a:r>
            <a:endParaRPr lang="en-US" sz="1600" dirty="0">
              <a:solidFill>
                <a:srgbClr val="FF0000"/>
              </a:solidFill>
            </a:endParaRPr>
          </a:p>
          <a:p>
            <a:pPr algn="just">
              <a:buNone/>
            </a:pPr>
            <a:r>
              <a:rPr lang="en-US" sz="1600" dirty="0"/>
              <a:t>        A pedestrian load of 3.60kN/m</a:t>
            </a:r>
            <a:r>
              <a:rPr lang="en-US" sz="1600" baseline="30000" dirty="0"/>
              <a:t>2</a:t>
            </a:r>
            <a:r>
              <a:rPr lang="en-US" sz="1600" dirty="0"/>
              <a:t> shall be applied to all sidewalks wider than 600mm and considered simultaneously with the vehicular design live load in the vehicle lane. Where Vehicles can mount the sidewalk, sidewalk pedestrian load shall not be considered concurrently. If a sidewalk may be removed in the future, the vehicular live loads shall be applied at 300mm from edge-of-deck for design of the overhang, and 600mm from edge-of-deck for design of all other components. The pedestrian load shall not be considered to act concurrently with vehicles. The dynamic load allowance need not be considered for vehicles. Bridges intended for only pedestrian, equestrian, light maintenance vehicle, and/or bicycle traffic should be designed in accordance with AASHTO’s </a:t>
            </a:r>
            <a:r>
              <a:rPr lang="en-US" sz="1600" i="1" dirty="0"/>
              <a:t>LRFD Guide Specifications for the Design of Pedestrian Bridges</a:t>
            </a:r>
            <a:r>
              <a:rPr lang="en-US" sz="1600" dirty="0"/>
              <a:t>.</a:t>
            </a:r>
          </a:p>
          <a:p>
            <a:pPr algn="just">
              <a:buNone/>
            </a:pPr>
            <a:endParaRPr lang="en-US" sz="1600" dirty="0"/>
          </a:p>
          <a:p>
            <a:pPr algn="just">
              <a:buNone/>
            </a:pPr>
            <a:r>
              <a:rPr lang="en-US" sz="1600" b="1" dirty="0">
                <a:solidFill>
                  <a:srgbClr val="FF0000"/>
                </a:solidFill>
              </a:rPr>
              <a:t>        3.6.2 Dynamic Load Allowance</a:t>
            </a:r>
            <a:endParaRPr lang="en-US" sz="1600" dirty="0">
              <a:solidFill>
                <a:srgbClr val="FF0000"/>
              </a:solidFill>
            </a:endParaRPr>
          </a:p>
          <a:p>
            <a:pPr algn="just">
              <a:buNone/>
            </a:pPr>
            <a:r>
              <a:rPr lang="en-US" sz="1600" b="1" dirty="0">
                <a:solidFill>
                  <a:srgbClr val="FF0000"/>
                </a:solidFill>
              </a:rPr>
              <a:t>        3.6.2.1 General</a:t>
            </a:r>
            <a:endParaRPr lang="en-US" sz="1600" dirty="0">
              <a:solidFill>
                <a:srgbClr val="FF0000"/>
              </a:solidFill>
            </a:endParaRPr>
          </a:p>
          <a:p>
            <a:pPr algn="just">
              <a:buNone/>
            </a:pPr>
            <a:r>
              <a:rPr lang="en-US" sz="1600" dirty="0"/>
              <a:t>        Unless otherwise permitted in Articles 3.6.2.2 and 3.6.2.3, the static effects of the design truck or tandem, other than centrifugal and braking forces, shall be increased by the percentage specified in Table 3.6.2.1-1 for dynamic load allowance. The factor to be applied to the static load shall be taken as: (1 + </a:t>
            </a:r>
            <a:r>
              <a:rPr lang="en-US" sz="1600" i="1" dirty="0"/>
              <a:t>IM</a:t>
            </a:r>
            <a:r>
              <a:rPr lang="en-US" sz="1600" dirty="0"/>
              <a:t>/100). The dynamic load allowance shall not be applied to pedestrian loads or to the design lane load.</a:t>
            </a:r>
          </a:p>
          <a:p>
            <a:pPr algn="just">
              <a:buNone/>
            </a:pPr>
            <a:endParaRPr lang="en-US" sz="1600" dirty="0"/>
          </a:p>
          <a:p>
            <a:pPr algn="just">
              <a:buNone/>
            </a:pPr>
            <a:endParaRPr lang="en-US" sz="1600" dirty="0"/>
          </a:p>
          <a:p>
            <a:pPr algn="just">
              <a:buNone/>
            </a:pPr>
            <a:endParaRPr lang="en-US" sz="1600" dirty="0"/>
          </a:p>
          <a:p>
            <a:pPr>
              <a:buNone/>
            </a:pPr>
            <a:endParaRPr lang="en-US" sz="1600" dirty="0"/>
          </a:p>
          <a:p>
            <a:pPr lvl="1">
              <a:buFont typeface="Wingdings" pitchFamily="2" charset="2"/>
              <a:buChar char="q"/>
            </a:pPr>
            <a:r>
              <a:rPr lang="en-US" sz="1400" b="1" dirty="0"/>
              <a:t>The Dynamic Load Allowance is applied only to the truck load (including fatigue trucks), not to lane loads or pedestrian loads.</a:t>
            </a:r>
            <a:endParaRPr lang="en-US" sz="1400" dirty="0"/>
          </a:p>
          <a:p>
            <a:pPr>
              <a:buNone/>
            </a:pPr>
            <a:r>
              <a:rPr lang="en-US" sz="1400" b="1" dirty="0">
                <a:solidFill>
                  <a:srgbClr val="FF0000"/>
                </a:solidFill>
              </a:rPr>
              <a:t>        3.6.2.2: Buried Components</a:t>
            </a:r>
            <a:endParaRPr lang="en-US" sz="1400" dirty="0">
              <a:solidFill>
                <a:srgbClr val="FF0000"/>
              </a:solidFill>
            </a:endParaRPr>
          </a:p>
          <a:p>
            <a:pPr>
              <a:buNone/>
            </a:pPr>
            <a:r>
              <a:rPr lang="en-US" sz="1400" dirty="0"/>
              <a:t>         The dynamic load allowance for culverts and other buried structures covered by Section 12, in percent shall be taken as:</a:t>
            </a:r>
          </a:p>
          <a:p>
            <a:pPr>
              <a:buNone/>
            </a:pPr>
            <a:r>
              <a:rPr lang="en-US" sz="1600" i="1" dirty="0"/>
              <a:t>              IM </a:t>
            </a:r>
            <a:r>
              <a:rPr lang="en-US" sz="1600" dirty="0"/>
              <a:t>= 33(1.0 – 0.41</a:t>
            </a:r>
            <a:r>
              <a:rPr lang="en-US" sz="1600" i="1" dirty="0"/>
              <a:t>DE</a:t>
            </a:r>
            <a:r>
              <a:rPr lang="en-US" sz="1600" dirty="0"/>
              <a:t>) &gt; 0%</a:t>
            </a:r>
          </a:p>
          <a:p>
            <a:pPr>
              <a:buNone/>
            </a:pPr>
            <a:r>
              <a:rPr lang="en-US" sz="1400" dirty="0"/>
              <a:t>                  where : </a:t>
            </a:r>
            <a:r>
              <a:rPr lang="en-US" sz="1400" i="1" dirty="0"/>
              <a:t>DE </a:t>
            </a:r>
            <a:r>
              <a:rPr lang="en-US" sz="1400" dirty="0"/>
              <a:t>= minimum depth of earth cover above the structure (m)</a:t>
            </a:r>
          </a:p>
          <a:p>
            <a:pPr>
              <a:buNone/>
            </a:pPr>
            <a:endParaRPr lang="en-US" sz="1600" b="1" dirty="0">
              <a:solidFill>
                <a:srgbClr val="FF0000"/>
              </a:solidFill>
            </a:endParaRPr>
          </a:p>
          <a:p>
            <a:pPr>
              <a:buNone/>
            </a:pPr>
            <a:endParaRPr lang="en-US" sz="1600" dirty="0">
              <a:solidFill>
                <a:srgbClr val="FF0000"/>
              </a:solidFill>
            </a:endParaRPr>
          </a:p>
          <a:p>
            <a:pPr lvl="1">
              <a:buNone/>
            </a:pPr>
            <a:endParaRPr lang="en-US" sz="1600" dirty="0"/>
          </a:p>
          <a:p>
            <a:pPr>
              <a:buNone/>
            </a:pPr>
            <a:endParaRPr lang="en-US" sz="1800" dirty="0"/>
          </a:p>
          <a:p>
            <a:pPr>
              <a:buNone/>
            </a:pPr>
            <a:endParaRPr lang="en-US" sz="1800" dirty="0"/>
          </a:p>
          <a:p>
            <a:pPr>
              <a:buNone/>
            </a:pPr>
            <a:endParaRPr lang="en-US" sz="1800" dirty="0"/>
          </a:p>
          <a:p>
            <a:pPr>
              <a:buNone/>
            </a:pPr>
            <a:endParaRPr lang="en-US" sz="20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p:txBody>
      </p:sp>
      <p:pic>
        <p:nvPicPr>
          <p:cNvPr id="2050" name="Picture 2"/>
          <p:cNvPicPr>
            <a:picLocks noChangeAspect="1" noChangeArrowheads="1"/>
          </p:cNvPicPr>
          <p:nvPr/>
        </p:nvPicPr>
        <p:blipFill>
          <a:blip r:embed="rId2"/>
          <a:srcRect/>
          <a:stretch>
            <a:fillRect/>
          </a:stretch>
        </p:blipFill>
        <p:spPr bwMode="auto">
          <a:xfrm>
            <a:off x="990600" y="4191001"/>
            <a:ext cx="7391400" cy="1142999"/>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lgn="just">
              <a:buNone/>
            </a:pPr>
            <a:r>
              <a:rPr lang="en-US" sz="1600" b="1" dirty="0">
                <a:solidFill>
                  <a:srgbClr val="FF0000"/>
                </a:solidFill>
              </a:rPr>
              <a:t>        3.6.3—Centrifugal Forces: </a:t>
            </a:r>
            <a:r>
              <a:rPr lang="en-US" sz="1600" b="1" i="1" dirty="0">
                <a:solidFill>
                  <a:srgbClr val="FF0000"/>
                </a:solidFill>
              </a:rPr>
              <a:t>CE</a:t>
            </a:r>
            <a:endParaRPr lang="en-US" sz="1600" dirty="0">
              <a:solidFill>
                <a:srgbClr val="FF0000"/>
              </a:solidFill>
            </a:endParaRPr>
          </a:p>
          <a:p>
            <a:pPr algn="just">
              <a:buNone/>
            </a:pPr>
            <a:r>
              <a:rPr lang="en-US" sz="1600" dirty="0"/>
              <a:t>        For the purpose of computing the radial force or the overturning effect on wheel loads, the centrifugal effect on live load shall be taken as the product of the axle weights of the design truck or tandem and the factor </a:t>
            </a:r>
            <a:r>
              <a:rPr lang="en-US" sz="1600" i="1" dirty="0"/>
              <a:t>C</a:t>
            </a:r>
            <a:r>
              <a:rPr lang="en-US" sz="1600" dirty="0"/>
              <a:t>, taken as:</a:t>
            </a:r>
          </a:p>
          <a:p>
            <a:pPr algn="just">
              <a:buNone/>
            </a:pPr>
            <a:r>
              <a:rPr lang="en-US" sz="2000" i="1" dirty="0"/>
              <a:t>           C= f  v2 </a:t>
            </a:r>
            <a:r>
              <a:rPr lang="en-US" sz="2000" dirty="0"/>
              <a:t>/ g R               ……..  (3.6.3-1)</a:t>
            </a:r>
          </a:p>
          <a:p>
            <a:pPr algn="just">
              <a:buNone/>
            </a:pPr>
            <a:r>
              <a:rPr lang="en-US" sz="1600" i="1" dirty="0"/>
              <a:t>              v </a:t>
            </a:r>
            <a:r>
              <a:rPr lang="en-US" sz="1600" dirty="0"/>
              <a:t>= highway design speed (km/hr) , </a:t>
            </a:r>
            <a:r>
              <a:rPr lang="en-US" sz="1600" i="1" dirty="0"/>
              <a:t>f </a:t>
            </a:r>
            <a:r>
              <a:rPr lang="en-US" sz="1600" dirty="0"/>
              <a:t>= 4/3 for all load combinations except fatigue and 1.0 for fatigue</a:t>
            </a:r>
          </a:p>
          <a:p>
            <a:pPr algn="just">
              <a:buNone/>
            </a:pPr>
            <a:r>
              <a:rPr lang="en-US" sz="1600" i="1" dirty="0"/>
              <a:t>              g </a:t>
            </a:r>
            <a:r>
              <a:rPr lang="en-US" sz="1600" dirty="0"/>
              <a:t>= gravitational constant = 9.807 m/sec2.</a:t>
            </a:r>
          </a:p>
          <a:p>
            <a:pPr algn="just">
              <a:buNone/>
            </a:pPr>
            <a:r>
              <a:rPr lang="en-US" sz="1600" i="1" dirty="0"/>
              <a:t>              R </a:t>
            </a:r>
            <a:r>
              <a:rPr lang="en-US" sz="1600" dirty="0"/>
              <a:t>= radius of curvature for the traffic lane (m).</a:t>
            </a:r>
          </a:p>
          <a:p>
            <a:pPr lvl="1" algn="just">
              <a:buFont typeface="Wingdings" pitchFamily="2" charset="2"/>
              <a:buChar char="q"/>
            </a:pPr>
            <a:r>
              <a:rPr lang="en-US" sz="1600" b="1" dirty="0"/>
              <a:t>The multiple presence factors shall apply.</a:t>
            </a:r>
          </a:p>
          <a:p>
            <a:pPr lvl="1" algn="just">
              <a:buFont typeface="Wingdings" pitchFamily="2" charset="2"/>
              <a:buChar char="q"/>
            </a:pPr>
            <a:r>
              <a:rPr lang="en-US" sz="1600" b="1" dirty="0"/>
              <a:t>Centrifugal forces shall be applied horizontally at a distance 1.80m above the roadway surface. A load path to carry the radial force to the substructure shall be provided.</a:t>
            </a:r>
          </a:p>
          <a:p>
            <a:pPr lvl="1" algn="just">
              <a:buFont typeface="Wingdings" pitchFamily="2" charset="2"/>
              <a:buChar char="q"/>
            </a:pPr>
            <a:r>
              <a:rPr lang="en-US" sz="1600" b="1" dirty="0"/>
              <a:t>The effect of super elevation in reducing the overturning effect of centrifugal force on vertical wheel leads may be considered.</a:t>
            </a:r>
          </a:p>
          <a:p>
            <a:pPr lvl="1" algn="just">
              <a:buNone/>
            </a:pPr>
            <a:endParaRPr lang="en-US" sz="1600" dirty="0"/>
          </a:p>
          <a:p>
            <a:pPr algn="just">
              <a:buNone/>
            </a:pPr>
            <a:r>
              <a:rPr lang="en-US" sz="1600" b="1" dirty="0"/>
              <a:t>        </a:t>
            </a:r>
            <a:r>
              <a:rPr lang="en-US" sz="1600" b="1" dirty="0">
                <a:solidFill>
                  <a:srgbClr val="FF0000"/>
                </a:solidFill>
              </a:rPr>
              <a:t>3.6.4: Braking Force - </a:t>
            </a:r>
            <a:r>
              <a:rPr lang="en-US" sz="1600" b="1" i="1" dirty="0">
                <a:solidFill>
                  <a:srgbClr val="FF0000"/>
                </a:solidFill>
              </a:rPr>
              <a:t>BR</a:t>
            </a:r>
            <a:endParaRPr lang="en-US" sz="1600" dirty="0">
              <a:solidFill>
                <a:srgbClr val="FF0000"/>
              </a:solidFill>
            </a:endParaRPr>
          </a:p>
          <a:p>
            <a:pPr algn="just">
              <a:buNone/>
            </a:pPr>
            <a:r>
              <a:rPr lang="en-US" sz="1600" b="1" dirty="0"/>
              <a:t>        The braking force shall be taken as the greater of:</a:t>
            </a:r>
            <a:endParaRPr lang="en-US" sz="1600" dirty="0"/>
          </a:p>
          <a:p>
            <a:pPr lvl="1" algn="just">
              <a:buFont typeface="Wingdings" pitchFamily="2" charset="2"/>
              <a:buChar char="q"/>
            </a:pPr>
            <a:r>
              <a:rPr lang="en-US" sz="1600" dirty="0"/>
              <a:t>    25% of the axle weights of the design truck or design tandem</a:t>
            </a:r>
          </a:p>
          <a:p>
            <a:pPr lvl="1" algn="just">
              <a:buFont typeface="Wingdings" pitchFamily="2" charset="2"/>
              <a:buChar char="q"/>
            </a:pPr>
            <a:r>
              <a:rPr lang="en-US" sz="1600" dirty="0"/>
              <a:t>    or 5% of the design truck plus lane load</a:t>
            </a:r>
          </a:p>
          <a:p>
            <a:pPr lvl="1" algn="just">
              <a:buFont typeface="Wingdings" pitchFamily="2" charset="2"/>
              <a:buChar char="q"/>
            </a:pPr>
            <a:r>
              <a:rPr lang="en-US" sz="1600" dirty="0"/>
              <a:t>    or 5% of the design tandem plus lane load</a:t>
            </a:r>
          </a:p>
          <a:p>
            <a:pPr lvl="1" algn="just">
              <a:buFont typeface="Wingdings" pitchFamily="2" charset="2"/>
              <a:buChar char="q"/>
            </a:pPr>
            <a:r>
              <a:rPr lang="en-US" sz="1600" dirty="0"/>
              <a:t>This braking force shall be placed in all design lanes which are considered to be loaded in accordance with Article 3.6.1.1.1 (defines number of design lanes) and which are carrying traffic headed in the same direction. These forces shall be assumed to act horizontally at a distance of 1.80m above the roadway surface in either longitudinal direction to cause extreme force effects. All design lanes shall be simultaneously loaded for bridges likely to become one-directional in the future.</a:t>
            </a:r>
          </a:p>
          <a:p>
            <a:pPr>
              <a:buNone/>
            </a:pPr>
            <a:endParaRPr lang="en-US" sz="1600" b="1" dirty="0">
              <a:solidFill>
                <a:srgbClr val="FF0000"/>
              </a:solidFill>
            </a:endParaRPr>
          </a:p>
          <a:p>
            <a:pPr>
              <a:buNone/>
            </a:pPr>
            <a:endParaRPr lang="en-US" sz="1600" dirty="0">
              <a:solidFill>
                <a:srgbClr val="FF0000"/>
              </a:solidFill>
            </a:endParaRPr>
          </a:p>
          <a:p>
            <a:pPr lvl="1">
              <a:buNone/>
            </a:pPr>
            <a:endParaRPr lang="en-US" sz="1600" dirty="0"/>
          </a:p>
          <a:p>
            <a:pPr>
              <a:buNone/>
            </a:pPr>
            <a:endParaRPr lang="en-US" sz="1800" dirty="0"/>
          </a:p>
          <a:p>
            <a:pPr>
              <a:buNone/>
            </a:pPr>
            <a:endParaRPr lang="en-US" sz="1800" dirty="0"/>
          </a:p>
          <a:p>
            <a:pPr>
              <a:buNone/>
            </a:pPr>
            <a:endParaRPr lang="en-US" sz="1800" dirty="0"/>
          </a:p>
          <a:p>
            <a:pPr>
              <a:buNone/>
            </a:pPr>
            <a:endParaRPr lang="en-US" sz="20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lgn="just">
              <a:buNone/>
            </a:pPr>
            <a:r>
              <a:rPr lang="en-US" sz="1600" b="1" dirty="0">
                <a:solidFill>
                  <a:srgbClr val="FF0000"/>
                </a:solidFill>
              </a:rPr>
              <a:t>        3.6.5: Vehicular Collision Force – </a:t>
            </a:r>
            <a:r>
              <a:rPr lang="en-US" sz="1600" b="1" i="1" dirty="0">
                <a:solidFill>
                  <a:srgbClr val="FF0000"/>
                </a:solidFill>
              </a:rPr>
              <a:t>CT</a:t>
            </a:r>
            <a:endParaRPr lang="en-US" sz="1600" dirty="0">
              <a:solidFill>
                <a:srgbClr val="FF0000"/>
              </a:solidFill>
            </a:endParaRPr>
          </a:p>
          <a:p>
            <a:pPr algn="just">
              <a:buNone/>
            </a:pPr>
            <a:r>
              <a:rPr lang="en-US" sz="1600" b="1" i="1" dirty="0">
                <a:solidFill>
                  <a:srgbClr val="FF0000"/>
                </a:solidFill>
              </a:rPr>
              <a:t>        3.6.5.1 Protection of structures</a:t>
            </a:r>
            <a:endParaRPr lang="en-US" sz="1600" dirty="0">
              <a:solidFill>
                <a:srgbClr val="FF0000"/>
              </a:solidFill>
            </a:endParaRPr>
          </a:p>
          <a:p>
            <a:pPr lvl="1" algn="just">
              <a:buFont typeface="Wingdings" pitchFamily="2" charset="2"/>
              <a:buChar char="q"/>
            </a:pPr>
            <a:r>
              <a:rPr lang="en-US" sz="1600" b="1" dirty="0"/>
              <a:t>The provisions of Article 3.6.5.2 need not be considered for structures which are protected by:</a:t>
            </a:r>
          </a:p>
          <a:p>
            <a:pPr lvl="1" algn="just">
              <a:buFont typeface="Wingdings" pitchFamily="2" charset="2"/>
              <a:buChar char="q"/>
            </a:pPr>
            <a:r>
              <a:rPr lang="en-US" sz="1600" b="1" dirty="0"/>
              <a:t>      </a:t>
            </a:r>
            <a:r>
              <a:rPr lang="en-US" sz="1600" dirty="0"/>
              <a:t>An embankment</a:t>
            </a:r>
          </a:p>
          <a:p>
            <a:pPr lvl="1" algn="just">
              <a:buFont typeface="Wingdings" pitchFamily="2" charset="2"/>
              <a:buChar char="q"/>
            </a:pPr>
            <a:r>
              <a:rPr lang="en-US" sz="1600" dirty="0"/>
              <a:t>      A structurally independent, crash worthy ground mounted 1.37m high barrier located within 3.0m</a:t>
            </a:r>
          </a:p>
          <a:p>
            <a:pPr lvl="1" algn="just">
              <a:buNone/>
            </a:pPr>
            <a:r>
              <a:rPr lang="en-US" sz="1600" dirty="0"/>
              <a:t>            from the component being protected </a:t>
            </a:r>
          </a:p>
          <a:p>
            <a:pPr lvl="1" algn="just">
              <a:buFont typeface="Wingdings" pitchFamily="2" charset="2"/>
              <a:buChar char="q"/>
            </a:pPr>
            <a:r>
              <a:rPr lang="en-US" sz="1600" dirty="0"/>
              <a:t>     A 1.07m in high barrier located at more than 3.0m from the component being protected</a:t>
            </a:r>
          </a:p>
          <a:p>
            <a:pPr lvl="1" algn="just">
              <a:buFont typeface="Wingdings" pitchFamily="2" charset="2"/>
              <a:buChar char="q"/>
            </a:pPr>
            <a:r>
              <a:rPr lang="en-US" sz="1600" b="1" dirty="0"/>
              <a:t>In order to qualify for this exemption, such barrier shall be structurally and geometrically capable of surviving the crash test for Test Level 5, as specified in Section 13.</a:t>
            </a:r>
            <a:endParaRPr lang="en-US" sz="1600" dirty="0"/>
          </a:p>
          <a:p>
            <a:pPr algn="just">
              <a:buNone/>
            </a:pPr>
            <a:r>
              <a:rPr lang="en-US" sz="1600" b="1" dirty="0">
                <a:solidFill>
                  <a:srgbClr val="FF0000"/>
                </a:solidFill>
              </a:rPr>
              <a:t>        3.6.5.2 Vehicle and Railway Collision with Structures</a:t>
            </a:r>
          </a:p>
          <a:p>
            <a:pPr algn="just">
              <a:buNone/>
            </a:pPr>
            <a:r>
              <a:rPr lang="en-US" sz="1600" b="1" dirty="0">
                <a:solidFill>
                  <a:srgbClr val="FF0000"/>
                </a:solidFill>
              </a:rPr>
              <a:t>        </a:t>
            </a:r>
            <a:r>
              <a:rPr lang="en-US" sz="1600" b="1" dirty="0"/>
              <a:t>Abutments and piers located within a distance of 9.0mto the edge of the roadway, shall be designed for an equivalent static force of 1800kN, which is assumed to act in any direction in a horizontal plane, at distance of 1.2m above ground.</a:t>
            </a:r>
          </a:p>
          <a:p>
            <a:pPr algn="just"/>
            <a:endParaRPr lang="en-US" sz="1600" b="1" dirty="0"/>
          </a:p>
          <a:p>
            <a:pPr algn="just">
              <a:buNone/>
            </a:pPr>
            <a:r>
              <a:rPr lang="en-US" sz="1600" b="1" dirty="0">
                <a:solidFill>
                  <a:srgbClr val="FF0000"/>
                </a:solidFill>
              </a:rPr>
              <a:t>        3.7—WATER LOADS: </a:t>
            </a:r>
            <a:r>
              <a:rPr lang="en-US" sz="1600" b="1" i="1" dirty="0">
                <a:solidFill>
                  <a:srgbClr val="FF0000"/>
                </a:solidFill>
              </a:rPr>
              <a:t>WA</a:t>
            </a:r>
            <a:endParaRPr lang="en-US" sz="1600" dirty="0">
              <a:solidFill>
                <a:srgbClr val="FF0000"/>
              </a:solidFill>
            </a:endParaRPr>
          </a:p>
          <a:p>
            <a:pPr algn="just">
              <a:buNone/>
            </a:pPr>
            <a:r>
              <a:rPr lang="en-US" sz="1600" b="1" dirty="0">
                <a:solidFill>
                  <a:srgbClr val="FF0000"/>
                </a:solidFill>
              </a:rPr>
              <a:t>        3.7.1—Static Pressure</a:t>
            </a:r>
            <a:endParaRPr lang="en-US" sz="1600" dirty="0">
              <a:solidFill>
                <a:srgbClr val="FF0000"/>
              </a:solidFill>
            </a:endParaRPr>
          </a:p>
          <a:p>
            <a:pPr algn="just">
              <a:buNone/>
            </a:pPr>
            <a:r>
              <a:rPr lang="en-US" sz="1600" dirty="0"/>
              <a:t>        Static pressure of water shall be assumed to act perpendicular to the surface that is retaining the water. Pressure shall be calculated as the product of height of water above the point of consideration and the specific weight of water. Design water levels for various limit states shall be as specified and/or approved by the Owner.</a:t>
            </a:r>
          </a:p>
          <a:p>
            <a:pPr algn="just">
              <a:buNone/>
            </a:pPr>
            <a:r>
              <a:rPr lang="en-US" sz="1600" b="1" dirty="0">
                <a:solidFill>
                  <a:srgbClr val="FF0000"/>
                </a:solidFill>
              </a:rPr>
              <a:t>        3.7.2—Buoyancy</a:t>
            </a:r>
            <a:endParaRPr lang="en-US" sz="1600" dirty="0">
              <a:solidFill>
                <a:srgbClr val="FF0000"/>
              </a:solidFill>
            </a:endParaRPr>
          </a:p>
          <a:p>
            <a:pPr algn="just">
              <a:buNone/>
            </a:pPr>
            <a:r>
              <a:rPr lang="en-US" sz="1600" dirty="0"/>
              <a:t>        Buoyancy shall be considered to be an uplift force, taken as the sum of the vertical components of static pressures, as specified in Article 3.7.1, acting on all components below design water level. For substructures with cavities in which the presence or absence of water cannot be ascertained, the condition producing the least favorable force effect should be chosen.</a:t>
            </a:r>
            <a:endParaRPr lang="en-US" sz="1800" dirty="0"/>
          </a:p>
          <a:p>
            <a:pPr>
              <a:buNone/>
            </a:pPr>
            <a:endParaRPr lang="en-US" sz="1800" dirty="0"/>
          </a:p>
          <a:p>
            <a:pPr>
              <a:buNone/>
            </a:pPr>
            <a:endParaRPr lang="en-US" sz="1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lgn="just">
              <a:buNone/>
            </a:pPr>
            <a:r>
              <a:rPr lang="en-US" sz="1800" b="1" dirty="0">
                <a:solidFill>
                  <a:srgbClr val="FF0000"/>
                </a:solidFill>
              </a:rPr>
              <a:t>        3.7.3—Stream Pressure</a:t>
            </a:r>
            <a:endParaRPr lang="en-US" sz="1800" dirty="0">
              <a:solidFill>
                <a:srgbClr val="FF0000"/>
              </a:solidFill>
            </a:endParaRPr>
          </a:p>
          <a:p>
            <a:pPr algn="just">
              <a:buNone/>
            </a:pPr>
            <a:r>
              <a:rPr lang="en-US" sz="1800" b="1" dirty="0">
                <a:solidFill>
                  <a:srgbClr val="FF0000"/>
                </a:solidFill>
              </a:rPr>
              <a:t>        3.7.3.1—Longitudinal</a:t>
            </a:r>
            <a:endParaRPr lang="en-US" sz="1800" dirty="0">
              <a:solidFill>
                <a:srgbClr val="FF0000"/>
              </a:solidFill>
            </a:endParaRPr>
          </a:p>
          <a:p>
            <a:pPr algn="just">
              <a:buNone/>
            </a:pPr>
            <a:r>
              <a:rPr lang="en-US" sz="1800" dirty="0"/>
              <a:t>         The pressure of flowing water acting in the Longitudinal direction of substructures shall be taken as:</a:t>
            </a:r>
          </a:p>
          <a:p>
            <a:pPr algn="just">
              <a:buNone/>
            </a:pPr>
            <a:r>
              <a:rPr lang="en-US" sz="1800" dirty="0"/>
              <a:t>             p = 5.14 x 10</a:t>
            </a:r>
            <a:r>
              <a:rPr lang="en-US" sz="1800" baseline="30000" dirty="0"/>
              <a:t>-4</a:t>
            </a:r>
            <a:r>
              <a:rPr lang="en-US" sz="1800" dirty="0"/>
              <a:t> C</a:t>
            </a:r>
            <a:r>
              <a:rPr lang="en-US" sz="1800" baseline="-25000" dirty="0"/>
              <a:t>D</a:t>
            </a:r>
            <a:r>
              <a:rPr lang="en-US" sz="1800" dirty="0"/>
              <a:t> V</a:t>
            </a:r>
            <a:r>
              <a:rPr lang="en-US" sz="1800" baseline="30000" dirty="0"/>
              <a:t>2</a:t>
            </a:r>
            <a:endParaRPr lang="en-US" sz="1800" dirty="0"/>
          </a:p>
          <a:p>
            <a:pPr algn="just">
              <a:buNone/>
            </a:pPr>
            <a:r>
              <a:rPr lang="en-US" sz="1800" i="1" dirty="0"/>
              <a:t>               p </a:t>
            </a:r>
            <a:r>
              <a:rPr lang="en-US" sz="1800" dirty="0"/>
              <a:t>= pressure of flowing water (</a:t>
            </a:r>
            <a:r>
              <a:rPr lang="en-US" sz="1800" dirty="0" err="1"/>
              <a:t>MPa</a:t>
            </a:r>
            <a:r>
              <a:rPr lang="en-US" sz="1800" dirty="0"/>
              <a:t>)</a:t>
            </a:r>
          </a:p>
          <a:p>
            <a:pPr algn="just">
              <a:buNone/>
            </a:pPr>
            <a:r>
              <a:rPr lang="en-US" sz="1800" i="1" dirty="0"/>
              <a:t>              C</a:t>
            </a:r>
            <a:r>
              <a:rPr lang="en-US" sz="1800" i="1" baseline="-25000" dirty="0"/>
              <a:t>D</a:t>
            </a:r>
            <a:r>
              <a:rPr lang="en-US" sz="1800" dirty="0"/>
              <a:t>= drag coefficient for piers as specified in Table 3.7.3.1-1</a:t>
            </a:r>
          </a:p>
          <a:p>
            <a:pPr algn="just">
              <a:buNone/>
            </a:pPr>
            <a:r>
              <a:rPr lang="en-US" sz="1800" i="1" dirty="0"/>
              <a:t>               V </a:t>
            </a:r>
            <a:r>
              <a:rPr lang="en-US" sz="1800" dirty="0"/>
              <a:t>= design velocity of water for the design flood in strength and service limit states and for the check</a:t>
            </a:r>
          </a:p>
          <a:p>
            <a:pPr algn="just">
              <a:buNone/>
            </a:pPr>
            <a:r>
              <a:rPr lang="en-US" sz="1800" dirty="0"/>
              <a:t>                      flood in the extreme event limit state (m/s) </a:t>
            </a:r>
          </a:p>
          <a:p>
            <a:pPr algn="just">
              <a:buNone/>
            </a:pPr>
            <a:r>
              <a:rPr lang="en-US" sz="1800" b="1" dirty="0">
                <a:solidFill>
                  <a:srgbClr val="FF0000"/>
                </a:solidFill>
              </a:rPr>
              <a:t>        3.7.3.2—Lateral</a:t>
            </a:r>
            <a:endParaRPr lang="en-US" sz="1800" dirty="0">
              <a:solidFill>
                <a:srgbClr val="FF0000"/>
              </a:solidFill>
            </a:endParaRPr>
          </a:p>
          <a:p>
            <a:pPr algn="just">
              <a:buNone/>
            </a:pPr>
            <a:r>
              <a:rPr lang="en-US" sz="1800" dirty="0"/>
              <a:t>        The lateral, uniformly distributed pressure on a substructure due to water flowing at an angle, θ, to the longitudinal axis of the pier shall be taken as:</a:t>
            </a:r>
          </a:p>
          <a:p>
            <a:pPr algn="just">
              <a:buNone/>
            </a:pPr>
            <a:r>
              <a:rPr lang="en-US" sz="1800" dirty="0"/>
              <a:t>           p = 5.14 x 10</a:t>
            </a:r>
            <a:r>
              <a:rPr lang="en-US" sz="1800" baseline="30000" dirty="0"/>
              <a:t>-4</a:t>
            </a:r>
            <a:r>
              <a:rPr lang="en-US" sz="1800" dirty="0"/>
              <a:t> C</a:t>
            </a:r>
            <a:r>
              <a:rPr lang="en-US" sz="1800" baseline="-25000" dirty="0"/>
              <a:t>D</a:t>
            </a:r>
            <a:r>
              <a:rPr lang="en-US" sz="1800" dirty="0"/>
              <a:t> V</a:t>
            </a:r>
            <a:r>
              <a:rPr lang="en-US" sz="1800" baseline="30000" dirty="0"/>
              <a:t>2</a:t>
            </a:r>
            <a:endParaRPr lang="en-US" sz="1800" dirty="0"/>
          </a:p>
          <a:p>
            <a:pPr algn="just">
              <a:buNone/>
            </a:pPr>
            <a:r>
              <a:rPr lang="en-US" sz="1800" dirty="0"/>
              <a:t>             where:</a:t>
            </a:r>
          </a:p>
          <a:p>
            <a:pPr algn="just">
              <a:buNone/>
            </a:pPr>
            <a:r>
              <a:rPr lang="en-US" sz="1800" i="1" dirty="0"/>
              <a:t>                  p </a:t>
            </a:r>
            <a:r>
              <a:rPr lang="en-US" sz="1800" dirty="0"/>
              <a:t>= lateral pressure (</a:t>
            </a:r>
            <a:r>
              <a:rPr lang="en-US" sz="1800" dirty="0" err="1"/>
              <a:t>MPa</a:t>
            </a:r>
            <a:r>
              <a:rPr lang="en-US" sz="1800" dirty="0"/>
              <a:t>)</a:t>
            </a:r>
          </a:p>
          <a:p>
            <a:pPr algn="just">
              <a:buNone/>
            </a:pPr>
            <a:r>
              <a:rPr lang="en-US" sz="1800" i="1" dirty="0"/>
              <a:t>                 C</a:t>
            </a:r>
            <a:r>
              <a:rPr lang="en-US" sz="1800" i="1" baseline="-25000" dirty="0"/>
              <a:t>L</a:t>
            </a:r>
            <a:r>
              <a:rPr lang="en-US" sz="1800" dirty="0"/>
              <a:t>= lateral drag coefficient specified in Table 3.7.3.2-1</a:t>
            </a:r>
          </a:p>
          <a:p>
            <a:pPr algn="just">
              <a:buNone/>
            </a:pPr>
            <a:r>
              <a:rPr lang="en-US" sz="1800" b="1" dirty="0">
                <a:solidFill>
                  <a:srgbClr val="FF0000"/>
                </a:solidFill>
              </a:rPr>
              <a:t>        3.7.4—Wave Load</a:t>
            </a:r>
            <a:endParaRPr lang="en-US" sz="1800" dirty="0">
              <a:solidFill>
                <a:srgbClr val="FF0000"/>
              </a:solidFill>
            </a:endParaRPr>
          </a:p>
          <a:p>
            <a:pPr algn="just">
              <a:buNone/>
            </a:pPr>
            <a:r>
              <a:rPr lang="en-US" sz="1800" dirty="0"/>
              <a:t>        Wave action on bridge structures shall be considered for exposed structures where the development of significant wave forces may occur.</a:t>
            </a:r>
          </a:p>
          <a:p>
            <a:pPr>
              <a:buNone/>
            </a:pPr>
            <a:endParaRPr lang="en-US" sz="1600" dirty="0"/>
          </a:p>
          <a:p>
            <a:pPr>
              <a:buNone/>
            </a:pPr>
            <a:endParaRPr lang="en-US" sz="1800" dirty="0"/>
          </a:p>
          <a:p>
            <a:pPr>
              <a:buNone/>
            </a:pPr>
            <a:endParaRPr lang="en-US" sz="1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lgn="just">
              <a:buNone/>
            </a:pPr>
            <a:r>
              <a:rPr lang="en-US" sz="1600" b="1" dirty="0">
                <a:solidFill>
                  <a:srgbClr val="FF0000"/>
                </a:solidFill>
              </a:rPr>
              <a:t>        3.8: Wind Loads </a:t>
            </a:r>
            <a:r>
              <a:rPr lang="en-US" sz="1600" b="1" i="1" dirty="0">
                <a:solidFill>
                  <a:srgbClr val="FF0000"/>
                </a:solidFill>
              </a:rPr>
              <a:t>WL </a:t>
            </a:r>
            <a:r>
              <a:rPr lang="en-US" sz="1600" b="1" dirty="0">
                <a:solidFill>
                  <a:srgbClr val="FF0000"/>
                </a:solidFill>
              </a:rPr>
              <a:t>and </a:t>
            </a:r>
            <a:r>
              <a:rPr lang="en-US" sz="1600" b="1" i="1" dirty="0">
                <a:solidFill>
                  <a:srgbClr val="FF0000"/>
                </a:solidFill>
              </a:rPr>
              <a:t>WS </a:t>
            </a:r>
            <a:r>
              <a:rPr lang="en-US" sz="1600" b="1" dirty="0">
                <a:solidFill>
                  <a:srgbClr val="FF0000"/>
                </a:solidFill>
              </a:rPr>
              <a:t>- General</a:t>
            </a:r>
            <a:endParaRPr lang="en-US" sz="1600" dirty="0">
              <a:solidFill>
                <a:srgbClr val="FF0000"/>
              </a:solidFill>
            </a:endParaRPr>
          </a:p>
          <a:p>
            <a:pPr lvl="1" algn="just">
              <a:buFont typeface="Wingdings" pitchFamily="2" charset="2"/>
              <a:buChar char="q"/>
            </a:pPr>
            <a:r>
              <a:rPr lang="en-US" sz="1400" b="1" i="1" dirty="0"/>
              <a:t>WS </a:t>
            </a:r>
            <a:r>
              <a:rPr lang="en-US" sz="1400" b="1" dirty="0"/>
              <a:t>is the wind load on the structure.</a:t>
            </a:r>
          </a:p>
          <a:p>
            <a:pPr lvl="1" algn="just">
              <a:buFont typeface="Wingdings" pitchFamily="2" charset="2"/>
              <a:buChar char="q"/>
            </a:pPr>
            <a:r>
              <a:rPr lang="en-US" sz="1400" b="1" i="1" dirty="0"/>
              <a:t>WL </a:t>
            </a:r>
            <a:r>
              <a:rPr lang="en-US" sz="1400" b="1" dirty="0"/>
              <a:t>is the wind load on the live load.</a:t>
            </a:r>
          </a:p>
          <a:p>
            <a:pPr lvl="1" algn="just">
              <a:buFont typeface="Wingdings" pitchFamily="2" charset="2"/>
              <a:buChar char="q"/>
            </a:pPr>
            <a:r>
              <a:rPr lang="en-US" sz="1400" b="1" dirty="0"/>
              <a:t>Both horizontal and vertical wind loads must be considered.</a:t>
            </a:r>
          </a:p>
          <a:p>
            <a:pPr lvl="1" algn="just">
              <a:buFont typeface="Wingdings" pitchFamily="2" charset="2"/>
              <a:buChar char="q"/>
            </a:pPr>
            <a:r>
              <a:rPr lang="en-US" sz="1400" b="1" dirty="0"/>
              <a:t>The pressures are assumed to be caused by a base wind velocity, </a:t>
            </a:r>
            <a:r>
              <a:rPr lang="en-US" sz="1400" b="1" i="1" dirty="0"/>
              <a:t>VB </a:t>
            </a:r>
            <a:r>
              <a:rPr lang="en-US" sz="1400" b="1" dirty="0"/>
              <a:t>= 160 </a:t>
            </a:r>
            <a:r>
              <a:rPr lang="en-US" sz="1400" b="1" dirty="0" err="1"/>
              <a:t>kmph</a:t>
            </a:r>
            <a:r>
              <a:rPr lang="en-US" sz="1400" b="1" dirty="0"/>
              <a:t>.</a:t>
            </a:r>
          </a:p>
          <a:p>
            <a:pPr lvl="1" algn="just">
              <a:buFont typeface="Wingdings" pitchFamily="2" charset="2"/>
              <a:buChar char="q"/>
            </a:pPr>
            <a:r>
              <a:rPr lang="en-US" sz="1400" b="1" dirty="0"/>
              <a:t>The wind is assumed to be a uniformly distributed load applied to the sum area of all components of the structure, as seen in elevation taken perpendicular to the wind direction. The direction is varied to produce the extreme force effect. Areas which do not contribute to the extreme force effect may be ignored. For both </a:t>
            </a:r>
            <a:r>
              <a:rPr lang="en-US" sz="1400" b="1" i="1" dirty="0"/>
              <a:t>WS </a:t>
            </a:r>
            <a:r>
              <a:rPr lang="en-US" sz="1400" b="1" dirty="0"/>
              <a:t>and </a:t>
            </a:r>
            <a:r>
              <a:rPr lang="en-US" sz="1400" b="1" i="1" dirty="0"/>
              <a:t>WL</a:t>
            </a:r>
            <a:r>
              <a:rPr lang="en-US" sz="1400" b="1" dirty="0"/>
              <a:t>, the first step is to find the design wind velocity, </a:t>
            </a:r>
            <a:r>
              <a:rPr lang="en-US" sz="1400" b="1" i="1" dirty="0"/>
              <a:t>VDZ</a:t>
            </a:r>
            <a:r>
              <a:rPr lang="en-US" sz="1400" b="1" dirty="0"/>
              <a:t>, at a particular elevation, </a:t>
            </a:r>
            <a:r>
              <a:rPr lang="en-US" sz="1400" b="1" i="1" dirty="0"/>
              <a:t>Z</a:t>
            </a:r>
            <a:r>
              <a:rPr lang="en-US" sz="1400" b="1" dirty="0"/>
              <a:t>. For bridges more than 9.0m above low ground or water level:</a:t>
            </a:r>
            <a:endParaRPr lang="en-US" sz="1400" dirty="0"/>
          </a:p>
          <a:p>
            <a:pPr algn="just">
              <a:buNone/>
            </a:pPr>
            <a:r>
              <a:rPr lang="en-US" sz="1400" dirty="0"/>
              <a:t>             </a:t>
            </a:r>
            <a:r>
              <a:rPr lang="en-US" sz="1600" dirty="0"/>
              <a:t>   V</a:t>
            </a:r>
            <a:r>
              <a:rPr lang="en-US" sz="1600" i="1" baseline="-25000" dirty="0"/>
              <a:t>DZ</a:t>
            </a:r>
            <a:r>
              <a:rPr lang="en-US" sz="1600" i="1" dirty="0"/>
              <a:t> = </a:t>
            </a:r>
            <a:r>
              <a:rPr lang="en-US" sz="1600" dirty="0"/>
              <a:t>2.5V</a:t>
            </a:r>
            <a:r>
              <a:rPr lang="en-US" sz="1600" baseline="-25000" dirty="0"/>
              <a:t>0 </a:t>
            </a:r>
            <a:r>
              <a:rPr lang="en-US" sz="1600" dirty="0"/>
              <a:t>(V</a:t>
            </a:r>
            <a:r>
              <a:rPr lang="en-US" sz="1600" baseline="-25000" dirty="0"/>
              <a:t>30</a:t>
            </a:r>
            <a:r>
              <a:rPr lang="en-US" sz="1600" dirty="0"/>
              <a:t>/ V</a:t>
            </a:r>
            <a:r>
              <a:rPr lang="en-US" sz="1600" baseline="-25000" dirty="0"/>
              <a:t>B</a:t>
            </a:r>
            <a:r>
              <a:rPr lang="en-US" sz="1600" dirty="0"/>
              <a:t>) </a:t>
            </a:r>
            <a:r>
              <a:rPr lang="en-US" sz="1600" dirty="0" err="1"/>
              <a:t>ln</a:t>
            </a:r>
            <a:r>
              <a:rPr lang="en-US" sz="1600" dirty="0"/>
              <a:t> (Z / Z</a:t>
            </a:r>
            <a:r>
              <a:rPr lang="en-US" sz="1600" baseline="-25000" dirty="0"/>
              <a:t>0</a:t>
            </a:r>
            <a:r>
              <a:rPr lang="en-US" sz="1600" dirty="0"/>
              <a:t>)</a:t>
            </a:r>
          </a:p>
          <a:p>
            <a:pPr algn="just">
              <a:buNone/>
            </a:pPr>
            <a:r>
              <a:rPr lang="en-US" sz="1400" i="1" dirty="0"/>
              <a:t>                 V</a:t>
            </a:r>
            <a:r>
              <a:rPr lang="en-US" sz="1400" i="1" baseline="-25000" dirty="0"/>
              <a:t>30</a:t>
            </a:r>
            <a:r>
              <a:rPr lang="en-US" sz="1400" dirty="0"/>
              <a:t>= wind velocity at 10.0m above low ground (</a:t>
            </a:r>
            <a:r>
              <a:rPr lang="en-US" sz="1400" dirty="0" err="1"/>
              <a:t>kmph</a:t>
            </a:r>
            <a:r>
              <a:rPr lang="en-US" sz="1400" dirty="0"/>
              <a:t>).</a:t>
            </a:r>
          </a:p>
          <a:p>
            <a:pPr algn="just">
              <a:buNone/>
            </a:pPr>
            <a:r>
              <a:rPr lang="en-US" sz="1400" i="1" dirty="0"/>
              <a:t>                  V</a:t>
            </a:r>
            <a:r>
              <a:rPr lang="en-US" sz="1400" i="1" baseline="-25000" dirty="0"/>
              <a:t>B</a:t>
            </a:r>
            <a:r>
              <a:rPr lang="en-US" sz="1400" dirty="0"/>
              <a:t>= base wind velocity = 160 </a:t>
            </a:r>
            <a:r>
              <a:rPr lang="en-US" sz="1400" dirty="0" err="1"/>
              <a:t>kmph</a:t>
            </a:r>
            <a:endParaRPr lang="en-US" sz="1400" dirty="0"/>
          </a:p>
          <a:p>
            <a:pPr algn="just">
              <a:buNone/>
            </a:pPr>
            <a:r>
              <a:rPr lang="en-US" sz="1400" i="1" dirty="0"/>
              <a:t>                   Z </a:t>
            </a:r>
            <a:r>
              <a:rPr lang="en-US" sz="1400" dirty="0"/>
              <a:t>= height of structure at which the winds are being calculated &gt; 10.0m.above low ground or water level.</a:t>
            </a:r>
          </a:p>
          <a:p>
            <a:pPr algn="just">
              <a:buNone/>
            </a:pPr>
            <a:r>
              <a:rPr lang="en-US" sz="1400" i="1" dirty="0"/>
              <a:t>                  Z</a:t>
            </a:r>
            <a:r>
              <a:rPr lang="en-US" sz="1400" i="1" baseline="-25000" dirty="0"/>
              <a:t>0</a:t>
            </a:r>
            <a:r>
              <a:rPr lang="en-US" sz="1400" dirty="0"/>
              <a:t>= Friction length of upstream fetch (m)</a:t>
            </a:r>
          </a:p>
          <a:p>
            <a:pPr algn="just">
              <a:buNone/>
            </a:pPr>
            <a:r>
              <a:rPr lang="en-US" sz="1400" i="1" dirty="0"/>
              <a:t>                 V</a:t>
            </a:r>
            <a:r>
              <a:rPr lang="en-US" sz="1400" i="1" baseline="-25000" dirty="0"/>
              <a:t>0</a:t>
            </a:r>
            <a:r>
              <a:rPr lang="en-US" sz="1400" dirty="0"/>
              <a:t>= Friction velocity (</a:t>
            </a:r>
            <a:r>
              <a:rPr lang="en-US" sz="1400" dirty="0" err="1"/>
              <a:t>kmph</a:t>
            </a:r>
            <a:r>
              <a:rPr lang="en-US" sz="1400" dirty="0"/>
              <a:t>)</a:t>
            </a:r>
          </a:p>
          <a:p>
            <a:pPr algn="just">
              <a:buNone/>
            </a:pPr>
            <a:r>
              <a:rPr lang="en-US" sz="1600" b="1" dirty="0">
                <a:solidFill>
                  <a:srgbClr val="FF0000"/>
                </a:solidFill>
              </a:rPr>
              <a:t>        3.9—ICE LOADS: </a:t>
            </a:r>
            <a:r>
              <a:rPr lang="en-US" sz="1600" b="1" i="1" dirty="0">
                <a:solidFill>
                  <a:srgbClr val="FF0000"/>
                </a:solidFill>
              </a:rPr>
              <a:t>IC</a:t>
            </a:r>
            <a:endParaRPr lang="en-US" sz="1600" dirty="0">
              <a:solidFill>
                <a:srgbClr val="FF0000"/>
              </a:solidFill>
            </a:endParaRPr>
          </a:p>
          <a:p>
            <a:pPr algn="just">
              <a:buNone/>
            </a:pPr>
            <a:r>
              <a:rPr lang="en-US" sz="1600" b="1" dirty="0">
                <a:solidFill>
                  <a:srgbClr val="FF0000"/>
                </a:solidFill>
              </a:rPr>
              <a:t>        3.9.1—General</a:t>
            </a:r>
            <a:endParaRPr lang="en-US" sz="1600" dirty="0">
              <a:solidFill>
                <a:srgbClr val="FF0000"/>
              </a:solidFill>
            </a:endParaRPr>
          </a:p>
          <a:p>
            <a:pPr algn="just">
              <a:buNone/>
            </a:pPr>
            <a:r>
              <a:rPr lang="en-US" sz="1400" dirty="0"/>
              <a:t>         This Article refers only to freshwater ice in rivers and lakes; ice loads in seawater should be determined by suitable specialists using site-specific information.</a:t>
            </a:r>
          </a:p>
          <a:p>
            <a:pPr algn="just">
              <a:buNone/>
            </a:pPr>
            <a:r>
              <a:rPr lang="en-US" sz="1400" dirty="0"/>
              <a:t>         Ice forces on piers shall be determined with regard to site conditions and expected modes of ice action as follows:</a:t>
            </a:r>
          </a:p>
          <a:p>
            <a:pPr algn="just">
              <a:buNone/>
            </a:pPr>
            <a:r>
              <a:rPr lang="en-US" sz="1400" dirty="0"/>
              <a:t>         • Dynamic pressure due to moving sheets or floes of ice being carried by stream flow, wind, or currents;</a:t>
            </a:r>
          </a:p>
          <a:p>
            <a:pPr algn="just">
              <a:buNone/>
            </a:pPr>
            <a:r>
              <a:rPr lang="en-US" sz="1400" dirty="0"/>
              <a:t>         • Static pressure due to thermal movements of ice sheets;</a:t>
            </a:r>
          </a:p>
          <a:p>
            <a:pPr algn="just">
              <a:buNone/>
            </a:pPr>
            <a:r>
              <a:rPr lang="en-US" sz="1400" dirty="0"/>
              <a:t>         • Pressure resulting from hanging dams or jams of ice; and</a:t>
            </a:r>
          </a:p>
          <a:p>
            <a:pPr algn="just">
              <a:buNone/>
            </a:pPr>
            <a:r>
              <a:rPr lang="en-US" sz="1400" dirty="0"/>
              <a:t>         • Static uplift or vertical load resulting from adhering ice in waters of fluctuating level.</a:t>
            </a:r>
          </a:p>
          <a:p>
            <a:pPr algn="just">
              <a:buNone/>
            </a:pPr>
            <a:r>
              <a:rPr lang="en-US" sz="1400" dirty="0"/>
              <a:t>         The expected </a:t>
            </a:r>
            <a:r>
              <a:rPr lang="en-US" sz="1400" dirty="0" err="1"/>
              <a:t>thickNess</a:t>
            </a:r>
            <a:r>
              <a:rPr lang="en-US" sz="1400" dirty="0"/>
              <a:t> of ice, the direction of its movement, and the height of its action shall be determined by field investigations, review of public records, aerial surveys, or other suitable means.</a:t>
            </a:r>
          </a:p>
          <a:p>
            <a:pPr>
              <a:buNone/>
            </a:pPr>
            <a:endParaRPr lang="en-US" sz="1800" dirty="0"/>
          </a:p>
          <a:p>
            <a:pPr>
              <a:buNone/>
            </a:pPr>
            <a:endParaRPr lang="en-US"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lgn="just">
              <a:buNone/>
            </a:pPr>
            <a:r>
              <a:rPr lang="en-US" sz="1600" b="1" dirty="0"/>
              <a:t>        </a:t>
            </a:r>
            <a:r>
              <a:rPr lang="en-US" sz="1600" b="1" dirty="0">
                <a:solidFill>
                  <a:srgbClr val="FF0000"/>
                </a:solidFill>
              </a:rPr>
              <a:t>3.10 Earthquake Effects: EQ</a:t>
            </a:r>
            <a:endParaRPr lang="en-US" sz="1600" dirty="0">
              <a:solidFill>
                <a:srgbClr val="FF0000"/>
              </a:solidFill>
            </a:endParaRPr>
          </a:p>
          <a:p>
            <a:pPr algn="just">
              <a:buNone/>
            </a:pPr>
            <a:r>
              <a:rPr lang="en-US" sz="1400" dirty="0"/>
              <a:t>        Bridges shall be designed to have a low probability of collapse but may suffer significant damage and disruption to service when subject to earthquake ground motions that have a seven percent probability of </a:t>
            </a:r>
            <a:r>
              <a:rPr lang="en-US" sz="1400" dirty="0" err="1"/>
              <a:t>exceedance</a:t>
            </a:r>
            <a:r>
              <a:rPr lang="en-US" sz="1400" dirty="0"/>
              <a:t> in 75 yr. Partial or complete replacement may be required. Higher levels of performance may be used with the authorization of the Bridge Owner. Earthquake loads shall be taken to be horizontal force effects determined in accordance with the response coefficient, </a:t>
            </a:r>
            <a:r>
              <a:rPr lang="en-US" sz="1400" i="1" dirty="0" err="1"/>
              <a:t>Csm</a:t>
            </a:r>
            <a:r>
              <a:rPr lang="en-US" sz="1400" dirty="0"/>
              <a:t>, specified in Article 3.10.4, and the equivalent weight of the superstructure, and adjusted by the response modification factor, </a:t>
            </a:r>
            <a:r>
              <a:rPr lang="en-US" sz="1400" i="1" dirty="0"/>
              <a:t>R</a:t>
            </a:r>
            <a:r>
              <a:rPr lang="en-US" sz="1400" dirty="0"/>
              <a:t>, specified in Article 3.10.7.1. The provisions herein shall apply to bridges of conventional construction. The Owner shall specify and/or approve appropriate provisions for nonconventional construction.</a:t>
            </a:r>
          </a:p>
          <a:p>
            <a:pPr lvl="1" algn="just">
              <a:buFont typeface="Wingdings" pitchFamily="2" charset="2"/>
              <a:buChar char="q"/>
            </a:pPr>
            <a:r>
              <a:rPr lang="en-US" sz="1400" b="1" i="1" dirty="0">
                <a:solidFill>
                  <a:srgbClr val="002060"/>
                </a:solidFill>
              </a:rPr>
              <a:t>All bridges in Erbil fall in Seismic Zone II</a:t>
            </a:r>
          </a:p>
          <a:p>
            <a:pPr lvl="1" algn="just">
              <a:buFont typeface="Wingdings" pitchFamily="2" charset="2"/>
              <a:buChar char="q"/>
            </a:pPr>
            <a:r>
              <a:rPr lang="en-US" sz="1400" b="1" i="1" dirty="0">
                <a:solidFill>
                  <a:srgbClr val="002060"/>
                </a:solidFill>
              </a:rPr>
              <a:t>Design the connection between the superstructure and substructure to resist 0.2 times the vertical reaction due to tributary permanent load.</a:t>
            </a:r>
          </a:p>
          <a:p>
            <a:pPr lvl="1" algn="just">
              <a:buFont typeface="Wingdings" pitchFamily="2" charset="2"/>
              <a:buChar char="q"/>
            </a:pPr>
            <a:r>
              <a:rPr lang="en-US" sz="1400" b="1" i="1" dirty="0">
                <a:solidFill>
                  <a:srgbClr val="002060"/>
                </a:solidFill>
              </a:rPr>
              <a:t>The Extreme Event I load factor for live load, </a:t>
            </a:r>
            <a:r>
              <a:rPr lang="en-US" sz="1400" dirty="0" err="1">
                <a:solidFill>
                  <a:srgbClr val="002060"/>
                </a:solidFill>
              </a:rPr>
              <a:t>γ</a:t>
            </a:r>
            <a:r>
              <a:rPr lang="en-US" sz="1400" b="1" i="1" dirty="0" err="1">
                <a:solidFill>
                  <a:srgbClr val="002060"/>
                </a:solidFill>
              </a:rPr>
              <a:t>EQ</a:t>
            </a:r>
            <a:r>
              <a:rPr lang="en-US" sz="1400" b="1" i="1" dirty="0">
                <a:solidFill>
                  <a:srgbClr val="002060"/>
                </a:solidFill>
              </a:rPr>
              <a:t> is taken as 0.0.</a:t>
            </a:r>
          </a:p>
          <a:p>
            <a:pPr lvl="1" algn="just">
              <a:buFont typeface="Wingdings" pitchFamily="2" charset="2"/>
              <a:buChar char="q"/>
            </a:pPr>
            <a:r>
              <a:rPr lang="en-US" sz="1400" b="1" i="1" dirty="0">
                <a:solidFill>
                  <a:srgbClr val="002060"/>
                </a:solidFill>
              </a:rPr>
              <a:t>If seismic restraints are provided, EQ for substructures at Extreme Event I Limit State = 0.2 times tributary live and dead loads applied in the restrained direction resulting in maximum effect.</a:t>
            </a:r>
            <a:endParaRPr lang="en-US" sz="1400" dirty="0">
              <a:solidFill>
                <a:srgbClr val="002060"/>
              </a:solidFill>
            </a:endParaRPr>
          </a:p>
          <a:p>
            <a:pPr algn="just">
              <a:buNone/>
            </a:pPr>
            <a:r>
              <a:rPr lang="en-US" sz="1600" b="1" dirty="0">
                <a:solidFill>
                  <a:srgbClr val="FF0000"/>
                </a:solidFill>
              </a:rPr>
              <a:t>        3.11—EARTH PRESSURE: </a:t>
            </a:r>
            <a:r>
              <a:rPr lang="en-US" sz="1600" b="1" i="1" dirty="0">
                <a:solidFill>
                  <a:srgbClr val="FF0000"/>
                </a:solidFill>
              </a:rPr>
              <a:t>EH</a:t>
            </a:r>
            <a:r>
              <a:rPr lang="en-US" sz="1600" b="1" dirty="0">
                <a:solidFill>
                  <a:srgbClr val="FF0000"/>
                </a:solidFill>
              </a:rPr>
              <a:t>, </a:t>
            </a:r>
            <a:r>
              <a:rPr lang="en-US" sz="1600" b="1" i="1" dirty="0">
                <a:solidFill>
                  <a:srgbClr val="FF0000"/>
                </a:solidFill>
              </a:rPr>
              <a:t>ES</a:t>
            </a:r>
            <a:r>
              <a:rPr lang="en-US" sz="1600" b="1" dirty="0">
                <a:solidFill>
                  <a:srgbClr val="FF0000"/>
                </a:solidFill>
              </a:rPr>
              <a:t>, </a:t>
            </a:r>
            <a:r>
              <a:rPr lang="en-US" sz="1600" b="1" i="1" dirty="0">
                <a:solidFill>
                  <a:srgbClr val="FF0000"/>
                </a:solidFill>
              </a:rPr>
              <a:t>LS</a:t>
            </a:r>
            <a:r>
              <a:rPr lang="en-US" sz="1600" b="1" dirty="0">
                <a:solidFill>
                  <a:srgbClr val="FF0000"/>
                </a:solidFill>
              </a:rPr>
              <a:t>, AND </a:t>
            </a:r>
            <a:r>
              <a:rPr lang="en-US" sz="1600" b="1" i="1" dirty="0">
                <a:solidFill>
                  <a:srgbClr val="FF0000"/>
                </a:solidFill>
              </a:rPr>
              <a:t>DD</a:t>
            </a:r>
            <a:endParaRPr lang="en-US" sz="1600" dirty="0">
              <a:solidFill>
                <a:srgbClr val="FF0000"/>
              </a:solidFill>
            </a:endParaRPr>
          </a:p>
          <a:p>
            <a:pPr algn="just">
              <a:buNone/>
            </a:pPr>
            <a:r>
              <a:rPr lang="en-US" sz="1600" b="1" dirty="0">
                <a:solidFill>
                  <a:srgbClr val="FF0000"/>
                </a:solidFill>
              </a:rPr>
              <a:t>        3.11.1—General</a:t>
            </a:r>
            <a:endParaRPr lang="en-US" sz="1600" dirty="0">
              <a:solidFill>
                <a:srgbClr val="FF0000"/>
              </a:solidFill>
            </a:endParaRPr>
          </a:p>
          <a:p>
            <a:pPr algn="just">
              <a:buNone/>
            </a:pPr>
            <a:r>
              <a:rPr lang="en-US" sz="1400" dirty="0"/>
              <a:t>        Earth pressure shall be considered as a function of the:</a:t>
            </a:r>
          </a:p>
          <a:p>
            <a:pPr algn="just">
              <a:buNone/>
            </a:pPr>
            <a:r>
              <a:rPr lang="en-US" sz="1400" dirty="0"/>
              <a:t>        • Type and unit weight of earth,</a:t>
            </a:r>
          </a:p>
          <a:p>
            <a:pPr algn="just">
              <a:buNone/>
            </a:pPr>
            <a:r>
              <a:rPr lang="en-US" sz="1400" dirty="0"/>
              <a:t>        • Water content,</a:t>
            </a:r>
          </a:p>
          <a:p>
            <a:pPr algn="just">
              <a:buNone/>
            </a:pPr>
            <a:r>
              <a:rPr lang="en-US" sz="1400" dirty="0"/>
              <a:t>        • Soil creep characteristics,</a:t>
            </a:r>
          </a:p>
          <a:p>
            <a:pPr algn="just">
              <a:buNone/>
            </a:pPr>
            <a:r>
              <a:rPr lang="en-US" sz="1400" dirty="0"/>
              <a:t>        • Degree of compaction,</a:t>
            </a:r>
          </a:p>
          <a:p>
            <a:pPr algn="just">
              <a:buNone/>
            </a:pPr>
            <a:r>
              <a:rPr lang="en-US" sz="1400" dirty="0"/>
              <a:t>        • Location of groundwater table,</a:t>
            </a:r>
          </a:p>
          <a:p>
            <a:pPr algn="just">
              <a:buNone/>
            </a:pPr>
            <a:r>
              <a:rPr lang="en-US" sz="1400" dirty="0"/>
              <a:t>        • Earth-structure interaction,</a:t>
            </a:r>
          </a:p>
          <a:p>
            <a:pPr algn="just">
              <a:buNone/>
            </a:pPr>
            <a:r>
              <a:rPr lang="en-US" sz="1400" dirty="0"/>
              <a:t>        • Amount of surcharge,</a:t>
            </a:r>
          </a:p>
          <a:p>
            <a:pPr algn="just">
              <a:buNone/>
            </a:pPr>
            <a:r>
              <a:rPr lang="en-US" sz="1400" dirty="0"/>
              <a:t>        • Earthquake effects,</a:t>
            </a:r>
          </a:p>
          <a:p>
            <a:pPr algn="just">
              <a:buNone/>
            </a:pPr>
            <a:r>
              <a:rPr lang="en-US" sz="1400" dirty="0"/>
              <a:t>        • Back slope angle, and</a:t>
            </a:r>
          </a:p>
          <a:p>
            <a:pPr algn="just">
              <a:buNone/>
            </a:pPr>
            <a:r>
              <a:rPr lang="en-US" sz="1400" dirty="0"/>
              <a:t>        • Wall inclination.</a:t>
            </a:r>
          </a:p>
          <a:p>
            <a:pPr>
              <a:buNone/>
            </a:pPr>
            <a:endParaRPr lang="en-US" sz="1800" dirty="0"/>
          </a:p>
          <a:p>
            <a:pPr>
              <a:buNone/>
            </a:pPr>
            <a:endParaRPr lang="en-US"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lgn="just">
              <a:buNone/>
            </a:pPr>
            <a:r>
              <a:rPr lang="en-US" sz="1400" b="1" dirty="0">
                <a:solidFill>
                  <a:srgbClr val="FF0000"/>
                </a:solidFill>
              </a:rPr>
              <a:t>        3.12—FORCE EFFECTS DUE TO SUPERIMPOSED DEFORMATIONS: </a:t>
            </a:r>
            <a:r>
              <a:rPr lang="en-US" sz="1400" b="1" i="1" dirty="0">
                <a:solidFill>
                  <a:srgbClr val="FF0000"/>
                </a:solidFill>
              </a:rPr>
              <a:t>TU</a:t>
            </a:r>
            <a:r>
              <a:rPr lang="en-US" sz="1400" b="1" dirty="0">
                <a:solidFill>
                  <a:srgbClr val="FF0000"/>
                </a:solidFill>
              </a:rPr>
              <a:t>, </a:t>
            </a:r>
            <a:r>
              <a:rPr lang="en-US" sz="1400" b="1" i="1" dirty="0">
                <a:solidFill>
                  <a:srgbClr val="FF0000"/>
                </a:solidFill>
              </a:rPr>
              <a:t>TG</a:t>
            </a:r>
            <a:r>
              <a:rPr lang="en-US" sz="1400" b="1" dirty="0">
                <a:solidFill>
                  <a:srgbClr val="FF0000"/>
                </a:solidFill>
              </a:rPr>
              <a:t>, </a:t>
            </a:r>
            <a:r>
              <a:rPr lang="en-US" sz="1400" b="1" i="1" dirty="0">
                <a:solidFill>
                  <a:srgbClr val="FF0000"/>
                </a:solidFill>
              </a:rPr>
              <a:t>SH</a:t>
            </a:r>
            <a:r>
              <a:rPr lang="en-US" sz="1400" b="1" dirty="0">
                <a:solidFill>
                  <a:srgbClr val="FF0000"/>
                </a:solidFill>
              </a:rPr>
              <a:t>, </a:t>
            </a:r>
            <a:r>
              <a:rPr lang="en-US" sz="1400" b="1" i="1" dirty="0">
                <a:solidFill>
                  <a:srgbClr val="FF0000"/>
                </a:solidFill>
              </a:rPr>
              <a:t>CR</a:t>
            </a:r>
            <a:r>
              <a:rPr lang="en-US" sz="1400" b="1" dirty="0">
                <a:solidFill>
                  <a:srgbClr val="FF0000"/>
                </a:solidFill>
              </a:rPr>
              <a:t>, </a:t>
            </a:r>
            <a:r>
              <a:rPr lang="en-US" sz="1400" b="1" i="1" dirty="0">
                <a:solidFill>
                  <a:srgbClr val="FF0000"/>
                </a:solidFill>
              </a:rPr>
              <a:t>SE, PS</a:t>
            </a:r>
            <a:endParaRPr lang="en-US" sz="1400" dirty="0">
              <a:solidFill>
                <a:srgbClr val="FF0000"/>
              </a:solidFill>
            </a:endParaRPr>
          </a:p>
          <a:p>
            <a:pPr algn="just">
              <a:buNone/>
            </a:pPr>
            <a:r>
              <a:rPr lang="en-US" sz="1400" b="1" dirty="0">
                <a:solidFill>
                  <a:srgbClr val="FF0000"/>
                </a:solidFill>
              </a:rPr>
              <a:t>        3.12.1—General</a:t>
            </a:r>
            <a:endParaRPr lang="en-US" sz="1400" dirty="0">
              <a:solidFill>
                <a:srgbClr val="FF0000"/>
              </a:solidFill>
            </a:endParaRPr>
          </a:p>
          <a:p>
            <a:pPr algn="just">
              <a:buNone/>
            </a:pPr>
            <a:r>
              <a:rPr lang="en-US" sz="1400" dirty="0"/>
              <a:t>        Internal force effects in a component due to creep and shrinkage shall be considered. The effect of a temperature gradient should be included where appropriate. Force effects resulting from resisting component deformation, displacement of points of load application, and support movements shall be included in the analysis.</a:t>
            </a:r>
          </a:p>
          <a:p>
            <a:pPr algn="just">
              <a:buNone/>
            </a:pPr>
            <a:r>
              <a:rPr lang="en-US" sz="1400" b="1" dirty="0"/>
              <a:t>        </a:t>
            </a:r>
            <a:r>
              <a:rPr lang="en-US" sz="1400" b="1" dirty="0">
                <a:solidFill>
                  <a:srgbClr val="FF0000"/>
                </a:solidFill>
              </a:rPr>
              <a:t>3.13—FRICTION FORCES: </a:t>
            </a:r>
            <a:r>
              <a:rPr lang="en-US" sz="1400" b="1" i="1" dirty="0">
                <a:solidFill>
                  <a:srgbClr val="FF0000"/>
                </a:solidFill>
              </a:rPr>
              <a:t>FR</a:t>
            </a:r>
            <a:endParaRPr lang="en-US" sz="1400" dirty="0">
              <a:solidFill>
                <a:srgbClr val="FF0000"/>
              </a:solidFill>
            </a:endParaRPr>
          </a:p>
          <a:p>
            <a:pPr algn="just">
              <a:buNone/>
            </a:pPr>
            <a:r>
              <a:rPr lang="en-US" sz="1400" dirty="0"/>
              <a:t>        Forces due to friction shall be established on the basis of extreme values of the friction coefficient between the sliding surfaces. Where appropriate, the effect of moisture and possible degradation or contamination of sliding or rotating surfaces upon the friction coefficient shall be considered. Low and high friction coefficients may be obtained from standard textbooks. If so warranted, the values may be determined by physical tests, especially if the surfaces are expected to be roughened in service.</a:t>
            </a:r>
          </a:p>
          <a:p>
            <a:pPr algn="just">
              <a:buNone/>
            </a:pPr>
            <a:r>
              <a:rPr lang="en-US" sz="1400" b="1" dirty="0"/>
              <a:t>        </a:t>
            </a:r>
            <a:r>
              <a:rPr lang="en-US" sz="1400" b="1" dirty="0">
                <a:solidFill>
                  <a:srgbClr val="FF0000"/>
                </a:solidFill>
              </a:rPr>
              <a:t>3.14—VESSEL COLLISION: </a:t>
            </a:r>
            <a:r>
              <a:rPr lang="en-US" sz="1400" b="1" i="1" dirty="0">
                <a:solidFill>
                  <a:srgbClr val="FF0000"/>
                </a:solidFill>
              </a:rPr>
              <a:t>CV</a:t>
            </a:r>
            <a:endParaRPr lang="en-US" sz="1400" dirty="0">
              <a:solidFill>
                <a:srgbClr val="FF0000"/>
              </a:solidFill>
            </a:endParaRPr>
          </a:p>
          <a:p>
            <a:pPr algn="just">
              <a:buNone/>
            </a:pPr>
            <a:r>
              <a:rPr lang="en-US" sz="1400" b="1" dirty="0">
                <a:solidFill>
                  <a:srgbClr val="FF0000"/>
                </a:solidFill>
              </a:rPr>
              <a:t>        3.14.1—General</a:t>
            </a:r>
            <a:endParaRPr lang="en-US" sz="1400" dirty="0">
              <a:solidFill>
                <a:srgbClr val="FF0000"/>
              </a:solidFill>
            </a:endParaRPr>
          </a:p>
          <a:p>
            <a:pPr algn="just">
              <a:buNone/>
            </a:pPr>
            <a:r>
              <a:rPr lang="en-US" sz="1400" dirty="0"/>
              <a:t>        The provisions of this Article apply to the accidental collision between a vessel and a bridge. These provisions may be revised as stated in Article 3.14.16 to account for intentional collisions. All bridge components in a navigable waterway crossing, located in design water depths not less than 600mm, shall be designed for vessel </a:t>
            </a:r>
            <a:r>
              <a:rPr lang="en-US" sz="1400" dirty="0" err="1"/>
              <a:t>iMPact</a:t>
            </a:r>
            <a:r>
              <a:rPr lang="en-US" sz="1400" dirty="0"/>
              <a:t>. The minimum design </a:t>
            </a:r>
            <a:r>
              <a:rPr lang="en-US" sz="1400" dirty="0" err="1"/>
              <a:t>iMPact</a:t>
            </a:r>
            <a:r>
              <a:rPr lang="en-US" sz="1400" dirty="0"/>
              <a:t> load for substructure design shall be determined using an empty hopper barge drifting at a velocity equal to the yearly mean current for the waterway location. The design barge shall be a single 10.7×60m barge, with an empty displacement of 200 ton, unless approved otherwise by the Owner. Where bridges span deep draft waterways and are not sufficiently high to preclude contact with the vessel, the minimum superstructure design </a:t>
            </a:r>
            <a:r>
              <a:rPr lang="en-US" sz="1400" dirty="0" err="1"/>
              <a:t>iMPact</a:t>
            </a:r>
            <a:r>
              <a:rPr lang="en-US" sz="1400" dirty="0"/>
              <a:t> may be taken to be the mast collision </a:t>
            </a:r>
            <a:r>
              <a:rPr lang="en-US" sz="1400" dirty="0" err="1"/>
              <a:t>iMPact</a:t>
            </a:r>
            <a:r>
              <a:rPr lang="en-US" sz="1400" dirty="0"/>
              <a:t> load specified in Article 3.14.10.3.</a:t>
            </a:r>
          </a:p>
          <a:p>
            <a:pPr algn="just">
              <a:buNone/>
            </a:pPr>
            <a:r>
              <a:rPr lang="en-US" sz="1400" b="1" dirty="0"/>
              <a:t>         In navigable waterways where vessel collision is anticipated, structures shall be:</a:t>
            </a:r>
          </a:p>
          <a:p>
            <a:pPr algn="just">
              <a:buNone/>
            </a:pPr>
            <a:r>
              <a:rPr lang="en-US" sz="1400" dirty="0"/>
              <a:t>        • Designed to resist vessel collision forces, and/or</a:t>
            </a:r>
          </a:p>
          <a:p>
            <a:pPr algn="just">
              <a:buNone/>
            </a:pPr>
            <a:r>
              <a:rPr lang="en-US" sz="1400" dirty="0"/>
              <a:t>        • Adequately protected by fenders, dolphins, islands, or other sacrifice-able devices.</a:t>
            </a:r>
          </a:p>
          <a:p>
            <a:pPr algn="just">
              <a:buNone/>
            </a:pPr>
            <a:r>
              <a:rPr lang="en-US" sz="1400" b="1" dirty="0"/>
              <a:t>         In determining vessel collision loads, consideration shall be given to the relationship of the bridge to:</a:t>
            </a:r>
            <a:endParaRPr lang="en-US" sz="1400" dirty="0"/>
          </a:p>
          <a:p>
            <a:pPr algn="just">
              <a:buNone/>
            </a:pPr>
            <a:r>
              <a:rPr lang="en-US" sz="1400" dirty="0"/>
              <a:t>        • Waterway geometry,</a:t>
            </a:r>
          </a:p>
          <a:p>
            <a:pPr algn="just">
              <a:buNone/>
            </a:pPr>
            <a:r>
              <a:rPr lang="en-US" sz="1400" dirty="0"/>
              <a:t>        • Size, type, loading condition, and frequency of vessels using the waterway,</a:t>
            </a:r>
          </a:p>
          <a:p>
            <a:pPr algn="just">
              <a:buNone/>
            </a:pPr>
            <a:r>
              <a:rPr lang="en-US" sz="1400" dirty="0"/>
              <a:t>        • Available water depth,</a:t>
            </a:r>
          </a:p>
          <a:p>
            <a:pPr algn="just">
              <a:buNone/>
            </a:pPr>
            <a:r>
              <a:rPr lang="en-US" sz="1400" dirty="0"/>
              <a:t>        • Vessel speed and direction, and            • The structural response of the bridge to collision.</a:t>
            </a:r>
          </a:p>
          <a:p>
            <a:pPr>
              <a:buNone/>
            </a:pPr>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lgn="just">
              <a:buNone/>
            </a:pPr>
            <a:r>
              <a:rPr lang="en-US" sz="1800" b="1" dirty="0">
                <a:solidFill>
                  <a:schemeClr val="accent2">
                    <a:lumMod val="50000"/>
                  </a:schemeClr>
                </a:solidFill>
              </a:rPr>
              <a:t>       Reinforced concrete Bridges</a:t>
            </a:r>
            <a:endParaRPr lang="en-US" sz="1800" dirty="0">
              <a:solidFill>
                <a:schemeClr val="accent2">
                  <a:lumMod val="50000"/>
                </a:schemeClr>
              </a:solidFill>
            </a:endParaRPr>
          </a:p>
          <a:p>
            <a:pPr algn="just">
              <a:buNone/>
            </a:pPr>
            <a:r>
              <a:rPr lang="en-US" sz="1600" dirty="0"/>
              <a:t>       Bridges shall be designed for specified limit states to achieve the objectives of constructability, safety and serviceability and also taking into account the economy and aesthetics.</a:t>
            </a:r>
          </a:p>
          <a:p>
            <a:pPr algn="just">
              <a:buNone/>
            </a:pPr>
            <a:r>
              <a:rPr lang="en-US" sz="1600" dirty="0"/>
              <a:t>        The design of reinforced concrete bridges is based on the AASHTO specifications (American Association of State Highway and Transportation Officials). The bridges in general can be classified as follows: </a:t>
            </a:r>
          </a:p>
          <a:p>
            <a:pPr lvl="0" algn="just">
              <a:buNone/>
            </a:pPr>
            <a:r>
              <a:rPr lang="en-US" sz="1600" dirty="0"/>
              <a:t>        According to the materials of the construction of the super structure:  reinforced concrete, steel, pre-stressed concrete, composite, etc.</a:t>
            </a:r>
          </a:p>
          <a:p>
            <a:pPr lvl="0" algn="just">
              <a:buNone/>
            </a:pPr>
            <a:r>
              <a:rPr lang="en-US" sz="1600" dirty="0"/>
              <a:t>        According to the functions: road over a river, Road or railway over a valley, highway and pipe line bridge. </a:t>
            </a:r>
          </a:p>
          <a:p>
            <a:pPr lvl="0" algn="just">
              <a:buNone/>
            </a:pPr>
            <a:r>
              <a:rPr lang="en-US" sz="1600" dirty="0"/>
              <a:t>        According to the form of super structure: </a:t>
            </a:r>
          </a:p>
          <a:p>
            <a:pPr algn="just">
              <a:buNone/>
            </a:pPr>
            <a:r>
              <a:rPr lang="en-US" sz="1600" b="1" dirty="0">
                <a:solidFill>
                  <a:srgbClr val="FF0000"/>
                </a:solidFill>
              </a:rPr>
              <a:t>        Permanent Loads</a:t>
            </a:r>
          </a:p>
          <a:p>
            <a:pPr lvl="1" algn="just">
              <a:buFont typeface="Wingdings" pitchFamily="2" charset="2"/>
              <a:buChar char="q"/>
            </a:pPr>
            <a:r>
              <a:rPr lang="en-US" sz="1600" i="1" dirty="0"/>
              <a:t>DC </a:t>
            </a:r>
            <a:r>
              <a:rPr lang="en-US" sz="1600" dirty="0"/>
              <a:t>– Structural Components and Attachments</a:t>
            </a:r>
          </a:p>
          <a:p>
            <a:pPr lvl="1" algn="just">
              <a:buFont typeface="Wingdings" pitchFamily="2" charset="2"/>
              <a:buChar char="q"/>
            </a:pPr>
            <a:r>
              <a:rPr lang="en-US" sz="1600" i="1" dirty="0"/>
              <a:t>DW </a:t>
            </a:r>
            <a:r>
              <a:rPr lang="en-US" sz="1600" dirty="0"/>
              <a:t>- Wearing Surfaces and Utilities</a:t>
            </a:r>
          </a:p>
          <a:p>
            <a:pPr lvl="1" algn="just">
              <a:buFont typeface="Wingdings" pitchFamily="2" charset="2"/>
              <a:buChar char="q"/>
            </a:pPr>
            <a:r>
              <a:rPr lang="en-US" sz="1600" i="1" dirty="0"/>
              <a:t>EH </a:t>
            </a:r>
            <a:r>
              <a:rPr lang="en-US" sz="1600" dirty="0"/>
              <a:t>- Horizontal Earth Pressure</a:t>
            </a:r>
          </a:p>
          <a:p>
            <a:pPr lvl="1" algn="just">
              <a:buFont typeface="Wingdings" pitchFamily="2" charset="2"/>
              <a:buChar char="q"/>
            </a:pPr>
            <a:r>
              <a:rPr lang="en-US" sz="1600" i="1" dirty="0"/>
              <a:t>EL </a:t>
            </a:r>
            <a:r>
              <a:rPr lang="en-US" sz="1600" dirty="0"/>
              <a:t>- Locked-In Force Effects Including Pretension</a:t>
            </a:r>
          </a:p>
          <a:p>
            <a:pPr lvl="1" algn="just">
              <a:buFont typeface="Wingdings" pitchFamily="2" charset="2"/>
              <a:buChar char="q"/>
            </a:pPr>
            <a:r>
              <a:rPr lang="en-US" sz="1600" i="1" dirty="0"/>
              <a:t>ES </a:t>
            </a:r>
            <a:r>
              <a:rPr lang="en-US" sz="1600" dirty="0"/>
              <a:t>- Earth Surcharge Load</a:t>
            </a:r>
          </a:p>
          <a:p>
            <a:pPr lvl="1" algn="just">
              <a:buFont typeface="Wingdings" pitchFamily="2" charset="2"/>
              <a:buChar char="q"/>
            </a:pPr>
            <a:r>
              <a:rPr lang="en-US" sz="1600" i="1" dirty="0"/>
              <a:t>EV </a:t>
            </a:r>
            <a:r>
              <a:rPr lang="en-US" sz="1600" dirty="0"/>
              <a:t>- Vertical Pressure of Earth Fill</a:t>
            </a:r>
          </a:p>
          <a:p>
            <a:pPr lvl="1" algn="just">
              <a:buNone/>
            </a:pPr>
            <a:r>
              <a:rPr lang="en-US" sz="1600" b="1" dirty="0">
                <a:solidFill>
                  <a:srgbClr val="FF0000"/>
                </a:solidFill>
              </a:rPr>
              <a:t> Transient Loads</a:t>
            </a:r>
            <a:endParaRPr lang="en-US" sz="1600" i="1" dirty="0">
              <a:solidFill>
                <a:srgbClr val="FF0000"/>
              </a:solidFill>
            </a:endParaRPr>
          </a:p>
          <a:p>
            <a:pPr lvl="1" algn="just">
              <a:buFont typeface="Wingdings" pitchFamily="2" charset="2"/>
              <a:buChar char="q"/>
            </a:pPr>
            <a:r>
              <a:rPr lang="en-US" sz="1600" i="1" dirty="0"/>
              <a:t>BR </a:t>
            </a:r>
            <a:r>
              <a:rPr lang="en-US" sz="1600" dirty="0"/>
              <a:t>– </a:t>
            </a:r>
            <a:r>
              <a:rPr lang="en-US" sz="1600" dirty="0" err="1"/>
              <a:t>Veh</a:t>
            </a:r>
            <a:r>
              <a:rPr lang="en-US" sz="1600" dirty="0"/>
              <a:t>. Braking Force</a:t>
            </a:r>
          </a:p>
          <a:p>
            <a:pPr lvl="1" algn="just">
              <a:buFont typeface="Wingdings" pitchFamily="2" charset="2"/>
              <a:buChar char="q"/>
            </a:pPr>
            <a:r>
              <a:rPr lang="en-US" sz="1600" i="1" dirty="0"/>
              <a:t>CE </a:t>
            </a:r>
            <a:r>
              <a:rPr lang="en-US" sz="1600" dirty="0"/>
              <a:t>– </a:t>
            </a:r>
            <a:r>
              <a:rPr lang="en-US" sz="1600" dirty="0" err="1"/>
              <a:t>Veh</a:t>
            </a:r>
            <a:r>
              <a:rPr lang="en-US" sz="1600" dirty="0"/>
              <a:t>. Centrifugal Force</a:t>
            </a:r>
          </a:p>
          <a:p>
            <a:pPr lvl="1" algn="just">
              <a:buFont typeface="Wingdings" pitchFamily="2" charset="2"/>
              <a:buChar char="q"/>
            </a:pPr>
            <a:r>
              <a:rPr lang="en-US" sz="1600" i="1" dirty="0"/>
              <a:t>CR </a:t>
            </a:r>
            <a:r>
              <a:rPr lang="en-US" sz="1600" dirty="0"/>
              <a:t>– Creep</a:t>
            </a:r>
          </a:p>
          <a:p>
            <a:pPr lvl="1" algn="just">
              <a:buFont typeface="Wingdings" pitchFamily="2" charset="2"/>
              <a:buChar char="q"/>
            </a:pPr>
            <a:r>
              <a:rPr lang="en-US" sz="1600" i="1" dirty="0"/>
              <a:t>CT </a:t>
            </a:r>
            <a:r>
              <a:rPr lang="en-US" sz="1600" dirty="0"/>
              <a:t>- </a:t>
            </a:r>
            <a:r>
              <a:rPr lang="en-US" sz="1600" dirty="0" err="1"/>
              <a:t>Veh</a:t>
            </a:r>
            <a:r>
              <a:rPr lang="en-US" sz="1600" dirty="0"/>
              <a:t>. Collision Force</a:t>
            </a:r>
          </a:p>
          <a:p>
            <a:pPr lvl="1" algn="just">
              <a:buFont typeface="Wingdings" pitchFamily="2" charset="2"/>
              <a:buChar char="q"/>
            </a:pPr>
            <a:r>
              <a:rPr lang="en-US" sz="1600" i="1" dirty="0"/>
              <a:t>CV </a:t>
            </a:r>
            <a:r>
              <a:rPr lang="en-US" sz="1600" dirty="0"/>
              <a:t>- Vessel Collision Force</a:t>
            </a:r>
          </a:p>
          <a:p>
            <a:pPr lvl="1" algn="just">
              <a:buFont typeface="Wingdings" pitchFamily="2" charset="2"/>
              <a:buChar char="q"/>
            </a:pPr>
            <a:r>
              <a:rPr lang="en-US" sz="1600" i="1" dirty="0"/>
              <a:t>EQ </a:t>
            </a:r>
            <a:r>
              <a:rPr lang="en-US" sz="1600" dirty="0"/>
              <a:t>– Earthquake</a:t>
            </a:r>
          </a:p>
          <a:p>
            <a:pPr lvl="1" algn="just">
              <a:buFont typeface="Wingdings" pitchFamily="2" charset="2"/>
              <a:buChar char="q"/>
            </a:pPr>
            <a:r>
              <a:rPr lang="en-US" sz="1600" i="1" dirty="0"/>
              <a:t>FR </a:t>
            </a:r>
            <a:r>
              <a:rPr lang="en-US" sz="1600" dirty="0"/>
              <a:t>- Friction</a:t>
            </a:r>
          </a:p>
          <a:p>
            <a:pPr algn="just">
              <a:buNone/>
            </a:pPr>
            <a:endParaRPr lang="en-US" sz="16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20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lgn="just">
              <a:buNone/>
            </a:pPr>
            <a:r>
              <a:rPr lang="en-US" sz="1400" b="1" dirty="0">
                <a:solidFill>
                  <a:srgbClr val="FF0000"/>
                </a:solidFill>
              </a:rPr>
              <a:t>        3.15—BLAST LOADING: BL</a:t>
            </a:r>
            <a:endParaRPr lang="en-US" sz="1400" dirty="0">
              <a:solidFill>
                <a:srgbClr val="FF0000"/>
              </a:solidFill>
            </a:endParaRPr>
          </a:p>
          <a:p>
            <a:pPr algn="just">
              <a:buNone/>
            </a:pPr>
            <a:r>
              <a:rPr lang="en-US" sz="1400" b="1" dirty="0">
                <a:solidFill>
                  <a:srgbClr val="FF0000"/>
                </a:solidFill>
              </a:rPr>
              <a:t>        3.15.1—Introduction</a:t>
            </a:r>
            <a:endParaRPr lang="en-US" sz="1400" dirty="0">
              <a:solidFill>
                <a:srgbClr val="FF0000"/>
              </a:solidFill>
            </a:endParaRPr>
          </a:p>
          <a:p>
            <a:pPr algn="just">
              <a:buNone/>
            </a:pPr>
            <a:r>
              <a:rPr lang="en-US" sz="1400" dirty="0"/>
              <a:t>        Where it has been determined that a bridge or a bridge component should be designed for intentional or unintentional blast force, the following should be considered:</a:t>
            </a:r>
          </a:p>
          <a:p>
            <a:pPr algn="just">
              <a:buNone/>
            </a:pPr>
            <a:r>
              <a:rPr lang="en-US" sz="1400" dirty="0"/>
              <a:t>          • Size of explosive charge,</a:t>
            </a:r>
          </a:p>
          <a:p>
            <a:pPr algn="just">
              <a:buNone/>
            </a:pPr>
            <a:r>
              <a:rPr lang="en-US" sz="1400" dirty="0"/>
              <a:t>          • Shape of explosive charge,</a:t>
            </a:r>
          </a:p>
          <a:p>
            <a:pPr algn="just">
              <a:buNone/>
            </a:pPr>
            <a:r>
              <a:rPr lang="en-US" sz="1400" dirty="0"/>
              <a:t>          • Type of explosive,</a:t>
            </a:r>
          </a:p>
          <a:p>
            <a:pPr algn="just">
              <a:buNone/>
            </a:pPr>
            <a:r>
              <a:rPr lang="en-US" sz="1400" dirty="0"/>
              <a:t>          • Stand-off distance,</a:t>
            </a:r>
          </a:p>
          <a:p>
            <a:pPr algn="just">
              <a:buNone/>
            </a:pPr>
            <a:r>
              <a:rPr lang="en-US" sz="1400" dirty="0"/>
              <a:t>          • Location of the charge,</a:t>
            </a:r>
          </a:p>
          <a:p>
            <a:pPr algn="just">
              <a:buNone/>
            </a:pPr>
            <a:r>
              <a:rPr lang="en-US" sz="1400" dirty="0"/>
              <a:t>          • Possible modes of delivery and associated capacities (e.g., maximum charge weight will depend upon</a:t>
            </a:r>
          </a:p>
          <a:p>
            <a:pPr algn="just">
              <a:buNone/>
            </a:pPr>
            <a:r>
              <a:rPr lang="en-US" sz="1400" dirty="0"/>
              <a:t>              vehicle type and can include cars, trucks, ships, etc.), and</a:t>
            </a:r>
          </a:p>
          <a:p>
            <a:pPr algn="just">
              <a:buNone/>
            </a:pPr>
            <a:r>
              <a:rPr lang="en-US" sz="1400" dirty="0"/>
              <a:t>          • Fragmentation associated with vehicle-delivered explosives</a:t>
            </a:r>
          </a:p>
          <a:p>
            <a:pPr algn="just">
              <a:buNone/>
            </a:pPr>
            <a:r>
              <a:rPr lang="en-US" sz="1400" b="1" u="sng" dirty="0">
                <a:solidFill>
                  <a:schemeClr val="accent2">
                    <a:lumMod val="50000"/>
                  </a:schemeClr>
                </a:solidFill>
              </a:rPr>
              <a:t>         Section 4: Structural Analysis and Evaluation</a:t>
            </a:r>
          </a:p>
          <a:p>
            <a:pPr algn="just">
              <a:buNone/>
            </a:pPr>
            <a:r>
              <a:rPr lang="en-US" sz="1400" b="1" dirty="0">
                <a:solidFill>
                  <a:srgbClr val="FF0000"/>
                </a:solidFill>
              </a:rPr>
              <a:t>        4.6.2—Approximate Methods of Analysis</a:t>
            </a:r>
            <a:endParaRPr lang="en-US" sz="1400" dirty="0">
              <a:solidFill>
                <a:srgbClr val="FF0000"/>
              </a:solidFill>
            </a:endParaRPr>
          </a:p>
          <a:p>
            <a:pPr algn="just">
              <a:buNone/>
            </a:pPr>
            <a:r>
              <a:rPr lang="en-US" sz="1400" b="1" dirty="0">
                <a:solidFill>
                  <a:srgbClr val="FF0000"/>
                </a:solidFill>
              </a:rPr>
              <a:t>        4.6.2.1—Decks</a:t>
            </a:r>
            <a:endParaRPr lang="en-US" sz="1400" dirty="0">
              <a:solidFill>
                <a:srgbClr val="FF0000"/>
              </a:solidFill>
            </a:endParaRPr>
          </a:p>
          <a:p>
            <a:pPr algn="just">
              <a:buNone/>
            </a:pPr>
            <a:r>
              <a:rPr lang="en-US" sz="1400" i="1" dirty="0">
                <a:solidFill>
                  <a:srgbClr val="FF0000"/>
                </a:solidFill>
              </a:rPr>
              <a:t>        4.6.2.1.1—General</a:t>
            </a:r>
            <a:endParaRPr lang="en-US" sz="1400" dirty="0">
              <a:solidFill>
                <a:srgbClr val="FF0000"/>
              </a:solidFill>
            </a:endParaRPr>
          </a:p>
          <a:p>
            <a:pPr algn="just">
              <a:buNone/>
            </a:pPr>
            <a:r>
              <a:rPr lang="en-US" sz="1400" dirty="0"/>
              <a:t>        An approximate method of analysis in which the deck is subdivided into strips perpendicular to the supporting components shall be considered acceptable for decks other than:</a:t>
            </a:r>
          </a:p>
          <a:p>
            <a:pPr lvl="1" algn="just">
              <a:buFont typeface="Wingdings" pitchFamily="2" charset="2"/>
              <a:buChar char="q"/>
            </a:pPr>
            <a:r>
              <a:rPr lang="en-US" sz="1400" dirty="0"/>
              <a:t>fully filled and partially filled grids for which the provisions of Article 4.6.2.1.8 shall apply, and</a:t>
            </a:r>
          </a:p>
          <a:p>
            <a:pPr lvl="1" algn="just">
              <a:buFont typeface="Wingdings" pitchFamily="2" charset="2"/>
              <a:buChar char="q"/>
            </a:pPr>
            <a:r>
              <a:rPr lang="en-US" sz="1400" dirty="0"/>
              <a:t>top slabs of segmental concrete box girders for which the provisions of 4.6.2.9.4 shall apply.</a:t>
            </a:r>
          </a:p>
          <a:p>
            <a:pPr algn="just">
              <a:buNone/>
            </a:pPr>
            <a:r>
              <a:rPr lang="en-US" sz="1400" dirty="0"/>
              <a:t>        Where the strip method is used, the extreme positive moment in any deck panel between girders shall be taken to apply to all positive moment regions. Similarly, the extreme negative moment over any beam or girder shall be taken to apply to all negative moment regions.</a:t>
            </a:r>
          </a:p>
          <a:p>
            <a:pPr algn="just">
              <a:buNone/>
            </a:pPr>
            <a:r>
              <a:rPr lang="en-US" sz="1400" i="1" dirty="0">
                <a:solidFill>
                  <a:srgbClr val="FF0000"/>
                </a:solidFill>
              </a:rPr>
              <a:t>        4.6.2.1.2—Applicability</a:t>
            </a:r>
            <a:endParaRPr lang="en-US" sz="1400" dirty="0">
              <a:solidFill>
                <a:srgbClr val="FF0000"/>
              </a:solidFill>
            </a:endParaRPr>
          </a:p>
          <a:p>
            <a:pPr algn="just">
              <a:buNone/>
            </a:pPr>
            <a:r>
              <a:rPr lang="en-US" sz="1400" dirty="0"/>
              <a:t>        The use of design aids for decks containing prefabricated elements may be permitted in lieu of analysis if the performance of the deck is documented and supported by sufficient technical evidence. The Engineer shall be responsible for the accuracy and implementation of any design aids used. For slab bridges and concrete slabs spanning more than 4600mm and which span primarily in the direction parallel to traffic, the provisions of Article 4.6.2.3 shall apply. </a:t>
            </a:r>
          </a:p>
          <a:p>
            <a:pPr>
              <a:buNone/>
            </a:pPr>
            <a:endParaRPr lang="en-US" sz="1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9FEE0019-C831-30E5-D9F6-9DD063B785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31595"/>
            <a:ext cx="4648200" cy="682640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16B9654A-2BC8-0132-CFB9-2535136DE0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724400" cy="69909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54990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lgn="just">
              <a:buNone/>
            </a:pPr>
            <a:r>
              <a:rPr lang="en-US" sz="1600" i="1" dirty="0">
                <a:solidFill>
                  <a:srgbClr val="FF0000"/>
                </a:solidFill>
              </a:rPr>
              <a:t>        4.6.2.1.3—Width of Equivalent Interior Strips</a:t>
            </a:r>
            <a:endParaRPr lang="en-US" sz="1600" dirty="0">
              <a:solidFill>
                <a:srgbClr val="FF0000"/>
              </a:solidFill>
            </a:endParaRPr>
          </a:p>
          <a:p>
            <a:pPr algn="just">
              <a:buNone/>
            </a:pPr>
            <a:r>
              <a:rPr lang="en-US" sz="1600" dirty="0"/>
              <a:t>        The width of the equivalent strip of a deck may be taken as specified in Table 4.6.2.1.3-1. Where decks span primarily in the direction parallel to traffic, strips supporting an axle load shall not be taken to be greater than 1000mm for open grids and not greater than 3600mm for all other decks where multilane loading is being investigated. For deck overhangs, where applicable, the provisions of Article 3.6.1.3.4 may be used in lieu of the strip width specified in Table 4.6.2.1.3-1 for deck overhangs. The equivalent strips for decks that span primarily in the transverse direction shall not be subject to width limits. The following notation shall apply to Table 4.6.2.1.3-1:</a:t>
            </a:r>
          </a:p>
          <a:p>
            <a:pPr>
              <a:buNone/>
            </a:pPr>
            <a:r>
              <a:rPr lang="en-US" sz="1600" i="1" dirty="0"/>
              <a:t>                 </a:t>
            </a:r>
            <a:r>
              <a:rPr lang="en-US" sz="1400" i="1" dirty="0"/>
              <a:t>S </a:t>
            </a:r>
            <a:r>
              <a:rPr lang="en-US" sz="1400" dirty="0"/>
              <a:t>= spacing of supporting components (mm)</a:t>
            </a:r>
          </a:p>
          <a:p>
            <a:pPr>
              <a:buNone/>
            </a:pPr>
            <a:r>
              <a:rPr lang="en-US" sz="1400" i="1" dirty="0"/>
              <a:t>                   h </a:t>
            </a:r>
            <a:r>
              <a:rPr lang="en-US" sz="1400" dirty="0"/>
              <a:t>= depth of deck (mm)</a:t>
            </a:r>
          </a:p>
          <a:p>
            <a:pPr>
              <a:buNone/>
            </a:pPr>
            <a:r>
              <a:rPr lang="en-US" sz="1400" i="1" dirty="0"/>
              <a:t>                   L </a:t>
            </a:r>
            <a:r>
              <a:rPr lang="en-US" sz="1400" dirty="0"/>
              <a:t>= span length of deck (mm)</a:t>
            </a:r>
          </a:p>
          <a:p>
            <a:pPr>
              <a:buNone/>
            </a:pPr>
            <a:r>
              <a:rPr lang="en-US" sz="1400" i="1" dirty="0"/>
              <a:t>                  P </a:t>
            </a:r>
            <a:r>
              <a:rPr lang="en-US" sz="1400" dirty="0"/>
              <a:t>= axle load (N)</a:t>
            </a:r>
          </a:p>
          <a:p>
            <a:pPr>
              <a:buNone/>
            </a:pPr>
            <a:r>
              <a:rPr lang="en-US" sz="1400" i="1" dirty="0"/>
              <a:t>                  </a:t>
            </a:r>
            <a:r>
              <a:rPr lang="en-US" sz="1400" i="1" dirty="0" err="1"/>
              <a:t>Sb</a:t>
            </a:r>
            <a:r>
              <a:rPr lang="en-US" sz="1400" i="1" dirty="0"/>
              <a:t> </a:t>
            </a:r>
            <a:r>
              <a:rPr lang="en-US" sz="1400" dirty="0"/>
              <a:t>= spacing of grid bars (mm)</a:t>
            </a:r>
          </a:p>
          <a:p>
            <a:pPr>
              <a:buNone/>
            </a:pPr>
            <a:r>
              <a:rPr lang="en-US" sz="1400" i="1" dirty="0"/>
              <a:t>                 +M </a:t>
            </a:r>
            <a:r>
              <a:rPr lang="en-US" sz="1400" dirty="0"/>
              <a:t>= positive moment</a:t>
            </a:r>
          </a:p>
          <a:p>
            <a:pPr>
              <a:buNone/>
            </a:pPr>
            <a:r>
              <a:rPr lang="en-US" sz="1400" i="1" dirty="0"/>
              <a:t>                 −M </a:t>
            </a:r>
            <a:r>
              <a:rPr lang="en-US" sz="1400" dirty="0"/>
              <a:t>= negative moment</a:t>
            </a:r>
          </a:p>
          <a:p>
            <a:pPr>
              <a:buNone/>
            </a:pPr>
            <a:r>
              <a:rPr lang="en-US" sz="1400" i="1" dirty="0"/>
              <a:t>                 X </a:t>
            </a:r>
            <a:r>
              <a:rPr lang="en-US" sz="1400" dirty="0"/>
              <a:t>= distance from load to point of support (mm)</a:t>
            </a:r>
          </a:p>
          <a:p>
            <a:pPr>
              <a:buNone/>
            </a:pPr>
            <a:endParaRPr lang="en-US" sz="1400" dirty="0"/>
          </a:p>
        </p:txBody>
      </p:sp>
      <p:pic>
        <p:nvPicPr>
          <p:cNvPr id="1026" name="Picture 2"/>
          <p:cNvPicPr>
            <a:picLocks noChangeAspect="1" noChangeArrowheads="1"/>
          </p:cNvPicPr>
          <p:nvPr/>
        </p:nvPicPr>
        <p:blipFill>
          <a:blip r:embed="rId2"/>
          <a:srcRect/>
          <a:stretch>
            <a:fillRect/>
          </a:stretch>
        </p:blipFill>
        <p:spPr bwMode="auto">
          <a:xfrm>
            <a:off x="1066800" y="4170966"/>
            <a:ext cx="6858000" cy="2687034"/>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lgn="just">
              <a:buNone/>
            </a:pPr>
            <a:r>
              <a:rPr lang="en-US" sz="1400" i="1" dirty="0">
                <a:solidFill>
                  <a:srgbClr val="FF0000"/>
                </a:solidFill>
              </a:rPr>
              <a:t>        </a:t>
            </a:r>
            <a:r>
              <a:rPr lang="en-US" sz="1600" i="1" dirty="0">
                <a:solidFill>
                  <a:srgbClr val="FF0000"/>
                </a:solidFill>
              </a:rPr>
              <a:t>4.6.2.1.4 Width of Equivalent Strips at Edges of Slabs</a:t>
            </a:r>
            <a:endParaRPr lang="en-US" sz="1600" dirty="0">
              <a:solidFill>
                <a:srgbClr val="FF0000"/>
              </a:solidFill>
            </a:endParaRPr>
          </a:p>
          <a:p>
            <a:pPr algn="just">
              <a:buNone/>
            </a:pPr>
            <a:r>
              <a:rPr lang="en-US" sz="1600" i="1" dirty="0">
                <a:solidFill>
                  <a:srgbClr val="FF0000"/>
                </a:solidFill>
              </a:rPr>
              <a:t>        4.6.2.1.4a—General</a:t>
            </a:r>
            <a:endParaRPr lang="en-US" sz="1600" dirty="0">
              <a:solidFill>
                <a:srgbClr val="FF0000"/>
              </a:solidFill>
            </a:endParaRPr>
          </a:p>
          <a:p>
            <a:pPr algn="just">
              <a:buNone/>
            </a:pPr>
            <a:r>
              <a:rPr lang="en-US" sz="1400" dirty="0"/>
              <a:t>        For the purpose of design, the notional edge beam shall be taken as a reduced deck strip width specified herein. Any additional integral local thickening or similar protrusion acting as a stiffener to the deck that is located within the reduced deck strip width can be assumed to act with the reduced deck strip width as the notional edge beam.</a:t>
            </a:r>
          </a:p>
          <a:p>
            <a:pPr algn="just">
              <a:buNone/>
            </a:pPr>
            <a:r>
              <a:rPr lang="en-US" sz="1400" i="1" dirty="0">
                <a:solidFill>
                  <a:srgbClr val="FF0000"/>
                </a:solidFill>
              </a:rPr>
              <a:t>        </a:t>
            </a:r>
            <a:r>
              <a:rPr lang="en-US" sz="1600" i="1" dirty="0">
                <a:solidFill>
                  <a:srgbClr val="FF0000"/>
                </a:solidFill>
              </a:rPr>
              <a:t>4.6.2.1.4b—Longitudinal Edges</a:t>
            </a:r>
            <a:endParaRPr lang="en-US" sz="1600" dirty="0">
              <a:solidFill>
                <a:srgbClr val="FF0000"/>
              </a:solidFill>
            </a:endParaRPr>
          </a:p>
          <a:p>
            <a:pPr algn="just">
              <a:buNone/>
            </a:pPr>
            <a:r>
              <a:rPr lang="en-US" sz="1400" dirty="0"/>
              <a:t>        Edge beams shall be assumed to support one line of wheels and, where appropriate, a tributary portion of the design lane load. Where decks span primarily in the direction of  traffic, the effective width of a strip, with or without an edge beam, </a:t>
            </a:r>
            <a:r>
              <a:rPr lang="en-US" sz="1400" dirty="0">
                <a:solidFill>
                  <a:schemeClr val="tx2">
                    <a:lumMod val="60000"/>
                    <a:lumOff val="40000"/>
                  </a:schemeClr>
                </a:solidFill>
              </a:rPr>
              <a:t>may be taken as the sum of the distance between the edge of the deck and the inside face of the barrier, plus 300mm, plus one-quarter of the strip width, specified in either Article 4.6.2.1.3, Article 4.6.2.3, or Article 4.6.2.10, as appropriate, but not exceeding either one-half the full strip width or 1800mm.</a:t>
            </a:r>
          </a:p>
          <a:p>
            <a:pPr algn="just">
              <a:buNone/>
            </a:pPr>
            <a:r>
              <a:rPr lang="en-US" sz="1400" i="1" dirty="0"/>
              <a:t>        </a:t>
            </a:r>
            <a:r>
              <a:rPr lang="en-US" sz="1600" i="1" dirty="0">
                <a:solidFill>
                  <a:srgbClr val="FF0000"/>
                </a:solidFill>
              </a:rPr>
              <a:t>4.6.2.1.4c—Transverse Edges</a:t>
            </a:r>
            <a:endParaRPr lang="en-US" sz="1600" dirty="0">
              <a:solidFill>
                <a:srgbClr val="FF0000"/>
              </a:solidFill>
            </a:endParaRPr>
          </a:p>
          <a:p>
            <a:pPr algn="just">
              <a:buNone/>
            </a:pPr>
            <a:r>
              <a:rPr lang="en-US" sz="1400" dirty="0"/>
              <a:t>        Transverse edge beams shall be assumed to support one axle of the design truck in one or more design lanes, positioned to produce maximum load effects. Multiple presence factors and the dynamic load allowance shall apply. The effective width of a strip, with or without an edge beam, </a:t>
            </a:r>
            <a:r>
              <a:rPr lang="en-US" sz="1400" dirty="0">
                <a:solidFill>
                  <a:schemeClr val="tx2">
                    <a:lumMod val="60000"/>
                    <a:lumOff val="40000"/>
                  </a:schemeClr>
                </a:solidFill>
              </a:rPr>
              <a:t>may be taken as the sum of the distance between the transverse edge of the deck and the centerline of the first line of support for the deck, usually taken as a girder web, plus one-half of the width of strip as specified in Article 4.6.2.1.3. The effective width shall not exceed the full strip width specified in Article 4.6.2.1.3.</a:t>
            </a:r>
          </a:p>
          <a:p>
            <a:pPr algn="just">
              <a:buNone/>
            </a:pPr>
            <a:r>
              <a:rPr lang="en-US" sz="1600" i="1" dirty="0"/>
              <a:t>        </a:t>
            </a:r>
            <a:r>
              <a:rPr lang="en-US" sz="1600" i="1" dirty="0">
                <a:solidFill>
                  <a:srgbClr val="FF0000"/>
                </a:solidFill>
              </a:rPr>
              <a:t>4.6.2.1.5—Distribution of Wheel Loads</a:t>
            </a:r>
            <a:endParaRPr lang="en-US" sz="1600" dirty="0">
              <a:solidFill>
                <a:srgbClr val="FF0000"/>
              </a:solidFill>
            </a:endParaRPr>
          </a:p>
          <a:p>
            <a:pPr algn="just">
              <a:buNone/>
            </a:pPr>
            <a:r>
              <a:rPr lang="en-US" sz="1400" dirty="0"/>
              <a:t>        If the spacing of supporting components in the secondary direction exceeds 1.5 times the spacing in the primary direction, all of the wheel loads shall be considered to be applied to the primary strip, and the provisions of Article 9.7.3.2 may be applied to the secondary direction. This Article attempts to clarify the application of the traditional AASHTO approach with respect to continuous decks. If the spacing of supporting components in the secondary direction is less than 1.5 times the spacing in the primary direction, the deck shall be modeled as a system of intersecting strips. The width of the equivalent strips in both directions may be taken as specified in Table 4.6.2.1.3-1. </a:t>
            </a:r>
            <a:r>
              <a:rPr lang="en-US" sz="1400" dirty="0">
                <a:solidFill>
                  <a:schemeClr val="tx2">
                    <a:lumMod val="60000"/>
                    <a:lumOff val="40000"/>
                  </a:schemeClr>
                </a:solidFill>
              </a:rPr>
              <a:t>Each wheel load shall be distributed between two intersecting strips. The distribution shall be determined as the ratio between the stiffness of the strip and the sum of stiffness’s of the intersecting strips. In the absence of more precise calculations, the strip stiffness, </a:t>
            </a:r>
            <a:r>
              <a:rPr lang="en-US" sz="1400" i="1" dirty="0" err="1">
                <a:solidFill>
                  <a:schemeClr val="tx2">
                    <a:lumMod val="60000"/>
                    <a:lumOff val="40000"/>
                  </a:schemeClr>
                </a:solidFill>
              </a:rPr>
              <a:t>ks</a:t>
            </a:r>
            <a:r>
              <a:rPr lang="en-US" sz="1400" dirty="0">
                <a:solidFill>
                  <a:schemeClr val="tx2">
                    <a:lumMod val="60000"/>
                    <a:lumOff val="40000"/>
                  </a:schemeClr>
                </a:solidFill>
              </a:rPr>
              <a:t>, may be estimated as:</a:t>
            </a:r>
          </a:p>
          <a:p>
            <a:pPr algn="just">
              <a:buNone/>
            </a:pPr>
            <a:r>
              <a:rPr lang="en-US" sz="1600" i="1" dirty="0">
                <a:solidFill>
                  <a:schemeClr val="tx2">
                    <a:lumMod val="60000"/>
                    <a:lumOff val="40000"/>
                  </a:schemeClr>
                </a:solidFill>
              </a:rPr>
              <a:t>               </a:t>
            </a:r>
            <a:r>
              <a:rPr lang="en-US" sz="1600" i="1" dirty="0" err="1">
                <a:solidFill>
                  <a:schemeClr val="tx2">
                    <a:lumMod val="60000"/>
                    <a:lumOff val="40000"/>
                  </a:schemeClr>
                </a:solidFill>
              </a:rPr>
              <a:t>k</a:t>
            </a:r>
            <a:r>
              <a:rPr lang="en-US" sz="1600" i="1" baseline="-25000" dirty="0" err="1">
                <a:solidFill>
                  <a:schemeClr val="tx2">
                    <a:lumMod val="60000"/>
                    <a:lumOff val="40000"/>
                  </a:schemeClr>
                </a:solidFill>
              </a:rPr>
              <a:t>s</a:t>
            </a:r>
            <a:r>
              <a:rPr lang="en-US" sz="1600" i="1" dirty="0">
                <a:solidFill>
                  <a:schemeClr val="tx2">
                    <a:lumMod val="60000"/>
                    <a:lumOff val="40000"/>
                  </a:schemeClr>
                </a:solidFill>
              </a:rPr>
              <a:t> =EI</a:t>
            </a:r>
            <a:r>
              <a:rPr lang="en-US" sz="1600" i="1" baseline="-25000" dirty="0">
                <a:solidFill>
                  <a:schemeClr val="tx2">
                    <a:lumMod val="60000"/>
                    <a:lumOff val="40000"/>
                  </a:schemeClr>
                </a:solidFill>
              </a:rPr>
              <a:t>s</a:t>
            </a:r>
            <a:r>
              <a:rPr lang="en-US" sz="1600" i="1" dirty="0">
                <a:solidFill>
                  <a:schemeClr val="tx2">
                    <a:lumMod val="60000"/>
                    <a:lumOff val="40000"/>
                  </a:schemeClr>
                </a:solidFill>
              </a:rPr>
              <a:t> / S</a:t>
            </a:r>
            <a:r>
              <a:rPr lang="en-US" sz="1600" i="1" baseline="30000" dirty="0">
                <a:solidFill>
                  <a:schemeClr val="tx2">
                    <a:lumMod val="60000"/>
                    <a:lumOff val="40000"/>
                  </a:schemeClr>
                </a:solidFill>
              </a:rPr>
              <a:t>3</a:t>
            </a:r>
            <a:endParaRPr lang="en-US" sz="1600" dirty="0">
              <a:solidFill>
                <a:schemeClr val="tx2">
                  <a:lumMod val="60000"/>
                  <a:lumOff val="40000"/>
                </a:schemeClr>
              </a:solidFill>
            </a:endParaRPr>
          </a:p>
          <a:p>
            <a:pPr algn="just">
              <a:buNone/>
            </a:pPr>
            <a:r>
              <a:rPr lang="en-US" sz="1400" dirty="0">
                <a:solidFill>
                  <a:schemeClr val="tx2">
                    <a:lumMod val="60000"/>
                    <a:lumOff val="40000"/>
                  </a:schemeClr>
                </a:solidFill>
              </a:rPr>
              <a:t>                   where:    </a:t>
            </a:r>
            <a:r>
              <a:rPr lang="en-US" sz="1400" i="1" dirty="0">
                <a:solidFill>
                  <a:schemeClr val="tx2">
                    <a:lumMod val="60000"/>
                    <a:lumOff val="40000"/>
                  </a:schemeClr>
                </a:solidFill>
              </a:rPr>
              <a:t>Is </a:t>
            </a:r>
            <a:r>
              <a:rPr lang="en-US" sz="1400" dirty="0">
                <a:solidFill>
                  <a:schemeClr val="tx2">
                    <a:lumMod val="60000"/>
                    <a:lumOff val="40000"/>
                  </a:schemeClr>
                </a:solidFill>
              </a:rPr>
              <a:t>= moment of inertia of the equivalent strip (mm</a:t>
            </a:r>
            <a:r>
              <a:rPr lang="en-US" sz="1400" baseline="30000" dirty="0">
                <a:solidFill>
                  <a:schemeClr val="tx2">
                    <a:lumMod val="60000"/>
                    <a:lumOff val="40000"/>
                  </a:schemeClr>
                </a:solidFill>
              </a:rPr>
              <a:t>4</a:t>
            </a:r>
            <a:r>
              <a:rPr lang="en-US" sz="1400" dirty="0">
                <a:solidFill>
                  <a:schemeClr val="tx2">
                    <a:lumMod val="60000"/>
                    <a:lumOff val="40000"/>
                  </a:schemeClr>
                </a:solidFill>
              </a:rPr>
              <a:t>)</a:t>
            </a:r>
          </a:p>
          <a:p>
            <a:pPr>
              <a:buNone/>
            </a:pPr>
            <a:endParaRPr lang="en-US" sz="1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lgn="just">
              <a:buNone/>
            </a:pPr>
            <a:r>
              <a:rPr lang="en-US" sz="1600" i="1" dirty="0">
                <a:solidFill>
                  <a:srgbClr val="FF0000"/>
                </a:solidFill>
              </a:rPr>
              <a:t>         4.6.2.1.6—Calculation of Force Effects</a:t>
            </a:r>
            <a:endParaRPr lang="en-US" sz="1600" dirty="0">
              <a:solidFill>
                <a:srgbClr val="FF0000"/>
              </a:solidFill>
            </a:endParaRPr>
          </a:p>
          <a:p>
            <a:pPr algn="just">
              <a:buNone/>
            </a:pPr>
            <a:r>
              <a:rPr lang="en-US" sz="1400" dirty="0"/>
              <a:t>         The strips shall be treated as continuous beams or simply supported beams, as appropriate. Span length shall be taken as the center-to-center distance between the supporting components. For the purpose of determining force effects in the strip, the supporting components shall be assumed to be infinitely rigid. The wheel loads may be modeled as concentrated loads or as patch loads whose length along the span shall be the length of the tire contact area, as specified in Article 3.6.1.2.5, plus the depth of the deck. The strips should be analyzed by classical beam theory. The design section for negative moments and shear forces, where investigated, may be taken as follows:</a:t>
            </a:r>
          </a:p>
          <a:p>
            <a:pPr algn="just">
              <a:buNone/>
            </a:pPr>
            <a:r>
              <a:rPr lang="en-US" sz="1400" dirty="0"/>
              <a:t>        • For monolithic construction, closed steel boxes, closed concrete boxes, open concrete boxes without top flanges, and stemmed precast beams, i.e., Cross sections(b), (c), (d), (e), (f), (g), (h), (</a:t>
            </a:r>
            <a:r>
              <a:rPr lang="en-US" sz="1400" dirty="0" err="1"/>
              <a:t>i</a:t>
            </a:r>
            <a:r>
              <a:rPr lang="en-US" sz="1400" dirty="0"/>
              <a:t>), and (j)from Table 4.6.2.2.1-1, at the face of the supporting component,</a:t>
            </a:r>
          </a:p>
          <a:p>
            <a:pPr algn="just">
              <a:buNone/>
            </a:pPr>
            <a:r>
              <a:rPr lang="en-US" sz="1400" dirty="0"/>
              <a:t>        • For steel I-beams and steel tub girders, i.e., Cross-sections (a) and (c) from Table 4.6.2.2.1-1, one-quarter the flange width from the centerline of support,</a:t>
            </a:r>
          </a:p>
          <a:p>
            <a:pPr algn="just">
              <a:buNone/>
            </a:pPr>
            <a:r>
              <a:rPr lang="en-US" sz="1400" dirty="0"/>
              <a:t>        • For precast I-shaped concrete beams and open concrete boxes with top flanges, i.e., Cross-sections(c) and (k) from Table 4.6.2.2.1-1, one-third the flange width, but not exceeding 380mm, from the centerline of support.</a:t>
            </a:r>
            <a:endParaRPr lang="en-US" sz="1400" i="1" dirty="0"/>
          </a:p>
          <a:p>
            <a:pPr algn="just">
              <a:buNone/>
            </a:pPr>
            <a:r>
              <a:rPr lang="en-US" sz="1600" i="1" dirty="0">
                <a:solidFill>
                  <a:srgbClr val="FF0000"/>
                </a:solidFill>
              </a:rPr>
              <a:t>       </a:t>
            </a:r>
          </a:p>
          <a:p>
            <a:pPr algn="just">
              <a:buNone/>
            </a:pPr>
            <a:r>
              <a:rPr lang="en-US" sz="1600" i="1" dirty="0">
                <a:solidFill>
                  <a:srgbClr val="FF0000"/>
                </a:solidFill>
              </a:rPr>
              <a:t>        4.6.2.1.8—Live Load Force Effects for Fully and Partially Filled Grids and for Unfilled Grid Decks Composite with Reinforced Concrete Slabs</a:t>
            </a:r>
            <a:endParaRPr lang="en-US" sz="1600" dirty="0">
              <a:solidFill>
                <a:srgbClr val="FF0000"/>
              </a:solidFill>
            </a:endParaRPr>
          </a:p>
          <a:p>
            <a:pPr algn="just">
              <a:buNone/>
            </a:pPr>
            <a:r>
              <a:rPr lang="en-US" sz="1600" dirty="0"/>
              <a:t>         Moments in N.mm/mm of deck due to live load maybe determined as:</a:t>
            </a:r>
          </a:p>
          <a:p>
            <a:pPr algn="just">
              <a:buNone/>
            </a:pPr>
            <a:r>
              <a:rPr lang="en-US" sz="1600" b="1" dirty="0">
                <a:solidFill>
                  <a:srgbClr val="0070C0"/>
                </a:solidFill>
              </a:rPr>
              <a:t>        • Main bars perpendicular to traffic:</a:t>
            </a:r>
          </a:p>
          <a:p>
            <a:pPr algn="just">
              <a:buNone/>
            </a:pPr>
            <a:r>
              <a:rPr lang="en-US" sz="1600" dirty="0"/>
              <a:t>          For </a:t>
            </a:r>
            <a:r>
              <a:rPr lang="en-US" sz="1600" i="1" dirty="0"/>
              <a:t>L </a:t>
            </a:r>
            <a:r>
              <a:rPr lang="en-US" sz="1600" dirty="0"/>
              <a:t>≤ 3000mm,   		</a:t>
            </a:r>
            <a:r>
              <a:rPr lang="en-US" sz="1600" i="1" dirty="0"/>
              <a:t>M </a:t>
            </a:r>
            <a:r>
              <a:rPr lang="en-US" sz="1600" dirty="0"/>
              <a:t>= 1290 </a:t>
            </a:r>
            <a:r>
              <a:rPr lang="en-US" sz="1600" i="1" dirty="0"/>
              <a:t>D</a:t>
            </a:r>
            <a:r>
              <a:rPr lang="en-US" sz="1600" i="1" baseline="30000" dirty="0"/>
              <a:t>0.197</a:t>
            </a:r>
            <a:r>
              <a:rPr lang="en-US" sz="1600" i="1" dirty="0"/>
              <a:t> L</a:t>
            </a:r>
            <a:r>
              <a:rPr lang="en-US" sz="1600" i="1" baseline="30000" dirty="0"/>
              <a:t>0.459</a:t>
            </a:r>
            <a:r>
              <a:rPr lang="en-US" sz="1600" i="1" dirty="0"/>
              <a:t> C </a:t>
            </a:r>
            <a:endParaRPr lang="en-US" sz="1600" dirty="0"/>
          </a:p>
          <a:p>
            <a:pPr algn="just">
              <a:buNone/>
            </a:pPr>
            <a:r>
              <a:rPr lang="en-US" sz="1600" dirty="0"/>
              <a:t>          For </a:t>
            </a:r>
            <a:r>
              <a:rPr lang="en-US" sz="1600" i="1" dirty="0"/>
              <a:t>L </a:t>
            </a:r>
            <a:r>
              <a:rPr lang="en-US" sz="1600" dirty="0"/>
              <a:t>&gt;3000mm,  		</a:t>
            </a:r>
            <a:r>
              <a:rPr lang="en-US" sz="1600" i="1" dirty="0"/>
              <a:t>M </a:t>
            </a:r>
            <a:r>
              <a:rPr lang="en-US" sz="1600" dirty="0"/>
              <a:t>= 5300  </a:t>
            </a:r>
            <a:r>
              <a:rPr lang="en-US" sz="1600" i="1" dirty="0"/>
              <a:t>D</a:t>
            </a:r>
            <a:r>
              <a:rPr lang="en-US" sz="1600" i="1" baseline="30000" dirty="0"/>
              <a:t>0.887</a:t>
            </a:r>
            <a:r>
              <a:rPr lang="en-US" sz="1600" i="1" dirty="0"/>
              <a:t>(L</a:t>
            </a:r>
            <a:r>
              <a:rPr lang="en-US" sz="1600" i="1" baseline="30000" dirty="0"/>
              <a:t>1.35</a:t>
            </a:r>
            <a:r>
              <a:rPr lang="en-US" sz="1600" i="1" dirty="0"/>
              <a:t>-20 400) C / L</a:t>
            </a:r>
            <a:endParaRPr lang="en-US" sz="1600" dirty="0"/>
          </a:p>
          <a:p>
            <a:pPr algn="just">
              <a:buNone/>
            </a:pPr>
            <a:r>
              <a:rPr lang="en-US" sz="1600" dirty="0"/>
              <a:t>        </a:t>
            </a:r>
            <a:r>
              <a:rPr lang="en-US" sz="1600" b="1" dirty="0">
                <a:solidFill>
                  <a:srgbClr val="0070C0"/>
                </a:solidFill>
              </a:rPr>
              <a:t>• Main bars parallel to traffic:</a:t>
            </a:r>
          </a:p>
          <a:p>
            <a:pPr algn="just">
              <a:buNone/>
            </a:pPr>
            <a:r>
              <a:rPr lang="en-US" sz="1600" dirty="0"/>
              <a:t>          For </a:t>
            </a:r>
            <a:r>
              <a:rPr lang="en-US" sz="1600" i="1" dirty="0"/>
              <a:t>L </a:t>
            </a:r>
            <a:r>
              <a:rPr lang="en-US" sz="1600" dirty="0"/>
              <a:t>≤ 3000mm,   		</a:t>
            </a:r>
            <a:r>
              <a:rPr lang="en-US" sz="1600" i="1" dirty="0"/>
              <a:t>M </a:t>
            </a:r>
            <a:r>
              <a:rPr lang="en-US" sz="1600" dirty="0"/>
              <a:t>= 408 </a:t>
            </a:r>
            <a:r>
              <a:rPr lang="en-US" sz="1600" i="1" dirty="0"/>
              <a:t>D</a:t>
            </a:r>
            <a:r>
              <a:rPr lang="en-US" sz="1600" i="1" baseline="30000" dirty="0"/>
              <a:t>0.123</a:t>
            </a:r>
            <a:r>
              <a:rPr lang="en-US" sz="1600" i="1" dirty="0"/>
              <a:t> L</a:t>
            </a:r>
            <a:r>
              <a:rPr lang="en-US" sz="1600" i="1" baseline="30000" dirty="0"/>
              <a:t>0.64</a:t>
            </a:r>
            <a:r>
              <a:rPr lang="en-US" sz="1600" i="1" dirty="0"/>
              <a:t> C </a:t>
            </a:r>
            <a:endParaRPr lang="en-US" sz="1600" dirty="0"/>
          </a:p>
          <a:p>
            <a:pPr algn="just">
              <a:buNone/>
            </a:pPr>
            <a:r>
              <a:rPr lang="en-US" sz="1600" dirty="0"/>
              <a:t>           For </a:t>
            </a:r>
            <a:r>
              <a:rPr lang="en-US" sz="1600" i="1" dirty="0"/>
              <a:t>L </a:t>
            </a:r>
            <a:r>
              <a:rPr lang="en-US" sz="1600" dirty="0"/>
              <a:t>&gt;3000mm,  		</a:t>
            </a:r>
            <a:r>
              <a:rPr lang="en-US" sz="1600" i="1" dirty="0"/>
              <a:t>M </a:t>
            </a:r>
            <a:r>
              <a:rPr lang="en-US" sz="1600" dirty="0"/>
              <a:t>= 3405  </a:t>
            </a:r>
            <a:r>
              <a:rPr lang="en-US" sz="1600" i="1" dirty="0"/>
              <a:t>D</a:t>
            </a:r>
            <a:r>
              <a:rPr lang="en-US" sz="1600" i="1" baseline="30000" dirty="0"/>
              <a:t>0.138 </a:t>
            </a:r>
            <a:r>
              <a:rPr lang="en-US" sz="1600" i="1" dirty="0"/>
              <a:t>(L</a:t>
            </a:r>
            <a:r>
              <a:rPr lang="en-US" sz="1600" i="1" baseline="30000" dirty="0"/>
              <a:t>1.429</a:t>
            </a:r>
            <a:r>
              <a:rPr lang="en-US" sz="1600" i="1" dirty="0"/>
              <a:t>-34 900) C / L</a:t>
            </a:r>
            <a:endParaRPr lang="en-US" sz="1600" dirty="0"/>
          </a:p>
          <a:p>
            <a:pPr algn="just">
              <a:buNone/>
            </a:pPr>
            <a:r>
              <a:rPr lang="en-US" sz="1600" dirty="0"/>
              <a:t>         where:   </a:t>
            </a:r>
            <a:r>
              <a:rPr lang="en-US" sz="1600" i="1" dirty="0"/>
              <a:t>L </a:t>
            </a:r>
            <a:r>
              <a:rPr lang="en-US" sz="1600" dirty="0"/>
              <a:t>= span length from center-to-center of supports (mm)</a:t>
            </a:r>
          </a:p>
          <a:p>
            <a:pPr algn="just">
              <a:buNone/>
            </a:pPr>
            <a:r>
              <a:rPr lang="en-US" sz="1600" i="1" dirty="0"/>
              <a:t>                        C </a:t>
            </a:r>
            <a:r>
              <a:rPr lang="en-US" sz="1600" dirty="0"/>
              <a:t>= continuity factor; 1.0 for simply supported and0.8 for continuous spans</a:t>
            </a:r>
          </a:p>
          <a:p>
            <a:pPr>
              <a:buNone/>
            </a:pPr>
            <a:endParaRPr lang="en-US" sz="1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lgn="just">
              <a:buNone/>
            </a:pPr>
            <a:r>
              <a:rPr lang="en-US" sz="1600" dirty="0"/>
              <a:t>           </a:t>
            </a:r>
            <a:r>
              <a:rPr lang="en-US" sz="1600" b="1" i="1" dirty="0"/>
              <a:t> D </a:t>
            </a:r>
            <a:r>
              <a:rPr lang="en-US" sz="1600" b="1" dirty="0"/>
              <a:t>= </a:t>
            </a:r>
            <a:r>
              <a:rPr lang="en-US" sz="1600" b="1" i="1" dirty="0" err="1"/>
              <a:t>Dx</a:t>
            </a:r>
            <a:r>
              <a:rPr lang="en-US" sz="1600" b="1" i="1" dirty="0"/>
              <a:t>/</a:t>
            </a:r>
            <a:r>
              <a:rPr lang="en-US" sz="1600" b="1" i="1" dirty="0" err="1"/>
              <a:t>Dy</a:t>
            </a:r>
            <a:endParaRPr lang="en-US" sz="1600" b="1" dirty="0"/>
          </a:p>
          <a:p>
            <a:pPr algn="just">
              <a:buNone/>
            </a:pPr>
            <a:r>
              <a:rPr lang="en-US" sz="1600" b="1" i="1" dirty="0"/>
              <a:t>              </a:t>
            </a:r>
            <a:r>
              <a:rPr lang="en-US" sz="1600" b="1" i="1" dirty="0" err="1"/>
              <a:t>Dx</a:t>
            </a:r>
            <a:r>
              <a:rPr lang="en-US" sz="1600" b="1" i="1" dirty="0"/>
              <a:t> </a:t>
            </a:r>
            <a:r>
              <a:rPr lang="en-US" sz="1600" dirty="0"/>
              <a:t>= flexural rigidity of deck in main bar direction (N.mm</a:t>
            </a:r>
            <a:r>
              <a:rPr lang="en-US" sz="1600" baseline="30000" dirty="0"/>
              <a:t>2</a:t>
            </a:r>
            <a:r>
              <a:rPr lang="en-US" sz="1600" dirty="0"/>
              <a:t>/mm) </a:t>
            </a:r>
          </a:p>
          <a:p>
            <a:pPr algn="just">
              <a:buNone/>
            </a:pPr>
            <a:r>
              <a:rPr lang="en-US" sz="1600" i="1" dirty="0"/>
              <a:t>              </a:t>
            </a:r>
            <a:r>
              <a:rPr lang="en-US" sz="1600" b="1" i="1" dirty="0" err="1"/>
              <a:t>Dy</a:t>
            </a:r>
            <a:r>
              <a:rPr lang="en-US" sz="1600" i="1" dirty="0"/>
              <a:t> </a:t>
            </a:r>
            <a:r>
              <a:rPr lang="en-US" sz="1600" dirty="0"/>
              <a:t>= flexural rigidity of deck perpendicular to main bar direction (N.mm</a:t>
            </a:r>
            <a:r>
              <a:rPr lang="en-US" sz="1600" baseline="30000" dirty="0"/>
              <a:t>2</a:t>
            </a:r>
            <a:r>
              <a:rPr lang="en-US" sz="1600" dirty="0"/>
              <a:t>/mm)</a:t>
            </a:r>
          </a:p>
          <a:p>
            <a:pPr algn="just">
              <a:buNone/>
            </a:pPr>
            <a:r>
              <a:rPr lang="en-US" sz="1600" dirty="0"/>
              <a:t>       For grid decks, </a:t>
            </a:r>
            <a:r>
              <a:rPr lang="en-US" sz="1600" i="1" dirty="0" err="1"/>
              <a:t>Dx</a:t>
            </a:r>
            <a:r>
              <a:rPr lang="en-US" sz="1600" i="1" dirty="0"/>
              <a:t> </a:t>
            </a:r>
            <a:r>
              <a:rPr lang="en-US" sz="1600" dirty="0"/>
              <a:t>and </a:t>
            </a:r>
            <a:r>
              <a:rPr lang="en-US" sz="1600" i="1" dirty="0" err="1"/>
              <a:t>Dy</a:t>
            </a:r>
            <a:r>
              <a:rPr lang="en-US" sz="1600" i="1" dirty="0"/>
              <a:t> </a:t>
            </a:r>
            <a:r>
              <a:rPr lang="en-US" sz="1600" dirty="0"/>
              <a:t>should be calculated as </a:t>
            </a:r>
            <a:r>
              <a:rPr lang="en-US" sz="1600" i="1" dirty="0" err="1"/>
              <a:t>EIx</a:t>
            </a:r>
            <a:r>
              <a:rPr lang="en-US" sz="1600" i="1" dirty="0"/>
              <a:t> </a:t>
            </a:r>
            <a:r>
              <a:rPr lang="en-US" sz="1600" dirty="0"/>
              <a:t>and </a:t>
            </a:r>
            <a:r>
              <a:rPr lang="en-US" sz="1600" i="1" dirty="0" err="1"/>
              <a:t>EIy</a:t>
            </a:r>
            <a:r>
              <a:rPr lang="en-US" sz="1600" i="1" dirty="0"/>
              <a:t> </a:t>
            </a:r>
            <a:r>
              <a:rPr lang="en-US" sz="1600" dirty="0"/>
              <a:t>where </a:t>
            </a:r>
            <a:r>
              <a:rPr lang="en-US" sz="1600" i="1" dirty="0"/>
              <a:t>E </a:t>
            </a:r>
            <a:r>
              <a:rPr lang="en-US" sz="1600" dirty="0"/>
              <a:t>is the modulus of elasticity and </a:t>
            </a:r>
            <a:r>
              <a:rPr lang="en-US" sz="1600" i="1" dirty="0"/>
              <a:t>Ix </a:t>
            </a:r>
            <a:r>
              <a:rPr lang="en-US" sz="1600" dirty="0"/>
              <a:t>and </a:t>
            </a:r>
            <a:r>
              <a:rPr lang="en-US" sz="1600" i="1" dirty="0" err="1"/>
              <a:t>Iy</a:t>
            </a:r>
            <a:r>
              <a:rPr lang="en-US" sz="1600" i="1" dirty="0"/>
              <a:t> </a:t>
            </a:r>
            <a:r>
              <a:rPr lang="en-US" sz="1600" dirty="0"/>
              <a:t>are the moment of inertia per unit width of deck, considering the section as cracked and using the transformed area method for the main bar direction and perpendicular to main bar direction, respectively.</a:t>
            </a:r>
          </a:p>
          <a:p>
            <a:pPr algn="just">
              <a:buNone/>
            </a:pPr>
            <a:r>
              <a:rPr lang="en-US" sz="1600" dirty="0"/>
              <a:t>        Moments for fatigue assessment may be estimated for all span lengths by reducing Eq. 4.6.2.1.8-1 for main bars perpendicular to traffic or Eq. 4.6.2.1.8-3 for main bars parallel to traffic by a factor of 1.5.  </a:t>
            </a:r>
          </a:p>
          <a:p>
            <a:pPr algn="just">
              <a:buNone/>
            </a:pPr>
            <a:r>
              <a:rPr lang="en-US" sz="1600" dirty="0"/>
              <a:t>         Deflection in units of mm due to vehicular live load may be determined as: </a:t>
            </a:r>
          </a:p>
          <a:p>
            <a:pPr algn="just">
              <a:buNone/>
            </a:pPr>
            <a:r>
              <a:rPr lang="en-US" sz="1600" dirty="0"/>
              <a:t>            </a:t>
            </a:r>
            <a:r>
              <a:rPr lang="en-US" sz="1600" b="1" dirty="0">
                <a:solidFill>
                  <a:srgbClr val="0070C0"/>
                </a:solidFill>
              </a:rPr>
              <a:t>• Main bars perpendicular to traffic:</a:t>
            </a:r>
          </a:p>
          <a:p>
            <a:pPr algn="just">
              <a:buNone/>
            </a:pPr>
            <a:r>
              <a:rPr lang="en-US" sz="1800" dirty="0"/>
              <a:t>                  Δ =  0.91D</a:t>
            </a:r>
            <a:r>
              <a:rPr lang="en-US" sz="1800" baseline="30000" dirty="0"/>
              <a:t>0.19</a:t>
            </a:r>
            <a:r>
              <a:rPr lang="en-US" sz="1800" dirty="0"/>
              <a:t>L</a:t>
            </a:r>
            <a:r>
              <a:rPr lang="en-US" sz="1800" baseline="30000" dirty="0"/>
              <a:t>3</a:t>
            </a:r>
            <a:r>
              <a:rPr lang="en-US" sz="1800" dirty="0"/>
              <a:t> / </a:t>
            </a:r>
            <a:r>
              <a:rPr lang="en-US" sz="1800" dirty="0" err="1"/>
              <a:t>D</a:t>
            </a:r>
            <a:r>
              <a:rPr lang="en-US" sz="1800" baseline="-25000" dirty="0" err="1"/>
              <a:t>x</a:t>
            </a:r>
            <a:endParaRPr lang="en-US" sz="1800" dirty="0"/>
          </a:p>
          <a:p>
            <a:pPr algn="just">
              <a:buNone/>
            </a:pPr>
            <a:r>
              <a:rPr lang="en-US" sz="1600" dirty="0"/>
              <a:t>            </a:t>
            </a:r>
            <a:r>
              <a:rPr lang="en-US" sz="1600" b="1" dirty="0">
                <a:solidFill>
                  <a:srgbClr val="0070C0"/>
                </a:solidFill>
              </a:rPr>
              <a:t>• Main bars parallel to traffic:</a:t>
            </a:r>
            <a:endParaRPr lang="en-US" sz="1600" dirty="0"/>
          </a:p>
          <a:p>
            <a:pPr algn="just">
              <a:buNone/>
            </a:pPr>
            <a:r>
              <a:rPr lang="en-US" sz="1800" dirty="0"/>
              <a:t>                  Δ =  1.26D</a:t>
            </a:r>
            <a:r>
              <a:rPr lang="en-US" sz="1800" baseline="30000" dirty="0"/>
              <a:t>0.11</a:t>
            </a:r>
            <a:r>
              <a:rPr lang="en-US" sz="1800" dirty="0"/>
              <a:t>L</a:t>
            </a:r>
            <a:r>
              <a:rPr lang="en-US" sz="1800" baseline="30000" dirty="0"/>
              <a:t>3</a:t>
            </a:r>
            <a:r>
              <a:rPr lang="en-US" sz="1800" dirty="0"/>
              <a:t> / </a:t>
            </a:r>
            <a:r>
              <a:rPr lang="en-US" sz="1800" dirty="0" err="1"/>
              <a:t>D</a:t>
            </a:r>
            <a:r>
              <a:rPr lang="en-US" sz="1800" baseline="-25000" dirty="0" err="1"/>
              <a:t>x</a:t>
            </a:r>
            <a:endParaRPr lang="en-US" sz="1800" dirty="0"/>
          </a:p>
          <a:p>
            <a:pPr algn="just">
              <a:buNone/>
            </a:pPr>
            <a:r>
              <a:rPr lang="en-US" sz="1600" i="1" dirty="0">
                <a:solidFill>
                  <a:srgbClr val="FF0000"/>
                </a:solidFill>
              </a:rPr>
              <a:t>         4.6.2.1.9—Inelastic Analysis</a:t>
            </a:r>
            <a:endParaRPr lang="en-US" sz="1600" dirty="0">
              <a:solidFill>
                <a:srgbClr val="FF0000"/>
              </a:solidFill>
            </a:endParaRPr>
          </a:p>
          <a:p>
            <a:pPr algn="just">
              <a:buNone/>
            </a:pPr>
            <a:r>
              <a:rPr lang="en-US" sz="1600" dirty="0"/>
              <a:t>         The inelastic finite element analysis or yield line analysis may be permitted by the Owner.</a:t>
            </a:r>
          </a:p>
          <a:p>
            <a:pPr algn="just">
              <a:buNone/>
            </a:pPr>
            <a:r>
              <a:rPr lang="en-US" sz="1600" b="1" dirty="0"/>
              <a:t>       </a:t>
            </a:r>
            <a:r>
              <a:rPr lang="en-US" sz="1600" b="1" dirty="0">
                <a:solidFill>
                  <a:srgbClr val="FF0000"/>
                </a:solidFill>
              </a:rPr>
              <a:t>  4.6.2.2—Beam-Slab Bridges</a:t>
            </a:r>
            <a:endParaRPr lang="en-US" sz="1600" dirty="0">
              <a:solidFill>
                <a:srgbClr val="FF0000"/>
              </a:solidFill>
            </a:endParaRPr>
          </a:p>
          <a:p>
            <a:pPr algn="just">
              <a:buNone/>
            </a:pPr>
            <a:r>
              <a:rPr lang="en-US" sz="1600" i="1" dirty="0">
                <a:solidFill>
                  <a:srgbClr val="FF0000"/>
                </a:solidFill>
              </a:rPr>
              <a:t>         4.6.2.2.1—Application</a:t>
            </a:r>
            <a:endParaRPr lang="en-US" sz="1600" dirty="0">
              <a:solidFill>
                <a:srgbClr val="FF0000"/>
              </a:solidFill>
            </a:endParaRPr>
          </a:p>
          <a:p>
            <a:pPr algn="just">
              <a:buNone/>
            </a:pPr>
            <a:r>
              <a:rPr lang="en-US" sz="1600" dirty="0"/>
              <a:t>         The provisions of this Article may be applied to straight girder bridges and horizontally curved concrete bridges, as well as horizontally curved steel girder bridges complying with the provisions of Article 4.6.1.2.4. The provisions of this Article may also be used to determine a starting point for some methods of analysis to determine force effects in curved girders of any degree of curvature in plan. Except as specified in Article 4.6.2.2.5, the provisions of this Article shall be taken to apply to bridges being analyzed for:</a:t>
            </a:r>
          </a:p>
          <a:p>
            <a:pPr algn="just">
              <a:buNone/>
            </a:pPr>
            <a:r>
              <a:rPr lang="en-US" sz="1600" dirty="0"/>
              <a:t>            • A single lane of loading, or</a:t>
            </a:r>
          </a:p>
          <a:p>
            <a:pPr algn="just">
              <a:buNone/>
            </a:pPr>
            <a:r>
              <a:rPr lang="en-US" sz="1600" dirty="0"/>
              <a:t>            • Multiple lanes of live load yielding approximately the same force effect per lane.</a:t>
            </a:r>
          </a:p>
          <a:p>
            <a:pPr>
              <a:buNone/>
            </a:pPr>
            <a:endParaRPr lang="en-US" sz="1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lgn="just">
              <a:buNone/>
            </a:pPr>
            <a:r>
              <a:rPr lang="en-US" sz="1600" dirty="0"/>
              <a:t>         If one lane is loaded with a special vehicle or evaluation permit vehicle, the design force effect per girder resulting from the mixed traffic may be determined as specified in Article 4.6.2.2.5.</a:t>
            </a:r>
          </a:p>
          <a:p>
            <a:pPr algn="just">
              <a:buNone/>
            </a:pPr>
            <a:r>
              <a:rPr lang="en-US" sz="1600" dirty="0"/>
              <a:t>         For beam spacing exceeding the range of applicability as specified in tables in Articles 4.6.2.2.2and 4.6.2.2.3, the live load on each beam shall be there action of the loaded lanes based on the lever rule unless specified otherwise herein.</a:t>
            </a:r>
          </a:p>
          <a:p>
            <a:pPr algn="just">
              <a:buNone/>
            </a:pPr>
            <a:r>
              <a:rPr lang="en-US" sz="1600" dirty="0"/>
              <a:t>         The provisions of 3.6.1.1.2 specify that multiple presence factors shall not be used with the approximate load assignment methods other than </a:t>
            </a:r>
            <a:r>
              <a:rPr lang="en-US" sz="1600" dirty="0" err="1"/>
              <a:t>staticalmoment</a:t>
            </a:r>
            <a:r>
              <a:rPr lang="en-US" sz="1600" dirty="0"/>
              <a:t> or lever arm methods because these factors are already incorporated in the distribution factors.</a:t>
            </a:r>
          </a:p>
          <a:p>
            <a:pPr algn="just">
              <a:buNone/>
            </a:pPr>
            <a:r>
              <a:rPr lang="en-US" sz="1600" dirty="0"/>
              <a:t>         </a:t>
            </a:r>
          </a:p>
          <a:p>
            <a:pPr algn="just">
              <a:buNone/>
            </a:pPr>
            <a:r>
              <a:rPr lang="en-US" sz="1600" dirty="0"/>
              <a:t>         Bridges not meeting the requirements of this Article shall be analyzed as specified in Article 4.6.3.The distribution of live load, specified in Articles 4.6.2.2.2 and 4.6.2.2.3, may be used for girders, beams, and stringers, other than multiple steel box beams with concrete decks that meet the following conditions and any other conditions identified in tables of distribution factors as specified herein:</a:t>
            </a:r>
          </a:p>
          <a:p>
            <a:pPr lvl="1" algn="just">
              <a:buFont typeface="Arial" pitchFamily="34" charset="0"/>
              <a:buChar char="•"/>
            </a:pPr>
            <a:r>
              <a:rPr lang="en-US" sz="1600" dirty="0"/>
              <a:t>Width of deck is constant;</a:t>
            </a:r>
          </a:p>
          <a:p>
            <a:pPr lvl="1" algn="just">
              <a:buFont typeface="Arial" pitchFamily="34" charset="0"/>
              <a:buChar char="•"/>
            </a:pPr>
            <a:r>
              <a:rPr lang="en-US" sz="1600" dirty="0"/>
              <a:t>Unless otherwise specified, the number of beams is not less than four;</a:t>
            </a:r>
          </a:p>
          <a:p>
            <a:pPr lvl="1" algn="just">
              <a:buFont typeface="Arial" pitchFamily="34" charset="0"/>
              <a:buChar char="•"/>
            </a:pPr>
            <a:r>
              <a:rPr lang="en-US" sz="1600" dirty="0"/>
              <a:t>Beams are parallel and have approximately the same stiffness;</a:t>
            </a:r>
          </a:p>
          <a:p>
            <a:pPr lvl="1" algn="just">
              <a:buFont typeface="Arial" pitchFamily="34" charset="0"/>
              <a:buChar char="•"/>
            </a:pPr>
            <a:r>
              <a:rPr lang="en-US" sz="1600" dirty="0"/>
              <a:t>Unless otherwise specified, the roadway part of the overhang, </a:t>
            </a:r>
            <a:r>
              <a:rPr lang="en-US" sz="1600" i="1" dirty="0"/>
              <a:t>de</a:t>
            </a:r>
            <a:r>
              <a:rPr lang="en-US" sz="1600" dirty="0"/>
              <a:t>, does not exceed 910mm; </a:t>
            </a:r>
          </a:p>
          <a:p>
            <a:pPr lvl="1" algn="just">
              <a:buFont typeface="Arial" pitchFamily="34" charset="0"/>
              <a:buChar char="•"/>
            </a:pPr>
            <a:r>
              <a:rPr lang="en-US" sz="1600" dirty="0"/>
              <a:t>Curvature in plan is less than the limit specified in Article 4.6.1.2.4, or where distribution factors are required in order to implement an acceptable approximate or refined analysis method satisfying the requirements of Article 4.4 for bridges of any degree of curvature in plan; and</a:t>
            </a:r>
          </a:p>
          <a:p>
            <a:pPr lvl="1" algn="just">
              <a:buFont typeface="Arial" pitchFamily="34" charset="0"/>
              <a:buChar char="•"/>
            </a:pPr>
            <a:r>
              <a:rPr lang="en-US" sz="1600" dirty="0"/>
              <a:t>Cross-section is consistent with one of the cross sections shown in Table 4.6.2.2.1-1. </a:t>
            </a:r>
          </a:p>
          <a:p>
            <a:pPr algn="just">
              <a:buNone/>
            </a:pPr>
            <a:r>
              <a:rPr lang="en-US" sz="1600" dirty="0"/>
              <a:t>        </a:t>
            </a:r>
          </a:p>
          <a:p>
            <a:pPr algn="just">
              <a:buNone/>
            </a:pPr>
            <a:r>
              <a:rPr lang="en-US" sz="1600" dirty="0"/>
              <a:t>        Live load distribution factors, specified herein, maybe used for permit and rating vehicles whose overall width is </a:t>
            </a:r>
            <a:r>
              <a:rPr lang="en-US" sz="1600" dirty="0" err="1"/>
              <a:t>coMParable</a:t>
            </a:r>
            <a:r>
              <a:rPr lang="en-US" sz="1600" dirty="0"/>
              <a:t> to the width of the design truck.</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lgn="just">
              <a:buNone/>
            </a:pPr>
            <a:r>
              <a:rPr lang="en-US" sz="1400" i="1" dirty="0">
                <a:solidFill>
                  <a:srgbClr val="FF0000"/>
                </a:solidFill>
              </a:rPr>
              <a:t>         </a:t>
            </a:r>
            <a:r>
              <a:rPr lang="en-US" sz="1600" i="1" dirty="0">
                <a:solidFill>
                  <a:srgbClr val="FF0000"/>
                </a:solidFill>
              </a:rPr>
              <a:t>4.6.2.2.2—Distribution Factor Method for Moment and Shear</a:t>
            </a:r>
            <a:endParaRPr lang="en-US" sz="1600" dirty="0">
              <a:solidFill>
                <a:srgbClr val="FF0000"/>
              </a:solidFill>
            </a:endParaRPr>
          </a:p>
          <a:p>
            <a:pPr algn="just">
              <a:buNone/>
            </a:pPr>
            <a:r>
              <a:rPr lang="en-US" sz="1600" i="1" dirty="0">
                <a:solidFill>
                  <a:srgbClr val="FF0000"/>
                </a:solidFill>
              </a:rPr>
              <a:t>         4.6.2.2.2a—Interior Beams with Wood Decks</a:t>
            </a:r>
            <a:endParaRPr lang="en-US" sz="1600" dirty="0">
              <a:solidFill>
                <a:srgbClr val="FF0000"/>
              </a:solidFill>
            </a:endParaRPr>
          </a:p>
          <a:p>
            <a:pPr algn="just">
              <a:buNone/>
            </a:pPr>
            <a:r>
              <a:rPr lang="en-US" sz="1400" dirty="0"/>
              <a:t>         The live load flexural moment and shear for interior beams with transverse wood decks may be determined by applying the lane fraction specified in Table 4.6.2.2.2a-1 and Eq. 4.6.2.2.2a-1.When investigation of shear parallel to the grain in wood components is required, the distributed live load shear shall be determined by the following expression:</a:t>
            </a:r>
          </a:p>
          <a:p>
            <a:pPr algn="just">
              <a:buNone/>
            </a:pPr>
            <a:r>
              <a:rPr lang="en-US" sz="1400" b="1" i="1" dirty="0"/>
              <a:t>            </a:t>
            </a:r>
            <a:r>
              <a:rPr lang="en-US" sz="1600" b="1" i="1" dirty="0"/>
              <a:t>V</a:t>
            </a:r>
            <a:r>
              <a:rPr lang="en-US" sz="1600" b="1" i="1" baseline="-25000" dirty="0"/>
              <a:t>LL</a:t>
            </a:r>
            <a:r>
              <a:rPr lang="en-US" sz="1600" b="1" dirty="0"/>
              <a:t>= 0.50[(0.60</a:t>
            </a:r>
            <a:r>
              <a:rPr lang="en-US" sz="1600" b="1" i="1" dirty="0"/>
              <a:t>V</a:t>
            </a:r>
            <a:r>
              <a:rPr lang="en-US" sz="1600" b="1" i="1" baseline="-25000" dirty="0"/>
              <a:t>LU</a:t>
            </a:r>
            <a:r>
              <a:rPr lang="en-US" sz="1600" b="1" i="1" dirty="0"/>
              <a:t>) + V</a:t>
            </a:r>
            <a:r>
              <a:rPr lang="en-US" sz="1600" b="1" i="1" baseline="-25000" dirty="0"/>
              <a:t>LD</a:t>
            </a:r>
            <a:r>
              <a:rPr lang="en-US" sz="1600" b="1" i="1" dirty="0"/>
              <a:t>]</a:t>
            </a:r>
            <a:endParaRPr lang="en-US" sz="1600" dirty="0"/>
          </a:p>
          <a:p>
            <a:pPr algn="just">
              <a:buNone/>
            </a:pPr>
            <a:r>
              <a:rPr lang="en-US" sz="1400" dirty="0"/>
              <a:t>            where:    </a:t>
            </a:r>
            <a:r>
              <a:rPr lang="en-US" sz="1400" i="1" dirty="0"/>
              <a:t>V</a:t>
            </a:r>
            <a:r>
              <a:rPr lang="en-US" sz="1400" i="1" baseline="-25000" dirty="0"/>
              <a:t>LL</a:t>
            </a:r>
            <a:r>
              <a:rPr lang="en-US" sz="1400" dirty="0"/>
              <a:t>= distributed live load vertical shear (N)</a:t>
            </a:r>
          </a:p>
          <a:p>
            <a:pPr algn="just">
              <a:buNone/>
            </a:pPr>
            <a:r>
              <a:rPr lang="en-US" sz="1400" i="1" dirty="0"/>
              <a:t>                             V</a:t>
            </a:r>
            <a:r>
              <a:rPr lang="en-US" sz="1400" i="1" baseline="-25000" dirty="0"/>
              <a:t>LU</a:t>
            </a:r>
            <a:r>
              <a:rPr lang="en-US" sz="1400" dirty="0"/>
              <a:t>= maximum vertical shear at 3</a:t>
            </a:r>
            <a:r>
              <a:rPr lang="en-US" sz="1400" i="1" dirty="0"/>
              <a:t>d </a:t>
            </a:r>
            <a:r>
              <a:rPr lang="en-US" sz="1400" dirty="0"/>
              <a:t>or </a:t>
            </a:r>
            <a:r>
              <a:rPr lang="en-US" sz="1400" i="1" dirty="0"/>
              <a:t>L</a:t>
            </a:r>
            <a:r>
              <a:rPr lang="en-US" sz="1400" dirty="0"/>
              <a:t>/4 due to undistributed wheel loads (N)</a:t>
            </a:r>
          </a:p>
          <a:p>
            <a:pPr algn="just">
              <a:buNone/>
            </a:pPr>
            <a:r>
              <a:rPr lang="en-US" sz="1400" i="1" dirty="0"/>
              <a:t>                             V</a:t>
            </a:r>
            <a:r>
              <a:rPr lang="en-US" sz="1400" i="1" baseline="-25000" dirty="0"/>
              <a:t>LD</a:t>
            </a:r>
            <a:r>
              <a:rPr lang="en-US" sz="1400" dirty="0"/>
              <a:t>= maximum vertical shear at 3</a:t>
            </a:r>
            <a:r>
              <a:rPr lang="en-US" sz="1400" i="1" dirty="0"/>
              <a:t>d </a:t>
            </a:r>
            <a:r>
              <a:rPr lang="en-US" sz="1400" dirty="0"/>
              <a:t>or </a:t>
            </a:r>
            <a:r>
              <a:rPr lang="en-US" sz="1400" i="1" dirty="0"/>
              <a:t>L</a:t>
            </a:r>
            <a:r>
              <a:rPr lang="en-US" sz="1400" dirty="0"/>
              <a:t>/4 due to wheel loads distributed laterally as specified herein (N)For</a:t>
            </a:r>
          </a:p>
          <a:p>
            <a:pPr algn="just">
              <a:buNone/>
            </a:pPr>
            <a:r>
              <a:rPr lang="en-US" sz="1400" dirty="0"/>
              <a:t>                                      undistributed wheel loads, one line of wheels is assumed to be carried by one bending member.</a:t>
            </a:r>
          </a:p>
          <a:p>
            <a:pPr algn="just">
              <a:buNone/>
            </a:pPr>
            <a:r>
              <a:rPr lang="en-US" sz="1600" i="1" dirty="0">
                <a:solidFill>
                  <a:srgbClr val="FF0000"/>
                </a:solidFill>
              </a:rPr>
              <a:t>        4.6.2.2.2b—Interior Beams with Concrete Decks</a:t>
            </a:r>
            <a:endParaRPr lang="en-US" sz="1600" dirty="0">
              <a:solidFill>
                <a:srgbClr val="FF0000"/>
              </a:solidFill>
            </a:endParaRPr>
          </a:p>
          <a:p>
            <a:pPr algn="just">
              <a:buNone/>
            </a:pPr>
            <a:r>
              <a:rPr lang="en-US" sz="1400" dirty="0"/>
              <a:t>         The live load flexural moment for interior beams with concrete decks may be determined by applying the lane fraction specified in Table 4.6.2.2.2b-1.For the concrete beams, other than box beams, used in multi beam decks with shear keys:</a:t>
            </a:r>
          </a:p>
          <a:p>
            <a:pPr algn="just">
              <a:buNone/>
            </a:pPr>
            <a:r>
              <a:rPr lang="en-US" sz="1400" dirty="0"/>
              <a:t>            • Deep, rigid end diaphragms shall be provided to ensure proper load distribution; and</a:t>
            </a:r>
          </a:p>
          <a:p>
            <a:pPr algn="just">
              <a:buNone/>
            </a:pPr>
            <a:r>
              <a:rPr lang="en-US" sz="1400" dirty="0"/>
              <a:t>            • If the stem spacing of stemmed beams is less than 1200mm or more than 3000mm, a refined analysis complying with</a:t>
            </a:r>
          </a:p>
          <a:p>
            <a:pPr algn="just">
              <a:buNone/>
            </a:pPr>
            <a:r>
              <a:rPr lang="en-US" sz="1400" dirty="0"/>
              <a:t>                Article 4.6.3 shall be used.</a:t>
            </a:r>
          </a:p>
          <a:p>
            <a:pPr algn="just">
              <a:buNone/>
            </a:pPr>
            <a:r>
              <a:rPr lang="en-US" sz="1400" i="1" dirty="0"/>
              <a:t>         </a:t>
            </a:r>
            <a:r>
              <a:rPr lang="en-US" sz="1400" i="1" dirty="0">
                <a:solidFill>
                  <a:srgbClr val="FF0000"/>
                </a:solidFill>
              </a:rPr>
              <a:t>4.6.2.2.2d—Exterior Beams</a:t>
            </a:r>
            <a:endParaRPr lang="en-US" sz="1400" dirty="0">
              <a:solidFill>
                <a:srgbClr val="FF0000"/>
              </a:solidFill>
            </a:endParaRPr>
          </a:p>
          <a:p>
            <a:pPr algn="just">
              <a:buNone/>
            </a:pPr>
            <a:r>
              <a:rPr lang="en-US" sz="1400" dirty="0"/>
              <a:t>         The live load flexural moment for exterior beams may be determined by applying the lane fraction, specified in Table 4.6.2.2.2d-1.The distance, </a:t>
            </a:r>
            <a:r>
              <a:rPr lang="en-US" sz="1400" i="1" dirty="0"/>
              <a:t>de</a:t>
            </a:r>
            <a:r>
              <a:rPr lang="en-US" sz="1400" dirty="0"/>
              <a:t>, shall be taken as positive if the exterior web is inboard of the interior face of the traffic railing and negative if it is outboard of the curb or traffic barrier.</a:t>
            </a:r>
          </a:p>
          <a:p>
            <a:pPr algn="just">
              <a:buNone/>
            </a:pPr>
            <a:r>
              <a:rPr lang="en-US" sz="1400" dirty="0"/>
              <a:t>         In beam-slab bridge cross-sections with diaphragms or cross-frames, the distribution factor for the exterior beam shall not be taken to be less than that which would be obtained by assuming that the cross-section deflects and rotates as a rigid cross-section. The provisions of Article 3.6.1.1.2 shall apply</a:t>
            </a:r>
          </a:p>
          <a:p>
            <a:pPr algn="just">
              <a:buNone/>
            </a:pPr>
            <a:r>
              <a:rPr lang="en-US" sz="1400" i="1" dirty="0">
                <a:solidFill>
                  <a:srgbClr val="FF0000"/>
                </a:solidFill>
              </a:rPr>
              <a:t>         4.6.2.2.2f—Flexural Moments and Shear in Transverse Floor beams</a:t>
            </a:r>
            <a:endParaRPr lang="en-US" sz="1400" dirty="0">
              <a:solidFill>
                <a:srgbClr val="FF0000"/>
              </a:solidFill>
            </a:endParaRPr>
          </a:p>
          <a:p>
            <a:pPr algn="just">
              <a:buNone/>
            </a:pPr>
            <a:r>
              <a:rPr lang="en-US" sz="1400" dirty="0"/>
              <a:t>         If the deck is supported directly by transverse floor beams, the floor beams may be designed for loads determined in accordance with Table 4.6.2.2.2f-1.The fractions provided in Table 4.6.2.2.2f-1 shall be used in conjunction with the 32.0-kip design axle load alone. For spacing’s of floor beams outside the given ranges of applicability, all of the design live loads shall be considered, and the lever rule may be used.</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lgn="just">
              <a:buNone/>
            </a:pPr>
            <a:r>
              <a:rPr lang="en-US" sz="1400" i="1" dirty="0">
                <a:solidFill>
                  <a:srgbClr val="FF0000"/>
                </a:solidFill>
              </a:rPr>
              <a:t>         </a:t>
            </a:r>
            <a:r>
              <a:rPr lang="en-US" sz="1600" i="1" dirty="0">
                <a:solidFill>
                  <a:srgbClr val="FF0000"/>
                </a:solidFill>
              </a:rPr>
              <a:t>4.6.2.2.3—Distribution Factor Method for Shear</a:t>
            </a:r>
            <a:endParaRPr lang="en-US" sz="1600" dirty="0">
              <a:solidFill>
                <a:srgbClr val="FF0000"/>
              </a:solidFill>
            </a:endParaRPr>
          </a:p>
          <a:p>
            <a:pPr algn="just">
              <a:buNone/>
            </a:pPr>
            <a:r>
              <a:rPr lang="en-US" sz="1600" i="1" dirty="0">
                <a:solidFill>
                  <a:srgbClr val="FF0000"/>
                </a:solidFill>
              </a:rPr>
              <a:t>         4.6.2.2.3a—Interior Beams</a:t>
            </a:r>
            <a:endParaRPr lang="en-US" sz="1600" dirty="0">
              <a:solidFill>
                <a:srgbClr val="FF0000"/>
              </a:solidFill>
            </a:endParaRPr>
          </a:p>
          <a:p>
            <a:pPr algn="just">
              <a:buNone/>
            </a:pPr>
            <a:r>
              <a:rPr lang="en-US" sz="1400" dirty="0"/>
              <a:t>         The live load shear for interior beams may be determined by applying the lane fractions specified in Table 4.6.2.2.3a-1. For interior beam types not listed in Table 4.6.2.2.3a-1, lateral distribution of the wheel or axle adjacent to the end of span shall be that produced by use of the lever rule. For concrete box beams used in multi beam decks, if the values of </a:t>
            </a:r>
            <a:r>
              <a:rPr lang="en-US" sz="1400" i="1" dirty="0"/>
              <a:t>I </a:t>
            </a:r>
            <a:r>
              <a:rPr lang="en-US" sz="1400" dirty="0"/>
              <a:t>or </a:t>
            </a:r>
            <a:r>
              <a:rPr lang="en-US" sz="1400" i="1" dirty="0"/>
              <a:t>J </a:t>
            </a:r>
            <a:r>
              <a:rPr lang="en-US" sz="1400" dirty="0"/>
              <a:t>do not comply with the limitations in Table 4.6.2.2.3a-1, the distribution factor for shear maybe taken as that for moment.</a:t>
            </a:r>
          </a:p>
          <a:p>
            <a:pPr algn="just">
              <a:buNone/>
            </a:pPr>
            <a:r>
              <a:rPr lang="en-US" sz="1600" i="1" dirty="0"/>
              <a:t>         </a:t>
            </a:r>
            <a:r>
              <a:rPr lang="en-US" sz="1600" i="1" dirty="0">
                <a:solidFill>
                  <a:srgbClr val="FF0000"/>
                </a:solidFill>
              </a:rPr>
              <a:t>4.6.2.2.3b—Exterior Beams</a:t>
            </a:r>
            <a:endParaRPr lang="en-US" sz="1600" dirty="0">
              <a:solidFill>
                <a:srgbClr val="FF0000"/>
              </a:solidFill>
            </a:endParaRPr>
          </a:p>
          <a:p>
            <a:pPr algn="just">
              <a:buNone/>
            </a:pPr>
            <a:r>
              <a:rPr lang="en-US" sz="1400" dirty="0"/>
              <a:t>         The live load shear for exterior beams shall be determined by applying the lane fractions specified in Table 4.6.2.2.3b-1. For cases not addressed in Table 4.6.2.2.3a-1 and Table 4.6.2.2.3b-1, the live load distribution to exterior beams shall be determined by using the lever rule. The parameter </a:t>
            </a:r>
            <a:r>
              <a:rPr lang="en-US" sz="1400" i="1" dirty="0"/>
              <a:t>de </a:t>
            </a:r>
            <a:r>
              <a:rPr lang="en-US" sz="1400" dirty="0"/>
              <a:t>shall be taken as positive if the exterior web is inboard of the curb or traffic barrier and negative if it is out board. The additional provisions for exterior beams in beam-slab bridges with cross-frames or diaphragms, specified in Articles 4.6.2.2.2d, shall apply.</a:t>
            </a:r>
          </a:p>
          <a:p>
            <a:pPr algn="just">
              <a:buNone/>
            </a:pPr>
            <a:r>
              <a:rPr lang="en-US" sz="1400" dirty="0"/>
              <a:t>  </a:t>
            </a:r>
            <a:r>
              <a:rPr lang="en-US" sz="1600" dirty="0"/>
              <a:t>       </a:t>
            </a:r>
            <a:r>
              <a:rPr lang="en-US" sz="1600" dirty="0">
                <a:solidFill>
                  <a:srgbClr val="FF0000"/>
                </a:solidFill>
              </a:rPr>
              <a:t>4.6.2.3—Equivalent Strip Widths for Slab-Type Bridges</a:t>
            </a:r>
          </a:p>
          <a:p>
            <a:pPr algn="just">
              <a:buNone/>
            </a:pPr>
            <a:r>
              <a:rPr lang="en-US" sz="1400" dirty="0"/>
              <a:t>         This Article shall be applied to the types of cross sections shown schematically in Table 4.6.2.3-1. For the purpose of this Article, cast-in-place voided slab bridges may be considered as slab bridges. The equivalent width of longitudinal strips per lane for both shear and moment with one lane, i.e., two lines of wheels, loaded may be determined as:</a:t>
            </a:r>
          </a:p>
          <a:p>
            <a:pPr algn="just">
              <a:buNone/>
            </a:pPr>
            <a:r>
              <a:rPr lang="en-US" sz="1400" i="1" dirty="0"/>
              <a:t>             </a:t>
            </a:r>
            <a:r>
              <a:rPr lang="en-US" sz="1600" i="1" dirty="0"/>
              <a:t>E=</a:t>
            </a:r>
            <a:r>
              <a:rPr lang="en-US" sz="1600" dirty="0"/>
              <a:t>250</a:t>
            </a:r>
            <a:r>
              <a:rPr lang="en-US" sz="1600" i="1" dirty="0"/>
              <a:t>+</a:t>
            </a:r>
            <a:r>
              <a:rPr lang="en-US" sz="1600" dirty="0"/>
              <a:t>0.42 √</a:t>
            </a:r>
            <a:r>
              <a:rPr lang="en-US" sz="1600" i="1" dirty="0"/>
              <a:t>L</a:t>
            </a:r>
            <a:r>
              <a:rPr lang="en-US" sz="1600" i="1" baseline="-25000" dirty="0"/>
              <a:t>1</a:t>
            </a:r>
            <a:r>
              <a:rPr lang="en-US" sz="1600" i="1" dirty="0"/>
              <a:t>W</a:t>
            </a:r>
            <a:r>
              <a:rPr lang="en-US" sz="1600" i="1" baseline="-25000" dirty="0"/>
              <a:t>1</a:t>
            </a:r>
            <a:endParaRPr lang="en-US" sz="1600" dirty="0"/>
          </a:p>
          <a:p>
            <a:pPr algn="just">
              <a:buNone/>
            </a:pPr>
            <a:r>
              <a:rPr lang="en-US" sz="1400" dirty="0"/>
              <a:t>         The equivalent width of longitudinal strips per lane for both shear and moment with more than one lane loaded may be determined as:</a:t>
            </a:r>
          </a:p>
          <a:p>
            <a:pPr algn="just">
              <a:buNone/>
            </a:pPr>
            <a:r>
              <a:rPr lang="en-US" sz="1400" i="1" dirty="0"/>
              <a:t>             </a:t>
            </a:r>
            <a:r>
              <a:rPr lang="en-US" sz="1600" i="1" dirty="0"/>
              <a:t>E=</a:t>
            </a:r>
            <a:r>
              <a:rPr lang="en-US" sz="1600" dirty="0"/>
              <a:t>2100</a:t>
            </a:r>
            <a:r>
              <a:rPr lang="en-US" sz="1600" i="1" dirty="0"/>
              <a:t>+</a:t>
            </a:r>
            <a:r>
              <a:rPr lang="en-US" sz="1600" dirty="0"/>
              <a:t>0.12 √</a:t>
            </a:r>
            <a:r>
              <a:rPr lang="en-US" sz="1600" i="1" dirty="0"/>
              <a:t>L</a:t>
            </a:r>
            <a:r>
              <a:rPr lang="en-US" sz="1600" i="1" baseline="-25000" dirty="0"/>
              <a:t>1</a:t>
            </a:r>
            <a:r>
              <a:rPr lang="en-US" sz="1600" i="1" dirty="0"/>
              <a:t>W</a:t>
            </a:r>
            <a:r>
              <a:rPr lang="en-US" sz="1600" i="1" baseline="-25000" dirty="0"/>
              <a:t>1</a:t>
            </a:r>
            <a:r>
              <a:rPr lang="en-US" sz="1600" i="1" dirty="0"/>
              <a:t> ≤  W / N</a:t>
            </a:r>
            <a:r>
              <a:rPr lang="en-US" sz="1600" i="1" baseline="-25000" dirty="0"/>
              <a:t>L</a:t>
            </a:r>
            <a:endParaRPr lang="en-US" sz="1600" dirty="0"/>
          </a:p>
          <a:p>
            <a:pPr algn="just">
              <a:buNone/>
            </a:pPr>
            <a:r>
              <a:rPr lang="en-US" sz="1400" dirty="0"/>
              <a:t>             where:</a:t>
            </a:r>
          </a:p>
          <a:p>
            <a:pPr algn="just">
              <a:buNone/>
            </a:pPr>
            <a:r>
              <a:rPr lang="en-US" sz="1400" i="1" dirty="0"/>
              <a:t>                E </a:t>
            </a:r>
            <a:r>
              <a:rPr lang="en-US" sz="1400" dirty="0"/>
              <a:t>= equivalent width (mm)</a:t>
            </a:r>
          </a:p>
          <a:p>
            <a:pPr algn="just">
              <a:buNone/>
            </a:pPr>
            <a:r>
              <a:rPr lang="en-US" sz="1400" i="1" dirty="0"/>
              <a:t>                L</a:t>
            </a:r>
            <a:r>
              <a:rPr lang="en-US" sz="1400" baseline="-25000" dirty="0"/>
              <a:t>1</a:t>
            </a:r>
            <a:r>
              <a:rPr lang="en-US" sz="1400" dirty="0"/>
              <a:t> = modified span length taken equal to the lesser of the actual span or 18000mm.</a:t>
            </a:r>
          </a:p>
          <a:p>
            <a:pPr algn="just">
              <a:buNone/>
            </a:pPr>
            <a:r>
              <a:rPr lang="en-US" sz="1400" i="1" dirty="0"/>
              <a:t>                W</a:t>
            </a:r>
            <a:r>
              <a:rPr lang="en-US" sz="1400" baseline="-25000" dirty="0"/>
              <a:t>1</a:t>
            </a:r>
            <a:r>
              <a:rPr lang="en-US" sz="1400" dirty="0"/>
              <a:t> = modified edge-to-edge width of bridge taken to be equal to the lesser of the actual width or 18000 for multilane</a:t>
            </a:r>
          </a:p>
          <a:p>
            <a:pPr algn="just">
              <a:buNone/>
            </a:pPr>
            <a:r>
              <a:rPr lang="en-US" sz="1400" dirty="0"/>
              <a:t>                          loading, or 9000 for single-lane loading (mm)</a:t>
            </a:r>
          </a:p>
          <a:p>
            <a:pPr algn="just">
              <a:buNone/>
            </a:pPr>
            <a:r>
              <a:rPr lang="en-US" sz="1400" i="1" dirty="0"/>
              <a:t>                W </a:t>
            </a:r>
            <a:r>
              <a:rPr lang="en-US" sz="1400" dirty="0"/>
              <a:t>= physical edge-to-edge width of bridge (mm)</a:t>
            </a:r>
          </a:p>
          <a:p>
            <a:pPr algn="just">
              <a:buNone/>
            </a:pPr>
            <a:r>
              <a:rPr lang="en-US" sz="1400" i="1" dirty="0"/>
              <a:t>                 N</a:t>
            </a:r>
            <a:r>
              <a:rPr lang="en-US" sz="1400" i="1" baseline="-25000" dirty="0"/>
              <a:t>L</a:t>
            </a:r>
            <a:r>
              <a:rPr lang="en-US" sz="1400" dirty="0"/>
              <a:t>= number of design lanes as specified in -Article 3.6.1.1.1</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DD0C330-B46A-5599-DE14-85C85EDE0B50}"/>
              </a:ext>
            </a:extLst>
          </p:cNvPr>
          <p:cNvSpPr txBox="1"/>
          <p:nvPr/>
        </p:nvSpPr>
        <p:spPr>
          <a:xfrm>
            <a:off x="0" y="0"/>
            <a:ext cx="8991600" cy="2862322"/>
          </a:xfrm>
          <a:prstGeom prst="rect">
            <a:avLst/>
          </a:prstGeom>
          <a:noFill/>
        </p:spPr>
        <p:txBody>
          <a:bodyPr wrap="square">
            <a:spAutoFit/>
          </a:bodyPr>
          <a:lstStyle/>
          <a:p>
            <a:r>
              <a:rPr lang="en-US" dirty="0"/>
              <a:t>4.6.2.9.4 Transverse Analysis The transverse design of box girder segments for flexure shall consider the segment as a rigid box frame. Flanges shall be analyzed as variable depth sections, considering the fillets between the flanges and webs. Wheel loads shall be positioned to provide maximum moments, and elastic analysis shall be used to determine the effective longitudinal distribution of wheel loads for each load location. Consideration shall be given to the increase in web shear and other effects on the cross-section resulting from eccentric loading or unsymmetrical structure geometry. </a:t>
            </a:r>
          </a:p>
          <a:p>
            <a:endParaRPr lang="en-US" dirty="0"/>
          </a:p>
          <a:p>
            <a:endParaRPr lang="en-US" dirty="0"/>
          </a:p>
          <a:p>
            <a:endParaRPr lang="en-US" dirty="0"/>
          </a:p>
        </p:txBody>
      </p:sp>
      <p:pic>
        <p:nvPicPr>
          <p:cNvPr id="2058" name="Picture 10">
            <a:extLst>
              <a:ext uri="{FF2B5EF4-FFF2-40B4-BE49-F238E27FC236}">
                <a16:creationId xmlns:a16="http://schemas.microsoft.com/office/drawing/2014/main" id="{5C8EF2BB-20E9-1092-1320-B41DEEFED1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438399"/>
            <a:ext cx="8991600" cy="44138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1908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lvl="1" algn="just">
              <a:buFont typeface="Wingdings" pitchFamily="2" charset="2"/>
              <a:buChar char="q"/>
            </a:pPr>
            <a:r>
              <a:rPr lang="en-US" sz="1600" i="1" dirty="0"/>
              <a:t>IC </a:t>
            </a:r>
            <a:r>
              <a:rPr lang="en-US" sz="1600" dirty="0"/>
              <a:t>- Ice Load</a:t>
            </a:r>
          </a:p>
          <a:p>
            <a:pPr lvl="1" algn="just">
              <a:buFont typeface="Wingdings" pitchFamily="2" charset="2"/>
              <a:buChar char="q"/>
            </a:pPr>
            <a:r>
              <a:rPr lang="en-US" sz="1600" i="1" dirty="0"/>
              <a:t>LL </a:t>
            </a:r>
            <a:r>
              <a:rPr lang="en-US" sz="1600" dirty="0"/>
              <a:t>- </a:t>
            </a:r>
            <a:r>
              <a:rPr lang="en-US" sz="1600" dirty="0" err="1"/>
              <a:t>Veh</a:t>
            </a:r>
            <a:r>
              <a:rPr lang="en-US" sz="1600" dirty="0"/>
              <a:t>. Live Load</a:t>
            </a:r>
          </a:p>
          <a:p>
            <a:pPr lvl="1" algn="just">
              <a:buFont typeface="Wingdings" pitchFamily="2" charset="2"/>
              <a:buChar char="q"/>
            </a:pPr>
            <a:r>
              <a:rPr lang="en-US" sz="1600" i="1" dirty="0"/>
              <a:t>IM </a:t>
            </a:r>
            <a:r>
              <a:rPr lang="en-US" sz="1600" dirty="0"/>
              <a:t>- Dynamic Load Allowance</a:t>
            </a:r>
          </a:p>
          <a:p>
            <a:pPr lvl="1" algn="just">
              <a:buFont typeface="Wingdings" pitchFamily="2" charset="2"/>
              <a:buChar char="q"/>
            </a:pPr>
            <a:r>
              <a:rPr lang="en-US" sz="1600" i="1" dirty="0"/>
              <a:t>LS </a:t>
            </a:r>
            <a:r>
              <a:rPr lang="en-US" sz="1600" dirty="0"/>
              <a:t>- Live Load Surcharge</a:t>
            </a:r>
          </a:p>
          <a:p>
            <a:pPr lvl="1" algn="just">
              <a:buFont typeface="Wingdings" pitchFamily="2" charset="2"/>
              <a:buChar char="q"/>
            </a:pPr>
            <a:r>
              <a:rPr lang="en-US" sz="1600" i="1" dirty="0"/>
              <a:t>PL </a:t>
            </a:r>
            <a:r>
              <a:rPr lang="en-US" sz="1600" dirty="0"/>
              <a:t>- Pedestrian Live Load</a:t>
            </a:r>
          </a:p>
          <a:p>
            <a:pPr lvl="1" algn="just">
              <a:buFont typeface="Wingdings" pitchFamily="2" charset="2"/>
              <a:buChar char="q"/>
            </a:pPr>
            <a:r>
              <a:rPr lang="en-US" sz="1600" i="1" dirty="0"/>
              <a:t>SE </a:t>
            </a:r>
            <a:r>
              <a:rPr lang="en-US" sz="1600" dirty="0"/>
              <a:t>– Settlement</a:t>
            </a:r>
          </a:p>
          <a:p>
            <a:pPr lvl="1" algn="just">
              <a:buFont typeface="Wingdings" pitchFamily="2" charset="2"/>
              <a:buChar char="q"/>
            </a:pPr>
            <a:r>
              <a:rPr lang="en-US" sz="1600" i="1" dirty="0"/>
              <a:t>SH </a:t>
            </a:r>
            <a:r>
              <a:rPr lang="en-US" sz="1600" dirty="0"/>
              <a:t>– Shrinkage</a:t>
            </a:r>
          </a:p>
          <a:p>
            <a:pPr lvl="1" algn="just">
              <a:buFont typeface="Wingdings" pitchFamily="2" charset="2"/>
              <a:buChar char="q"/>
            </a:pPr>
            <a:r>
              <a:rPr lang="en-US" sz="1600" i="1" dirty="0"/>
              <a:t>TG </a:t>
            </a:r>
            <a:r>
              <a:rPr lang="en-US" sz="1600" dirty="0"/>
              <a:t>- Temperature Gradient</a:t>
            </a:r>
          </a:p>
          <a:p>
            <a:pPr lvl="1" algn="just">
              <a:buFont typeface="Wingdings" pitchFamily="2" charset="2"/>
              <a:buChar char="q"/>
            </a:pPr>
            <a:r>
              <a:rPr lang="en-US" sz="1600" i="1" dirty="0"/>
              <a:t>TU </a:t>
            </a:r>
            <a:r>
              <a:rPr lang="en-US" sz="1600" dirty="0"/>
              <a:t>- Uniform Temperature</a:t>
            </a:r>
          </a:p>
          <a:p>
            <a:pPr lvl="1" algn="just">
              <a:buFont typeface="Wingdings" pitchFamily="2" charset="2"/>
              <a:buChar char="q"/>
            </a:pPr>
            <a:r>
              <a:rPr lang="en-US" sz="1600" i="1" dirty="0"/>
              <a:t>WA </a:t>
            </a:r>
            <a:r>
              <a:rPr lang="en-US" sz="1600" dirty="0"/>
              <a:t>- Water Load</a:t>
            </a:r>
          </a:p>
          <a:p>
            <a:pPr lvl="1" algn="just">
              <a:buFont typeface="Wingdings" pitchFamily="2" charset="2"/>
              <a:buChar char="q"/>
            </a:pPr>
            <a:r>
              <a:rPr lang="en-US" sz="1600" i="1" dirty="0"/>
              <a:t>WL </a:t>
            </a:r>
            <a:r>
              <a:rPr lang="en-US" sz="1600" dirty="0"/>
              <a:t>- Wind on Live Load</a:t>
            </a:r>
          </a:p>
          <a:p>
            <a:pPr lvl="1" algn="just">
              <a:buFont typeface="Wingdings" pitchFamily="2" charset="2"/>
              <a:buChar char="q"/>
            </a:pPr>
            <a:r>
              <a:rPr lang="en-US" sz="1600" i="1" dirty="0"/>
              <a:t>WS </a:t>
            </a:r>
            <a:r>
              <a:rPr lang="en-US" sz="1600" dirty="0"/>
              <a:t>- Wind Load on Structure</a:t>
            </a:r>
          </a:p>
          <a:p>
            <a:pPr algn="just"/>
            <a:endParaRPr lang="en-US" sz="1600" b="1" dirty="0"/>
          </a:p>
          <a:p>
            <a:pPr algn="just">
              <a:buNone/>
            </a:pPr>
            <a:r>
              <a:rPr lang="en-US" sz="1600" b="1" dirty="0"/>
              <a:t>        </a:t>
            </a:r>
            <a:r>
              <a:rPr lang="en-US" sz="1600" b="1" dirty="0">
                <a:solidFill>
                  <a:srgbClr val="FF0000"/>
                </a:solidFill>
              </a:rPr>
              <a:t>Load Factors and Load Combinations (AASHTO 2012, Section 3.4)</a:t>
            </a:r>
            <a:endParaRPr lang="en-US" sz="1600" dirty="0">
              <a:solidFill>
                <a:srgbClr val="FF0000"/>
              </a:solidFill>
            </a:endParaRPr>
          </a:p>
          <a:p>
            <a:pPr algn="just">
              <a:buNone/>
            </a:pPr>
            <a:r>
              <a:rPr lang="en-US" sz="1600" b="1" dirty="0"/>
              <a:t>        3.4.1: Load Factors and Load Combinations</a:t>
            </a:r>
            <a:endParaRPr lang="en-US" sz="1600" dirty="0"/>
          </a:p>
          <a:p>
            <a:pPr lvl="1" algn="just">
              <a:buFont typeface="Wingdings" pitchFamily="2" charset="2"/>
              <a:buChar char="q"/>
            </a:pPr>
            <a:r>
              <a:rPr lang="en-US" sz="1600" b="1" dirty="0"/>
              <a:t> Strength I: </a:t>
            </a:r>
            <a:r>
              <a:rPr lang="en-US" sz="1600" dirty="0"/>
              <a:t>Basic load combination relating to the normal vehicular use of the bridge without wind.</a:t>
            </a:r>
          </a:p>
          <a:p>
            <a:pPr lvl="1" algn="just">
              <a:buFont typeface="Wingdings" pitchFamily="2" charset="2"/>
              <a:buChar char="q"/>
            </a:pPr>
            <a:r>
              <a:rPr lang="en-US" sz="1600" b="1" dirty="0"/>
              <a:t>Strength II: </a:t>
            </a:r>
            <a:r>
              <a:rPr lang="en-US" sz="1600" dirty="0"/>
              <a:t>Load combination relating to the use of the bridge by Owner-specified special design vehicles, evaluation permit vehicles, or both, without wind.</a:t>
            </a:r>
          </a:p>
          <a:p>
            <a:pPr lvl="1" algn="just">
              <a:buFont typeface="Wingdings" pitchFamily="2" charset="2"/>
              <a:buChar char="q"/>
            </a:pPr>
            <a:r>
              <a:rPr lang="en-US" sz="1600" b="1" dirty="0"/>
              <a:t>Strength III: </a:t>
            </a:r>
            <a:r>
              <a:rPr lang="en-US" sz="1600" dirty="0"/>
              <a:t>Load combination relating to the bridge exposed to wind in excess of 55 mph.</a:t>
            </a:r>
          </a:p>
          <a:p>
            <a:pPr lvl="1" algn="just">
              <a:buFont typeface="Wingdings" pitchFamily="2" charset="2"/>
              <a:buChar char="q"/>
            </a:pPr>
            <a:r>
              <a:rPr lang="en-US" sz="1600" b="1" dirty="0"/>
              <a:t>Strength IV: </a:t>
            </a:r>
            <a:r>
              <a:rPr lang="en-US" sz="1600" dirty="0"/>
              <a:t>Load combination relating to very high dead load to live load force effect ratios. (Note: In commentary it indicates that this will govern where the DL/LL &gt;7, spans over 600’, and during construction checks.)</a:t>
            </a:r>
          </a:p>
          <a:p>
            <a:pPr lvl="1" algn="just">
              <a:buFont typeface="Wingdings" pitchFamily="2" charset="2"/>
              <a:buChar char="q"/>
            </a:pPr>
            <a:r>
              <a:rPr lang="en-US" sz="1600" b="1" dirty="0"/>
              <a:t>Strength V: </a:t>
            </a:r>
            <a:r>
              <a:rPr lang="en-US" sz="1600" dirty="0"/>
              <a:t>Load combination relating to normal vehicular use with a wind of 55 mph.</a:t>
            </a:r>
          </a:p>
          <a:p>
            <a:pPr lvl="1" algn="just">
              <a:buFont typeface="Wingdings" pitchFamily="2" charset="2"/>
              <a:buChar char="q"/>
            </a:pPr>
            <a:r>
              <a:rPr lang="en-US" sz="1600" b="1" dirty="0"/>
              <a:t>Extreme Event I: </a:t>
            </a:r>
            <a:r>
              <a:rPr lang="en-US" sz="1600" dirty="0"/>
              <a:t>Load combination including earthquakes.</a:t>
            </a: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20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endParaRPr lang="en-US" sz="1400" b="1" dirty="0"/>
          </a:p>
          <a:p>
            <a:endParaRPr lang="en-US" sz="1400" b="1" dirty="0"/>
          </a:p>
          <a:p>
            <a:endParaRPr lang="en-US" sz="1400" b="1" dirty="0"/>
          </a:p>
          <a:p>
            <a:endParaRPr lang="en-US" sz="1400" b="1" dirty="0"/>
          </a:p>
          <a:p>
            <a:endParaRPr lang="en-US" sz="1400" b="1" dirty="0"/>
          </a:p>
          <a:p>
            <a:endParaRPr lang="en-US" sz="1400" b="1" dirty="0"/>
          </a:p>
          <a:p>
            <a:endParaRPr lang="en-US" sz="1400" b="1" dirty="0"/>
          </a:p>
          <a:p>
            <a:pPr>
              <a:buNone/>
            </a:pPr>
            <a:r>
              <a:rPr lang="en-US" sz="1400" b="1" dirty="0"/>
              <a:t>                                </a:t>
            </a:r>
            <a:r>
              <a:rPr lang="en-US" sz="1600" b="1" dirty="0">
                <a:solidFill>
                  <a:srgbClr val="00B050"/>
                </a:solidFill>
              </a:rPr>
              <a:t>Note: The roadway overhang </a:t>
            </a:r>
            <a:r>
              <a:rPr lang="en-US" sz="1600" b="1" i="1" dirty="0">
                <a:solidFill>
                  <a:srgbClr val="00B050"/>
                </a:solidFill>
              </a:rPr>
              <a:t>de </a:t>
            </a:r>
            <a:r>
              <a:rPr lang="en-US" sz="1600" b="1" dirty="0">
                <a:solidFill>
                  <a:srgbClr val="00B050"/>
                </a:solidFill>
              </a:rPr>
              <a:t>&lt; 900mm does not apply to interior DFs for sections (a) and (k).</a:t>
            </a:r>
            <a:endParaRPr lang="en-US" sz="1600" dirty="0">
              <a:solidFill>
                <a:srgbClr val="00B050"/>
              </a:solidFill>
            </a:endParaRPr>
          </a:p>
          <a:p>
            <a:pPr>
              <a:buNone/>
            </a:pPr>
            <a:r>
              <a:rPr lang="en-US" sz="1400" b="1" dirty="0"/>
              <a:t>         </a:t>
            </a:r>
            <a:r>
              <a:rPr lang="en-US" sz="1600" b="1" dirty="0"/>
              <a:t>AASHTO Section 5 , concrete structures</a:t>
            </a:r>
            <a:endParaRPr lang="en-US" sz="1400" dirty="0"/>
          </a:p>
          <a:p>
            <a:pPr lvl="1">
              <a:buFont typeface="Wingdings" pitchFamily="2" charset="2"/>
              <a:buChar char="§"/>
            </a:pPr>
            <a:r>
              <a:rPr lang="en-US" sz="1400" dirty="0"/>
              <a:t>Concrete compressive strength (       ) , 5.4.2.1</a:t>
            </a:r>
          </a:p>
          <a:p>
            <a:pPr>
              <a:buNone/>
            </a:pPr>
            <a:r>
              <a:rPr lang="en-US" sz="1400" dirty="0"/>
              <a:t>                   16 </a:t>
            </a:r>
            <a:r>
              <a:rPr lang="en-US" sz="1400" dirty="0" err="1"/>
              <a:t>MPa</a:t>
            </a:r>
            <a:r>
              <a:rPr lang="en-US" sz="1400" dirty="0"/>
              <a:t>&lt;        &lt; 70 </a:t>
            </a:r>
            <a:r>
              <a:rPr lang="en-US" sz="1400" dirty="0" err="1"/>
              <a:t>MPa</a:t>
            </a:r>
            <a:endParaRPr lang="en-US" sz="1400" dirty="0"/>
          </a:p>
          <a:p>
            <a:pPr>
              <a:buNone/>
            </a:pPr>
            <a:r>
              <a:rPr lang="en-US" sz="1400" dirty="0"/>
              <a:t>                            ≥ 28 </a:t>
            </a:r>
            <a:r>
              <a:rPr lang="en-US" sz="1400" dirty="0" err="1"/>
              <a:t>MPa</a:t>
            </a:r>
            <a:r>
              <a:rPr lang="en-US" sz="1400" dirty="0"/>
              <a:t> for </a:t>
            </a:r>
            <a:r>
              <a:rPr lang="en-US" sz="1400" dirty="0" err="1"/>
              <a:t>prestressed</a:t>
            </a:r>
            <a:r>
              <a:rPr lang="en-US" sz="1400" dirty="0"/>
              <a:t> concrete and decks</a:t>
            </a:r>
          </a:p>
          <a:p>
            <a:pPr lvl="1">
              <a:buFont typeface="Arial" pitchFamily="34" charset="0"/>
              <a:buChar char="•"/>
            </a:pPr>
            <a:r>
              <a:rPr lang="en-US" sz="1400" dirty="0"/>
              <a:t>                            for normal density , C.5.4.2.4</a:t>
            </a:r>
          </a:p>
          <a:p>
            <a:pPr lvl="1">
              <a:buFont typeface="Arial" pitchFamily="34" charset="0"/>
              <a:buChar char="•"/>
            </a:pPr>
            <a:r>
              <a:rPr lang="en-US" sz="1400" dirty="0"/>
              <a:t>         0.2 , poison's Ratio</a:t>
            </a:r>
          </a:p>
          <a:p>
            <a:pPr lvl="1">
              <a:buFont typeface="Arial" pitchFamily="34" charset="0"/>
              <a:buChar char="•"/>
            </a:pPr>
            <a:r>
              <a:rPr lang="en-US" sz="1400" dirty="0"/>
              <a:t>Modulus of rupture ( </a:t>
            </a:r>
            <a:r>
              <a:rPr lang="en-US" sz="1400" dirty="0" err="1"/>
              <a:t>fr</a:t>
            </a:r>
            <a:r>
              <a:rPr lang="en-US" sz="1400" dirty="0"/>
              <a:t> ) , 5.4.2.6</a:t>
            </a:r>
          </a:p>
          <a:p>
            <a:pPr>
              <a:buNone/>
            </a:pPr>
            <a:r>
              <a:rPr lang="en-US" sz="1400" dirty="0"/>
              <a:t>                   </a:t>
            </a:r>
            <a:r>
              <a:rPr lang="en-US" sz="1400" dirty="0" err="1"/>
              <a:t>fr</a:t>
            </a:r>
            <a:r>
              <a:rPr lang="en-US" sz="1400" dirty="0"/>
              <a:t> = 0.63          Control of Cracking by Distribution of Reinforcement </a:t>
            </a:r>
          </a:p>
          <a:p>
            <a:pPr>
              <a:buNone/>
            </a:pPr>
            <a:r>
              <a:rPr lang="en-US" sz="1400" dirty="0"/>
              <a:t>                   </a:t>
            </a:r>
            <a:r>
              <a:rPr lang="en-US" sz="1400" dirty="0" err="1"/>
              <a:t>fr</a:t>
            </a:r>
            <a:r>
              <a:rPr lang="en-US" sz="1400" dirty="0"/>
              <a:t> = 0.97          for check of Minimum Reinforcement </a:t>
            </a:r>
          </a:p>
          <a:p>
            <a:pPr lvl="1">
              <a:buFont typeface="Arial" pitchFamily="34" charset="0"/>
              <a:buChar char="•"/>
            </a:pPr>
            <a:r>
              <a:rPr lang="en-US" sz="1400" dirty="0"/>
              <a:t>Steel yield stress ( </a:t>
            </a:r>
            <a:r>
              <a:rPr lang="en-US" sz="1400" dirty="0" err="1"/>
              <a:t>fy</a:t>
            </a:r>
            <a:r>
              <a:rPr lang="en-US" sz="1400" dirty="0"/>
              <a:t> )  5.4.3</a:t>
            </a:r>
          </a:p>
          <a:p>
            <a:pPr>
              <a:buNone/>
            </a:pPr>
            <a:r>
              <a:rPr lang="en-US" sz="1400" dirty="0"/>
              <a:t>                   </a:t>
            </a:r>
            <a:r>
              <a:rPr lang="en-US" sz="1400" dirty="0" err="1"/>
              <a:t>fy</a:t>
            </a:r>
            <a:r>
              <a:rPr lang="en-US" sz="1400" dirty="0"/>
              <a:t> ≤ 520 </a:t>
            </a:r>
            <a:r>
              <a:rPr lang="en-US" sz="1400" dirty="0" err="1"/>
              <a:t>MPa</a:t>
            </a:r>
            <a:endParaRPr lang="en-US" sz="1400" dirty="0"/>
          </a:p>
          <a:p>
            <a:pPr>
              <a:buNone/>
            </a:pPr>
            <a:r>
              <a:rPr lang="en-US" sz="1400" dirty="0"/>
              <a:t>                   for </a:t>
            </a:r>
            <a:r>
              <a:rPr lang="en-US" sz="1400" dirty="0" err="1"/>
              <a:t>fy</a:t>
            </a:r>
            <a:r>
              <a:rPr lang="en-US" sz="1400" dirty="0"/>
              <a:t> &lt; 420 </a:t>
            </a:r>
            <a:r>
              <a:rPr lang="en-US" sz="1400" dirty="0" err="1"/>
              <a:t>MPa</a:t>
            </a:r>
            <a:r>
              <a:rPr lang="en-US" sz="1400" dirty="0"/>
              <a:t> shall be used with the approval of the owner </a:t>
            </a:r>
          </a:p>
          <a:p>
            <a:pPr lvl="1">
              <a:buFont typeface="Arial" pitchFamily="34" charset="0"/>
              <a:buChar char="•"/>
            </a:pPr>
            <a:r>
              <a:rPr lang="en-US" sz="1400" dirty="0"/>
              <a:t>Es = 200 000 </a:t>
            </a:r>
            <a:r>
              <a:rPr lang="en-US" sz="1400" dirty="0" err="1"/>
              <a:t>Mpa</a:t>
            </a:r>
            <a:endParaRPr lang="en-US" sz="1400" dirty="0"/>
          </a:p>
          <a:p>
            <a:pPr lvl="1">
              <a:buFont typeface="Arial" pitchFamily="34" charset="0"/>
              <a:buChar char="•"/>
            </a:pPr>
            <a:r>
              <a:rPr lang="en-US" sz="1400" dirty="0"/>
              <a:t>Prestressed steel </a:t>
            </a:r>
          </a:p>
          <a:p>
            <a:pPr>
              <a:buNone/>
            </a:pPr>
            <a:r>
              <a:rPr lang="en-US" sz="1400" dirty="0"/>
              <a:t>                   For strand </a:t>
            </a:r>
          </a:p>
          <a:p>
            <a:pPr lvl="0">
              <a:buNone/>
            </a:pPr>
            <a:r>
              <a:rPr lang="en-US" sz="1400" dirty="0"/>
              <a:t>                    1. Grade 250 ( 1725 </a:t>
            </a:r>
            <a:r>
              <a:rPr lang="en-US" sz="1400" dirty="0" err="1"/>
              <a:t>MPa</a:t>
            </a:r>
            <a:r>
              <a:rPr lang="en-US" sz="1400" dirty="0"/>
              <a:t> ) , </a:t>
            </a:r>
            <a:r>
              <a:rPr lang="en-US" sz="1400" dirty="0" err="1"/>
              <a:t>fpu</a:t>
            </a:r>
            <a:r>
              <a:rPr lang="en-US" sz="1400" dirty="0"/>
              <a:t> = 1725 </a:t>
            </a:r>
            <a:r>
              <a:rPr lang="en-US" sz="1400" dirty="0" err="1"/>
              <a:t>MPa</a:t>
            </a:r>
            <a:r>
              <a:rPr lang="en-US" sz="1400" dirty="0"/>
              <a:t> , </a:t>
            </a:r>
            <a:r>
              <a:rPr lang="en-US" sz="1400" dirty="0" err="1"/>
              <a:t>fpy</a:t>
            </a:r>
            <a:r>
              <a:rPr lang="en-US" sz="1400" dirty="0"/>
              <a:t> ≈ ( 0.85 – 0.9 ) </a:t>
            </a:r>
            <a:r>
              <a:rPr lang="en-US" sz="1400" dirty="0" err="1"/>
              <a:t>fpu</a:t>
            </a:r>
            <a:endParaRPr lang="en-US" sz="1400" dirty="0"/>
          </a:p>
          <a:p>
            <a:pPr lvl="0">
              <a:buNone/>
            </a:pPr>
            <a:r>
              <a:rPr lang="en-US" sz="1400" dirty="0"/>
              <a:t>                     2. Grade 270 ( 1860 </a:t>
            </a:r>
            <a:r>
              <a:rPr lang="en-US" sz="1400" dirty="0" err="1"/>
              <a:t>MPa</a:t>
            </a:r>
            <a:r>
              <a:rPr lang="en-US" sz="1400" dirty="0"/>
              <a:t> ) , </a:t>
            </a:r>
            <a:r>
              <a:rPr lang="en-US" sz="1400" dirty="0" err="1"/>
              <a:t>fpu</a:t>
            </a:r>
            <a:r>
              <a:rPr lang="en-US" sz="1400" dirty="0"/>
              <a:t> = 1860 </a:t>
            </a:r>
            <a:r>
              <a:rPr lang="en-US" sz="1400" dirty="0" err="1"/>
              <a:t>MPa</a:t>
            </a:r>
            <a:r>
              <a:rPr lang="en-US" sz="1400" dirty="0"/>
              <a:t> , </a:t>
            </a:r>
            <a:r>
              <a:rPr lang="en-US" sz="1400" dirty="0" err="1"/>
              <a:t>fpy</a:t>
            </a:r>
            <a:r>
              <a:rPr lang="en-US" sz="1400" dirty="0"/>
              <a:t> = ( 0.85 – 0.9 ) </a:t>
            </a:r>
            <a:r>
              <a:rPr lang="en-US" sz="1400" dirty="0" err="1"/>
              <a:t>fpu</a:t>
            </a:r>
            <a:endParaRPr lang="en-US" sz="1400" dirty="0"/>
          </a:p>
          <a:p>
            <a:pPr lvl="1">
              <a:buFont typeface="Arial" pitchFamily="34" charset="0"/>
              <a:buChar char="•"/>
            </a:pPr>
            <a:r>
              <a:rPr lang="en-US" sz="1400" dirty="0" err="1"/>
              <a:t>Eps</a:t>
            </a:r>
            <a:r>
              <a:rPr lang="en-US" sz="1400" dirty="0"/>
              <a:t> = 197 000 </a:t>
            </a:r>
            <a:r>
              <a:rPr lang="en-US" sz="1400" dirty="0" err="1"/>
              <a:t>MPa</a:t>
            </a:r>
            <a:endParaRPr lang="en-US" sz="1400"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143000" y="2667000"/>
            <a:ext cx="207818" cy="228600"/>
          </a:xfrm>
          <a:prstGeom prst="rect">
            <a:avLst/>
          </a:prstGeom>
          <a:noFill/>
        </p:spPr>
      </p:pic>
      <p:pic>
        <p:nvPicPr>
          <p:cNvPr id="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33400" y="2971800"/>
            <a:ext cx="214745" cy="236220"/>
          </a:xfrm>
          <a:prstGeom prst="rect">
            <a:avLst/>
          </a:prstGeom>
          <a:noFill/>
        </p:spPr>
      </p:pic>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1"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81000" y="3200400"/>
            <a:ext cx="1028700" cy="219075"/>
          </a:xfrm>
          <a:prstGeom prst="rect">
            <a:avLst/>
          </a:prstGeom>
          <a:noFill/>
        </p:spPr>
      </p:pic>
      <p:sp>
        <p:nvSpPr>
          <p:cNvPr id="2053" name="Rectangle 5"/>
          <p:cNvSpPr>
            <a:spLocks noChangeArrowheads="1"/>
          </p:cNvSpPr>
          <p:nvPr/>
        </p:nvSpPr>
        <p:spPr bwMode="auto">
          <a:xfrm>
            <a:off x="0" y="219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pic>
        <p:nvPicPr>
          <p:cNvPr id="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819400" y="2438400"/>
            <a:ext cx="207818" cy="228600"/>
          </a:xfrm>
          <a:prstGeom prst="rect">
            <a:avLst/>
          </a:prstGeom>
          <a:noFill/>
        </p:spPr>
      </p:pic>
      <p:sp>
        <p:nvSpPr>
          <p:cNvPr id="205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4" name="Picture 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81000" y="3429000"/>
            <a:ext cx="304800" cy="248356"/>
          </a:xfrm>
          <a:prstGeom prst="rect">
            <a:avLst/>
          </a:prstGeom>
          <a:noFill/>
        </p:spPr>
      </p:pic>
      <p:sp>
        <p:nvSpPr>
          <p:cNvPr id="2057"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6" name="Picture 8"/>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066800" y="3962400"/>
            <a:ext cx="308113" cy="228600"/>
          </a:xfrm>
          <a:prstGeom prst="rect">
            <a:avLst/>
          </a:prstGeom>
          <a:noFill/>
        </p:spPr>
      </p:pic>
      <p:sp>
        <p:nvSpPr>
          <p:cNvPr id="2059"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8" name="Picture 10"/>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066800" y="4191000"/>
            <a:ext cx="308114" cy="228600"/>
          </a:xfrm>
          <a:prstGeom prst="rect">
            <a:avLst/>
          </a:prstGeom>
          <a:noFill/>
        </p:spPr>
      </p:pic>
      <p:pic>
        <p:nvPicPr>
          <p:cNvPr id="16" name="Picture 15"/>
          <p:cNvPicPr/>
          <p:nvPr/>
        </p:nvPicPr>
        <p:blipFill>
          <a:blip r:embed="rId6"/>
          <a:srcRect/>
          <a:stretch>
            <a:fillRect/>
          </a:stretch>
        </p:blipFill>
        <p:spPr bwMode="auto">
          <a:xfrm>
            <a:off x="3352800" y="0"/>
            <a:ext cx="2438400" cy="1752600"/>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lgn="just">
              <a:buNone/>
            </a:pPr>
            <a:r>
              <a:rPr lang="en-US" sz="1600" b="1" dirty="0"/>
              <a:t>        Limit states, AASHTO 2012 Section 5.5</a:t>
            </a:r>
            <a:endParaRPr lang="en-US" sz="1600" dirty="0"/>
          </a:p>
          <a:p>
            <a:pPr algn="just">
              <a:buNone/>
            </a:pPr>
            <a:r>
              <a:rPr lang="en-US" sz="1400" dirty="0"/>
              <a:t>        Structural components shall be proportioned to satisfy the requirements at all appropriate service, fatigue, strength, and extreme event limit states.</a:t>
            </a:r>
          </a:p>
          <a:p>
            <a:pPr algn="just">
              <a:buNone/>
            </a:pPr>
            <a:r>
              <a:rPr lang="en-US" sz="1400" dirty="0"/>
              <a:t>        Service limit state: actions to be considered at the service limit state shall be cracking, deformations and concrete Stresses. </a:t>
            </a:r>
          </a:p>
          <a:p>
            <a:pPr algn="just">
              <a:buNone/>
            </a:pPr>
            <a:r>
              <a:rPr lang="en-US" sz="1400" dirty="0"/>
              <a:t>        Strength limit state: the strength limit state issues to be considered shall be those of strength and stability. </a:t>
            </a:r>
          </a:p>
          <a:p>
            <a:pPr>
              <a:buNone/>
            </a:pPr>
            <a:r>
              <a:rPr lang="en-US" sz="1600" dirty="0"/>
              <a:t>        </a:t>
            </a:r>
            <a:r>
              <a:rPr lang="en-US" sz="1600" u="sng" dirty="0"/>
              <a:t>Resistance factor </a:t>
            </a:r>
            <a:r>
              <a:rPr lang="en-US" sz="2000" u="sng" dirty="0"/>
              <a:t>ᵩ </a:t>
            </a:r>
            <a:r>
              <a:rPr lang="en-US" sz="1600" u="sng" dirty="0"/>
              <a:t>shall be taken as:</a:t>
            </a:r>
          </a:p>
          <a:p>
            <a:pPr lvl="1"/>
            <a:r>
              <a:rPr lang="en-US" sz="1400" dirty="0">
                <a:solidFill>
                  <a:srgbClr val="0070C0"/>
                </a:solidFill>
              </a:rPr>
              <a:t>Flexure and tension of R.C.        ……………………… 0.9</a:t>
            </a:r>
          </a:p>
          <a:p>
            <a:pPr lvl="1"/>
            <a:r>
              <a:rPr lang="en-US" sz="1400" dirty="0"/>
              <a:t>Flexure and tension of </a:t>
            </a:r>
            <a:r>
              <a:rPr lang="en-US" sz="1400" dirty="0" err="1"/>
              <a:t>prestressed</a:t>
            </a:r>
            <a:r>
              <a:rPr lang="en-US" sz="1400" dirty="0"/>
              <a:t> con.       …… 1.0</a:t>
            </a:r>
          </a:p>
          <a:p>
            <a:pPr lvl="1"/>
            <a:r>
              <a:rPr lang="en-US" sz="1400" dirty="0">
                <a:solidFill>
                  <a:srgbClr val="0070C0"/>
                </a:solidFill>
              </a:rPr>
              <a:t>Shear and torsion (normal structural concrete )   ……… 0.9</a:t>
            </a:r>
          </a:p>
          <a:p>
            <a:pPr lvl="1"/>
            <a:r>
              <a:rPr lang="en-US" sz="1400" dirty="0"/>
              <a:t>Axial comp.     …………………………..  0.75</a:t>
            </a:r>
          </a:p>
          <a:p>
            <a:pPr lvl="1"/>
            <a:r>
              <a:rPr lang="en-US" sz="1400" dirty="0"/>
              <a:t>Bearing on concrete  ……………… 0.7 </a:t>
            </a:r>
          </a:p>
          <a:p>
            <a:pPr lvl="1"/>
            <a:r>
              <a:rPr lang="en-US" sz="1400" dirty="0"/>
              <a:t>Comp. in Anchorage zone ( N. St. Con )  ….......... 0.8</a:t>
            </a:r>
          </a:p>
          <a:p>
            <a:pPr lvl="1"/>
            <a:r>
              <a:rPr lang="en-US" sz="1400" dirty="0"/>
              <a:t>Tension in steel in Anchorage   ……………1.0</a:t>
            </a:r>
          </a:p>
          <a:p>
            <a:pPr lvl="1"/>
            <a:r>
              <a:rPr lang="en-US" sz="1400" dirty="0"/>
              <a:t>Resistance during pile driving …………… 1.0</a:t>
            </a:r>
          </a:p>
          <a:p>
            <a:pPr>
              <a:buNone/>
            </a:pPr>
            <a:endParaRPr lang="en-US" sz="1600" dirty="0"/>
          </a:p>
          <a:p>
            <a:pPr>
              <a:buNone/>
            </a:pPr>
            <a:r>
              <a:rPr lang="en-US" sz="1600" dirty="0"/>
              <a:t>               . For comp. members with flexure, ᵩ increased from 0.75 </a:t>
            </a:r>
            <a:r>
              <a:rPr lang="en-US" sz="1600" dirty="0">
                <a:sym typeface="Wingdings"/>
              </a:rPr>
              <a:t></a:t>
            </a:r>
            <a:r>
              <a:rPr lang="en-US" sz="1600" dirty="0"/>
              <a:t> 0.9 </a:t>
            </a:r>
          </a:p>
          <a:p>
            <a:pPr>
              <a:buNone/>
            </a:pPr>
            <a:r>
              <a:rPr lang="en-US" sz="1600" dirty="0"/>
              <a:t>               . For partially </a:t>
            </a:r>
            <a:r>
              <a:rPr lang="en-US" sz="1600" dirty="0" err="1"/>
              <a:t>prestressed</a:t>
            </a:r>
            <a:r>
              <a:rPr lang="en-US" sz="1600" dirty="0"/>
              <a:t> concrete ᵩ = 0.9 + 0.1 PPR</a:t>
            </a:r>
          </a:p>
          <a:p>
            <a:pPr>
              <a:buNone/>
            </a:pPr>
            <a:r>
              <a:rPr lang="en-US" sz="1600" dirty="0"/>
              <a:t>                                                                          </a:t>
            </a:r>
          </a:p>
          <a:p>
            <a:pPr>
              <a:buNone/>
            </a:pPr>
            <a:r>
              <a:rPr lang="en-US" sz="1600" dirty="0"/>
              <a:t>                             PPR = </a:t>
            </a:r>
          </a:p>
          <a:p>
            <a:pPr>
              <a:buNone/>
            </a:pPr>
            <a:r>
              <a:rPr lang="en-US" sz="1600" dirty="0"/>
              <a:t>                             PPR : partial </a:t>
            </a:r>
            <a:r>
              <a:rPr lang="en-US" sz="1600" dirty="0" err="1"/>
              <a:t>prestress</a:t>
            </a:r>
            <a:r>
              <a:rPr lang="en-US" sz="1600" dirty="0"/>
              <a:t> ratio  , if PRP &lt; 50% consider R.C.</a:t>
            </a:r>
          </a:p>
          <a:p>
            <a:pPr>
              <a:buNone/>
            </a:pPr>
            <a:r>
              <a:rPr lang="en-US" sz="1600" dirty="0"/>
              <a:t>            Design for flexure and axial force effect, 5.70</a:t>
            </a:r>
          </a:p>
          <a:p>
            <a:pPr>
              <a:buNone/>
            </a:pPr>
            <a:r>
              <a:rPr lang="en-US" sz="1600" dirty="0"/>
              <a:t>            Rectangular stress dist.     β</a:t>
            </a:r>
            <a:r>
              <a:rPr lang="en-US" sz="1600" baseline="-25000" dirty="0"/>
              <a:t>1 </a:t>
            </a:r>
            <a:r>
              <a:rPr lang="en-US" sz="1600" dirty="0"/>
              <a:t>= 0.65 – 0.85 for normal con.</a:t>
            </a:r>
          </a:p>
          <a:p>
            <a:pPr>
              <a:buNone/>
            </a:pPr>
            <a:r>
              <a:rPr lang="en-US" sz="1600" dirty="0"/>
              <a:t>            β</a:t>
            </a:r>
            <a:r>
              <a:rPr lang="en-US" sz="1600" baseline="-25000" dirty="0"/>
              <a:t>1 avg. </a:t>
            </a:r>
            <a:r>
              <a:rPr lang="en-US" sz="1600" dirty="0"/>
              <a:t>=                       for composite </a:t>
            </a:r>
          </a:p>
          <a:p>
            <a:pPr>
              <a:buNone/>
            </a:pPr>
            <a:endParaRPr lang="en-US" sz="1600" dirty="0"/>
          </a:p>
          <a:p>
            <a:pPr>
              <a:buNone/>
            </a:pPr>
            <a:r>
              <a:rPr lang="en-US" sz="1600" dirty="0"/>
              <a:t>            Acc : area of concrete in comp . </a:t>
            </a:r>
          </a:p>
        </p:txBody>
      </p:sp>
      <p:sp>
        <p:nvSpPr>
          <p:cNvPr id="430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300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600200" y="4724400"/>
            <a:ext cx="1148317" cy="457200"/>
          </a:xfrm>
          <a:prstGeom prst="rect">
            <a:avLst/>
          </a:prstGeom>
          <a:noFill/>
        </p:spPr>
      </p:pic>
      <p:sp>
        <p:nvSpPr>
          <p:cNvPr id="430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3011"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914400" y="5943600"/>
            <a:ext cx="838200" cy="514685"/>
          </a:xfrm>
          <a:prstGeom prst="rect">
            <a:avLst/>
          </a:prstGeom>
          <a:noFill/>
        </p:spPr>
      </p:pic>
      <p:sp>
        <p:nvSpPr>
          <p:cNvPr id="43013" name="Rectangle 5"/>
          <p:cNvSpPr>
            <a:spLocks noChangeArrowheads="1"/>
          </p:cNvSpPr>
          <p:nvPr/>
        </p:nvSpPr>
        <p:spPr bwMode="auto">
          <a:xfrm>
            <a:off x="0" y="3333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buNone/>
            </a:pPr>
            <a:r>
              <a:rPr lang="en-US" sz="1600" b="1" dirty="0">
                <a:solidFill>
                  <a:schemeClr val="accent2">
                    <a:lumMod val="50000"/>
                  </a:schemeClr>
                </a:solidFill>
              </a:rPr>
              <a:t>        Flexural members </a:t>
            </a:r>
            <a:endParaRPr lang="en-US" sz="1600" dirty="0">
              <a:solidFill>
                <a:schemeClr val="accent2">
                  <a:lumMod val="50000"/>
                </a:schemeClr>
              </a:solidFill>
            </a:endParaRPr>
          </a:p>
          <a:p>
            <a:pPr>
              <a:buNone/>
            </a:pPr>
            <a:r>
              <a:rPr lang="en-US" sz="1600" dirty="0"/>
              <a:t>        </a:t>
            </a:r>
            <a:r>
              <a:rPr lang="en-US" sz="1600" dirty="0" err="1"/>
              <a:t>Mr</a:t>
            </a:r>
            <a:r>
              <a:rPr lang="en-US" sz="1600" dirty="0"/>
              <a:t> = φ Mu</a:t>
            </a:r>
          </a:p>
          <a:p>
            <a:pPr lvl="0">
              <a:buNone/>
            </a:pPr>
            <a:r>
              <a:rPr lang="en-US" sz="1600" b="1" dirty="0">
                <a:solidFill>
                  <a:schemeClr val="accent2">
                    <a:lumMod val="50000"/>
                  </a:schemeClr>
                </a:solidFill>
              </a:rPr>
              <a:t>        1.</a:t>
            </a:r>
            <a:r>
              <a:rPr lang="en-US" sz="1600" b="1" dirty="0"/>
              <a:t> Bonded tendons of </a:t>
            </a:r>
            <a:r>
              <a:rPr lang="en-US" sz="1600" b="1" dirty="0" err="1"/>
              <a:t>prestress</a:t>
            </a:r>
            <a:r>
              <a:rPr lang="en-US" sz="1600" b="1" dirty="0"/>
              <a:t> of  </a:t>
            </a:r>
            <a:r>
              <a:rPr lang="en-US" sz="1600" b="1" dirty="0" err="1"/>
              <a:t>fpe</a:t>
            </a:r>
            <a:r>
              <a:rPr lang="en-US" sz="1600" b="1" dirty="0"/>
              <a:t> ≥ 0.5 </a:t>
            </a:r>
            <a:r>
              <a:rPr lang="en-US" sz="1600" b="1" dirty="0" err="1"/>
              <a:t>fpu</a:t>
            </a:r>
            <a:endParaRPr lang="en-US" sz="1600" b="1" dirty="0"/>
          </a:p>
          <a:p>
            <a:pPr>
              <a:buNone/>
            </a:pPr>
            <a:r>
              <a:rPr lang="en-US" sz="1600" dirty="0"/>
              <a:t>             fps = </a:t>
            </a:r>
            <a:r>
              <a:rPr lang="en-US" sz="1600" dirty="0" err="1"/>
              <a:t>fpu</a:t>
            </a:r>
            <a:r>
              <a:rPr lang="en-US" sz="1600" dirty="0"/>
              <a:t> ( 1 – k       )</a:t>
            </a:r>
          </a:p>
          <a:p>
            <a:pPr>
              <a:buNone/>
            </a:pPr>
            <a:r>
              <a:rPr lang="en-US" sz="1600" dirty="0"/>
              <a:t>           </a:t>
            </a:r>
          </a:p>
          <a:p>
            <a:pPr>
              <a:buNone/>
            </a:pPr>
            <a:r>
              <a:rPr lang="en-US" sz="1600" dirty="0"/>
              <a:t>              k = 2 * ( 1.04 -         )</a:t>
            </a:r>
          </a:p>
          <a:p>
            <a:pPr lvl="0">
              <a:buNone/>
            </a:pPr>
            <a:r>
              <a:rPr lang="en-US" sz="1600" dirty="0"/>
              <a:t>            </a:t>
            </a:r>
          </a:p>
          <a:p>
            <a:pPr lvl="0">
              <a:buNone/>
            </a:pPr>
            <a:r>
              <a:rPr lang="en-US" sz="1600" dirty="0"/>
              <a:t>          - T section </a:t>
            </a:r>
          </a:p>
          <a:p>
            <a:pPr>
              <a:buNone/>
            </a:pPr>
            <a:r>
              <a:rPr lang="en-US" sz="1600" dirty="0"/>
              <a:t>                                c =</a:t>
            </a:r>
          </a:p>
          <a:p>
            <a:pPr>
              <a:buNone/>
            </a:pPr>
            <a:endParaRPr lang="en-US" sz="1600" dirty="0"/>
          </a:p>
          <a:p>
            <a:pPr lvl="0">
              <a:buNone/>
            </a:pPr>
            <a:r>
              <a:rPr lang="en-US" sz="1600" b="1" dirty="0"/>
              <a:t>        </a:t>
            </a:r>
            <a:r>
              <a:rPr lang="en-US" sz="1600" b="1" dirty="0">
                <a:solidFill>
                  <a:schemeClr val="accent2">
                    <a:lumMod val="50000"/>
                  </a:schemeClr>
                </a:solidFill>
              </a:rPr>
              <a:t>2. </a:t>
            </a:r>
            <a:r>
              <a:rPr lang="en-US" sz="1600" b="1" dirty="0"/>
              <a:t>Unbounded tendons </a:t>
            </a:r>
          </a:p>
          <a:p>
            <a:pPr>
              <a:buNone/>
            </a:pPr>
            <a:r>
              <a:rPr lang="en-US" sz="1600" dirty="0"/>
              <a:t>              fps = </a:t>
            </a:r>
            <a:r>
              <a:rPr lang="en-US" sz="1600" dirty="0" err="1"/>
              <a:t>fpe</a:t>
            </a:r>
            <a:r>
              <a:rPr lang="en-US" sz="1600" dirty="0"/>
              <a:t> + 6300 (              )  ≤ </a:t>
            </a:r>
            <a:r>
              <a:rPr lang="en-US" sz="1600" dirty="0" err="1"/>
              <a:t>fpy</a:t>
            </a:r>
            <a:endParaRPr lang="en-US" sz="1600" dirty="0"/>
          </a:p>
          <a:p>
            <a:pPr>
              <a:buNone/>
            </a:pPr>
            <a:r>
              <a:rPr lang="en-US" sz="1600" dirty="0"/>
              <a:t>         </a:t>
            </a:r>
          </a:p>
          <a:p>
            <a:pPr>
              <a:buNone/>
            </a:pPr>
            <a:r>
              <a:rPr lang="en-US" sz="1600" dirty="0"/>
              <a:t>                     = (              )     </a:t>
            </a:r>
          </a:p>
          <a:p>
            <a:pPr>
              <a:buNone/>
            </a:pPr>
            <a:endParaRPr lang="en-US" sz="1600" dirty="0"/>
          </a:p>
          <a:p>
            <a:pPr>
              <a:buNone/>
            </a:pPr>
            <a:r>
              <a:rPr lang="en-US" sz="1600" dirty="0"/>
              <a:t>                      : effective tend. Length , mm </a:t>
            </a:r>
          </a:p>
          <a:p>
            <a:pPr>
              <a:buNone/>
            </a:pPr>
            <a:r>
              <a:rPr lang="en-US" sz="1600" dirty="0"/>
              <a:t>                      : length of tendons between anchorages  </a:t>
            </a:r>
          </a:p>
          <a:p>
            <a:pPr>
              <a:buNone/>
            </a:pPr>
            <a:r>
              <a:rPr lang="en-US" sz="1600" dirty="0"/>
              <a:t>                      : No. of supp. hinges or bonded points</a:t>
            </a:r>
          </a:p>
          <a:p>
            <a:pPr>
              <a:buNone/>
            </a:pPr>
            <a:r>
              <a:rPr lang="en-US" sz="1600" dirty="0"/>
              <a:t>                      : effective stress </a:t>
            </a:r>
          </a:p>
          <a:p>
            <a:pPr>
              <a:buNone/>
            </a:pPr>
            <a:r>
              <a:rPr lang="en-US" sz="1600" dirty="0"/>
              <a:t>                      : when &gt; </a:t>
            </a:r>
            <a:r>
              <a:rPr lang="en-US" sz="1600" dirty="0" err="1"/>
              <a:t>fy</a:t>
            </a:r>
            <a:r>
              <a:rPr lang="en-US" sz="1600" dirty="0"/>
              <a:t> , or         = </a:t>
            </a:r>
            <a:r>
              <a:rPr lang="en-US" sz="1600" dirty="0" err="1"/>
              <a:t>fs</a:t>
            </a:r>
            <a:endParaRPr lang="en-US" sz="1600" dirty="0"/>
          </a:p>
          <a:p>
            <a:pPr>
              <a:buNone/>
            </a:pPr>
            <a:endParaRPr lang="en-US" sz="1600" dirty="0"/>
          </a:p>
          <a:p>
            <a:pPr>
              <a:buNone/>
            </a:pPr>
            <a:r>
              <a:rPr lang="en-US" sz="1600" dirty="0"/>
              <a:t>            - Flanged section (tendons bonded &amp; comp. flange depth &lt; c</a:t>
            </a:r>
          </a:p>
          <a:p>
            <a:pPr>
              <a:buNone/>
            </a:pPr>
            <a:r>
              <a:rPr lang="en-US" sz="1600" dirty="0"/>
              <a:t>              </a:t>
            </a:r>
            <a:r>
              <a:rPr lang="en-US" sz="1600" dirty="0" err="1"/>
              <a:t>Mn</a:t>
            </a:r>
            <a:r>
              <a:rPr lang="en-US" sz="1600" dirty="0"/>
              <a:t> = </a:t>
            </a:r>
            <a:r>
              <a:rPr lang="en-US" sz="1600" dirty="0" err="1"/>
              <a:t>Aps</a:t>
            </a:r>
            <a:r>
              <a:rPr lang="en-US" sz="1600" dirty="0"/>
              <a:t> fps( </a:t>
            </a:r>
            <a:r>
              <a:rPr lang="en-US" sz="1600" dirty="0" err="1"/>
              <a:t>dp</a:t>
            </a:r>
            <a:r>
              <a:rPr lang="en-US" sz="1600" dirty="0"/>
              <a:t> – a/2)+As </a:t>
            </a:r>
            <a:r>
              <a:rPr lang="en-US" sz="1600" dirty="0" err="1"/>
              <a:t>fy</a:t>
            </a:r>
            <a:r>
              <a:rPr lang="en-US" sz="1600" dirty="0"/>
              <a:t> (</a:t>
            </a:r>
            <a:r>
              <a:rPr lang="en-US" sz="1600" dirty="0" err="1"/>
              <a:t>ds</a:t>
            </a:r>
            <a:r>
              <a:rPr lang="en-US" sz="1600" dirty="0"/>
              <a:t> – a/2) – As' </a:t>
            </a:r>
            <a:r>
              <a:rPr lang="en-US" sz="1600" dirty="0" err="1"/>
              <a:t>fy</a:t>
            </a:r>
            <a:r>
              <a:rPr lang="en-US" sz="1600" dirty="0"/>
              <a:t>' (d' – a/2)+0.85        (b-</a:t>
            </a:r>
            <a:r>
              <a:rPr lang="en-US" sz="1600" dirty="0" err="1"/>
              <a:t>bw</a:t>
            </a:r>
            <a:r>
              <a:rPr lang="en-US" sz="1600" dirty="0"/>
              <a:t>)    </a:t>
            </a:r>
            <a:r>
              <a:rPr lang="en-US" sz="1600" baseline="-25000" dirty="0"/>
              <a:t>1</a:t>
            </a:r>
            <a:r>
              <a:rPr lang="en-US" sz="1600" dirty="0"/>
              <a:t> </a:t>
            </a:r>
            <a:r>
              <a:rPr lang="en-US" sz="1600" dirty="0" err="1"/>
              <a:t>hf</a:t>
            </a:r>
            <a:r>
              <a:rPr lang="en-US" sz="1600" dirty="0"/>
              <a:t>(a/2-hf/2)</a:t>
            </a:r>
          </a:p>
          <a:p>
            <a:pPr>
              <a:buNone/>
            </a:pPr>
            <a:r>
              <a:rPr lang="en-US" sz="1600" dirty="0"/>
              <a:t> </a:t>
            </a:r>
          </a:p>
          <a:p>
            <a:pPr>
              <a:buNone/>
            </a:pPr>
            <a:r>
              <a:rPr lang="en-US" sz="1600" dirty="0"/>
              <a:t> </a:t>
            </a:r>
          </a:p>
          <a:p>
            <a:pPr lvl="0">
              <a:buNone/>
            </a:pPr>
            <a:endParaRPr lang="en-US" sz="1600" dirty="0"/>
          </a:p>
        </p:txBody>
      </p:sp>
      <p:sp>
        <p:nvSpPr>
          <p:cNvPr id="430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3" name="Rectangle 5"/>
          <p:cNvSpPr>
            <a:spLocks noChangeArrowheads="1"/>
          </p:cNvSpPr>
          <p:nvPr/>
        </p:nvSpPr>
        <p:spPr bwMode="auto">
          <a:xfrm>
            <a:off x="0" y="3333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600200" y="914400"/>
            <a:ext cx="228600" cy="457200"/>
          </a:xfrm>
          <a:prstGeom prst="rect">
            <a:avLst/>
          </a:prstGeom>
          <a:noFill/>
        </p:spPr>
      </p:pic>
      <p:sp>
        <p:nvSpPr>
          <p:cNvPr id="1027" name="Rectangle 3"/>
          <p:cNvSpPr>
            <a:spLocks noChangeArrowheads="1"/>
          </p:cNvSpPr>
          <p:nvPr/>
        </p:nvSpPr>
        <p:spPr bwMode="auto">
          <a:xfrm>
            <a:off x="0" y="285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r>
              <a:rPr kumimoji="0" lang="en-US" sz="800" b="0" i="0" u="none" strike="noStrike" cap="none" normalizeH="0" baseline="0">
                <a:ln>
                  <a:noFill/>
                </a:ln>
                <a:solidFill>
                  <a:schemeClr val="tx1"/>
                </a:solidFill>
                <a:effectLst/>
                <a:latin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8"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600200" y="1447800"/>
            <a:ext cx="304800" cy="485422"/>
          </a:xfrm>
          <a:prstGeom prst="rect">
            <a:avLst/>
          </a:prstGeom>
          <a:noFill/>
        </p:spPr>
      </p:pic>
      <p:sp>
        <p:nvSpPr>
          <p:cNvPr id="1031"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0" name="Picture 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447800" y="2057400"/>
            <a:ext cx="3305331" cy="762000"/>
          </a:xfrm>
          <a:prstGeom prst="rect">
            <a:avLst/>
          </a:prstGeom>
          <a:noFill/>
        </p:spPr>
      </p:pic>
      <p:sp>
        <p:nvSpPr>
          <p:cNvPr id="1032" name="Rectangle 8"/>
          <p:cNvSpPr>
            <a:spLocks noChangeArrowheads="1"/>
          </p:cNvSpPr>
          <p:nvPr/>
        </p:nvSpPr>
        <p:spPr bwMode="auto">
          <a:xfrm>
            <a:off x="457200" y="10382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3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3" name="Picture 9"/>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828800" y="3200400"/>
            <a:ext cx="533400" cy="386080"/>
          </a:xfrm>
          <a:prstGeom prst="rect">
            <a:avLst/>
          </a:prstGeom>
          <a:noFill/>
        </p:spPr>
      </p:pic>
      <p:sp>
        <p:nvSpPr>
          <p:cNvPr id="103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5" name="Picture 11"/>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81000" y="3810000"/>
            <a:ext cx="228600" cy="335280"/>
          </a:xfrm>
          <a:prstGeom prst="rect">
            <a:avLst/>
          </a:prstGeom>
          <a:noFill/>
        </p:spPr>
      </p:pic>
      <p:sp>
        <p:nvSpPr>
          <p:cNvPr id="1038"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pic>
        <p:nvPicPr>
          <p:cNvPr id="1037" name="Picture 13"/>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990600" y="3733800"/>
            <a:ext cx="457200" cy="488731"/>
          </a:xfrm>
          <a:prstGeom prst="rect">
            <a:avLst/>
          </a:prstGeom>
          <a:noFill/>
        </p:spPr>
      </p:pic>
      <p:sp>
        <p:nvSpPr>
          <p:cNvPr id="1039" name="Rectangle 15"/>
          <p:cNvSpPr>
            <a:spLocks noChangeArrowheads="1"/>
          </p:cNvSpPr>
          <p:nvPr/>
        </p:nvSpPr>
        <p:spPr bwMode="auto">
          <a:xfrm>
            <a:off x="0" y="295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r>
              <a:rPr kumimoji="0" lang="en-US" sz="800" b="0" i="0" u="none" strike="noStrike" cap="none" normalizeH="0" baseline="0">
                <a:ln>
                  <a:noFill/>
                </a:ln>
                <a:solidFill>
                  <a:schemeClr val="tx1"/>
                </a:solidFill>
                <a:effectLst/>
                <a:latin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41"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40" name="Picture 16"/>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2057400" y="5638800"/>
            <a:ext cx="228600" cy="228600"/>
          </a:xfrm>
          <a:prstGeom prst="rect">
            <a:avLst/>
          </a:prstGeom>
          <a:noFill/>
        </p:spPr>
      </p:pic>
      <p:sp>
        <p:nvSpPr>
          <p:cNvPr id="1043" name="Rectangle 1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42" name="Picture 18"/>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381000" y="5638800"/>
            <a:ext cx="285750" cy="285750"/>
          </a:xfrm>
          <a:prstGeom prst="rect">
            <a:avLst/>
          </a:prstGeom>
          <a:noFill/>
        </p:spPr>
      </p:pic>
      <p:sp>
        <p:nvSpPr>
          <p:cNvPr id="1045" name="Rectangle 2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44" name="Picture 20"/>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381000" y="5334000"/>
            <a:ext cx="304800" cy="257908"/>
          </a:xfrm>
          <a:prstGeom prst="rect">
            <a:avLst/>
          </a:prstGeom>
          <a:noFill/>
        </p:spPr>
      </p:pic>
      <p:sp>
        <p:nvSpPr>
          <p:cNvPr id="1046" name="Rectangle 22"/>
          <p:cNvSpPr>
            <a:spLocks noChangeArrowheads="1"/>
          </p:cNvSpPr>
          <p:nvPr/>
        </p:nvSpPr>
        <p:spPr bwMode="auto">
          <a:xfrm>
            <a:off x="0" y="209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48" name="Rectangle 2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47" name="Picture 23"/>
          <p:cNvPicPr>
            <a:picLocks noChangeAspect="1" noChangeArrowheads="1"/>
          </p:cNvPicPr>
          <p:nvPr/>
        </p:nvPicPr>
        <p:blipFill>
          <a:blip r:embed="rId10">
            <a:clrChange>
              <a:clrFrom>
                <a:srgbClr val="FFFFFF"/>
              </a:clrFrom>
              <a:clrTo>
                <a:srgbClr val="FFFFFF">
                  <a:alpha val="0"/>
                </a:srgbClr>
              </a:clrTo>
            </a:clrChange>
          </a:blip>
          <a:srcRect/>
          <a:stretch>
            <a:fillRect/>
          </a:stretch>
        </p:blipFill>
        <p:spPr bwMode="auto">
          <a:xfrm>
            <a:off x="457200" y="5029200"/>
            <a:ext cx="228600" cy="264695"/>
          </a:xfrm>
          <a:prstGeom prst="rect">
            <a:avLst/>
          </a:prstGeom>
          <a:noFill/>
        </p:spPr>
      </p:pic>
      <p:sp>
        <p:nvSpPr>
          <p:cNvPr id="1050" name="Rectangle 2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49" name="Picture 25"/>
          <p:cNvPicPr>
            <a:picLocks noChangeAspect="1" noChangeArrowheads="1"/>
          </p:cNvPicPr>
          <p:nvPr/>
        </p:nvPicPr>
        <p:blipFill>
          <a:blip r:embed="rId11">
            <a:clrChange>
              <a:clrFrom>
                <a:srgbClr val="FFFFFF"/>
              </a:clrFrom>
              <a:clrTo>
                <a:srgbClr val="FFFFFF">
                  <a:alpha val="0"/>
                </a:srgbClr>
              </a:clrTo>
            </a:clrChange>
          </a:blip>
          <a:srcRect/>
          <a:stretch>
            <a:fillRect/>
          </a:stretch>
        </p:blipFill>
        <p:spPr bwMode="auto">
          <a:xfrm>
            <a:off x="457200" y="4724398"/>
            <a:ext cx="207819" cy="381001"/>
          </a:xfrm>
          <a:prstGeom prst="rect">
            <a:avLst/>
          </a:prstGeom>
          <a:noFill/>
        </p:spPr>
      </p:pic>
      <p:sp>
        <p:nvSpPr>
          <p:cNvPr id="1052" name="Rectangle 2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51" name="Picture 27"/>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81000" y="4419600"/>
            <a:ext cx="259773" cy="381000"/>
          </a:xfrm>
          <a:prstGeom prst="rect">
            <a:avLst/>
          </a:prstGeom>
          <a:noFill/>
        </p:spPr>
      </p:pic>
      <p:sp>
        <p:nvSpPr>
          <p:cNvPr id="1053" name="Rectangle 29"/>
          <p:cNvSpPr>
            <a:spLocks noChangeArrowheads="1"/>
          </p:cNvSpPr>
          <p:nvPr/>
        </p:nvSpPr>
        <p:spPr bwMode="auto">
          <a:xfrm>
            <a:off x="0" y="209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r>
              <a:rPr kumimoji="0" lang="en-US" sz="800" b="0" i="0" u="none" strike="noStrike" cap="none" normalizeH="0" baseline="0">
                <a:ln>
                  <a:noFill/>
                </a:ln>
                <a:solidFill>
                  <a:schemeClr val="tx1"/>
                </a:solidFill>
                <a:effectLst/>
                <a:latin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55" name="Rectangle 3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54" name="Picture 30"/>
          <p:cNvPicPr>
            <a:picLocks noChangeAspect="1" noChangeArrowheads="1"/>
          </p:cNvPicPr>
          <p:nvPr/>
        </p:nvPicPr>
        <p:blipFill>
          <a:blip r:embed="rId12">
            <a:clrChange>
              <a:clrFrom>
                <a:srgbClr val="FFFFFF"/>
              </a:clrFrom>
              <a:clrTo>
                <a:srgbClr val="FFFFFF">
                  <a:alpha val="0"/>
                </a:srgbClr>
              </a:clrTo>
            </a:clrChange>
          </a:blip>
          <a:srcRect/>
          <a:stretch>
            <a:fillRect/>
          </a:stretch>
        </p:blipFill>
        <p:spPr bwMode="auto">
          <a:xfrm>
            <a:off x="5638800" y="6477000"/>
            <a:ext cx="200025" cy="209550"/>
          </a:xfrm>
          <a:prstGeom prst="rect">
            <a:avLst/>
          </a:prstGeom>
          <a:noFill/>
        </p:spPr>
      </p:pic>
      <p:sp>
        <p:nvSpPr>
          <p:cNvPr id="1057" name="Rectangle 3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56" name="Picture 32"/>
          <p:cNvPicPr>
            <a:picLocks noChangeAspect="1" noChangeArrowheads="1"/>
          </p:cNvPicPr>
          <p:nvPr/>
        </p:nvPicPr>
        <p:blipFill>
          <a:blip r:embed="rId13">
            <a:clrChange>
              <a:clrFrom>
                <a:srgbClr val="FFFFFF"/>
              </a:clrFrom>
              <a:clrTo>
                <a:srgbClr val="FFFFFF">
                  <a:alpha val="0"/>
                </a:srgbClr>
              </a:clrTo>
            </a:clrChange>
          </a:blip>
          <a:srcRect/>
          <a:stretch>
            <a:fillRect/>
          </a:stretch>
        </p:blipFill>
        <p:spPr bwMode="auto">
          <a:xfrm>
            <a:off x="6504708" y="6477000"/>
            <a:ext cx="83127" cy="228600"/>
          </a:xfrm>
          <a:prstGeom prst="rect">
            <a:avLst/>
          </a:prstGeom>
          <a:noFill/>
        </p:spPr>
      </p:pic>
      <p:sp>
        <p:nvSpPr>
          <p:cNvPr id="1058" name="Rectangle 34"/>
          <p:cNvSpPr>
            <a:spLocks noChangeArrowheads="1"/>
          </p:cNvSpPr>
          <p:nvPr/>
        </p:nvSpPr>
        <p:spPr bwMode="auto">
          <a:xfrm>
            <a:off x="0" y="2095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30000">
                <a:ln>
                  <a:noFill/>
                </a:ln>
                <a:solidFill>
                  <a:schemeClr val="tx1"/>
                </a:solidFill>
                <a:effectLst/>
                <a:latin typeface="Arial" pitchFamily="34" charset="0"/>
                <a:ea typeface="Times New Roman" pitchFamily="18" charset="0"/>
                <a:cs typeface="Arial" pitchFamily="34" charset="0"/>
              </a:rPr>
              <a:t>1</a:t>
            </a: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lgn="just">
              <a:buNone/>
            </a:pPr>
            <a:r>
              <a:rPr lang="en-US" sz="1600" dirty="0"/>
              <a:t>         - Rectangular section of flanged comp. flange depth ≥ C , b = </a:t>
            </a:r>
            <a:r>
              <a:rPr lang="en-US" sz="1600" dirty="0" err="1"/>
              <a:t>bw</a:t>
            </a:r>
            <a:r>
              <a:rPr lang="en-US" sz="1600" dirty="0"/>
              <a:t> </a:t>
            </a:r>
          </a:p>
          <a:p>
            <a:pPr algn="just">
              <a:buNone/>
            </a:pPr>
            <a:r>
              <a:rPr lang="en-US" sz="1600" dirty="0"/>
              <a:t>            </a:t>
            </a:r>
            <a:r>
              <a:rPr lang="en-US" sz="1600" dirty="0" err="1"/>
              <a:t>Mn</a:t>
            </a:r>
            <a:r>
              <a:rPr lang="en-US" sz="1600" dirty="0"/>
              <a:t> = </a:t>
            </a:r>
            <a:r>
              <a:rPr lang="en-US" sz="1600" dirty="0" err="1"/>
              <a:t>Aps</a:t>
            </a:r>
            <a:r>
              <a:rPr lang="en-US" sz="1600" dirty="0"/>
              <a:t> fps( </a:t>
            </a:r>
            <a:r>
              <a:rPr lang="en-US" sz="1600" dirty="0" err="1"/>
              <a:t>dp</a:t>
            </a:r>
            <a:r>
              <a:rPr lang="en-US" sz="1600" dirty="0"/>
              <a:t> – a/2) + As </a:t>
            </a:r>
            <a:r>
              <a:rPr lang="en-US" sz="1600" dirty="0" err="1"/>
              <a:t>fy</a:t>
            </a:r>
            <a:r>
              <a:rPr lang="en-US" sz="1600" dirty="0"/>
              <a:t> (</a:t>
            </a:r>
            <a:r>
              <a:rPr lang="en-US" sz="1600" dirty="0" err="1"/>
              <a:t>ds</a:t>
            </a:r>
            <a:r>
              <a:rPr lang="en-US" sz="1600" dirty="0"/>
              <a:t> – a/2) – As' </a:t>
            </a:r>
            <a:r>
              <a:rPr lang="en-US" sz="1600" dirty="0" err="1"/>
              <a:t>fy</a:t>
            </a:r>
            <a:r>
              <a:rPr lang="en-US" sz="1600" dirty="0"/>
              <a:t>' (d' – a/2)</a:t>
            </a:r>
          </a:p>
          <a:p>
            <a:pPr algn="just">
              <a:buNone/>
            </a:pPr>
            <a:endParaRPr lang="en-US" sz="1600" dirty="0">
              <a:solidFill>
                <a:schemeClr val="accent6">
                  <a:lumMod val="50000"/>
                </a:schemeClr>
              </a:solidFill>
            </a:endParaRPr>
          </a:p>
          <a:p>
            <a:pPr algn="just">
              <a:buNone/>
            </a:pPr>
            <a:r>
              <a:rPr lang="en-US" sz="1600" dirty="0">
                <a:solidFill>
                  <a:schemeClr val="accent6">
                    <a:lumMod val="50000"/>
                  </a:schemeClr>
                </a:solidFill>
              </a:rPr>
              <a:t>        </a:t>
            </a:r>
            <a:r>
              <a:rPr lang="en-US" sz="1600" b="1" dirty="0">
                <a:solidFill>
                  <a:schemeClr val="accent6">
                    <a:lumMod val="50000"/>
                  </a:schemeClr>
                </a:solidFill>
              </a:rPr>
              <a:t>Limits of reinforcement 5.7-3.3</a:t>
            </a:r>
            <a:endParaRPr lang="en-US" sz="1600" dirty="0">
              <a:solidFill>
                <a:schemeClr val="accent6">
                  <a:lumMod val="50000"/>
                </a:schemeClr>
              </a:solidFill>
            </a:endParaRPr>
          </a:p>
          <a:p>
            <a:pPr lvl="0" algn="just">
              <a:buNone/>
            </a:pPr>
            <a:r>
              <a:rPr lang="en-US" sz="1600" b="1" dirty="0">
                <a:solidFill>
                  <a:schemeClr val="accent6">
                    <a:lumMod val="50000"/>
                  </a:schemeClr>
                </a:solidFill>
              </a:rPr>
              <a:t>         1. Maximum reinforcement</a:t>
            </a:r>
          </a:p>
          <a:p>
            <a:pPr algn="just">
              <a:buNone/>
            </a:pPr>
            <a:r>
              <a:rPr lang="en-US" sz="1600" dirty="0"/>
              <a:t>            c/de ≤ 0.42     under reinforced, otherwise comp. </a:t>
            </a:r>
            <a:r>
              <a:rPr lang="en-US" sz="1600" dirty="0" err="1"/>
              <a:t>reinf</a:t>
            </a:r>
            <a:r>
              <a:rPr lang="en-US" sz="1600" dirty="0"/>
              <a:t>. required ( over </a:t>
            </a:r>
            <a:r>
              <a:rPr lang="en-US" sz="1600" dirty="0" err="1"/>
              <a:t>reinf</a:t>
            </a:r>
            <a:r>
              <a:rPr lang="en-US" sz="1600" dirty="0"/>
              <a:t>. )</a:t>
            </a:r>
          </a:p>
          <a:p>
            <a:pPr algn="just">
              <a:buNone/>
            </a:pPr>
            <a:r>
              <a:rPr lang="en-US" sz="1600" dirty="0"/>
              <a:t>         </a:t>
            </a:r>
          </a:p>
          <a:p>
            <a:pPr algn="just">
              <a:buNone/>
            </a:pPr>
            <a:r>
              <a:rPr lang="en-US" sz="1600" dirty="0"/>
              <a:t>          </a:t>
            </a:r>
          </a:p>
          <a:p>
            <a:pPr algn="just">
              <a:buNone/>
            </a:pPr>
            <a:r>
              <a:rPr lang="en-US" sz="1600" dirty="0"/>
              <a:t>            S max ≤ 1.5 t  &amp; 450 mm   ( 5.10.3.2 )</a:t>
            </a:r>
          </a:p>
          <a:p>
            <a:pPr algn="just">
              <a:buNone/>
            </a:pPr>
            <a:r>
              <a:rPr lang="en-US" sz="1600" dirty="0"/>
              <a:t> </a:t>
            </a:r>
          </a:p>
          <a:p>
            <a:pPr lvl="0" algn="just">
              <a:buNone/>
            </a:pPr>
            <a:r>
              <a:rPr lang="en-US" sz="1600" b="1" dirty="0">
                <a:solidFill>
                  <a:schemeClr val="accent6">
                    <a:lumMod val="50000"/>
                  </a:schemeClr>
                </a:solidFill>
              </a:rPr>
              <a:t>         2. Minimum reinforcement </a:t>
            </a:r>
          </a:p>
          <a:p>
            <a:pPr algn="just">
              <a:buNone/>
            </a:pPr>
            <a:r>
              <a:rPr lang="en-US" sz="1600" dirty="0"/>
              <a:t>           Amount of </a:t>
            </a:r>
            <a:r>
              <a:rPr lang="en-US" sz="1600" dirty="0" err="1"/>
              <a:t>prestress</a:t>
            </a:r>
            <a:r>
              <a:rPr lang="en-US" sz="1600" dirty="0"/>
              <a:t> &amp; non </a:t>
            </a:r>
            <a:r>
              <a:rPr lang="en-US" sz="1600" dirty="0" err="1"/>
              <a:t>prestress</a:t>
            </a:r>
            <a:r>
              <a:rPr lang="en-US" sz="1600" dirty="0"/>
              <a:t> </a:t>
            </a:r>
            <a:r>
              <a:rPr lang="en-US" sz="1600" dirty="0" err="1"/>
              <a:t>reinf</a:t>
            </a:r>
            <a:r>
              <a:rPr lang="en-US" sz="1600" dirty="0"/>
              <a:t>. shall be adequate to develop a factored flexural resistance , </a:t>
            </a:r>
            <a:r>
              <a:rPr lang="en-US" sz="1600" dirty="0" err="1"/>
              <a:t>Mr</a:t>
            </a:r>
            <a:r>
              <a:rPr lang="en-US" sz="1600" dirty="0"/>
              <a:t>    at least equal to the lesser of :</a:t>
            </a:r>
          </a:p>
          <a:p>
            <a:pPr lvl="0" algn="just">
              <a:buNone/>
            </a:pPr>
            <a:r>
              <a:rPr lang="en-US" sz="1600" dirty="0"/>
              <a:t>         </a:t>
            </a:r>
            <a:r>
              <a:rPr lang="en-US" sz="1600" b="1" dirty="0">
                <a:solidFill>
                  <a:srgbClr val="0070C0"/>
                </a:solidFill>
              </a:rPr>
              <a:t>a. </a:t>
            </a:r>
            <a:r>
              <a:rPr lang="en-US" sz="1600" dirty="0"/>
              <a:t>1.2 * </a:t>
            </a:r>
            <a:r>
              <a:rPr lang="en-US" sz="1600" dirty="0" err="1"/>
              <a:t>Mcr</a:t>
            </a:r>
            <a:r>
              <a:rPr lang="en-US" sz="1600" dirty="0"/>
              <a:t> </a:t>
            </a:r>
          </a:p>
          <a:p>
            <a:pPr algn="just">
              <a:buNone/>
            </a:pPr>
            <a:r>
              <a:rPr lang="en-US" sz="1600" dirty="0"/>
              <a:t>              </a:t>
            </a:r>
            <a:r>
              <a:rPr lang="en-US" sz="1600" dirty="0" err="1"/>
              <a:t>Mcr</a:t>
            </a:r>
            <a:r>
              <a:rPr lang="en-US" sz="1600" dirty="0"/>
              <a:t> = Sc ( </a:t>
            </a:r>
            <a:r>
              <a:rPr lang="en-US" sz="1600" dirty="0" err="1"/>
              <a:t>fr</a:t>
            </a:r>
            <a:r>
              <a:rPr lang="en-US" sz="1600" dirty="0"/>
              <a:t> + </a:t>
            </a:r>
            <a:r>
              <a:rPr lang="en-US" sz="1600" dirty="0" err="1"/>
              <a:t>fcpe</a:t>
            </a:r>
            <a:r>
              <a:rPr lang="en-US" sz="1600" dirty="0"/>
              <a:t> ) – </a:t>
            </a:r>
            <a:r>
              <a:rPr lang="en-US" sz="1600" dirty="0" err="1"/>
              <a:t>Mdnc</a:t>
            </a:r>
            <a:r>
              <a:rPr lang="en-US" sz="1600" dirty="0"/>
              <a:t> (                 )     Sc </a:t>
            </a:r>
            <a:r>
              <a:rPr lang="en-US" sz="1600" dirty="0" err="1"/>
              <a:t>fr</a:t>
            </a:r>
            <a:endParaRPr lang="en-US" sz="1600" dirty="0"/>
          </a:p>
          <a:p>
            <a:pPr algn="just">
              <a:buNone/>
            </a:pPr>
            <a:r>
              <a:rPr lang="en-US" sz="1600" dirty="0"/>
              <a:t>              </a:t>
            </a:r>
            <a:r>
              <a:rPr lang="en-US" sz="1600" dirty="0" err="1"/>
              <a:t>fr</a:t>
            </a:r>
            <a:r>
              <a:rPr lang="en-US" sz="1600" dirty="0"/>
              <a:t> = 0.97 </a:t>
            </a:r>
          </a:p>
          <a:p>
            <a:pPr algn="just">
              <a:buNone/>
            </a:pPr>
            <a:r>
              <a:rPr lang="en-US" sz="1600" dirty="0"/>
              <a:t>                 Sc : section modulus ( mm</a:t>
            </a:r>
            <a:r>
              <a:rPr lang="en-US" sz="1600" baseline="30000" dirty="0"/>
              <a:t>3</a:t>
            </a:r>
            <a:r>
              <a:rPr lang="en-US" sz="1600" dirty="0"/>
              <a:t> ) of composite sec. due to DL.</a:t>
            </a:r>
          </a:p>
          <a:p>
            <a:pPr algn="just">
              <a:buNone/>
            </a:pPr>
            <a:r>
              <a:rPr lang="en-US" sz="1600" dirty="0"/>
              <a:t>                 </a:t>
            </a:r>
            <a:r>
              <a:rPr lang="en-US" sz="1600" dirty="0" err="1"/>
              <a:t>Snc</a:t>
            </a:r>
            <a:r>
              <a:rPr lang="en-US" sz="1600" dirty="0"/>
              <a:t> : Section modulus for monolithic or non-comp .</a:t>
            </a:r>
          </a:p>
          <a:p>
            <a:pPr algn="just">
              <a:buNone/>
            </a:pPr>
            <a:r>
              <a:rPr lang="en-US" sz="1600" dirty="0"/>
              <a:t>                 </a:t>
            </a:r>
            <a:r>
              <a:rPr lang="en-US" sz="1600" dirty="0" err="1"/>
              <a:t>fcpe</a:t>
            </a:r>
            <a:r>
              <a:rPr lang="en-US" sz="1600" dirty="0"/>
              <a:t> : comp. stress in conc. Due to effective </a:t>
            </a:r>
            <a:r>
              <a:rPr lang="en-US" sz="1600" dirty="0" err="1"/>
              <a:t>prestress</a:t>
            </a:r>
            <a:r>
              <a:rPr lang="en-US" sz="1600" dirty="0"/>
              <a:t> force </a:t>
            </a:r>
          </a:p>
          <a:p>
            <a:pPr algn="just">
              <a:buNone/>
            </a:pPr>
            <a:r>
              <a:rPr lang="en-US" sz="1600" dirty="0"/>
              <a:t>                 </a:t>
            </a:r>
            <a:r>
              <a:rPr lang="en-US" sz="1600" dirty="0" err="1"/>
              <a:t>Mdnc</a:t>
            </a:r>
            <a:r>
              <a:rPr lang="en-US" sz="1600" dirty="0"/>
              <a:t> : total </a:t>
            </a:r>
            <a:r>
              <a:rPr lang="en-US" sz="1600" dirty="0" err="1"/>
              <a:t>unfactored</a:t>
            </a:r>
            <a:r>
              <a:rPr lang="en-US" sz="1600" dirty="0"/>
              <a:t> DL for non-composite section . </a:t>
            </a:r>
          </a:p>
          <a:p>
            <a:pPr algn="just">
              <a:buNone/>
            </a:pPr>
            <a:r>
              <a:rPr lang="en-US" sz="1600" dirty="0"/>
              <a:t> </a:t>
            </a:r>
          </a:p>
          <a:p>
            <a:pPr lvl="0" algn="just">
              <a:buNone/>
            </a:pPr>
            <a:r>
              <a:rPr lang="en-US" sz="1600" dirty="0"/>
              <a:t>         </a:t>
            </a:r>
            <a:r>
              <a:rPr lang="en-US" sz="1600" b="1" dirty="0">
                <a:solidFill>
                  <a:srgbClr val="0070C0"/>
                </a:solidFill>
              </a:rPr>
              <a:t>b. </a:t>
            </a:r>
            <a:r>
              <a:rPr lang="en-US" sz="1600" dirty="0"/>
              <a:t>1.33 * M factored reqd. strength load combinations </a:t>
            </a:r>
          </a:p>
          <a:p>
            <a:pPr algn="just">
              <a:buNone/>
            </a:pPr>
            <a:r>
              <a:rPr lang="en-US" sz="1600" dirty="0"/>
              <a:t>              According to (5.10.3.1)</a:t>
            </a:r>
          </a:p>
          <a:p>
            <a:pPr>
              <a:buNone/>
            </a:pPr>
            <a:r>
              <a:rPr lang="en-US" sz="1600" dirty="0"/>
              <a:t> </a:t>
            </a:r>
          </a:p>
          <a:p>
            <a:pPr lvl="0">
              <a:buNone/>
            </a:pPr>
            <a:endParaRPr lang="en-US" sz="1600" dirty="0"/>
          </a:p>
        </p:txBody>
      </p:sp>
      <p:sp>
        <p:nvSpPr>
          <p:cNvPr id="430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3" name="Rectangle 5"/>
          <p:cNvSpPr>
            <a:spLocks noChangeArrowheads="1"/>
          </p:cNvSpPr>
          <p:nvPr/>
        </p:nvSpPr>
        <p:spPr bwMode="auto">
          <a:xfrm>
            <a:off x="0" y="3333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7" name="Rectangle 3"/>
          <p:cNvSpPr>
            <a:spLocks noChangeArrowheads="1"/>
          </p:cNvSpPr>
          <p:nvPr/>
        </p:nvSpPr>
        <p:spPr bwMode="auto">
          <a:xfrm>
            <a:off x="0" y="285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r>
              <a:rPr kumimoji="0" lang="en-US" sz="800" b="0" i="0" u="none" strike="noStrike" cap="none" normalizeH="0" baseline="0">
                <a:ln>
                  <a:noFill/>
                </a:ln>
                <a:solidFill>
                  <a:schemeClr val="tx1"/>
                </a:solidFill>
                <a:effectLst/>
                <a:latin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2" name="Rectangle 8"/>
          <p:cNvSpPr>
            <a:spLocks noChangeArrowheads="1"/>
          </p:cNvSpPr>
          <p:nvPr/>
        </p:nvSpPr>
        <p:spPr bwMode="auto">
          <a:xfrm>
            <a:off x="457200" y="10382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3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8"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39" name="Rectangle 15"/>
          <p:cNvSpPr>
            <a:spLocks noChangeArrowheads="1"/>
          </p:cNvSpPr>
          <p:nvPr/>
        </p:nvSpPr>
        <p:spPr bwMode="auto">
          <a:xfrm>
            <a:off x="0" y="295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r>
              <a:rPr kumimoji="0" lang="en-US" sz="800" b="0" i="0" u="none" strike="noStrike" cap="none" normalizeH="0" baseline="0">
                <a:ln>
                  <a:noFill/>
                </a:ln>
                <a:solidFill>
                  <a:schemeClr val="tx1"/>
                </a:solidFill>
                <a:effectLst/>
                <a:latin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41"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3" name="Rectangle 1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5" name="Rectangle 2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8" name="Rectangle 2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0" name="Rectangle 2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2" name="Rectangle 2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3" name="Rectangle 29"/>
          <p:cNvSpPr>
            <a:spLocks noChangeArrowheads="1"/>
          </p:cNvSpPr>
          <p:nvPr/>
        </p:nvSpPr>
        <p:spPr bwMode="auto">
          <a:xfrm>
            <a:off x="0" y="209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r>
              <a:rPr kumimoji="0" lang="en-US" sz="800" b="0" i="0" u="none" strike="noStrike" cap="none" normalizeH="0" baseline="0">
                <a:ln>
                  <a:noFill/>
                </a:ln>
                <a:solidFill>
                  <a:schemeClr val="tx1"/>
                </a:solidFill>
                <a:effectLst/>
                <a:latin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55" name="Rectangle 3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7" name="Rectangle 3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50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506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ea typeface="Calibri" pitchFamily="34" charset="0"/>
                <a:cs typeface="Times New Roman" pitchFamily="18"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pic>
        <p:nvPicPr>
          <p:cNvPr id="45059"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28601" y="1828800"/>
            <a:ext cx="2514600" cy="588523"/>
          </a:xfrm>
          <a:prstGeom prst="rect">
            <a:avLst/>
          </a:prstGeom>
          <a:noFill/>
        </p:spPr>
      </p:pic>
      <p:sp>
        <p:nvSpPr>
          <p:cNvPr id="45061" name="Rectangle 5"/>
          <p:cNvSpPr>
            <a:spLocks noChangeArrowheads="1"/>
          </p:cNvSpPr>
          <p:nvPr/>
        </p:nvSpPr>
        <p:spPr bwMode="auto">
          <a:xfrm>
            <a:off x="685800" y="771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767263"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4506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5062" name="Picture 6"/>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819400" y="4038600"/>
            <a:ext cx="777240" cy="457200"/>
          </a:xfrm>
          <a:prstGeom prst="rect">
            <a:avLst/>
          </a:prstGeom>
          <a:noFill/>
        </p:spPr>
      </p:pic>
      <p:sp>
        <p:nvSpPr>
          <p:cNvPr id="4506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5065" name="Picture 9"/>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066800" y="4343400"/>
            <a:ext cx="381000" cy="282678"/>
          </a:xfrm>
          <a:prstGeom prst="rect">
            <a:avLst/>
          </a:prstGeom>
          <a:noFill/>
        </p:spPr>
      </p:pic>
      <p:sp>
        <p:nvSpPr>
          <p:cNvPr id="45067" name="Rectangle 11"/>
          <p:cNvSpPr>
            <a:spLocks noChangeArrowheads="1"/>
          </p:cNvSpPr>
          <p:nvPr/>
        </p:nvSpPr>
        <p:spPr bwMode="auto">
          <a:xfrm>
            <a:off x="457200" y="676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767263"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lvl="0" algn="just">
              <a:buNone/>
            </a:pPr>
            <a:r>
              <a:rPr lang="en-US" sz="1800" b="1" dirty="0">
                <a:solidFill>
                  <a:schemeClr val="accent6">
                    <a:lumMod val="50000"/>
                  </a:schemeClr>
                </a:solidFill>
              </a:rPr>
              <a:t>        3. Control of cracking by dist. Of reinforcement.</a:t>
            </a:r>
          </a:p>
          <a:p>
            <a:pPr algn="just">
              <a:buNone/>
            </a:pPr>
            <a:r>
              <a:rPr lang="en-US" sz="1800" dirty="0"/>
              <a:t>           Spacing (S) of tens. Reinforcement shall satisfy the followings :</a:t>
            </a:r>
          </a:p>
          <a:p>
            <a:pPr algn="just">
              <a:buNone/>
            </a:pPr>
            <a:endParaRPr lang="en-US" sz="1800" dirty="0"/>
          </a:p>
          <a:p>
            <a:pPr algn="just">
              <a:buNone/>
            </a:pPr>
            <a:endParaRPr lang="en-US" sz="1800" dirty="0"/>
          </a:p>
          <a:p>
            <a:pPr algn="just">
              <a:buNone/>
            </a:pPr>
            <a:r>
              <a:rPr lang="en-US" sz="1800" dirty="0"/>
              <a:t>                    = 1.0  for class 1 exposure </a:t>
            </a:r>
          </a:p>
          <a:p>
            <a:pPr algn="just">
              <a:buNone/>
            </a:pPr>
            <a:r>
              <a:rPr lang="en-US" sz="1800" dirty="0"/>
              <a:t>                    = 0.75 for class 2 exposure </a:t>
            </a:r>
          </a:p>
          <a:p>
            <a:pPr algn="just">
              <a:buNone/>
            </a:pPr>
            <a:r>
              <a:rPr lang="en-US" sz="1800" dirty="0"/>
              <a:t>             dc : cover </a:t>
            </a:r>
          </a:p>
          <a:p>
            <a:pPr algn="just">
              <a:buNone/>
            </a:pPr>
            <a:r>
              <a:rPr lang="en-US" sz="1800" dirty="0"/>
              <a:t>             </a:t>
            </a:r>
            <a:r>
              <a:rPr lang="en-US" sz="1800" dirty="0" err="1"/>
              <a:t>fs</a:t>
            </a:r>
            <a:r>
              <a:rPr lang="en-US" sz="1800" dirty="0"/>
              <a:t> ≈ 0.6 </a:t>
            </a:r>
            <a:r>
              <a:rPr lang="en-US" sz="1800" dirty="0" err="1"/>
              <a:t>fy</a:t>
            </a:r>
            <a:r>
              <a:rPr lang="en-US" sz="1800" dirty="0"/>
              <a:t>   or   </a:t>
            </a:r>
            <a:r>
              <a:rPr lang="en-US" sz="1800" dirty="0" err="1"/>
              <a:t>fs</a:t>
            </a:r>
            <a:r>
              <a:rPr lang="en-US" sz="1800" dirty="0"/>
              <a:t> =</a:t>
            </a:r>
          </a:p>
          <a:p>
            <a:pPr algn="just">
              <a:buNone/>
            </a:pPr>
            <a:endParaRPr lang="en-US" sz="1800" dirty="0"/>
          </a:p>
          <a:p>
            <a:pPr algn="just">
              <a:buNone/>
            </a:pPr>
            <a:endParaRPr lang="en-US" sz="1800" dirty="0"/>
          </a:p>
          <a:p>
            <a:pPr algn="just">
              <a:buNone/>
            </a:pPr>
            <a:endParaRPr lang="en-US" sz="1800" dirty="0"/>
          </a:p>
          <a:p>
            <a:pPr algn="just">
              <a:buNone/>
            </a:pPr>
            <a:r>
              <a:rPr lang="en-US" sz="1800" b="1" dirty="0"/>
              <a:t>        Shrinkage and temperature reinforcement:</a:t>
            </a:r>
            <a:endParaRPr lang="en-US" sz="1800" dirty="0"/>
          </a:p>
          <a:p>
            <a:pPr algn="just">
              <a:buNone/>
            </a:pPr>
            <a:r>
              <a:rPr lang="en-US" sz="1800" dirty="0"/>
              <a:t>           Ash ≥ 0.11 Ag /</a:t>
            </a:r>
            <a:r>
              <a:rPr lang="en-US" sz="1800" dirty="0" err="1"/>
              <a:t>fy</a:t>
            </a:r>
            <a:r>
              <a:rPr lang="en-US" sz="1800" dirty="0"/>
              <a:t>   , Ag = 1000 * t </a:t>
            </a:r>
          </a:p>
          <a:p>
            <a:pPr algn="just">
              <a:buNone/>
            </a:pPr>
            <a:r>
              <a:rPr lang="en-US" sz="1800" dirty="0"/>
              <a:t>        The steel shall be equally distribution On both faces with spacing ≤ 3t or 450 mm </a:t>
            </a:r>
          </a:p>
          <a:p>
            <a:pPr algn="just">
              <a:buNone/>
            </a:pPr>
            <a:r>
              <a:rPr lang="en-US" sz="1800" dirty="0"/>
              <a:t>       If de &gt; 900 mm , long. skin reinforcement  shall be uniformly distribution Along both sides faces of the component for a distance d/2 nearest the </a:t>
            </a:r>
            <a:r>
              <a:rPr lang="en-US" sz="1800"/>
              <a:t>flexural reinforcement.</a:t>
            </a:r>
            <a:endParaRPr lang="en-US" sz="1800" dirty="0"/>
          </a:p>
          <a:p>
            <a:pPr algn="just">
              <a:buNone/>
            </a:pPr>
            <a:r>
              <a:rPr lang="en-US" sz="1800" dirty="0"/>
              <a:t>          Ask ≥ 0.001 ( de – 760 ) ≤                    , mm</a:t>
            </a:r>
            <a:r>
              <a:rPr lang="en-US" sz="1800" baseline="30000" dirty="0"/>
              <a:t>2</a:t>
            </a:r>
            <a:r>
              <a:rPr lang="en-US" sz="1800" dirty="0"/>
              <a:t>/m</a:t>
            </a:r>
          </a:p>
          <a:p>
            <a:pPr algn="just">
              <a:buNone/>
            </a:pPr>
            <a:r>
              <a:rPr lang="en-US" sz="1800" dirty="0"/>
              <a:t>       </a:t>
            </a:r>
          </a:p>
          <a:p>
            <a:pPr algn="just">
              <a:buNone/>
            </a:pPr>
            <a:r>
              <a:rPr lang="en-US" sz="1800" dirty="0"/>
              <a:t>             - Amount for each face ≤     ( As+ </a:t>
            </a:r>
            <a:r>
              <a:rPr lang="en-US" sz="1800" dirty="0" err="1"/>
              <a:t>Aps</a:t>
            </a:r>
            <a:r>
              <a:rPr lang="en-US" sz="1800" dirty="0"/>
              <a:t> )</a:t>
            </a:r>
          </a:p>
          <a:p>
            <a:pPr algn="just">
              <a:buNone/>
            </a:pPr>
            <a:r>
              <a:rPr lang="en-US" sz="1800" dirty="0"/>
              <a:t>             - S ≤ de/6</a:t>
            </a:r>
          </a:p>
          <a:p>
            <a:pPr algn="just">
              <a:buNone/>
            </a:pPr>
            <a:r>
              <a:rPr lang="en-US" sz="1800" dirty="0"/>
              <a:t>                  ≤ 300 mm</a:t>
            </a:r>
          </a:p>
          <a:p>
            <a:pPr>
              <a:buNone/>
            </a:pPr>
            <a:r>
              <a:rPr lang="en-US" sz="1600" dirty="0"/>
              <a:t> </a:t>
            </a:r>
          </a:p>
          <a:p>
            <a:pPr>
              <a:buNone/>
            </a:pPr>
            <a:endParaRPr lang="en-US" sz="1600" dirty="0"/>
          </a:p>
          <a:p>
            <a:pPr>
              <a:buNone/>
            </a:pPr>
            <a:r>
              <a:rPr lang="en-US" sz="1600" dirty="0"/>
              <a:t>             </a:t>
            </a:r>
          </a:p>
        </p:txBody>
      </p:sp>
      <p:sp>
        <p:nvSpPr>
          <p:cNvPr id="430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3" name="Rectangle 5"/>
          <p:cNvSpPr>
            <a:spLocks noChangeArrowheads="1"/>
          </p:cNvSpPr>
          <p:nvPr/>
        </p:nvSpPr>
        <p:spPr bwMode="auto">
          <a:xfrm>
            <a:off x="0" y="3333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7" name="Rectangle 3"/>
          <p:cNvSpPr>
            <a:spLocks noChangeArrowheads="1"/>
          </p:cNvSpPr>
          <p:nvPr/>
        </p:nvSpPr>
        <p:spPr bwMode="auto">
          <a:xfrm>
            <a:off x="0" y="285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r>
              <a:rPr kumimoji="0" lang="en-US" sz="800" b="0" i="0" u="none" strike="noStrike" cap="none" normalizeH="0" baseline="0">
                <a:ln>
                  <a:noFill/>
                </a:ln>
                <a:solidFill>
                  <a:schemeClr val="tx1"/>
                </a:solidFill>
                <a:effectLst/>
                <a:latin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2" name="Rectangle 8"/>
          <p:cNvSpPr>
            <a:spLocks noChangeArrowheads="1"/>
          </p:cNvSpPr>
          <p:nvPr/>
        </p:nvSpPr>
        <p:spPr bwMode="auto">
          <a:xfrm>
            <a:off x="457200" y="10382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3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8"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39" name="Rectangle 15"/>
          <p:cNvSpPr>
            <a:spLocks noChangeArrowheads="1"/>
          </p:cNvSpPr>
          <p:nvPr/>
        </p:nvSpPr>
        <p:spPr bwMode="auto">
          <a:xfrm>
            <a:off x="0" y="295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r>
              <a:rPr kumimoji="0" lang="en-US" sz="800" b="0" i="0" u="none" strike="noStrike" cap="none" normalizeH="0" baseline="0">
                <a:ln>
                  <a:noFill/>
                </a:ln>
                <a:solidFill>
                  <a:schemeClr val="tx1"/>
                </a:solidFill>
                <a:effectLst/>
                <a:latin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41"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3" name="Rectangle 1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5" name="Rectangle 2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8" name="Rectangle 2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0" name="Rectangle 2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2" name="Rectangle 2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3" name="Rectangle 29"/>
          <p:cNvSpPr>
            <a:spLocks noChangeArrowheads="1"/>
          </p:cNvSpPr>
          <p:nvPr/>
        </p:nvSpPr>
        <p:spPr bwMode="auto">
          <a:xfrm>
            <a:off x="0" y="209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r>
              <a:rPr kumimoji="0" lang="en-US" sz="800" b="0" i="0" u="none" strike="noStrike" cap="none" normalizeH="0" baseline="0">
                <a:ln>
                  <a:noFill/>
                </a:ln>
                <a:solidFill>
                  <a:schemeClr val="tx1"/>
                </a:solidFill>
                <a:effectLst/>
                <a:latin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55" name="Rectangle 3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7" name="Rectangle 3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50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5061" name="Rectangle 5"/>
          <p:cNvSpPr>
            <a:spLocks noChangeArrowheads="1"/>
          </p:cNvSpPr>
          <p:nvPr/>
        </p:nvSpPr>
        <p:spPr bwMode="auto">
          <a:xfrm>
            <a:off x="685800" y="771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767263"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4506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5067" name="Rectangle 11"/>
          <p:cNvSpPr>
            <a:spLocks noChangeArrowheads="1"/>
          </p:cNvSpPr>
          <p:nvPr/>
        </p:nvSpPr>
        <p:spPr bwMode="auto">
          <a:xfrm>
            <a:off x="457200" y="676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767263"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460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608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6083"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28600" y="685800"/>
            <a:ext cx="2233613" cy="533400"/>
          </a:xfrm>
          <a:prstGeom prst="rect">
            <a:avLst/>
          </a:prstGeom>
          <a:noFill/>
        </p:spPr>
      </p:pic>
      <p:sp>
        <p:nvSpPr>
          <p:cNvPr id="46085" name="Rectangle 5"/>
          <p:cNvSpPr>
            <a:spLocks noChangeArrowheads="1"/>
          </p:cNvSpPr>
          <p:nvPr/>
        </p:nvSpPr>
        <p:spPr bwMode="auto">
          <a:xfrm>
            <a:off x="0" y="304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r>
              <a:rPr kumimoji="0" lang="en-US" sz="800" b="0" i="0" u="none" strike="noStrike" cap="none" normalizeH="0" baseline="0">
                <a:ln>
                  <a:noFill/>
                </a:ln>
                <a:solidFill>
                  <a:schemeClr val="tx1"/>
                </a:solidFill>
                <a:effectLst/>
                <a:latin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4608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6086" name="Picture 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81000" y="1371600"/>
            <a:ext cx="277091" cy="304800"/>
          </a:xfrm>
          <a:prstGeom prst="rect">
            <a:avLst/>
          </a:prstGeom>
          <a:noFill/>
        </p:spPr>
      </p:pic>
      <p:sp>
        <p:nvSpPr>
          <p:cNvPr id="46089"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6088" name="Picture 8"/>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209800" y="2209800"/>
            <a:ext cx="508000" cy="533400"/>
          </a:xfrm>
          <a:prstGeom prst="rect">
            <a:avLst/>
          </a:prstGeom>
          <a:noFill/>
        </p:spPr>
      </p:pic>
      <p:sp>
        <p:nvSpPr>
          <p:cNvPr id="4609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6093"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6092" name="Picture 12"/>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457199" y="2895600"/>
            <a:ext cx="2339163" cy="609600"/>
          </a:xfrm>
          <a:prstGeom prst="rect">
            <a:avLst/>
          </a:prstGeom>
          <a:noFill/>
        </p:spPr>
      </p:pic>
      <p:sp>
        <p:nvSpPr>
          <p:cNvPr id="46094" name="Rectangle 14"/>
          <p:cNvSpPr>
            <a:spLocks noChangeArrowheads="1"/>
          </p:cNvSpPr>
          <p:nvPr/>
        </p:nvSpPr>
        <p:spPr bwMode="auto">
          <a:xfrm>
            <a:off x="68580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767263"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46096"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6095" name="Picture 15"/>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2667000" y="5181600"/>
            <a:ext cx="762000" cy="464343"/>
          </a:xfrm>
          <a:prstGeom prst="rect">
            <a:avLst/>
          </a:prstGeom>
          <a:noFill/>
        </p:spPr>
      </p:pic>
      <p:sp>
        <p:nvSpPr>
          <p:cNvPr id="46098"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pic>
        <p:nvPicPr>
          <p:cNvPr id="46097" name="Picture 17"/>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2743200" y="5867400"/>
            <a:ext cx="106680" cy="457200"/>
          </a:xfrm>
          <a:prstGeom prst="rect">
            <a:avLst/>
          </a:prstGeom>
          <a:noFill/>
        </p:spPr>
      </p:pic>
      <p:sp>
        <p:nvSpPr>
          <p:cNvPr id="46099" name="Rectangle 19"/>
          <p:cNvSpPr>
            <a:spLocks noChangeArrowheads="1"/>
          </p:cNvSpPr>
          <p:nvPr/>
        </p:nvSpPr>
        <p:spPr bwMode="auto">
          <a:xfrm>
            <a:off x="0" y="285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chemeClr val="tx1"/>
                </a:solidFill>
                <a:effectLst/>
                <a:latin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buNone/>
            </a:pPr>
            <a:r>
              <a:rPr lang="en-US" sz="1800" dirty="0"/>
              <a:t>       The nominal shear resistance, </a:t>
            </a:r>
            <a:r>
              <a:rPr lang="en-US" sz="1800" dirty="0" err="1"/>
              <a:t>Vn</a:t>
            </a:r>
            <a:r>
              <a:rPr lang="en-US" sz="1800" dirty="0"/>
              <a:t> determined as lesser of :</a:t>
            </a:r>
          </a:p>
          <a:p>
            <a:pPr>
              <a:buNone/>
            </a:pPr>
            <a:r>
              <a:rPr lang="en-US" sz="1800" dirty="0"/>
              <a:t>          </a:t>
            </a:r>
            <a:r>
              <a:rPr lang="en-US" sz="1800" dirty="0" err="1"/>
              <a:t>Vn</a:t>
            </a:r>
            <a:r>
              <a:rPr lang="en-US" sz="1800" dirty="0"/>
              <a:t> = </a:t>
            </a:r>
            <a:r>
              <a:rPr lang="en-US" sz="1800" dirty="0" err="1"/>
              <a:t>Vc</a:t>
            </a:r>
            <a:r>
              <a:rPr lang="en-US" sz="1800" dirty="0"/>
              <a:t> + Vs + </a:t>
            </a:r>
            <a:r>
              <a:rPr lang="en-US" sz="1800" dirty="0" err="1"/>
              <a:t>Vp</a:t>
            </a:r>
            <a:endParaRPr lang="en-US" sz="1800" dirty="0"/>
          </a:p>
          <a:p>
            <a:pPr>
              <a:buNone/>
            </a:pPr>
            <a:r>
              <a:rPr lang="en-US" sz="1800" dirty="0"/>
              <a:t>         Or</a:t>
            </a:r>
          </a:p>
          <a:p>
            <a:pPr>
              <a:buNone/>
            </a:pPr>
            <a:r>
              <a:rPr lang="en-US" sz="1800" dirty="0"/>
              <a:t>          </a:t>
            </a:r>
            <a:r>
              <a:rPr lang="en-US" sz="1800" dirty="0" err="1"/>
              <a:t>Vn</a:t>
            </a:r>
            <a:r>
              <a:rPr lang="en-US" sz="1800" dirty="0"/>
              <a:t> = 0.25        </a:t>
            </a:r>
            <a:r>
              <a:rPr lang="en-US" sz="1800" dirty="0" err="1"/>
              <a:t>bv</a:t>
            </a:r>
            <a:r>
              <a:rPr lang="en-US" sz="1800" dirty="0"/>
              <a:t> </a:t>
            </a:r>
            <a:r>
              <a:rPr lang="en-US" sz="1800" dirty="0" err="1"/>
              <a:t>dv</a:t>
            </a:r>
            <a:r>
              <a:rPr lang="en-US" sz="1800" dirty="0"/>
              <a:t> + </a:t>
            </a:r>
            <a:r>
              <a:rPr lang="en-US" sz="1800" dirty="0" err="1"/>
              <a:t>Vp</a:t>
            </a:r>
            <a:endParaRPr lang="en-US" sz="1800" dirty="0"/>
          </a:p>
          <a:p>
            <a:pPr>
              <a:buNone/>
            </a:pPr>
            <a:r>
              <a:rPr lang="en-US" sz="1800" dirty="0"/>
              <a:t>        Where :</a:t>
            </a:r>
          </a:p>
          <a:p>
            <a:pPr>
              <a:buNone/>
            </a:pPr>
            <a:r>
              <a:rPr lang="en-US" sz="1800" dirty="0"/>
              <a:t>         </a:t>
            </a:r>
            <a:r>
              <a:rPr lang="en-US" sz="1800" dirty="0" err="1"/>
              <a:t>Vc</a:t>
            </a:r>
            <a:r>
              <a:rPr lang="en-US" sz="1800" dirty="0"/>
              <a:t> = 0.083 β           </a:t>
            </a:r>
            <a:r>
              <a:rPr lang="en-US" sz="1800" dirty="0" err="1"/>
              <a:t>bv</a:t>
            </a:r>
            <a:r>
              <a:rPr lang="en-US" sz="1800" dirty="0"/>
              <a:t> </a:t>
            </a:r>
            <a:r>
              <a:rPr lang="en-US" sz="1800" dirty="0" err="1"/>
              <a:t>dv</a:t>
            </a:r>
            <a:endParaRPr lang="en-US" sz="1800" dirty="0"/>
          </a:p>
          <a:p>
            <a:pPr>
              <a:buNone/>
            </a:pPr>
            <a:endParaRPr lang="en-US" sz="1800" dirty="0"/>
          </a:p>
          <a:p>
            <a:pPr>
              <a:buNone/>
            </a:pPr>
            <a:r>
              <a:rPr lang="en-US" sz="1800" dirty="0"/>
              <a:t>         Vs =                                                          , for 𝛼=90</a:t>
            </a:r>
            <a:r>
              <a:rPr lang="en-US" sz="1800" baseline="30000" dirty="0"/>
              <a:t>o</a:t>
            </a:r>
            <a:r>
              <a:rPr lang="en-US" sz="1800" dirty="0">
                <a:sym typeface="Wingdings"/>
              </a:rPr>
              <a:t></a:t>
            </a:r>
            <a:r>
              <a:rPr lang="en-US" sz="1800" dirty="0"/>
              <a:t>  sin𝛼 = 1</a:t>
            </a:r>
          </a:p>
          <a:p>
            <a:pPr>
              <a:buNone/>
            </a:pPr>
            <a:endParaRPr lang="en-US" sz="1800" dirty="0"/>
          </a:p>
          <a:p>
            <a:pPr>
              <a:buNone/>
            </a:pPr>
            <a:r>
              <a:rPr lang="en-US" sz="1800" dirty="0"/>
              <a:t>         Vs = </a:t>
            </a:r>
          </a:p>
          <a:p>
            <a:pPr>
              <a:buNone/>
            </a:pPr>
            <a:endParaRPr lang="en-US" sz="1800" dirty="0"/>
          </a:p>
          <a:p>
            <a:pPr>
              <a:buNone/>
            </a:pPr>
            <a:r>
              <a:rPr lang="en-US" sz="1800" dirty="0"/>
              <a:t>            𝛳 = 45</a:t>
            </a:r>
            <a:r>
              <a:rPr lang="en-US" sz="1800" baseline="30000" dirty="0"/>
              <a:t>o     </a:t>
            </a:r>
            <a:r>
              <a:rPr lang="en-US" sz="1800" dirty="0"/>
              <a:t> ,   β ≈ 2.0</a:t>
            </a:r>
          </a:p>
          <a:p>
            <a:pPr>
              <a:buNone/>
            </a:pPr>
            <a:endParaRPr lang="en-US" sz="1800" dirty="0"/>
          </a:p>
          <a:p>
            <a:pPr>
              <a:buNone/>
            </a:pPr>
            <a:r>
              <a:rPr lang="en-US" sz="2000" b="1" dirty="0">
                <a:solidFill>
                  <a:srgbClr val="FF0000"/>
                </a:solidFill>
              </a:rPr>
              <a:t>       Provisions for structural types AASHTO 2012 sec.5.14</a:t>
            </a:r>
          </a:p>
          <a:p>
            <a:pPr lvl="0">
              <a:buNone/>
            </a:pPr>
            <a:r>
              <a:rPr lang="en-US" sz="2000" b="1" dirty="0">
                <a:solidFill>
                  <a:srgbClr val="FF0000"/>
                </a:solidFill>
              </a:rPr>
              <a:t>       1. Precast beam dimensions </a:t>
            </a:r>
          </a:p>
          <a:p>
            <a:pPr>
              <a:buNone/>
            </a:pPr>
            <a:r>
              <a:rPr lang="en-US" sz="1800" dirty="0"/>
              <a:t>              Thickness of any part of precast concrete beams shall not be less than :</a:t>
            </a:r>
          </a:p>
          <a:p>
            <a:pPr>
              <a:buNone/>
            </a:pPr>
            <a:r>
              <a:rPr lang="en-US" sz="1800" dirty="0"/>
              <a:t>               - Top flange      50mm</a:t>
            </a:r>
          </a:p>
          <a:p>
            <a:pPr>
              <a:buNone/>
            </a:pPr>
            <a:r>
              <a:rPr lang="en-US" sz="1800" dirty="0"/>
              <a:t>               - Web non post tension    125 mm</a:t>
            </a:r>
          </a:p>
          <a:p>
            <a:pPr>
              <a:buNone/>
            </a:pPr>
            <a:r>
              <a:rPr lang="en-US" sz="1800" dirty="0"/>
              <a:t>               - Web post tensioned   165mm</a:t>
            </a:r>
          </a:p>
          <a:p>
            <a:pPr>
              <a:buNone/>
            </a:pPr>
            <a:r>
              <a:rPr lang="en-US" sz="1800" dirty="0"/>
              <a:t>               - </a:t>
            </a:r>
            <a:r>
              <a:rPr lang="en-US" sz="1800" dirty="0" err="1"/>
              <a:t>Bott</a:t>
            </a:r>
            <a:r>
              <a:rPr lang="en-US" sz="1800" dirty="0"/>
              <a:t>. Flange     125mm</a:t>
            </a:r>
            <a:r>
              <a:rPr lang="en-US" sz="1600" dirty="0"/>
              <a:t> </a:t>
            </a:r>
          </a:p>
          <a:p>
            <a:pPr>
              <a:buNone/>
            </a:pPr>
            <a:endParaRPr lang="en-US" sz="1600" dirty="0"/>
          </a:p>
          <a:p>
            <a:pPr>
              <a:buNone/>
            </a:pPr>
            <a:r>
              <a:rPr lang="en-US" sz="1600" dirty="0"/>
              <a:t>             </a:t>
            </a:r>
          </a:p>
        </p:txBody>
      </p:sp>
      <p:sp>
        <p:nvSpPr>
          <p:cNvPr id="430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3" name="Rectangle 5"/>
          <p:cNvSpPr>
            <a:spLocks noChangeArrowheads="1"/>
          </p:cNvSpPr>
          <p:nvPr/>
        </p:nvSpPr>
        <p:spPr bwMode="auto">
          <a:xfrm>
            <a:off x="0" y="3333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7" name="Rectangle 3"/>
          <p:cNvSpPr>
            <a:spLocks noChangeArrowheads="1"/>
          </p:cNvSpPr>
          <p:nvPr/>
        </p:nvSpPr>
        <p:spPr bwMode="auto">
          <a:xfrm>
            <a:off x="0" y="285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r>
              <a:rPr kumimoji="0" lang="en-US" sz="800" b="0" i="0" u="none" strike="noStrike" cap="none" normalizeH="0" baseline="0">
                <a:ln>
                  <a:noFill/>
                </a:ln>
                <a:solidFill>
                  <a:schemeClr val="tx1"/>
                </a:solidFill>
                <a:effectLst/>
                <a:latin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2" name="Rectangle 8"/>
          <p:cNvSpPr>
            <a:spLocks noChangeArrowheads="1"/>
          </p:cNvSpPr>
          <p:nvPr/>
        </p:nvSpPr>
        <p:spPr bwMode="auto">
          <a:xfrm>
            <a:off x="457200" y="10382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3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8"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39" name="Rectangle 15"/>
          <p:cNvSpPr>
            <a:spLocks noChangeArrowheads="1"/>
          </p:cNvSpPr>
          <p:nvPr/>
        </p:nvSpPr>
        <p:spPr bwMode="auto">
          <a:xfrm>
            <a:off x="0" y="295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r>
              <a:rPr kumimoji="0" lang="en-US" sz="800" b="0" i="0" u="none" strike="noStrike" cap="none" normalizeH="0" baseline="0">
                <a:ln>
                  <a:noFill/>
                </a:ln>
                <a:solidFill>
                  <a:schemeClr val="tx1"/>
                </a:solidFill>
                <a:effectLst/>
                <a:latin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41"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3" name="Rectangle 1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5" name="Rectangle 2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8" name="Rectangle 2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0" name="Rectangle 2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2" name="Rectangle 2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3" name="Rectangle 29"/>
          <p:cNvSpPr>
            <a:spLocks noChangeArrowheads="1"/>
          </p:cNvSpPr>
          <p:nvPr/>
        </p:nvSpPr>
        <p:spPr bwMode="auto">
          <a:xfrm>
            <a:off x="0" y="209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r>
              <a:rPr kumimoji="0" lang="en-US" sz="800" b="0" i="0" u="none" strike="noStrike" cap="none" normalizeH="0" baseline="0">
                <a:ln>
                  <a:noFill/>
                </a:ln>
                <a:solidFill>
                  <a:schemeClr val="tx1"/>
                </a:solidFill>
                <a:effectLst/>
                <a:latin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55" name="Rectangle 3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7" name="Rectangle 3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50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5061" name="Rectangle 5"/>
          <p:cNvSpPr>
            <a:spLocks noChangeArrowheads="1"/>
          </p:cNvSpPr>
          <p:nvPr/>
        </p:nvSpPr>
        <p:spPr bwMode="auto">
          <a:xfrm>
            <a:off x="685800" y="771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767263"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4506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5067" name="Rectangle 11"/>
          <p:cNvSpPr>
            <a:spLocks noChangeArrowheads="1"/>
          </p:cNvSpPr>
          <p:nvPr/>
        </p:nvSpPr>
        <p:spPr bwMode="auto">
          <a:xfrm>
            <a:off x="457200" y="676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767263"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460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608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6085" name="Rectangle 5"/>
          <p:cNvSpPr>
            <a:spLocks noChangeArrowheads="1"/>
          </p:cNvSpPr>
          <p:nvPr/>
        </p:nvSpPr>
        <p:spPr bwMode="auto">
          <a:xfrm>
            <a:off x="0" y="304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r>
              <a:rPr kumimoji="0" lang="en-US" sz="800" b="0" i="0" u="none" strike="noStrike" cap="none" normalizeH="0" baseline="0">
                <a:ln>
                  <a:noFill/>
                </a:ln>
                <a:solidFill>
                  <a:schemeClr val="tx1"/>
                </a:solidFill>
                <a:effectLst/>
                <a:latin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4608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6089"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609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6094" name="Rectangle 14"/>
          <p:cNvSpPr>
            <a:spLocks noChangeArrowheads="1"/>
          </p:cNvSpPr>
          <p:nvPr/>
        </p:nvSpPr>
        <p:spPr bwMode="auto">
          <a:xfrm>
            <a:off x="68580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767263"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46096"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6098"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46099" name="Rectangle 19"/>
          <p:cNvSpPr>
            <a:spLocks noChangeArrowheads="1"/>
          </p:cNvSpPr>
          <p:nvPr/>
        </p:nvSpPr>
        <p:spPr bwMode="auto">
          <a:xfrm>
            <a:off x="0" y="285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chemeClr val="tx1"/>
                </a:solidFill>
                <a:effectLst/>
                <a:latin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491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91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9159" name="Rectangle 7"/>
          <p:cNvSpPr>
            <a:spLocks noChangeArrowheads="1"/>
          </p:cNvSpPr>
          <p:nvPr/>
        </p:nvSpPr>
        <p:spPr bwMode="auto">
          <a:xfrm>
            <a:off x="457200" y="1028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767263"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49161"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9162" name="Rectangle 10"/>
          <p:cNvSpPr>
            <a:spLocks noChangeArrowheads="1"/>
          </p:cNvSpPr>
          <p:nvPr/>
        </p:nvSpPr>
        <p:spPr bwMode="auto">
          <a:xfrm>
            <a:off x="45720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767263"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49164"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9165" name="Rectangle 13"/>
          <p:cNvSpPr>
            <a:spLocks noChangeArrowheads="1"/>
          </p:cNvSpPr>
          <p:nvPr/>
        </p:nvSpPr>
        <p:spPr bwMode="auto">
          <a:xfrm>
            <a:off x="457200" y="762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767263" algn="l"/>
              </a:tabLst>
            </a:pPr>
            <a:r>
              <a:rPr kumimoji="0" lang="en-US" sz="1200" b="0" i="0" u="none" strike="noStrike" cap="none" normalizeH="0" baseline="0">
                <a:ln>
                  <a:noFill/>
                </a:ln>
                <a:solidFill>
                  <a:schemeClr val="tx1"/>
                </a:solidFill>
                <a:effectLst/>
                <a:latin typeface="Calibri" pitchFamily="34" charset="0"/>
                <a:ea typeface="Times New Roman" pitchFamily="18"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49167"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9169"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9171" name="Rectangle 1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9172" name="Rectangle 20"/>
          <p:cNvSpPr>
            <a:spLocks noChangeArrowheads="1"/>
          </p:cNvSpPr>
          <p:nvPr/>
        </p:nvSpPr>
        <p:spPr bwMode="auto">
          <a:xfrm>
            <a:off x="0" y="219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r>
              <a:rPr kumimoji="0" lang="en-US" sz="800" b="0" i="0" u="none" strike="noStrike" cap="none" normalizeH="0" baseline="0">
                <a:ln>
                  <a:noFill/>
                </a:ln>
                <a:solidFill>
                  <a:schemeClr val="tx1"/>
                </a:solidFill>
                <a:effectLst/>
                <a:latin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49174" name="Rectangle 2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9173" name="Picture 2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143000" y="990600"/>
            <a:ext cx="304800" cy="335280"/>
          </a:xfrm>
          <a:prstGeom prst="rect">
            <a:avLst/>
          </a:prstGeom>
          <a:noFill/>
        </p:spPr>
      </p:pic>
      <p:sp>
        <p:nvSpPr>
          <p:cNvPr id="49175" name="Rectangle 23"/>
          <p:cNvSpPr>
            <a:spLocks noChangeArrowheads="1"/>
          </p:cNvSpPr>
          <p:nvPr/>
        </p:nvSpPr>
        <p:spPr bwMode="auto">
          <a:xfrm>
            <a:off x="0" y="209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r>
              <a:rPr kumimoji="0" lang="en-US" sz="800" b="0" i="0" u="none" strike="noStrike" cap="none" normalizeH="0" baseline="0">
                <a:ln>
                  <a:noFill/>
                </a:ln>
                <a:solidFill>
                  <a:schemeClr val="tx1"/>
                </a:solidFill>
                <a:effectLst/>
                <a:latin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49177"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9176" name="Picture 2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371600" y="1676400"/>
            <a:ext cx="410817" cy="304800"/>
          </a:xfrm>
          <a:prstGeom prst="rect">
            <a:avLst/>
          </a:prstGeom>
          <a:noFill/>
        </p:spPr>
      </p:pic>
      <p:sp>
        <p:nvSpPr>
          <p:cNvPr id="49178" name="Rectangle 26"/>
          <p:cNvSpPr>
            <a:spLocks noChangeArrowheads="1"/>
          </p:cNvSpPr>
          <p:nvPr/>
        </p:nvSpPr>
        <p:spPr bwMode="auto">
          <a:xfrm>
            <a:off x="0" y="219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49180" name="Rectangle 2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9179" name="Picture 2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609600" y="2209799"/>
            <a:ext cx="2819400" cy="550127"/>
          </a:xfrm>
          <a:prstGeom prst="rect">
            <a:avLst/>
          </a:prstGeom>
          <a:noFill/>
        </p:spPr>
      </p:pic>
      <p:sp>
        <p:nvSpPr>
          <p:cNvPr id="49182" name="Rectangle 3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9181" name="Picture 29"/>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609599" y="2895600"/>
            <a:ext cx="1203569" cy="533400"/>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buNone/>
            </a:pPr>
            <a:r>
              <a:rPr lang="en-US" sz="1800" b="1" dirty="0"/>
              <a:t>        Shear and Torsion AASHTO 2012 sec. 5.80 </a:t>
            </a:r>
          </a:p>
          <a:p>
            <a:pPr>
              <a:buNone/>
            </a:pPr>
            <a:r>
              <a:rPr lang="en-US" sz="1800" dirty="0"/>
              <a:t>            </a:t>
            </a:r>
            <a:r>
              <a:rPr lang="en-US" sz="1800" dirty="0" err="1"/>
              <a:t>Vr</a:t>
            </a:r>
            <a:r>
              <a:rPr lang="en-US" sz="1800" dirty="0"/>
              <a:t> = φ </a:t>
            </a:r>
            <a:r>
              <a:rPr lang="en-US" sz="1800" dirty="0" err="1"/>
              <a:t>Vn</a:t>
            </a:r>
            <a:endParaRPr lang="en-US" sz="1800" dirty="0"/>
          </a:p>
          <a:p>
            <a:pPr>
              <a:buNone/>
            </a:pPr>
            <a:r>
              <a:rPr lang="en-US" sz="1800" dirty="0"/>
              <a:t>            </a:t>
            </a:r>
            <a:r>
              <a:rPr lang="en-US" sz="1800" dirty="0" err="1"/>
              <a:t>Tr</a:t>
            </a:r>
            <a:r>
              <a:rPr lang="en-US" sz="1800" dirty="0"/>
              <a:t> = φ </a:t>
            </a:r>
            <a:r>
              <a:rPr lang="en-US" sz="1800" dirty="0" err="1"/>
              <a:t>Tn</a:t>
            </a:r>
            <a:r>
              <a:rPr lang="en-US" sz="1800" dirty="0"/>
              <a:t> </a:t>
            </a:r>
          </a:p>
          <a:p>
            <a:pPr>
              <a:buNone/>
            </a:pPr>
            <a:r>
              <a:rPr lang="en-US" sz="1800" dirty="0"/>
              <a:t>        Torsion design </a:t>
            </a:r>
            <a:r>
              <a:rPr lang="en-US" sz="1800" dirty="0" err="1"/>
              <a:t>reqd</a:t>
            </a:r>
            <a:r>
              <a:rPr lang="en-US" sz="1800" dirty="0"/>
              <a:t> when </a:t>
            </a:r>
            <a:r>
              <a:rPr lang="en-US" sz="1800" dirty="0" err="1"/>
              <a:t>Tu</a:t>
            </a:r>
            <a:r>
              <a:rPr lang="en-US" sz="1800" dirty="0"/>
              <a:t> ≥ 0.25 φ </a:t>
            </a:r>
            <a:r>
              <a:rPr lang="en-US" sz="1800" dirty="0" err="1"/>
              <a:t>Tcr</a:t>
            </a:r>
            <a:r>
              <a:rPr lang="en-US" sz="1800" dirty="0"/>
              <a:t> </a:t>
            </a:r>
          </a:p>
          <a:p>
            <a:pPr>
              <a:buNone/>
            </a:pPr>
            <a:endParaRPr lang="en-US" sz="1800" dirty="0"/>
          </a:p>
          <a:p>
            <a:pPr>
              <a:buNone/>
            </a:pPr>
            <a:r>
              <a:rPr lang="en-US" sz="1800" dirty="0"/>
              <a:t> </a:t>
            </a:r>
          </a:p>
          <a:p>
            <a:pPr>
              <a:buNone/>
            </a:pPr>
            <a:r>
              <a:rPr lang="en-US" sz="1800" dirty="0"/>
              <a:t>       Transverse reinforcement shall be provided where :</a:t>
            </a:r>
          </a:p>
          <a:p>
            <a:pPr>
              <a:buNone/>
            </a:pPr>
            <a:r>
              <a:rPr lang="en-US" sz="1800" dirty="0"/>
              <a:t>           Vu &gt; 0.5 φ ( </a:t>
            </a:r>
            <a:r>
              <a:rPr lang="en-US" sz="1800" dirty="0" err="1"/>
              <a:t>Vc</a:t>
            </a:r>
            <a:r>
              <a:rPr lang="en-US" sz="1800" dirty="0"/>
              <a:t> + </a:t>
            </a:r>
            <a:r>
              <a:rPr lang="en-US" sz="1800" dirty="0" err="1"/>
              <a:t>Vp</a:t>
            </a:r>
            <a:r>
              <a:rPr lang="en-US" sz="1800" dirty="0"/>
              <a:t> )</a:t>
            </a:r>
          </a:p>
          <a:p>
            <a:pPr>
              <a:buNone/>
            </a:pPr>
            <a:r>
              <a:rPr lang="en-US" sz="1800" dirty="0"/>
              <a:t>           Or </a:t>
            </a:r>
          </a:p>
          <a:p>
            <a:pPr>
              <a:buNone/>
            </a:pPr>
            <a:r>
              <a:rPr lang="en-US" sz="1800" dirty="0"/>
              <a:t>           Where consideration of torsion is required </a:t>
            </a:r>
          </a:p>
          <a:p>
            <a:pPr>
              <a:buNone/>
            </a:pPr>
            <a:r>
              <a:rPr lang="en-US" sz="1800" dirty="0"/>
              <a:t>            </a:t>
            </a:r>
            <a:r>
              <a:rPr lang="en-US" sz="1800" dirty="0" err="1"/>
              <a:t>Vp</a:t>
            </a:r>
            <a:r>
              <a:rPr lang="en-US" sz="1800" dirty="0"/>
              <a:t> : component of </a:t>
            </a:r>
            <a:r>
              <a:rPr lang="en-US" sz="1800" dirty="0" err="1"/>
              <a:t>prestressing</a:t>
            </a:r>
            <a:r>
              <a:rPr lang="en-US" sz="1800" dirty="0"/>
              <a:t> force in the direction of shear force .</a:t>
            </a:r>
          </a:p>
          <a:p>
            <a:pPr>
              <a:buNone/>
            </a:pPr>
            <a:r>
              <a:rPr lang="en-US" sz="1800" b="1" dirty="0"/>
              <a:t>       </a:t>
            </a:r>
          </a:p>
          <a:p>
            <a:pPr>
              <a:buNone/>
            </a:pPr>
            <a:r>
              <a:rPr lang="en-US" sz="1800" b="1" dirty="0"/>
              <a:t>       Minimum Transverse reinforcement </a:t>
            </a:r>
          </a:p>
          <a:p>
            <a:pPr>
              <a:buNone/>
            </a:pPr>
            <a:endParaRPr lang="en-US" sz="1800" dirty="0"/>
          </a:p>
          <a:p>
            <a:pPr>
              <a:buNone/>
            </a:pPr>
            <a:r>
              <a:rPr lang="en-US" sz="1800" dirty="0"/>
              <a:t>        </a:t>
            </a:r>
          </a:p>
          <a:p>
            <a:pPr>
              <a:buNone/>
            </a:pPr>
            <a:r>
              <a:rPr lang="en-US" sz="1800" dirty="0"/>
              <a:t>       Maximum spacing of transverse reinforcement </a:t>
            </a:r>
          </a:p>
          <a:p>
            <a:pPr>
              <a:buNone/>
            </a:pPr>
            <a:r>
              <a:rPr lang="en-US" sz="1800" dirty="0"/>
              <a:t>           If Vu &lt; 0.125 </a:t>
            </a:r>
            <a:r>
              <a:rPr lang="en-US" sz="1800" dirty="0">
                <a:sym typeface="Wingdings"/>
              </a:rPr>
              <a:t></a:t>
            </a:r>
            <a:r>
              <a:rPr lang="en-US" sz="1800" dirty="0"/>
              <a:t> </a:t>
            </a:r>
            <a:r>
              <a:rPr lang="en-US" sz="1800" dirty="0" err="1"/>
              <a:t>Smax</a:t>
            </a:r>
            <a:r>
              <a:rPr lang="en-US" sz="1800" dirty="0"/>
              <a:t> = 0.8 </a:t>
            </a:r>
            <a:r>
              <a:rPr lang="en-US" sz="1800" dirty="0" err="1"/>
              <a:t>dv</a:t>
            </a:r>
            <a:r>
              <a:rPr lang="en-US" sz="1800" dirty="0"/>
              <a:t> ≤ 600 mm</a:t>
            </a:r>
          </a:p>
          <a:p>
            <a:pPr>
              <a:spcBef>
                <a:spcPts val="0"/>
              </a:spcBef>
              <a:buNone/>
            </a:pPr>
            <a:r>
              <a:rPr lang="en-US" sz="1800" dirty="0"/>
              <a:t>           If Vu ≥ 0.125 </a:t>
            </a:r>
            <a:r>
              <a:rPr lang="en-US" sz="1800" dirty="0">
                <a:sym typeface="Wingdings"/>
              </a:rPr>
              <a:t></a:t>
            </a:r>
            <a:r>
              <a:rPr lang="en-US" sz="1800" dirty="0"/>
              <a:t> </a:t>
            </a:r>
            <a:r>
              <a:rPr lang="en-US" sz="1800" dirty="0" err="1"/>
              <a:t>Smax</a:t>
            </a:r>
            <a:r>
              <a:rPr lang="en-US" sz="1800" dirty="0"/>
              <a:t> =  0.4 </a:t>
            </a:r>
            <a:r>
              <a:rPr lang="en-US" sz="1800" dirty="0" err="1"/>
              <a:t>dv</a:t>
            </a:r>
            <a:r>
              <a:rPr lang="en-US" sz="1800" dirty="0"/>
              <a:t> ≤ 300 mm</a:t>
            </a:r>
          </a:p>
          <a:p>
            <a:pPr>
              <a:spcBef>
                <a:spcPts val="0"/>
              </a:spcBef>
              <a:buNone/>
            </a:pPr>
            <a:endParaRPr lang="en-US" sz="1800" dirty="0"/>
          </a:p>
          <a:p>
            <a:pPr>
              <a:spcBef>
                <a:spcPts val="0"/>
              </a:spcBef>
              <a:buNone/>
            </a:pPr>
            <a:endParaRPr lang="en-US" sz="1800" dirty="0"/>
          </a:p>
          <a:p>
            <a:pPr>
              <a:spcBef>
                <a:spcPts val="0"/>
              </a:spcBef>
              <a:buNone/>
            </a:pPr>
            <a:r>
              <a:rPr lang="en-US" sz="2000" dirty="0"/>
              <a:t>                                                   ≥ 0.72 h</a:t>
            </a:r>
          </a:p>
          <a:p>
            <a:pPr>
              <a:buNone/>
            </a:pPr>
            <a:r>
              <a:rPr lang="en-US" sz="1600" dirty="0"/>
              <a:t> </a:t>
            </a:r>
          </a:p>
          <a:p>
            <a:pPr>
              <a:buNone/>
            </a:pPr>
            <a:endParaRPr lang="en-US" sz="1600" dirty="0"/>
          </a:p>
          <a:p>
            <a:pPr>
              <a:buNone/>
            </a:pPr>
            <a:r>
              <a:rPr lang="en-US" sz="1600" dirty="0"/>
              <a:t>             </a:t>
            </a:r>
          </a:p>
        </p:txBody>
      </p:sp>
      <p:sp>
        <p:nvSpPr>
          <p:cNvPr id="430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3" name="Rectangle 5"/>
          <p:cNvSpPr>
            <a:spLocks noChangeArrowheads="1"/>
          </p:cNvSpPr>
          <p:nvPr/>
        </p:nvSpPr>
        <p:spPr bwMode="auto">
          <a:xfrm>
            <a:off x="0" y="3333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7" name="Rectangle 3"/>
          <p:cNvSpPr>
            <a:spLocks noChangeArrowheads="1"/>
          </p:cNvSpPr>
          <p:nvPr/>
        </p:nvSpPr>
        <p:spPr bwMode="auto">
          <a:xfrm>
            <a:off x="0" y="285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r>
              <a:rPr kumimoji="0" lang="en-US" sz="800" b="0" i="0" u="none" strike="noStrike" cap="none" normalizeH="0" baseline="0">
                <a:ln>
                  <a:noFill/>
                </a:ln>
                <a:solidFill>
                  <a:schemeClr val="tx1"/>
                </a:solidFill>
                <a:effectLst/>
                <a:latin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2" name="Rectangle 8"/>
          <p:cNvSpPr>
            <a:spLocks noChangeArrowheads="1"/>
          </p:cNvSpPr>
          <p:nvPr/>
        </p:nvSpPr>
        <p:spPr bwMode="auto">
          <a:xfrm>
            <a:off x="457200" y="10382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3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8"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39" name="Rectangle 15"/>
          <p:cNvSpPr>
            <a:spLocks noChangeArrowheads="1"/>
          </p:cNvSpPr>
          <p:nvPr/>
        </p:nvSpPr>
        <p:spPr bwMode="auto">
          <a:xfrm>
            <a:off x="0" y="295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r>
              <a:rPr kumimoji="0" lang="en-US" sz="800" b="0" i="0" u="none" strike="noStrike" cap="none" normalizeH="0" baseline="0">
                <a:ln>
                  <a:noFill/>
                </a:ln>
                <a:solidFill>
                  <a:schemeClr val="tx1"/>
                </a:solidFill>
                <a:effectLst/>
                <a:latin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41"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3" name="Rectangle 1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5" name="Rectangle 2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8" name="Rectangle 2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0" name="Rectangle 2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2" name="Rectangle 2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3" name="Rectangle 29"/>
          <p:cNvSpPr>
            <a:spLocks noChangeArrowheads="1"/>
          </p:cNvSpPr>
          <p:nvPr/>
        </p:nvSpPr>
        <p:spPr bwMode="auto">
          <a:xfrm>
            <a:off x="0" y="209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r>
              <a:rPr kumimoji="0" lang="en-US" sz="800" b="0" i="0" u="none" strike="noStrike" cap="none" normalizeH="0" baseline="0">
                <a:ln>
                  <a:noFill/>
                </a:ln>
                <a:solidFill>
                  <a:schemeClr val="tx1"/>
                </a:solidFill>
                <a:effectLst/>
                <a:latin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55" name="Rectangle 3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57" name="Rectangle 3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50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5061" name="Rectangle 5"/>
          <p:cNvSpPr>
            <a:spLocks noChangeArrowheads="1"/>
          </p:cNvSpPr>
          <p:nvPr/>
        </p:nvSpPr>
        <p:spPr bwMode="auto">
          <a:xfrm>
            <a:off x="685800" y="771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767263"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4506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5067" name="Rectangle 11"/>
          <p:cNvSpPr>
            <a:spLocks noChangeArrowheads="1"/>
          </p:cNvSpPr>
          <p:nvPr/>
        </p:nvSpPr>
        <p:spPr bwMode="auto">
          <a:xfrm>
            <a:off x="457200" y="676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767263"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460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608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6085" name="Rectangle 5"/>
          <p:cNvSpPr>
            <a:spLocks noChangeArrowheads="1"/>
          </p:cNvSpPr>
          <p:nvPr/>
        </p:nvSpPr>
        <p:spPr bwMode="auto">
          <a:xfrm>
            <a:off x="0" y="304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r>
              <a:rPr kumimoji="0" lang="en-US" sz="800" b="0" i="0" u="none" strike="noStrike" cap="none" normalizeH="0" baseline="0">
                <a:ln>
                  <a:noFill/>
                </a:ln>
                <a:solidFill>
                  <a:schemeClr val="tx1"/>
                </a:solidFill>
                <a:effectLst/>
                <a:latin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4608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6089"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609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6094" name="Rectangle 14"/>
          <p:cNvSpPr>
            <a:spLocks noChangeArrowheads="1"/>
          </p:cNvSpPr>
          <p:nvPr/>
        </p:nvSpPr>
        <p:spPr bwMode="auto">
          <a:xfrm>
            <a:off x="68580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767263"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46096"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6098"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46099" name="Rectangle 19"/>
          <p:cNvSpPr>
            <a:spLocks noChangeArrowheads="1"/>
          </p:cNvSpPr>
          <p:nvPr/>
        </p:nvSpPr>
        <p:spPr bwMode="auto">
          <a:xfrm>
            <a:off x="0" y="285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a:ln>
                  <a:noFill/>
                </a:ln>
                <a:solidFill>
                  <a:schemeClr val="tx1"/>
                </a:solidFill>
                <a:effectLst/>
                <a:latin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491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91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9157"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52400" y="1356411"/>
            <a:ext cx="3898901" cy="777189"/>
          </a:xfrm>
          <a:prstGeom prst="rect">
            <a:avLst/>
          </a:prstGeom>
          <a:noFill/>
        </p:spPr>
      </p:pic>
      <p:sp>
        <p:nvSpPr>
          <p:cNvPr id="49159" name="Rectangle 7"/>
          <p:cNvSpPr>
            <a:spLocks noChangeArrowheads="1"/>
          </p:cNvSpPr>
          <p:nvPr/>
        </p:nvSpPr>
        <p:spPr bwMode="auto">
          <a:xfrm>
            <a:off x="457200" y="1028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767263"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49161"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9160" name="Picture 8"/>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81000" y="4343400"/>
            <a:ext cx="2622698" cy="609600"/>
          </a:xfrm>
          <a:prstGeom prst="rect">
            <a:avLst/>
          </a:prstGeom>
          <a:noFill/>
        </p:spPr>
      </p:pic>
      <p:sp>
        <p:nvSpPr>
          <p:cNvPr id="49162" name="Rectangle 10"/>
          <p:cNvSpPr>
            <a:spLocks noChangeArrowheads="1"/>
          </p:cNvSpPr>
          <p:nvPr/>
        </p:nvSpPr>
        <p:spPr bwMode="auto">
          <a:xfrm>
            <a:off x="45720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767263"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49164"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9163" name="Picture 1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533400" y="5943600"/>
            <a:ext cx="3033713" cy="533400"/>
          </a:xfrm>
          <a:prstGeom prst="rect">
            <a:avLst/>
          </a:prstGeom>
          <a:noFill/>
        </p:spPr>
      </p:pic>
      <p:sp>
        <p:nvSpPr>
          <p:cNvPr id="49165" name="Rectangle 13"/>
          <p:cNvSpPr>
            <a:spLocks noChangeArrowheads="1"/>
          </p:cNvSpPr>
          <p:nvPr/>
        </p:nvSpPr>
        <p:spPr bwMode="auto">
          <a:xfrm>
            <a:off x="457200" y="762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767263" algn="l"/>
              </a:tabLst>
            </a:pPr>
            <a:r>
              <a:rPr kumimoji="0" lang="en-US" sz="1200" b="0" i="0" u="none" strike="noStrike" cap="none" normalizeH="0" baseline="0">
                <a:ln>
                  <a:noFill/>
                </a:ln>
                <a:solidFill>
                  <a:schemeClr val="tx1"/>
                </a:solidFill>
                <a:effectLst/>
                <a:latin typeface="Calibri" pitchFamily="34" charset="0"/>
                <a:ea typeface="Times New Roman" pitchFamily="18"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49167"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9169"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9171" name="Rectangle 1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9172" name="Rectangle 20"/>
          <p:cNvSpPr>
            <a:spLocks noChangeArrowheads="1"/>
          </p:cNvSpPr>
          <p:nvPr/>
        </p:nvSpPr>
        <p:spPr bwMode="auto">
          <a:xfrm>
            <a:off x="0" y="219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Arial" pitchFamily="34" charset="0"/>
                <a:ea typeface="Times New Roman" pitchFamily="18" charset="0"/>
                <a:cs typeface="Arial" pitchFamily="34" charset="0"/>
              </a:rPr>
              <a:t> </a:t>
            </a:r>
            <a:r>
              <a:rPr kumimoji="0" lang="en-US" sz="800" b="0" i="0" u="none" strike="noStrike" cap="none" normalizeH="0" baseline="0">
                <a:ln>
                  <a:noFill/>
                </a:ln>
                <a:solidFill>
                  <a:schemeClr val="tx1"/>
                </a:solidFill>
                <a:effectLst/>
                <a:latin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lvl="1" algn="just">
              <a:buFont typeface="Wingdings" pitchFamily="2" charset="2"/>
              <a:buChar char="q"/>
            </a:pPr>
            <a:r>
              <a:rPr lang="en-US" sz="1600" b="1" dirty="0"/>
              <a:t>Extreme Event II: </a:t>
            </a:r>
            <a:r>
              <a:rPr lang="en-US" sz="1600" dirty="0"/>
              <a:t>Load combination relating to ice load, collision by vessels and vehicles, and certain hydraulic events with a reduced live load.</a:t>
            </a:r>
          </a:p>
          <a:p>
            <a:pPr lvl="1" algn="just">
              <a:buFont typeface="Wingdings" pitchFamily="2" charset="2"/>
              <a:buChar char="q"/>
            </a:pPr>
            <a:r>
              <a:rPr lang="en-US" sz="1600" b="1" dirty="0"/>
              <a:t>Fatigue: </a:t>
            </a:r>
            <a:r>
              <a:rPr lang="en-US" sz="1600" dirty="0"/>
              <a:t>Fatigue and fracture load combination relating to repetitive gravitational vehicular live load and dynamic responses under a single design truck.</a:t>
            </a:r>
          </a:p>
          <a:p>
            <a:pPr lvl="1" algn="just">
              <a:buFont typeface="Wingdings" pitchFamily="2" charset="2"/>
              <a:buChar char="q"/>
            </a:pPr>
            <a:r>
              <a:rPr lang="en-US" sz="1600" b="1" dirty="0"/>
              <a:t>Service I: </a:t>
            </a:r>
            <a:r>
              <a:rPr lang="en-US" sz="1600" dirty="0"/>
              <a:t>Load combination relating to normal operational use of the bridge with a 55 mph wind and all loads at nominal values. Compression in precast concrete components.</a:t>
            </a:r>
          </a:p>
          <a:p>
            <a:pPr lvl="1" algn="just">
              <a:buFont typeface="Wingdings" pitchFamily="2" charset="2"/>
              <a:buChar char="q"/>
            </a:pPr>
            <a:r>
              <a:rPr lang="en-US" sz="1600" b="1" dirty="0"/>
              <a:t>Service II: </a:t>
            </a:r>
            <a:r>
              <a:rPr lang="en-US" sz="1600" dirty="0"/>
              <a:t>Load combination intended to control yielding of steel structures and slip of slip-critical connections due to vehicular load.</a:t>
            </a:r>
          </a:p>
          <a:p>
            <a:pPr lvl="1" algn="just">
              <a:buFont typeface="Wingdings" pitchFamily="2" charset="2"/>
              <a:buChar char="q"/>
            </a:pPr>
            <a:r>
              <a:rPr lang="en-US" sz="1600" b="1" dirty="0"/>
              <a:t>Service III: </a:t>
            </a:r>
            <a:r>
              <a:rPr lang="en-US" sz="1600" dirty="0"/>
              <a:t>Load combination relating only to tension in </a:t>
            </a:r>
            <a:r>
              <a:rPr lang="en-US" sz="1600" dirty="0" err="1"/>
              <a:t>prestressed</a:t>
            </a:r>
            <a:r>
              <a:rPr lang="en-US" sz="1600" dirty="0"/>
              <a:t> concrete superstructures with the objective of crack control.</a:t>
            </a:r>
          </a:p>
          <a:p>
            <a:pPr lvl="1" algn="just">
              <a:buFont typeface="Wingdings" pitchFamily="2" charset="2"/>
              <a:buChar char="q"/>
            </a:pPr>
            <a:r>
              <a:rPr lang="en-US" sz="1600" b="1" dirty="0"/>
              <a:t>Service IV: </a:t>
            </a:r>
            <a:r>
              <a:rPr lang="en-US" sz="1600" dirty="0"/>
              <a:t>Load combination relating only to tension in </a:t>
            </a:r>
            <a:r>
              <a:rPr lang="en-US" sz="1600" dirty="0" err="1"/>
              <a:t>prestressed</a:t>
            </a:r>
            <a:r>
              <a:rPr lang="en-US" sz="1600" dirty="0"/>
              <a:t> concrete columns with the objective of crack control.</a:t>
            </a:r>
          </a:p>
          <a:p>
            <a:pPr lvl="1" algn="just">
              <a:buFont typeface="Wingdings" pitchFamily="2" charset="2"/>
              <a:buChar char="q"/>
            </a:pPr>
            <a:r>
              <a:rPr lang="en-US" sz="1600" b="1" dirty="0"/>
              <a:t>An important note about </a:t>
            </a:r>
            <a:r>
              <a:rPr lang="en-US" sz="1600" dirty="0" err="1"/>
              <a:t>γ</a:t>
            </a:r>
            <a:r>
              <a:rPr lang="en-US" sz="1600" b="1" i="1" dirty="0" err="1"/>
              <a:t>p</a:t>
            </a:r>
            <a:r>
              <a:rPr lang="en-US" sz="1600" b="1" dirty="0"/>
              <a:t>: The purpose of </a:t>
            </a:r>
            <a:r>
              <a:rPr lang="en-US" sz="1600" dirty="0" err="1"/>
              <a:t>γ</a:t>
            </a:r>
            <a:r>
              <a:rPr lang="en-US" sz="1600" b="1" i="1" dirty="0" err="1"/>
              <a:t>p</a:t>
            </a:r>
            <a:r>
              <a:rPr lang="en-US" sz="1600" b="1" i="1" dirty="0"/>
              <a:t> </a:t>
            </a:r>
            <a:r>
              <a:rPr lang="en-US" sz="1600" b="1" dirty="0"/>
              <a:t>is to account for the fact that sometimes certain loads work opposite to other loads.</a:t>
            </a:r>
          </a:p>
          <a:p>
            <a:pPr lvl="1" algn="just">
              <a:buFont typeface="Wingdings" pitchFamily="2" charset="2"/>
              <a:buChar char="q"/>
            </a:pPr>
            <a:r>
              <a:rPr lang="en-US" sz="1600" dirty="0"/>
              <a:t>If the load being considered works in a direction to increase the critical  response, the maximum </a:t>
            </a:r>
            <a:r>
              <a:rPr lang="en-US" sz="1600" dirty="0" err="1"/>
              <a:t>γ</a:t>
            </a:r>
            <a:r>
              <a:rPr lang="en-US" sz="1600" i="1" dirty="0" err="1"/>
              <a:t>p</a:t>
            </a:r>
            <a:r>
              <a:rPr lang="en-US" sz="1600" i="1" dirty="0"/>
              <a:t> </a:t>
            </a:r>
            <a:r>
              <a:rPr lang="en-US" sz="1600" dirty="0"/>
              <a:t>is used.</a:t>
            </a:r>
          </a:p>
          <a:p>
            <a:pPr lvl="1" algn="just">
              <a:buFont typeface="Wingdings" pitchFamily="2" charset="2"/>
              <a:buChar char="q"/>
            </a:pPr>
            <a:r>
              <a:rPr lang="en-US" sz="1600" dirty="0"/>
              <a:t>If the load being considered would decrease the maximum response, the minimum </a:t>
            </a:r>
            <a:r>
              <a:rPr lang="en-US" sz="1600" dirty="0" err="1"/>
              <a:t>γ</a:t>
            </a:r>
            <a:r>
              <a:rPr lang="en-US" sz="1600" i="1" dirty="0" err="1"/>
              <a:t>p</a:t>
            </a:r>
            <a:r>
              <a:rPr lang="en-US" sz="1600" i="1" dirty="0"/>
              <a:t> </a:t>
            </a:r>
            <a:r>
              <a:rPr lang="en-US" sz="1600" dirty="0"/>
              <a:t>is used.</a:t>
            </a:r>
          </a:p>
          <a:p>
            <a:pPr lvl="1" algn="just">
              <a:buFont typeface="Wingdings" pitchFamily="2" charset="2"/>
              <a:buChar char="q"/>
            </a:pPr>
            <a:r>
              <a:rPr lang="en-US" sz="1600" b="1" dirty="0"/>
              <a:t>the minimum value of </a:t>
            </a:r>
            <a:r>
              <a:rPr lang="en-US" sz="1600" dirty="0" err="1"/>
              <a:t>γ</a:t>
            </a:r>
            <a:r>
              <a:rPr lang="en-US" sz="1600" b="1" i="1" dirty="0" err="1"/>
              <a:t>p</a:t>
            </a:r>
            <a:r>
              <a:rPr lang="en-US" sz="1600" b="1" i="1" dirty="0"/>
              <a:t> </a:t>
            </a:r>
            <a:r>
              <a:rPr lang="en-US" sz="1600" b="1" dirty="0"/>
              <a:t>is used when the permanent load would increase stability or load carrying capacity</a:t>
            </a:r>
          </a:p>
          <a:p>
            <a:pPr lvl="1" algn="just">
              <a:buFont typeface="Wingdings" pitchFamily="2" charset="2"/>
              <a:buChar char="q"/>
            </a:pPr>
            <a:r>
              <a:rPr lang="en-US" sz="1600" b="1" dirty="0"/>
              <a:t>sometimes, a permanent load both contributes to and mitigates a critical load effect.</a:t>
            </a:r>
          </a:p>
          <a:p>
            <a:pPr lvl="1" algn="just">
              <a:buFont typeface="Wingdings" pitchFamily="2" charset="2"/>
              <a:buChar char="q"/>
            </a:pPr>
            <a:r>
              <a:rPr lang="en-US" sz="1600" dirty="0"/>
              <a:t>For example, in the three span continuous bridge shown, DC in the first and third spans would mitigate the positive moment in the middle span. However, it would be incorrect to use a different </a:t>
            </a:r>
            <a:r>
              <a:rPr lang="en-US" sz="1600" dirty="0" err="1"/>
              <a:t>γp</a:t>
            </a:r>
            <a:r>
              <a:rPr lang="en-US" sz="1600" dirty="0"/>
              <a:t> for the two end spans. In this case, </a:t>
            </a:r>
            <a:r>
              <a:rPr lang="en-US" sz="1600" dirty="0" err="1"/>
              <a:t>γp</a:t>
            </a:r>
            <a:r>
              <a:rPr lang="en-US" sz="1600" dirty="0"/>
              <a:t> would be 1.25 for DC for all three spans (Commentary C3.4.1 – paragraph 20).</a:t>
            </a:r>
          </a:p>
          <a:p>
            <a:pPr lvl="1" algn="just">
              <a:buFont typeface="Wingdings" pitchFamily="2" charset="2"/>
              <a:buChar char="q"/>
            </a:pPr>
            <a:r>
              <a:rPr lang="en-US" sz="1400" b="1" dirty="0"/>
              <a:t>Table 3.4.1-1 “Load Combinations and Load Factors” gives two separate values for the load factor for </a:t>
            </a:r>
            <a:r>
              <a:rPr lang="en-US" sz="1400" b="1" i="1" dirty="0"/>
              <a:t>TU </a:t>
            </a:r>
            <a:r>
              <a:rPr lang="en-US" sz="1400" b="1" dirty="0"/>
              <a:t>(uniform temperature), </a:t>
            </a:r>
            <a:r>
              <a:rPr lang="en-US" sz="1400" b="1" i="1" dirty="0"/>
              <a:t>CR </a:t>
            </a:r>
            <a:r>
              <a:rPr lang="en-US" sz="1400" b="1" dirty="0"/>
              <a:t>(creep), and </a:t>
            </a:r>
            <a:r>
              <a:rPr lang="en-US" sz="1400" b="1" i="1" dirty="0"/>
              <a:t>SH </a:t>
            </a:r>
            <a:r>
              <a:rPr lang="en-US" sz="1400" b="1" dirty="0"/>
              <a:t>(shrinkage). The larger value is used for </a:t>
            </a:r>
            <a:r>
              <a:rPr lang="en-US" sz="1400" b="1" dirty="0" err="1"/>
              <a:t>deformations.The</a:t>
            </a:r>
            <a:r>
              <a:rPr lang="en-US" sz="1400" b="1" dirty="0"/>
              <a:t> smaller value is used for all other effects.</a:t>
            </a:r>
            <a:endParaRPr lang="en-US" sz="14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20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lvl="1" algn="just">
              <a:buFont typeface="Wingdings" pitchFamily="2" charset="2"/>
              <a:buChar char="q"/>
            </a:pPr>
            <a:r>
              <a:rPr lang="en-US" sz="1600" b="1" i="1" dirty="0"/>
              <a:t>TG </a:t>
            </a:r>
            <a:r>
              <a:rPr lang="en-US" sz="1600" b="1" dirty="0"/>
              <a:t>(temperature gradient), </a:t>
            </a:r>
            <a:r>
              <a:rPr lang="en-US" sz="1600" dirty="0" err="1"/>
              <a:t>γ</a:t>
            </a:r>
            <a:r>
              <a:rPr lang="en-US" sz="1600" b="1" i="1" dirty="0" err="1"/>
              <a:t>TG</a:t>
            </a:r>
            <a:r>
              <a:rPr lang="en-US" sz="1600" b="1" i="1" dirty="0"/>
              <a:t> </a:t>
            </a:r>
            <a:r>
              <a:rPr lang="en-US" sz="1600" b="1" dirty="0"/>
              <a:t>should be determined on a </a:t>
            </a:r>
            <a:r>
              <a:rPr lang="en-US" sz="1600" b="1" dirty="0" err="1"/>
              <a:t>projectspecificbasis</a:t>
            </a:r>
            <a:r>
              <a:rPr lang="en-US" sz="1600" b="1" dirty="0"/>
              <a:t>. In lieu of project-specific information to the contrary, the following values may be used:</a:t>
            </a:r>
          </a:p>
          <a:p>
            <a:pPr lvl="1" algn="just">
              <a:buFont typeface="Wingdings" pitchFamily="2" charset="2"/>
              <a:buChar char="q"/>
            </a:pPr>
            <a:r>
              <a:rPr lang="en-US" sz="1600" dirty="0"/>
              <a:t>      0.0 for strength and extreme event limit states,</a:t>
            </a:r>
          </a:p>
          <a:p>
            <a:pPr lvl="1" algn="just">
              <a:buFont typeface="Wingdings" pitchFamily="2" charset="2"/>
              <a:buChar char="q"/>
            </a:pPr>
            <a:r>
              <a:rPr lang="en-US" sz="1600" dirty="0"/>
              <a:t>      1.0 for service limit state where live load is NOT considered,</a:t>
            </a:r>
          </a:p>
          <a:p>
            <a:pPr lvl="1" algn="just">
              <a:buFont typeface="Wingdings" pitchFamily="2" charset="2"/>
              <a:buChar char="q"/>
            </a:pPr>
            <a:r>
              <a:rPr lang="en-US" sz="1600" dirty="0"/>
              <a:t>      0.5 for service limit state where live load is considered.</a:t>
            </a:r>
          </a:p>
          <a:p>
            <a:pPr lvl="1" algn="just">
              <a:buFont typeface="Wingdings" pitchFamily="2" charset="2"/>
              <a:buChar char="q"/>
            </a:pPr>
            <a:endParaRPr lang="en-US" sz="1600" dirty="0"/>
          </a:p>
          <a:p>
            <a:pPr lvl="1" algn="just">
              <a:buFont typeface="Wingdings" pitchFamily="2" charset="2"/>
              <a:buChar char="q"/>
            </a:pPr>
            <a:r>
              <a:rPr lang="en-US" sz="1600" b="1" dirty="0"/>
              <a:t>For </a:t>
            </a:r>
            <a:r>
              <a:rPr lang="en-US" sz="1600" b="1" i="1" dirty="0"/>
              <a:t>SE </a:t>
            </a:r>
            <a:r>
              <a:rPr lang="en-US" sz="1600" b="1" dirty="0"/>
              <a:t>(settlement), </a:t>
            </a:r>
            <a:r>
              <a:rPr lang="en-US" sz="1600" dirty="0" err="1"/>
              <a:t>γ</a:t>
            </a:r>
            <a:r>
              <a:rPr lang="en-US" sz="1600" b="1" i="1" dirty="0" err="1"/>
              <a:t>SE</a:t>
            </a:r>
            <a:r>
              <a:rPr lang="en-US" sz="1600" b="1" i="1" dirty="0"/>
              <a:t> </a:t>
            </a:r>
            <a:r>
              <a:rPr lang="en-US" sz="1600" b="1" dirty="0"/>
              <a:t>should be based on project specific</a:t>
            </a:r>
          </a:p>
          <a:p>
            <a:pPr lvl="1" algn="just">
              <a:buNone/>
            </a:pPr>
            <a:r>
              <a:rPr lang="en-US" sz="1600" b="1" dirty="0"/>
              <a:t>      information. In lieu of project specific information, </a:t>
            </a:r>
            <a:r>
              <a:rPr lang="en-US" sz="1600" dirty="0" err="1"/>
              <a:t>γ</a:t>
            </a:r>
            <a:r>
              <a:rPr lang="en-US" sz="1600" b="1" i="1" dirty="0" err="1"/>
              <a:t>SE</a:t>
            </a:r>
            <a:r>
              <a:rPr lang="en-US" sz="1600" b="1" i="1" dirty="0"/>
              <a:t> </a:t>
            </a:r>
            <a:r>
              <a:rPr lang="en-US" sz="1600" b="1" dirty="0"/>
              <a:t>may be taken as 1.0.</a:t>
            </a:r>
          </a:p>
          <a:p>
            <a:pPr lvl="1" algn="just">
              <a:buFont typeface="Wingdings" pitchFamily="2" charset="2"/>
              <a:buChar char="q"/>
            </a:pPr>
            <a:r>
              <a:rPr lang="en-US" sz="1600" dirty="0"/>
              <a:t>Load combinations which include settlement shall also be applied without settlement.</a:t>
            </a:r>
          </a:p>
          <a:p>
            <a:pPr lvl="1" algn="just">
              <a:buFont typeface="Wingdings" pitchFamily="2" charset="2"/>
              <a:buChar char="q"/>
            </a:pPr>
            <a:r>
              <a:rPr lang="en-US" sz="1600" b="1" dirty="0"/>
              <a:t>The load factor for live load in Extreme Event I, </a:t>
            </a:r>
            <a:r>
              <a:rPr lang="en-US" sz="1600" dirty="0" err="1"/>
              <a:t>γ</a:t>
            </a:r>
            <a:r>
              <a:rPr lang="en-US" sz="1600" b="1" dirty="0" err="1"/>
              <a:t>EQ</a:t>
            </a:r>
            <a:r>
              <a:rPr lang="en-US" sz="1600" b="1" dirty="0"/>
              <a:t>, shall be determined on a project specific basis. </a:t>
            </a:r>
            <a:r>
              <a:rPr lang="en-US" sz="1600" b="1" i="1" dirty="0">
                <a:solidFill>
                  <a:srgbClr val="0070C0"/>
                </a:solidFill>
              </a:rPr>
              <a:t>Assume that the Extreme Event I Load Factor for Live Load is Equal to 0.0. (</a:t>
            </a:r>
            <a:r>
              <a:rPr lang="en-US" sz="1600" dirty="0" err="1">
                <a:solidFill>
                  <a:srgbClr val="0070C0"/>
                </a:solidFill>
              </a:rPr>
              <a:t>γ</a:t>
            </a:r>
            <a:r>
              <a:rPr lang="en-US" sz="1600" b="1" i="1" dirty="0" err="1">
                <a:solidFill>
                  <a:srgbClr val="0070C0"/>
                </a:solidFill>
              </a:rPr>
              <a:t>EQ</a:t>
            </a:r>
            <a:r>
              <a:rPr lang="en-US" sz="1600" b="1" i="1" dirty="0">
                <a:solidFill>
                  <a:srgbClr val="0070C0"/>
                </a:solidFill>
              </a:rPr>
              <a:t> = 0.0)</a:t>
            </a:r>
          </a:p>
          <a:p>
            <a:pPr lvl="1" algn="just">
              <a:buFont typeface="Wingdings" pitchFamily="2" charset="2"/>
              <a:buChar char="q"/>
            </a:pPr>
            <a:r>
              <a:rPr lang="en-US" sz="1600" b="1" dirty="0"/>
              <a:t>When </a:t>
            </a:r>
            <a:r>
              <a:rPr lang="en-US" sz="1600" b="1" dirty="0" err="1"/>
              <a:t>prestressed</a:t>
            </a:r>
            <a:r>
              <a:rPr lang="en-US" sz="1600" b="1" dirty="0"/>
              <a:t> components are used in conjunction with steel girders, the following effects shall be considered as construction loads (</a:t>
            </a:r>
            <a:r>
              <a:rPr lang="en-US" sz="1600" b="1" i="1" dirty="0"/>
              <a:t>EL</a:t>
            </a:r>
            <a:r>
              <a:rPr lang="en-US" sz="1600" b="1" dirty="0"/>
              <a:t>):</a:t>
            </a:r>
          </a:p>
          <a:p>
            <a:pPr lvl="1" algn="just">
              <a:buFont typeface="Wingdings" pitchFamily="2" charset="2"/>
              <a:buChar char="q"/>
            </a:pPr>
            <a:r>
              <a:rPr lang="en-US" sz="1600" dirty="0"/>
              <a:t> If a deck is </a:t>
            </a:r>
            <a:r>
              <a:rPr lang="en-US" sz="1600" dirty="0" err="1"/>
              <a:t>prestressed</a:t>
            </a:r>
            <a:r>
              <a:rPr lang="en-US" sz="1600" dirty="0"/>
              <a:t> BEFORE being made composite, the friction between the deck and the girders.</a:t>
            </a:r>
          </a:p>
          <a:p>
            <a:pPr lvl="1" algn="just">
              <a:buFont typeface="Wingdings" pitchFamily="2" charset="2"/>
              <a:buChar char="q"/>
            </a:pPr>
            <a:r>
              <a:rPr lang="en-US" sz="1600" dirty="0"/>
              <a:t>If the deck is </a:t>
            </a:r>
            <a:r>
              <a:rPr lang="en-US" sz="1600" dirty="0" err="1"/>
              <a:t>prestressed</a:t>
            </a:r>
            <a:r>
              <a:rPr lang="en-US" sz="1600" dirty="0"/>
              <a:t> AFTER being made composite, the additional forces induced in the girders and shear connectors.</a:t>
            </a:r>
          </a:p>
          <a:p>
            <a:pPr lvl="1" algn="just">
              <a:buFont typeface="Wingdings" pitchFamily="2" charset="2"/>
              <a:buChar char="q"/>
            </a:pPr>
            <a:r>
              <a:rPr lang="en-US" sz="1600" dirty="0"/>
              <a:t>Effects of differential creep and shrinkage.</a:t>
            </a:r>
          </a:p>
          <a:p>
            <a:pPr lvl="1" algn="just">
              <a:buFont typeface="Wingdings" pitchFamily="2" charset="2"/>
              <a:buChar char="q"/>
            </a:pPr>
            <a:r>
              <a:rPr lang="en-US" sz="1600" dirty="0"/>
              <a:t>Poisson effect.</a:t>
            </a:r>
            <a:endParaRPr lang="en-US" sz="1600" b="1" dirty="0">
              <a:solidFill>
                <a:srgbClr val="FF0000"/>
              </a:solidFill>
            </a:endParaRPr>
          </a:p>
          <a:p>
            <a:pPr algn="just">
              <a:buNone/>
            </a:pPr>
            <a:r>
              <a:rPr lang="en-US" sz="1600" b="1" dirty="0">
                <a:solidFill>
                  <a:srgbClr val="FF0000"/>
                </a:solidFill>
              </a:rPr>
              <a:t>        3.4.2: Load Factors for Construction Loads</a:t>
            </a:r>
          </a:p>
          <a:p>
            <a:pPr algn="just">
              <a:buNone/>
            </a:pPr>
            <a:r>
              <a:rPr lang="en-US" sz="1600" b="1" dirty="0"/>
              <a:t>        At the Strength Limit State Under Construction Loads:</a:t>
            </a:r>
            <a:endParaRPr lang="en-US" sz="1600" dirty="0"/>
          </a:p>
          <a:p>
            <a:pPr lvl="1" algn="just">
              <a:buFont typeface="Wingdings" pitchFamily="2" charset="2"/>
              <a:buChar char="q"/>
            </a:pPr>
            <a:r>
              <a:rPr lang="en-US" sz="1600" dirty="0"/>
              <a:t>For Strength Load Combinations I, III and V, the factors for </a:t>
            </a:r>
            <a:r>
              <a:rPr lang="en-US" sz="1600" i="1" dirty="0"/>
              <a:t>DC </a:t>
            </a:r>
            <a:r>
              <a:rPr lang="en-US" sz="1600" dirty="0"/>
              <a:t>and </a:t>
            </a:r>
            <a:r>
              <a:rPr lang="en-US" sz="1600" i="1" dirty="0"/>
              <a:t>DW </a:t>
            </a:r>
            <a:r>
              <a:rPr lang="en-US" sz="1600" dirty="0"/>
              <a:t>shall not be less than 1.25.</a:t>
            </a:r>
          </a:p>
          <a:p>
            <a:pPr lvl="1" algn="just">
              <a:buFont typeface="Wingdings" pitchFamily="2" charset="2"/>
              <a:buChar char="q"/>
            </a:pPr>
            <a:r>
              <a:rPr lang="en-US" sz="1600" dirty="0"/>
              <a:t>For Strength Load Combination I, the load factor for construction loads and any associated dynamic effects shall not be less than 1.5.</a:t>
            </a:r>
          </a:p>
          <a:p>
            <a:pPr lvl="1" algn="just">
              <a:buFont typeface="Wingdings" pitchFamily="2" charset="2"/>
              <a:buChar char="q"/>
            </a:pPr>
            <a:r>
              <a:rPr lang="en-US" sz="1600" dirty="0"/>
              <a:t>For Strength Load Combination III, the load factor for wind shall not be less than 1.25.</a:t>
            </a:r>
          </a:p>
          <a:p>
            <a:pPr lvl="1">
              <a:buNone/>
            </a:pPr>
            <a:endParaRPr lang="en-US" sz="1600" dirty="0"/>
          </a:p>
          <a:p>
            <a:pPr>
              <a:buNone/>
            </a:pPr>
            <a:endParaRPr lang="en-US" sz="1800" dirty="0"/>
          </a:p>
          <a:p>
            <a:pPr>
              <a:buNone/>
            </a:pPr>
            <a:endParaRPr lang="en-US" sz="1800" dirty="0"/>
          </a:p>
          <a:p>
            <a:pPr>
              <a:buNone/>
            </a:pPr>
            <a:endParaRPr lang="en-US" sz="1800" dirty="0"/>
          </a:p>
          <a:p>
            <a:pPr>
              <a:buNone/>
            </a:pPr>
            <a:endParaRPr lang="en-US" sz="20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lgn="just">
              <a:buNone/>
            </a:pPr>
            <a:r>
              <a:rPr lang="en-US" sz="1600" b="1" dirty="0">
                <a:solidFill>
                  <a:srgbClr val="FF0000"/>
                </a:solidFill>
              </a:rPr>
              <a:t>       3.4.3: Load Factors for Jacking and Post-Tensioning Forces</a:t>
            </a:r>
          </a:p>
          <a:p>
            <a:pPr lvl="1" algn="just">
              <a:buFont typeface="Wingdings" pitchFamily="2" charset="2"/>
              <a:buChar char="q"/>
            </a:pPr>
            <a:r>
              <a:rPr lang="en-US" sz="1600" b="1" dirty="0"/>
              <a:t> Jacking Forces</a:t>
            </a:r>
          </a:p>
          <a:p>
            <a:pPr lvl="1" algn="just">
              <a:buFont typeface="Wingdings" pitchFamily="2" charset="2"/>
              <a:buChar char="q"/>
            </a:pPr>
            <a:r>
              <a:rPr lang="en-US" sz="1600" dirty="0"/>
              <a:t>The design forces for in-service jacking shall be not less than 1.3 times the permanent load reaction at the bearing adjacent to the point of jacking (unless otherwise specified by the Owner).</a:t>
            </a:r>
          </a:p>
          <a:p>
            <a:pPr lvl="1" algn="just">
              <a:buFont typeface="Wingdings" pitchFamily="2" charset="2"/>
              <a:buChar char="q"/>
            </a:pPr>
            <a:r>
              <a:rPr lang="en-US" sz="1600" dirty="0"/>
              <a:t>The live load reaction must also consider maintenance of traffic if the bridge is not closed during the jacking operation.</a:t>
            </a:r>
          </a:p>
          <a:p>
            <a:pPr lvl="1" algn="just">
              <a:buFont typeface="Wingdings" pitchFamily="2" charset="2"/>
              <a:buChar char="q"/>
            </a:pPr>
            <a:r>
              <a:rPr lang="en-US" sz="1600" b="1" dirty="0"/>
              <a:t>PT Anchorage Zones</a:t>
            </a:r>
          </a:p>
          <a:p>
            <a:pPr lvl="1" algn="just">
              <a:buFont typeface="Wingdings" pitchFamily="2" charset="2"/>
              <a:buChar char="q"/>
            </a:pPr>
            <a:r>
              <a:rPr lang="en-US" sz="1600" dirty="0"/>
              <a:t>The design force for PT anchorage zones shall be 1.2 times the maximum jacking force.</a:t>
            </a:r>
          </a:p>
          <a:p>
            <a:pPr lvl="1" algn="just">
              <a:buFont typeface="Wingdings" pitchFamily="2" charset="2"/>
              <a:buChar char="q"/>
            </a:pPr>
            <a:r>
              <a:rPr lang="en-US" sz="1600" b="1" dirty="0"/>
              <a:t>Strength I: 1.25</a:t>
            </a:r>
            <a:r>
              <a:rPr lang="en-US" sz="1600" b="1" i="1" dirty="0"/>
              <a:t>DC</a:t>
            </a:r>
            <a:r>
              <a:rPr lang="en-US" sz="1600" b="1" dirty="0"/>
              <a:t>+ 1.50</a:t>
            </a:r>
            <a:r>
              <a:rPr lang="en-US" sz="1600" b="1" i="1" dirty="0"/>
              <a:t>DW </a:t>
            </a:r>
            <a:r>
              <a:rPr lang="en-US" sz="1600" b="1" dirty="0"/>
              <a:t>+ 1.75(</a:t>
            </a:r>
            <a:r>
              <a:rPr lang="en-US" sz="1600" b="1" i="1" dirty="0"/>
              <a:t>LL</a:t>
            </a:r>
            <a:r>
              <a:rPr lang="en-US" sz="1600" b="1" dirty="0"/>
              <a:t>+</a:t>
            </a:r>
            <a:r>
              <a:rPr lang="en-US" sz="1600" b="1" i="1" dirty="0"/>
              <a:t>IM</a:t>
            </a:r>
            <a:r>
              <a:rPr lang="en-US" sz="1600" b="1" dirty="0"/>
              <a:t>)</a:t>
            </a:r>
          </a:p>
          <a:p>
            <a:pPr lvl="1" algn="just">
              <a:buFont typeface="Wingdings" pitchFamily="2" charset="2"/>
              <a:buChar char="q"/>
            </a:pPr>
            <a:r>
              <a:rPr lang="en-US" sz="1600" b="1" dirty="0"/>
              <a:t>Service II: 1.00</a:t>
            </a:r>
            <a:r>
              <a:rPr lang="en-US" sz="1600" b="1" i="1" dirty="0"/>
              <a:t>DC </a:t>
            </a:r>
            <a:r>
              <a:rPr lang="en-US" sz="1600" b="1" dirty="0"/>
              <a:t>+ 1.00</a:t>
            </a:r>
            <a:r>
              <a:rPr lang="en-US" sz="1600" b="1" i="1" dirty="0"/>
              <a:t>DW </a:t>
            </a:r>
            <a:r>
              <a:rPr lang="en-US" sz="1600" b="1" dirty="0"/>
              <a:t>+ 1.30(</a:t>
            </a:r>
            <a:r>
              <a:rPr lang="en-US" sz="1600" b="1" i="1" dirty="0"/>
              <a:t>LL</a:t>
            </a:r>
            <a:r>
              <a:rPr lang="en-US" sz="1600" b="1" dirty="0"/>
              <a:t>+</a:t>
            </a:r>
            <a:r>
              <a:rPr lang="en-US" sz="1600" b="1" i="1" dirty="0"/>
              <a:t>IM</a:t>
            </a:r>
            <a:r>
              <a:rPr lang="en-US" sz="1600" b="1" dirty="0"/>
              <a:t>)</a:t>
            </a:r>
          </a:p>
          <a:p>
            <a:pPr lvl="1" algn="just">
              <a:buFont typeface="Wingdings" pitchFamily="2" charset="2"/>
              <a:buChar char="q"/>
            </a:pPr>
            <a:r>
              <a:rPr lang="en-US" sz="1600" b="1" dirty="0"/>
              <a:t>Fatigue: 0.75(</a:t>
            </a:r>
            <a:r>
              <a:rPr lang="en-US" sz="1600" b="1" i="1" dirty="0"/>
              <a:t>LL</a:t>
            </a:r>
            <a:r>
              <a:rPr lang="en-US" sz="1600" b="1" dirty="0"/>
              <a:t>+</a:t>
            </a:r>
            <a:r>
              <a:rPr lang="en-US" sz="1600" b="1" i="1" dirty="0"/>
              <a:t>IM</a:t>
            </a:r>
            <a:r>
              <a:rPr lang="en-US" sz="1600" b="1" dirty="0"/>
              <a:t>)</a:t>
            </a:r>
            <a:endParaRPr lang="en-US" sz="1600" dirty="0"/>
          </a:p>
          <a:p>
            <a:pPr algn="just">
              <a:buNone/>
            </a:pPr>
            <a:r>
              <a:rPr lang="en-US" sz="1600" b="1" dirty="0">
                <a:solidFill>
                  <a:srgbClr val="FF0000"/>
                </a:solidFill>
              </a:rPr>
              <a:t>       Common Load Combinations for Steel Design</a:t>
            </a:r>
          </a:p>
          <a:p>
            <a:pPr lvl="1" algn="just">
              <a:buFont typeface="Wingdings" pitchFamily="2" charset="2"/>
              <a:buChar char="q"/>
            </a:pPr>
            <a:r>
              <a:rPr lang="en-US" sz="1600" b="1" dirty="0"/>
              <a:t>Strength I: 1.25</a:t>
            </a:r>
            <a:r>
              <a:rPr lang="en-US" sz="1600" b="1" i="1" dirty="0"/>
              <a:t>DC</a:t>
            </a:r>
            <a:r>
              <a:rPr lang="en-US" sz="1600" b="1" dirty="0"/>
              <a:t>+ 1.50</a:t>
            </a:r>
            <a:r>
              <a:rPr lang="en-US" sz="1600" b="1" i="1" dirty="0"/>
              <a:t>DW </a:t>
            </a:r>
            <a:r>
              <a:rPr lang="en-US" sz="1600" b="1" dirty="0"/>
              <a:t>+ 1.75(</a:t>
            </a:r>
            <a:r>
              <a:rPr lang="en-US" sz="1600" b="1" i="1" dirty="0"/>
              <a:t>LL</a:t>
            </a:r>
            <a:r>
              <a:rPr lang="en-US" sz="1600" b="1" dirty="0"/>
              <a:t>+</a:t>
            </a:r>
            <a:r>
              <a:rPr lang="en-US" sz="1600" b="1" i="1" dirty="0"/>
              <a:t>IM</a:t>
            </a:r>
            <a:r>
              <a:rPr lang="en-US" sz="1600" b="1" dirty="0"/>
              <a:t>)</a:t>
            </a:r>
          </a:p>
          <a:p>
            <a:pPr lvl="1" algn="just">
              <a:buFont typeface="Wingdings" pitchFamily="2" charset="2"/>
              <a:buChar char="q"/>
            </a:pPr>
            <a:r>
              <a:rPr lang="en-US" sz="1600" b="1" dirty="0"/>
              <a:t>Strength IV: 1.50</a:t>
            </a:r>
            <a:r>
              <a:rPr lang="en-US" sz="1600" b="1" i="1" dirty="0"/>
              <a:t>DC </a:t>
            </a:r>
            <a:r>
              <a:rPr lang="en-US" sz="1600" b="1" dirty="0"/>
              <a:t>+ 1.50</a:t>
            </a:r>
            <a:r>
              <a:rPr lang="en-US" sz="1600" b="1" i="1" dirty="0"/>
              <a:t>DW</a:t>
            </a:r>
          </a:p>
          <a:p>
            <a:pPr lvl="1" algn="just">
              <a:buFont typeface="Wingdings" pitchFamily="2" charset="2"/>
              <a:buChar char="q"/>
            </a:pPr>
            <a:r>
              <a:rPr lang="en-US" sz="1600" b="1" dirty="0"/>
              <a:t>Service I: 1.00</a:t>
            </a:r>
            <a:r>
              <a:rPr lang="en-US" sz="1600" b="1" i="1" dirty="0"/>
              <a:t>DC</a:t>
            </a:r>
            <a:r>
              <a:rPr lang="en-US" sz="1600" b="1" dirty="0"/>
              <a:t>+ 1.00</a:t>
            </a:r>
            <a:r>
              <a:rPr lang="en-US" sz="1600" b="1" i="1" dirty="0"/>
              <a:t>DW </a:t>
            </a:r>
            <a:r>
              <a:rPr lang="en-US" sz="1600" b="1" dirty="0"/>
              <a:t>+ 1.00(</a:t>
            </a:r>
            <a:r>
              <a:rPr lang="en-US" sz="1600" b="1" i="1" dirty="0"/>
              <a:t>LL</a:t>
            </a:r>
            <a:r>
              <a:rPr lang="en-US" sz="1600" b="1" dirty="0"/>
              <a:t>+</a:t>
            </a:r>
            <a:r>
              <a:rPr lang="en-US" sz="1600" b="1" i="1" dirty="0"/>
              <a:t>IM</a:t>
            </a:r>
            <a:r>
              <a:rPr lang="en-US" sz="1600" b="1" dirty="0"/>
              <a:t>)</a:t>
            </a:r>
          </a:p>
          <a:p>
            <a:pPr lvl="1" algn="just">
              <a:buFont typeface="Wingdings" pitchFamily="2" charset="2"/>
              <a:buChar char="q"/>
            </a:pPr>
            <a:r>
              <a:rPr lang="en-US" sz="1600" b="1" dirty="0"/>
              <a:t>Service III: 1.00</a:t>
            </a:r>
            <a:r>
              <a:rPr lang="en-US" sz="1600" b="1" i="1" dirty="0"/>
              <a:t>DC</a:t>
            </a:r>
            <a:r>
              <a:rPr lang="en-US" sz="1600" b="1" dirty="0"/>
              <a:t>+ 1.00</a:t>
            </a:r>
            <a:r>
              <a:rPr lang="en-US" sz="1600" b="1" i="1" dirty="0"/>
              <a:t>DW </a:t>
            </a:r>
            <a:r>
              <a:rPr lang="en-US" sz="1600" b="1" dirty="0"/>
              <a:t>+ 0.80(</a:t>
            </a:r>
            <a:r>
              <a:rPr lang="en-US" sz="1600" b="1" i="1" dirty="0"/>
              <a:t>LL</a:t>
            </a:r>
            <a:r>
              <a:rPr lang="en-US" sz="1600" b="1" dirty="0"/>
              <a:t>+</a:t>
            </a:r>
            <a:r>
              <a:rPr lang="en-US" sz="1600" b="1" i="1" dirty="0"/>
              <a:t>IM</a:t>
            </a:r>
            <a:r>
              <a:rPr lang="en-US" sz="1600" b="1" dirty="0"/>
              <a:t>)</a:t>
            </a:r>
          </a:p>
          <a:p>
            <a:pPr lvl="1" algn="just">
              <a:buFont typeface="Wingdings" pitchFamily="2" charset="2"/>
              <a:buChar char="q"/>
            </a:pPr>
            <a:r>
              <a:rPr lang="en-US" sz="1600" b="1" dirty="0"/>
              <a:t>Service IV: 1.00</a:t>
            </a:r>
            <a:r>
              <a:rPr lang="en-US" sz="1600" b="1" i="1" dirty="0"/>
              <a:t>DC</a:t>
            </a:r>
            <a:r>
              <a:rPr lang="en-US" sz="1600" b="1" dirty="0"/>
              <a:t>+ 1.00</a:t>
            </a:r>
            <a:r>
              <a:rPr lang="en-US" sz="1600" b="1" i="1" dirty="0"/>
              <a:t>DW </a:t>
            </a:r>
            <a:r>
              <a:rPr lang="en-US" sz="1600" b="1" dirty="0"/>
              <a:t>+ 1.00</a:t>
            </a:r>
            <a:r>
              <a:rPr lang="en-US" sz="1600" b="1" i="1" dirty="0"/>
              <a:t>WA </a:t>
            </a:r>
            <a:r>
              <a:rPr lang="en-US" sz="1600" b="1" dirty="0"/>
              <a:t>+ 0.70</a:t>
            </a:r>
            <a:r>
              <a:rPr lang="en-US" sz="1600" b="1" i="1" dirty="0"/>
              <a:t>WS </a:t>
            </a:r>
            <a:r>
              <a:rPr lang="en-US" sz="1600" b="1" dirty="0"/>
              <a:t>+ 1.00</a:t>
            </a:r>
            <a:r>
              <a:rPr lang="en-US" sz="1600" b="1" i="1" dirty="0"/>
              <a:t>FR</a:t>
            </a:r>
          </a:p>
          <a:p>
            <a:pPr lvl="1" algn="just">
              <a:buFont typeface="Wingdings" pitchFamily="2" charset="2"/>
              <a:buChar char="q"/>
            </a:pPr>
            <a:r>
              <a:rPr lang="en-US" sz="1600" b="1" dirty="0"/>
              <a:t>Fatigue: 0.75(</a:t>
            </a:r>
            <a:r>
              <a:rPr lang="en-US" sz="1600" b="1" i="1" dirty="0"/>
              <a:t>LL</a:t>
            </a:r>
            <a:r>
              <a:rPr lang="en-US" sz="1600" b="1" dirty="0"/>
              <a:t>+</a:t>
            </a:r>
            <a:r>
              <a:rPr lang="en-US" sz="1600" b="1" i="1" dirty="0"/>
              <a:t>IM</a:t>
            </a:r>
            <a:r>
              <a:rPr lang="en-US" sz="1600" b="1" dirty="0"/>
              <a:t>)</a:t>
            </a:r>
            <a:endParaRPr lang="en-US" sz="1600" dirty="0"/>
          </a:p>
          <a:p>
            <a:pPr algn="just">
              <a:buNone/>
            </a:pPr>
            <a:r>
              <a:rPr lang="en-US" sz="1600" dirty="0"/>
              <a:t>           Note: Fatigue rarely controls for </a:t>
            </a:r>
            <a:r>
              <a:rPr lang="en-US" sz="1600" dirty="0" err="1"/>
              <a:t>prestressed</a:t>
            </a:r>
            <a:r>
              <a:rPr lang="en-US" sz="1600" dirty="0"/>
              <a:t> concrete</a:t>
            </a:r>
          </a:p>
          <a:p>
            <a:pPr algn="just">
              <a:buNone/>
            </a:pPr>
            <a:r>
              <a:rPr lang="en-US" sz="1600" b="1" dirty="0"/>
              <a:t>       </a:t>
            </a:r>
            <a:r>
              <a:rPr lang="en-US" sz="1600" b="1" dirty="0">
                <a:solidFill>
                  <a:srgbClr val="FF0000"/>
                </a:solidFill>
              </a:rPr>
              <a:t>Common Load Combinations for </a:t>
            </a:r>
            <a:r>
              <a:rPr lang="en-US" sz="1600" b="1" dirty="0" err="1">
                <a:solidFill>
                  <a:srgbClr val="FF0000"/>
                </a:solidFill>
              </a:rPr>
              <a:t>Prestressed</a:t>
            </a:r>
            <a:r>
              <a:rPr lang="en-US" sz="1600" b="1" dirty="0">
                <a:solidFill>
                  <a:srgbClr val="FF0000"/>
                </a:solidFill>
              </a:rPr>
              <a:t> Concrete</a:t>
            </a:r>
            <a:endParaRPr lang="en-US" sz="1600" dirty="0">
              <a:solidFill>
                <a:srgbClr val="FF0000"/>
              </a:solidFill>
            </a:endParaRPr>
          </a:p>
          <a:p>
            <a:pPr lvl="1" algn="just">
              <a:buFont typeface="Wingdings" pitchFamily="2" charset="2"/>
              <a:buChar char="q"/>
            </a:pPr>
            <a:r>
              <a:rPr lang="en-US" sz="1600" b="1" dirty="0"/>
              <a:t>Strength I: 1.25</a:t>
            </a:r>
            <a:r>
              <a:rPr lang="en-US" sz="1600" b="1" i="1" dirty="0"/>
              <a:t>DC</a:t>
            </a:r>
            <a:r>
              <a:rPr lang="en-US" sz="1600" b="1" dirty="0"/>
              <a:t>+ 1.50</a:t>
            </a:r>
            <a:r>
              <a:rPr lang="en-US" sz="1600" b="1" i="1" dirty="0"/>
              <a:t>DW </a:t>
            </a:r>
            <a:r>
              <a:rPr lang="en-US" sz="1600" b="1" dirty="0"/>
              <a:t>+ 1.75(</a:t>
            </a:r>
            <a:r>
              <a:rPr lang="en-US" sz="1600" b="1" i="1" dirty="0"/>
              <a:t>LL</a:t>
            </a:r>
            <a:r>
              <a:rPr lang="en-US" sz="1600" b="1" dirty="0"/>
              <a:t>+</a:t>
            </a:r>
            <a:r>
              <a:rPr lang="en-US" sz="1600" b="1" i="1" dirty="0"/>
              <a:t>IM</a:t>
            </a:r>
            <a:r>
              <a:rPr lang="en-US" sz="1600" b="1" dirty="0"/>
              <a:t>)</a:t>
            </a:r>
          </a:p>
          <a:p>
            <a:pPr lvl="1" algn="just">
              <a:buFont typeface="Wingdings" pitchFamily="2" charset="2"/>
              <a:buChar char="q"/>
            </a:pPr>
            <a:r>
              <a:rPr lang="en-US" sz="1600" b="1" dirty="0"/>
              <a:t>Strength IV: 1.50</a:t>
            </a:r>
            <a:r>
              <a:rPr lang="en-US" sz="1600" b="1" i="1" dirty="0"/>
              <a:t>DC</a:t>
            </a:r>
            <a:r>
              <a:rPr lang="en-US" sz="1600" b="1" dirty="0"/>
              <a:t>+ 1.50</a:t>
            </a:r>
            <a:r>
              <a:rPr lang="en-US" sz="1600" b="1" i="1" dirty="0"/>
              <a:t>DW</a:t>
            </a:r>
          </a:p>
          <a:p>
            <a:pPr lvl="1" algn="just">
              <a:buFont typeface="Wingdings" pitchFamily="2" charset="2"/>
              <a:buChar char="q"/>
            </a:pPr>
            <a:r>
              <a:rPr lang="en-US" sz="1600" b="1" dirty="0"/>
              <a:t>Fatigue: 0.75(</a:t>
            </a:r>
            <a:r>
              <a:rPr lang="en-US" sz="1600" b="1" i="1" dirty="0"/>
              <a:t>LL</a:t>
            </a:r>
            <a:r>
              <a:rPr lang="en-US" sz="1600" b="1" dirty="0"/>
              <a:t>+</a:t>
            </a:r>
            <a:r>
              <a:rPr lang="en-US" sz="1600" b="1" i="1" dirty="0"/>
              <a:t>IM</a:t>
            </a:r>
            <a:r>
              <a:rPr lang="en-US" sz="1600" b="1" dirty="0"/>
              <a:t>)</a:t>
            </a:r>
          </a:p>
          <a:p>
            <a:pPr lvl="1" algn="just">
              <a:buNone/>
            </a:pPr>
            <a:r>
              <a:rPr lang="en-US" sz="1400" b="1" dirty="0"/>
              <a:t>    § 3.4 - Loads and Load Factors</a:t>
            </a:r>
            <a:endParaRPr lang="en-US" sz="1400" dirty="0"/>
          </a:p>
          <a:p>
            <a:pPr lvl="1">
              <a:buNone/>
            </a:pPr>
            <a:endParaRPr lang="en-US" sz="1600" dirty="0"/>
          </a:p>
          <a:p>
            <a:pPr>
              <a:buNone/>
            </a:pPr>
            <a:endParaRPr lang="en-US" sz="1800" dirty="0"/>
          </a:p>
          <a:p>
            <a:pPr>
              <a:buNone/>
            </a:pPr>
            <a:endParaRPr lang="en-US" sz="1800" dirty="0"/>
          </a:p>
          <a:p>
            <a:pPr>
              <a:buNone/>
            </a:pPr>
            <a:endParaRPr lang="en-US" sz="1800" dirty="0"/>
          </a:p>
          <a:p>
            <a:pPr>
              <a:buNone/>
            </a:pPr>
            <a:endParaRPr lang="en-US" sz="20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lgn="just">
              <a:buNone/>
            </a:pPr>
            <a:r>
              <a:rPr lang="en-US" sz="1400" b="1" dirty="0">
                <a:solidFill>
                  <a:srgbClr val="FF0000"/>
                </a:solidFill>
              </a:rPr>
              <a:t>        Common Load Combinations for Reinforced Concrete</a:t>
            </a:r>
            <a:endParaRPr lang="en-US" sz="1400" dirty="0">
              <a:solidFill>
                <a:srgbClr val="FF0000"/>
              </a:solidFill>
            </a:endParaRPr>
          </a:p>
          <a:p>
            <a:pPr lvl="1" algn="just">
              <a:buFont typeface="Wingdings" pitchFamily="2" charset="2"/>
              <a:buChar char="q"/>
            </a:pPr>
            <a:r>
              <a:rPr lang="en-US" sz="1400" b="1" dirty="0"/>
              <a:t>Strength I: 1.25</a:t>
            </a:r>
            <a:r>
              <a:rPr lang="en-US" sz="1400" b="1" i="1" dirty="0"/>
              <a:t>DC</a:t>
            </a:r>
            <a:r>
              <a:rPr lang="en-US" sz="1400" b="1" dirty="0"/>
              <a:t>+ 1.50</a:t>
            </a:r>
            <a:r>
              <a:rPr lang="en-US" sz="1400" b="1" i="1" dirty="0"/>
              <a:t>DW </a:t>
            </a:r>
            <a:r>
              <a:rPr lang="en-US" sz="1400" b="1" dirty="0"/>
              <a:t>+ 1.75(</a:t>
            </a:r>
            <a:r>
              <a:rPr lang="en-US" sz="1400" b="1" i="1" dirty="0"/>
              <a:t>LL</a:t>
            </a:r>
            <a:r>
              <a:rPr lang="en-US" sz="1400" b="1" dirty="0"/>
              <a:t>+</a:t>
            </a:r>
            <a:r>
              <a:rPr lang="en-US" sz="1400" b="1" i="1" dirty="0"/>
              <a:t>IM</a:t>
            </a:r>
            <a:r>
              <a:rPr lang="en-US" sz="1400" b="1" dirty="0"/>
              <a:t>)</a:t>
            </a:r>
          </a:p>
          <a:p>
            <a:pPr lvl="1" algn="just">
              <a:buFont typeface="Wingdings" pitchFamily="2" charset="2"/>
              <a:buChar char="q"/>
            </a:pPr>
            <a:r>
              <a:rPr lang="en-US" sz="1400" b="1" dirty="0"/>
              <a:t>Strength IV: 1.50</a:t>
            </a:r>
            <a:r>
              <a:rPr lang="en-US" sz="1400" b="1" i="1" dirty="0"/>
              <a:t>DC</a:t>
            </a:r>
            <a:r>
              <a:rPr lang="en-US" sz="1400" b="1" dirty="0"/>
              <a:t>+ 1.50</a:t>
            </a:r>
            <a:r>
              <a:rPr lang="en-US" sz="1400" b="1" i="1" dirty="0"/>
              <a:t>DW</a:t>
            </a:r>
          </a:p>
          <a:p>
            <a:pPr lvl="1" algn="just">
              <a:buFont typeface="Wingdings" pitchFamily="2" charset="2"/>
              <a:buChar char="q"/>
            </a:pPr>
            <a:r>
              <a:rPr lang="en-US" sz="1400" b="1" dirty="0"/>
              <a:t>Fatigue: 0.75(</a:t>
            </a:r>
            <a:r>
              <a:rPr lang="en-US" sz="1400" b="1" i="1" dirty="0"/>
              <a:t>LL</a:t>
            </a:r>
            <a:r>
              <a:rPr lang="en-US" sz="1400" b="1" dirty="0"/>
              <a:t>+</a:t>
            </a:r>
            <a:r>
              <a:rPr lang="en-US" sz="1400" b="1" i="1" dirty="0"/>
              <a:t>IM</a:t>
            </a:r>
            <a:r>
              <a:rPr lang="en-US" sz="1400" b="1" dirty="0"/>
              <a:t>)</a:t>
            </a:r>
            <a:endParaRPr lang="en-US" sz="1400" dirty="0"/>
          </a:p>
          <a:p>
            <a:pPr algn="just">
              <a:buNone/>
            </a:pPr>
            <a:r>
              <a:rPr lang="en-US" sz="1400" b="1" dirty="0">
                <a:solidFill>
                  <a:srgbClr val="FF0000"/>
                </a:solidFill>
              </a:rPr>
              <a:t>        3.5 – Permanent Loads</a:t>
            </a:r>
          </a:p>
          <a:p>
            <a:pPr algn="just">
              <a:buNone/>
            </a:pPr>
            <a:r>
              <a:rPr lang="en-US" sz="1400" b="1" dirty="0">
                <a:solidFill>
                  <a:srgbClr val="FF0000"/>
                </a:solidFill>
              </a:rPr>
              <a:t>        3.5.1 Dead Loads: </a:t>
            </a:r>
            <a:r>
              <a:rPr lang="en-US" sz="1400" b="1" i="1" dirty="0">
                <a:solidFill>
                  <a:srgbClr val="FF0000"/>
                </a:solidFill>
              </a:rPr>
              <a:t>DC</a:t>
            </a:r>
            <a:r>
              <a:rPr lang="en-US" sz="1400" b="1" dirty="0">
                <a:solidFill>
                  <a:srgbClr val="FF0000"/>
                </a:solidFill>
              </a:rPr>
              <a:t>, </a:t>
            </a:r>
            <a:r>
              <a:rPr lang="en-US" sz="1400" b="1" i="1" dirty="0">
                <a:solidFill>
                  <a:srgbClr val="FF0000"/>
                </a:solidFill>
              </a:rPr>
              <a:t>DW</a:t>
            </a:r>
            <a:r>
              <a:rPr lang="en-US" sz="1400" b="1" dirty="0">
                <a:solidFill>
                  <a:srgbClr val="FF0000"/>
                </a:solidFill>
              </a:rPr>
              <a:t>, and </a:t>
            </a:r>
            <a:r>
              <a:rPr lang="en-US" sz="1400" b="1" i="1" dirty="0">
                <a:solidFill>
                  <a:srgbClr val="FF0000"/>
                </a:solidFill>
              </a:rPr>
              <a:t>EV</a:t>
            </a:r>
          </a:p>
          <a:p>
            <a:pPr lvl="1" algn="just">
              <a:buFont typeface="Wingdings" pitchFamily="2" charset="2"/>
              <a:buChar char="q"/>
            </a:pPr>
            <a:r>
              <a:rPr lang="en-US" sz="1400" b="1" i="1" dirty="0"/>
              <a:t>DC </a:t>
            </a:r>
            <a:r>
              <a:rPr lang="en-US" sz="1400" b="1" dirty="0"/>
              <a:t>is the dead load of the structure and components present at construction. These have a lower load factor because they are </a:t>
            </a:r>
            <a:r>
              <a:rPr lang="en-US" sz="1400" b="1" dirty="0" err="1"/>
              <a:t>kNown</a:t>
            </a:r>
            <a:r>
              <a:rPr lang="en-US" sz="1400" b="1" dirty="0"/>
              <a:t> with more certainty.</a:t>
            </a:r>
          </a:p>
          <a:p>
            <a:pPr lvl="1" algn="just">
              <a:buFont typeface="Wingdings" pitchFamily="2" charset="2"/>
              <a:buChar char="q"/>
            </a:pPr>
            <a:r>
              <a:rPr lang="en-US" sz="1400" b="1" i="1" dirty="0"/>
              <a:t>DW </a:t>
            </a:r>
            <a:r>
              <a:rPr lang="en-US" sz="1400" b="1" dirty="0"/>
              <a:t>are future dead loads, such as future wearing surfaces. These have a higher load factor because they are </a:t>
            </a:r>
            <a:r>
              <a:rPr lang="en-US" sz="1400" b="1" dirty="0" err="1"/>
              <a:t>kNown</a:t>
            </a:r>
            <a:r>
              <a:rPr lang="en-US" sz="1400" b="1" dirty="0"/>
              <a:t> with less certainty.</a:t>
            </a:r>
          </a:p>
          <a:p>
            <a:pPr lvl="1" algn="just">
              <a:buFont typeface="Wingdings" pitchFamily="2" charset="2"/>
              <a:buChar char="q"/>
            </a:pPr>
            <a:r>
              <a:rPr lang="en-US" sz="1400" b="1" i="1" dirty="0"/>
              <a:t>EV </a:t>
            </a:r>
            <a:r>
              <a:rPr lang="en-US" sz="1400" b="1" dirty="0"/>
              <a:t>is the vertical component of earth fill.</a:t>
            </a:r>
          </a:p>
          <a:p>
            <a:pPr lvl="1" algn="just">
              <a:buFont typeface="Wingdings" pitchFamily="2" charset="2"/>
              <a:buChar char="q"/>
            </a:pPr>
            <a:r>
              <a:rPr lang="en-US" sz="1400" b="1" dirty="0"/>
              <a:t>Table 3.5.1-1 gives unit weight of typical components which may be used to calculate DC, DW and EV.</a:t>
            </a:r>
            <a:endParaRPr lang="en-US" sz="1400" dirty="0"/>
          </a:p>
          <a:p>
            <a:pPr algn="just">
              <a:buNone/>
            </a:pPr>
            <a:endParaRPr lang="en-US" sz="1400" b="1" dirty="0"/>
          </a:p>
          <a:p>
            <a:pPr algn="just">
              <a:buNone/>
            </a:pPr>
            <a:r>
              <a:rPr lang="en-US" sz="1400" b="1" dirty="0"/>
              <a:t>        If a beam slab bridge meets the requirements of Article 4.6.2.2.1, then the permanent loads of and on the deck may be distributed uniformly among the beams and/or stringers.</a:t>
            </a:r>
            <a:endParaRPr lang="en-US" sz="1400" dirty="0"/>
          </a:p>
          <a:p>
            <a:pPr algn="just">
              <a:buNone/>
            </a:pPr>
            <a:r>
              <a:rPr lang="en-US" sz="1400" dirty="0"/>
              <a:t>        Article 4.6.2.2.1 basically lays out the conditions under which approximate distribution factors for live load can be used.</a:t>
            </a:r>
          </a:p>
          <a:p>
            <a:pPr algn="just">
              <a:buNone/>
            </a:pPr>
            <a:r>
              <a:rPr lang="en-US" sz="1400" b="1" dirty="0">
                <a:solidFill>
                  <a:srgbClr val="FF0000"/>
                </a:solidFill>
              </a:rPr>
              <a:t>        3.6 - Live Loads</a:t>
            </a:r>
            <a:endParaRPr lang="en-US" sz="1400" dirty="0">
              <a:solidFill>
                <a:srgbClr val="FF0000"/>
              </a:solidFill>
            </a:endParaRPr>
          </a:p>
          <a:p>
            <a:pPr algn="just">
              <a:buNone/>
            </a:pPr>
            <a:r>
              <a:rPr lang="en-US" sz="1400" b="1" dirty="0">
                <a:solidFill>
                  <a:srgbClr val="FF0000"/>
                </a:solidFill>
              </a:rPr>
              <a:t>        3.6.1 Gravity loads</a:t>
            </a:r>
            <a:endParaRPr lang="en-US" sz="1400" dirty="0">
              <a:solidFill>
                <a:srgbClr val="FF0000"/>
              </a:solidFill>
            </a:endParaRPr>
          </a:p>
          <a:p>
            <a:pPr algn="just">
              <a:buNone/>
            </a:pPr>
            <a:r>
              <a:rPr lang="en-US" sz="1400" b="1" dirty="0">
                <a:solidFill>
                  <a:srgbClr val="FF0000"/>
                </a:solidFill>
              </a:rPr>
              <a:t>        3.6.1.1 Vehicular Live Load</a:t>
            </a:r>
            <a:endParaRPr lang="en-US" sz="1400" dirty="0">
              <a:solidFill>
                <a:srgbClr val="FF0000"/>
              </a:solidFill>
            </a:endParaRPr>
          </a:p>
          <a:p>
            <a:pPr algn="just">
              <a:buNone/>
            </a:pPr>
            <a:r>
              <a:rPr lang="en-US" sz="1400" b="1" dirty="0">
                <a:solidFill>
                  <a:srgbClr val="FF0000"/>
                </a:solidFill>
              </a:rPr>
              <a:t>        3.6.1.1.1: Number of Design Lanes </a:t>
            </a:r>
            <a:endParaRPr lang="en-US" sz="1400" dirty="0">
              <a:solidFill>
                <a:srgbClr val="FF0000"/>
              </a:solidFill>
            </a:endParaRPr>
          </a:p>
          <a:p>
            <a:pPr lvl="1" algn="just">
              <a:buFont typeface="Wingdings" pitchFamily="2" charset="2"/>
              <a:buChar char="q"/>
            </a:pPr>
            <a:r>
              <a:rPr lang="en-US" sz="1400" b="1" dirty="0"/>
              <a:t># Design Lanes = ( w / 3.60m)</a:t>
            </a:r>
          </a:p>
          <a:p>
            <a:pPr lvl="1" algn="just">
              <a:buFont typeface="Wingdings" pitchFamily="2" charset="2"/>
              <a:buChar char="q"/>
            </a:pPr>
            <a:r>
              <a:rPr lang="en-US" sz="1400" i="1" dirty="0"/>
              <a:t>w </a:t>
            </a:r>
            <a:r>
              <a:rPr lang="en-US" sz="1400" dirty="0"/>
              <a:t>is the clear roadway width between barriers.</a:t>
            </a:r>
          </a:p>
          <a:p>
            <a:pPr lvl="1" algn="just">
              <a:buFont typeface="Wingdings" pitchFamily="2" charset="2"/>
              <a:buChar char="q"/>
            </a:pPr>
            <a:r>
              <a:rPr lang="en-US" sz="1400" b="1" dirty="0"/>
              <a:t>Bridges 6.0 to 7.20m wide shall be designed for two traffic lanes, each ½ the roadway width.</a:t>
            </a:r>
          </a:p>
          <a:p>
            <a:pPr lvl="1" algn="just">
              <a:buFont typeface="Wingdings" pitchFamily="2" charset="2"/>
              <a:buChar char="q"/>
            </a:pPr>
            <a:r>
              <a:rPr lang="en-US" sz="1400" b="1" dirty="0"/>
              <a:t>Examples:</a:t>
            </a:r>
          </a:p>
          <a:p>
            <a:pPr lvl="1" algn="just">
              <a:buFont typeface="Wingdings" pitchFamily="2" charset="2"/>
              <a:buChar char="q"/>
            </a:pPr>
            <a:r>
              <a:rPr lang="en-US" sz="1400" dirty="0"/>
              <a:t>A 6.0m wide bridge would be required to be designed as a two lane bridge with 3.0m. lanes.</a:t>
            </a:r>
          </a:p>
          <a:p>
            <a:pPr lvl="1" algn="just">
              <a:buFont typeface="Wingdings" pitchFamily="2" charset="2"/>
              <a:buChar char="q"/>
            </a:pPr>
            <a:r>
              <a:rPr lang="en-US" sz="1400" dirty="0"/>
              <a:t>A 11.60m wide bridge has 3 design lanes, each 3.60 wide.</a:t>
            </a:r>
          </a:p>
          <a:p>
            <a:pPr lvl="1" algn="just">
              <a:buFont typeface="Wingdings" pitchFamily="2" charset="2"/>
              <a:buChar char="q"/>
            </a:pPr>
            <a:r>
              <a:rPr lang="en-US" sz="1400" dirty="0"/>
              <a:t>A 4.88m wide bridge has one design lane of 3.60m.</a:t>
            </a:r>
          </a:p>
          <a:p>
            <a:pPr lvl="1">
              <a:buNone/>
            </a:pPr>
            <a:endParaRPr lang="en-US" sz="1600" dirty="0"/>
          </a:p>
          <a:p>
            <a:pPr>
              <a:buNone/>
            </a:pPr>
            <a:endParaRPr lang="en-US" sz="1800" dirty="0"/>
          </a:p>
          <a:p>
            <a:pPr>
              <a:buNone/>
            </a:pPr>
            <a:endParaRPr lang="en-US" sz="1800" dirty="0"/>
          </a:p>
          <a:p>
            <a:pPr>
              <a:buNone/>
            </a:pPr>
            <a:endParaRPr lang="en-US" sz="1800" dirty="0"/>
          </a:p>
          <a:p>
            <a:pPr>
              <a:buNone/>
            </a:pPr>
            <a:endParaRPr lang="en-US" sz="20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lgn="just">
              <a:buNone/>
            </a:pPr>
            <a:r>
              <a:rPr lang="en-US" sz="1600" dirty="0">
                <a:solidFill>
                  <a:srgbClr val="FF0000"/>
                </a:solidFill>
              </a:rPr>
              <a:t>        3.6.1.1.2 </a:t>
            </a:r>
            <a:r>
              <a:rPr lang="en-US" sz="1600" b="1" dirty="0">
                <a:solidFill>
                  <a:srgbClr val="FF0000"/>
                </a:solidFill>
              </a:rPr>
              <a:t>Multiple Presence Factor</a:t>
            </a:r>
          </a:p>
          <a:p>
            <a:pPr algn="just">
              <a:buNone/>
            </a:pPr>
            <a:endParaRPr lang="en-US" sz="1600" b="1" dirty="0">
              <a:solidFill>
                <a:srgbClr val="FF0000"/>
              </a:solidFill>
            </a:endParaRPr>
          </a:p>
          <a:p>
            <a:pPr algn="just">
              <a:buNone/>
            </a:pPr>
            <a:endParaRPr lang="en-US" sz="1600" b="1" dirty="0">
              <a:solidFill>
                <a:srgbClr val="FF0000"/>
              </a:solidFill>
            </a:endParaRPr>
          </a:p>
          <a:p>
            <a:pPr algn="just">
              <a:buNone/>
            </a:pPr>
            <a:endParaRPr lang="en-US" sz="1600" b="1" dirty="0">
              <a:solidFill>
                <a:srgbClr val="FF0000"/>
              </a:solidFill>
            </a:endParaRPr>
          </a:p>
          <a:p>
            <a:pPr algn="just">
              <a:buNone/>
            </a:pPr>
            <a:endParaRPr lang="en-US" sz="1600" b="1" dirty="0">
              <a:solidFill>
                <a:srgbClr val="FF0000"/>
              </a:solidFill>
            </a:endParaRPr>
          </a:p>
          <a:p>
            <a:pPr algn="just">
              <a:buNone/>
            </a:pPr>
            <a:r>
              <a:rPr lang="en-US" sz="1600" b="1" i="1" dirty="0">
                <a:solidFill>
                  <a:srgbClr val="FF0000"/>
                </a:solidFill>
              </a:rPr>
              <a:t>                                   </a:t>
            </a:r>
            <a:r>
              <a:rPr lang="en-US" sz="1600" b="1" i="1" dirty="0">
                <a:solidFill>
                  <a:srgbClr val="002060"/>
                </a:solidFill>
              </a:rPr>
              <a:t>Multiple Presence Factors are NOT used with the Distribution Factors</a:t>
            </a:r>
            <a:endParaRPr lang="en-US" sz="1600" dirty="0">
              <a:solidFill>
                <a:srgbClr val="002060"/>
              </a:solidFill>
            </a:endParaRPr>
          </a:p>
          <a:p>
            <a:pPr algn="just">
              <a:buNone/>
            </a:pPr>
            <a:r>
              <a:rPr lang="en-US" sz="1600" b="1" dirty="0">
                <a:solidFill>
                  <a:srgbClr val="FF0000"/>
                </a:solidFill>
              </a:rPr>
              <a:t>        3.6.1.2—Design Vehicular Live Load</a:t>
            </a:r>
            <a:endParaRPr lang="en-US" sz="1600" dirty="0">
              <a:solidFill>
                <a:srgbClr val="FF0000"/>
              </a:solidFill>
            </a:endParaRPr>
          </a:p>
          <a:p>
            <a:pPr algn="just">
              <a:buNone/>
            </a:pPr>
            <a:r>
              <a:rPr lang="en-US" sz="1600" b="1" dirty="0">
                <a:solidFill>
                  <a:srgbClr val="FF0000"/>
                </a:solidFill>
              </a:rPr>
              <a:t>        3.6.1.2.1—General</a:t>
            </a:r>
            <a:endParaRPr lang="en-US" sz="1600" dirty="0">
              <a:solidFill>
                <a:srgbClr val="FF0000"/>
              </a:solidFill>
            </a:endParaRPr>
          </a:p>
          <a:p>
            <a:pPr algn="just">
              <a:buNone/>
            </a:pPr>
            <a:r>
              <a:rPr lang="en-US" sz="1600" dirty="0"/>
              <a:t>        </a:t>
            </a:r>
            <a:r>
              <a:rPr lang="en-US" sz="1400" dirty="0"/>
              <a:t>Vehicular live loading on the roadways of bridges or incidental structures, designated HL-93, shall consist of a combination of the:</a:t>
            </a:r>
          </a:p>
          <a:p>
            <a:pPr algn="just">
              <a:buNone/>
            </a:pPr>
            <a:r>
              <a:rPr lang="en-US" sz="1400" dirty="0"/>
              <a:t>                  • Design truck or design tandem, and</a:t>
            </a:r>
          </a:p>
          <a:p>
            <a:pPr algn="just">
              <a:buNone/>
            </a:pPr>
            <a:r>
              <a:rPr lang="en-US" sz="1400" dirty="0"/>
              <a:t>                  • Design lane load.</a:t>
            </a:r>
          </a:p>
          <a:p>
            <a:pPr algn="just">
              <a:buNone/>
            </a:pPr>
            <a:r>
              <a:rPr lang="en-US" sz="1600" b="1" dirty="0">
                <a:solidFill>
                  <a:srgbClr val="FF0000"/>
                </a:solidFill>
              </a:rPr>
              <a:t>        3.6.1.2.2: Design Truck</a:t>
            </a:r>
            <a:endParaRPr lang="en-US" sz="1600" dirty="0">
              <a:solidFill>
                <a:srgbClr val="FF0000"/>
              </a:solidFill>
            </a:endParaRPr>
          </a:p>
          <a:p>
            <a:pPr algn="just">
              <a:buNone/>
            </a:pPr>
            <a:r>
              <a:rPr lang="en-US" sz="1600" dirty="0"/>
              <a:t>        </a:t>
            </a:r>
            <a:r>
              <a:rPr lang="en-US" sz="1400" dirty="0"/>
              <a:t>The weights and spacing’s of axles and wheels for the design truck shall be as specified in Figure 3.6.1.2.2-1. A dynamic load allowance shall be considered as specified in Article 3.6.2. Except as specified in Articles 3.6.1.3.1 and 3.6.1.4.1, the spacing between the two 145kN axles shall be varied between 4.30m and 9.0m to produce extreme force effects. HL-93 or IL-120 Design Truck (Structure Design Manual, </a:t>
            </a:r>
            <a:r>
              <a:rPr lang="en-US" sz="1400" b="1" dirty="0">
                <a:solidFill>
                  <a:schemeClr val="tx2">
                    <a:lumMod val="50000"/>
                  </a:schemeClr>
                </a:solidFill>
              </a:rPr>
              <a:t>ILLINOIS STATE TOLL HIGHWAY, March 2013</a:t>
            </a:r>
            <a:r>
              <a:rPr lang="en-US" sz="1400" b="1" dirty="0"/>
              <a:t>), </a:t>
            </a:r>
            <a:r>
              <a:rPr lang="en-US" sz="1400" dirty="0"/>
              <a:t>Figures attached.</a:t>
            </a:r>
          </a:p>
          <a:p>
            <a:pPr algn="just">
              <a:buNone/>
            </a:pPr>
            <a:r>
              <a:rPr lang="en-US" sz="1600" b="1" dirty="0"/>
              <a:t>        </a:t>
            </a:r>
            <a:r>
              <a:rPr lang="en-US" sz="1600" b="1" dirty="0">
                <a:solidFill>
                  <a:srgbClr val="FF0000"/>
                </a:solidFill>
              </a:rPr>
              <a:t>3.6.1.2.3: Design Tandem</a:t>
            </a:r>
            <a:endParaRPr lang="en-US" sz="1600" dirty="0">
              <a:solidFill>
                <a:srgbClr val="FF0000"/>
              </a:solidFill>
            </a:endParaRPr>
          </a:p>
          <a:p>
            <a:pPr algn="just">
              <a:buNone/>
            </a:pPr>
            <a:r>
              <a:rPr lang="en-US" sz="1600" dirty="0"/>
              <a:t>        </a:t>
            </a:r>
            <a:r>
              <a:rPr lang="en-US" sz="1400" dirty="0"/>
              <a:t>The design tandem shall consist of a pair of 110kN axles spaced 1.20m apart. The transverse spacing of wheels shall be taken as 1.80m. A dynamic load allowance shall be considered as specified in Article 3.6.2.</a:t>
            </a:r>
          </a:p>
          <a:p>
            <a:pPr algn="just">
              <a:buNone/>
            </a:pPr>
            <a:r>
              <a:rPr lang="en-US" sz="1600" b="1" dirty="0">
                <a:solidFill>
                  <a:srgbClr val="FF0000"/>
                </a:solidFill>
              </a:rPr>
              <a:t>        3.6.1.2.4: Design Lane Load</a:t>
            </a:r>
            <a:endParaRPr lang="en-US" sz="1600" dirty="0">
              <a:solidFill>
                <a:srgbClr val="FF0000"/>
              </a:solidFill>
            </a:endParaRPr>
          </a:p>
          <a:p>
            <a:pPr lvl="1" algn="just">
              <a:buFont typeface="Wingdings" pitchFamily="2" charset="2"/>
              <a:buChar char="q"/>
            </a:pPr>
            <a:r>
              <a:rPr lang="en-US" sz="1400" b="1" dirty="0"/>
              <a:t>9.3kN/m is applied SIMULTANEOUSLY with the design truck or design tandem over a width of 3.0m within the design lane.</a:t>
            </a:r>
          </a:p>
          <a:p>
            <a:pPr lvl="1" algn="just">
              <a:buFont typeface="Wingdings" pitchFamily="2" charset="2"/>
              <a:buChar char="q"/>
            </a:pPr>
            <a:r>
              <a:rPr lang="en-US" sz="1400" b="1" dirty="0"/>
              <a:t>NOTE: the impact factor, </a:t>
            </a:r>
            <a:r>
              <a:rPr lang="en-US" sz="1400" b="1" i="1" dirty="0"/>
              <a:t>IM</a:t>
            </a:r>
            <a:r>
              <a:rPr lang="en-US" sz="1400" b="1" dirty="0"/>
              <a:t>, is NOT applied to the lane load. It is only applied to the truck or tandem load.</a:t>
            </a:r>
          </a:p>
          <a:p>
            <a:pPr lvl="1" algn="just">
              <a:buFont typeface="Wingdings" pitchFamily="2" charset="2"/>
              <a:buChar char="q"/>
            </a:pPr>
            <a:r>
              <a:rPr lang="en-US" sz="1400" b="1" i="1" dirty="0"/>
              <a:t>This is a big change from the Standard Specifications…</a:t>
            </a:r>
            <a:endParaRPr lang="en-US" sz="1400" dirty="0"/>
          </a:p>
          <a:p>
            <a:pPr>
              <a:buNone/>
            </a:pPr>
            <a:endParaRPr lang="en-US" sz="1600" dirty="0"/>
          </a:p>
          <a:p>
            <a:pPr>
              <a:buNone/>
            </a:pPr>
            <a:endParaRPr lang="en-US" sz="1600" b="1" dirty="0">
              <a:solidFill>
                <a:srgbClr val="FF0000"/>
              </a:solidFill>
            </a:endParaRPr>
          </a:p>
          <a:p>
            <a:pPr>
              <a:buNone/>
            </a:pPr>
            <a:endParaRPr lang="en-US" sz="1600" dirty="0">
              <a:solidFill>
                <a:srgbClr val="FF0000"/>
              </a:solidFill>
            </a:endParaRPr>
          </a:p>
          <a:p>
            <a:pPr lvl="1">
              <a:buNone/>
            </a:pPr>
            <a:endParaRPr lang="en-US" sz="1600" dirty="0"/>
          </a:p>
          <a:p>
            <a:pPr>
              <a:buNone/>
            </a:pPr>
            <a:endParaRPr lang="en-US" sz="1800" dirty="0"/>
          </a:p>
          <a:p>
            <a:pPr>
              <a:buNone/>
            </a:pPr>
            <a:endParaRPr lang="en-US" sz="1800" dirty="0"/>
          </a:p>
          <a:p>
            <a:pPr>
              <a:buNone/>
            </a:pPr>
            <a:endParaRPr lang="en-US" sz="1800" dirty="0"/>
          </a:p>
          <a:p>
            <a:pPr>
              <a:buNone/>
            </a:pPr>
            <a:endParaRPr lang="en-US" sz="20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p:txBody>
      </p:sp>
      <p:pic>
        <p:nvPicPr>
          <p:cNvPr id="1026" name="Picture 2"/>
          <p:cNvPicPr>
            <a:picLocks noChangeAspect="1" noChangeArrowheads="1"/>
          </p:cNvPicPr>
          <p:nvPr/>
        </p:nvPicPr>
        <p:blipFill>
          <a:blip r:embed="rId2"/>
          <a:srcRect/>
          <a:stretch>
            <a:fillRect/>
          </a:stretch>
        </p:blipFill>
        <p:spPr bwMode="auto">
          <a:xfrm>
            <a:off x="914399" y="304800"/>
            <a:ext cx="6781801" cy="1188425"/>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algn="just">
              <a:buNone/>
            </a:pPr>
            <a:r>
              <a:rPr lang="en-US" sz="1600" b="1" dirty="0">
                <a:solidFill>
                  <a:srgbClr val="FF0000"/>
                </a:solidFill>
              </a:rPr>
              <a:t>        3.6.1.2.5—Tire Contact Area</a:t>
            </a:r>
          </a:p>
          <a:p>
            <a:pPr algn="just">
              <a:buNone/>
            </a:pPr>
            <a:r>
              <a:rPr lang="en-US" sz="1600" b="1" dirty="0">
                <a:solidFill>
                  <a:srgbClr val="FF0000"/>
                </a:solidFill>
              </a:rPr>
              <a:t>        </a:t>
            </a:r>
            <a:r>
              <a:rPr lang="en-US" sz="1600" dirty="0"/>
              <a:t>The tire contact area of a wheel consisting of one or two tires shall be assumed to be a single rectangle, whose width is 510mm. and whose length is 250mm The tire pressure shall be assumed to be uniformly distributed over the contact area.</a:t>
            </a:r>
            <a:r>
              <a:rPr lang="en-US" sz="1600" b="1" dirty="0"/>
              <a:t> </a:t>
            </a:r>
            <a:endParaRPr lang="en-US" sz="1600" dirty="0"/>
          </a:p>
          <a:p>
            <a:pPr algn="just">
              <a:buNone/>
            </a:pPr>
            <a:r>
              <a:rPr lang="en-US" sz="1600" b="1" dirty="0">
                <a:solidFill>
                  <a:srgbClr val="FF0000"/>
                </a:solidFill>
              </a:rPr>
              <a:t>        3.6.1.3: Application of Design Vehicular Live Loads</a:t>
            </a:r>
            <a:endParaRPr lang="en-US" sz="1600" dirty="0">
              <a:solidFill>
                <a:srgbClr val="FF0000"/>
              </a:solidFill>
            </a:endParaRPr>
          </a:p>
          <a:p>
            <a:pPr lvl="1" algn="just">
              <a:buFont typeface="Wingdings" pitchFamily="2" charset="2"/>
              <a:buChar char="q"/>
            </a:pPr>
            <a:r>
              <a:rPr lang="en-US" sz="1600" b="1" dirty="0"/>
              <a:t>In cases where the transverse position of the load must be considered:</a:t>
            </a:r>
          </a:p>
          <a:p>
            <a:pPr lvl="1" algn="just">
              <a:buFont typeface="Wingdings" pitchFamily="2" charset="2"/>
              <a:buChar char="q"/>
            </a:pPr>
            <a:r>
              <a:rPr lang="en-US" sz="1600" dirty="0"/>
              <a:t>The design lanes are positioned to produce the extreme force effect.</a:t>
            </a:r>
          </a:p>
          <a:p>
            <a:pPr lvl="1" algn="just">
              <a:buFont typeface="Wingdings" pitchFamily="2" charset="2"/>
              <a:buChar char="q"/>
            </a:pPr>
            <a:r>
              <a:rPr lang="en-US" sz="1600" dirty="0"/>
              <a:t>The design lane load is considered to be 3.0m wide. The load is positioned to maximize the extreme force effect.</a:t>
            </a:r>
          </a:p>
          <a:p>
            <a:pPr lvl="1" algn="just">
              <a:buFont typeface="Wingdings" pitchFamily="2" charset="2"/>
              <a:buChar char="q"/>
            </a:pPr>
            <a:r>
              <a:rPr lang="en-US" sz="1600" dirty="0"/>
              <a:t>The truck/tandem is positioned such that the center of any wheel load is not closer than:</a:t>
            </a:r>
          </a:p>
          <a:p>
            <a:pPr lvl="1" algn="just">
              <a:buFont typeface="Wingdings" pitchFamily="2" charset="2"/>
              <a:buChar char="q"/>
            </a:pPr>
            <a:r>
              <a:rPr lang="en-US" sz="1600" dirty="0"/>
              <a:t>       300mm from the face of the curb/railing for design of the deck overhang.</a:t>
            </a:r>
          </a:p>
          <a:p>
            <a:pPr lvl="1" algn="just">
              <a:buFont typeface="Wingdings" pitchFamily="2" charset="2"/>
              <a:buChar char="q"/>
            </a:pPr>
            <a:r>
              <a:rPr lang="en-US" sz="1600" dirty="0"/>
              <a:t>       600mm from the edge of the design lane for design of all other components.</a:t>
            </a:r>
          </a:p>
          <a:p>
            <a:pPr algn="just">
              <a:buNone/>
            </a:pPr>
            <a:endParaRPr lang="en-US" sz="1600" dirty="0"/>
          </a:p>
          <a:p>
            <a:pPr algn="just">
              <a:buNone/>
            </a:pPr>
            <a:r>
              <a:rPr lang="en-US" sz="1600" b="1" dirty="0"/>
              <a:t>        Both the Design Lanes and 3.0m Loaded Width in each lane shall be positioned to produce extreme force effects.</a:t>
            </a:r>
            <a:endParaRPr lang="en-US" sz="1600" dirty="0"/>
          </a:p>
          <a:p>
            <a:pPr lvl="1" algn="just">
              <a:buFont typeface="Wingdings" pitchFamily="2" charset="2"/>
              <a:buChar char="q"/>
            </a:pPr>
            <a:r>
              <a:rPr lang="en-US" sz="1600" dirty="0"/>
              <a:t>Center of truck wheels must be at least 600mm from the edge of a design lane</a:t>
            </a:r>
          </a:p>
          <a:p>
            <a:pPr lvl="1" algn="just">
              <a:buFont typeface="Wingdings" pitchFamily="2" charset="2"/>
              <a:buChar char="q"/>
            </a:pPr>
            <a:r>
              <a:rPr lang="en-US" sz="1600" dirty="0"/>
              <a:t>The lane load may be at the edge of a design lane. </a:t>
            </a:r>
          </a:p>
          <a:p>
            <a:pPr algn="just">
              <a:buNone/>
            </a:pPr>
            <a:endParaRPr lang="en-US" sz="1600" dirty="0"/>
          </a:p>
          <a:p>
            <a:pPr algn="just">
              <a:buNone/>
            </a:pPr>
            <a:r>
              <a:rPr lang="en-US" sz="1600" b="1" dirty="0">
                <a:solidFill>
                  <a:srgbClr val="FF0000"/>
                </a:solidFill>
              </a:rPr>
              <a:t>        3.6.1.3.1: General</a:t>
            </a:r>
            <a:endParaRPr lang="en-US" sz="1600" dirty="0">
              <a:solidFill>
                <a:srgbClr val="FF0000"/>
              </a:solidFill>
            </a:endParaRPr>
          </a:p>
          <a:p>
            <a:pPr lvl="1" algn="just">
              <a:buFont typeface="Wingdings" pitchFamily="2" charset="2"/>
              <a:buChar char="q"/>
            </a:pPr>
            <a:r>
              <a:rPr lang="en-US" sz="1600" b="1" dirty="0"/>
              <a:t>The governing force effect shall be taken as the larger of the following:</a:t>
            </a:r>
          </a:p>
          <a:p>
            <a:pPr lvl="1" algn="just">
              <a:buFont typeface="Wingdings" pitchFamily="2" charset="2"/>
              <a:buChar char="q"/>
            </a:pPr>
            <a:r>
              <a:rPr lang="en-US" sz="1600" dirty="0"/>
              <a:t>      The effect of the design tandem combined with the design lane load</a:t>
            </a:r>
          </a:p>
          <a:p>
            <a:pPr lvl="1" algn="just">
              <a:buFont typeface="Wingdings" pitchFamily="2" charset="2"/>
              <a:buChar char="q"/>
            </a:pPr>
            <a:r>
              <a:rPr lang="en-US" sz="1600" dirty="0"/>
              <a:t>      The effect of one design truck (HL-93) combined with the effect of the design lane load</a:t>
            </a:r>
          </a:p>
          <a:p>
            <a:pPr lvl="1" algn="just">
              <a:buFont typeface="Wingdings" pitchFamily="2" charset="2"/>
              <a:buChar char="q"/>
            </a:pPr>
            <a:r>
              <a:rPr lang="en-US" sz="1600" dirty="0"/>
              <a:t>       For negative moment between inflection points, 90% of the effect of two design trucks (HL-93 with         </a:t>
            </a:r>
          </a:p>
          <a:p>
            <a:pPr lvl="1" algn="just">
              <a:buNone/>
            </a:pPr>
            <a:r>
              <a:rPr lang="en-US" sz="1600" dirty="0"/>
              <a:t>             4.30m axle spacing) spaced at a minimum of 15.00m combined with 90% of the design lane load.</a:t>
            </a:r>
          </a:p>
          <a:p>
            <a:pPr>
              <a:buNone/>
            </a:pPr>
            <a:endParaRPr lang="en-US" sz="1600" b="1" dirty="0">
              <a:solidFill>
                <a:srgbClr val="FF0000"/>
              </a:solidFill>
            </a:endParaRPr>
          </a:p>
          <a:p>
            <a:pPr>
              <a:buNone/>
            </a:pPr>
            <a:endParaRPr lang="en-US" sz="1600" dirty="0">
              <a:solidFill>
                <a:srgbClr val="FF0000"/>
              </a:solidFill>
            </a:endParaRPr>
          </a:p>
          <a:p>
            <a:pPr lvl="1">
              <a:buNone/>
            </a:pPr>
            <a:endParaRPr lang="en-US" sz="1600" dirty="0"/>
          </a:p>
          <a:p>
            <a:pPr>
              <a:buNone/>
            </a:pPr>
            <a:endParaRPr lang="en-US" sz="1800" dirty="0"/>
          </a:p>
          <a:p>
            <a:pPr>
              <a:buNone/>
            </a:pPr>
            <a:endParaRPr lang="en-US" sz="1800" dirty="0"/>
          </a:p>
          <a:p>
            <a:pPr>
              <a:buNone/>
            </a:pPr>
            <a:endParaRPr lang="en-US" sz="1800" dirty="0"/>
          </a:p>
          <a:p>
            <a:pPr>
              <a:buNone/>
            </a:pPr>
            <a:endParaRPr lang="en-US" sz="20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4568</TotalTime>
  <Words>9673</Words>
  <Application>Microsoft Office PowerPoint</Application>
  <PresentationFormat>On-screen Show (4:3)</PresentationFormat>
  <Paragraphs>801</Paragraphs>
  <Slides>36</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Adobe Heiti Std R</vt: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فراس الصعيو</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Omar Qarani</cp:lastModifiedBy>
  <cp:revision>250</cp:revision>
  <dcterms:created xsi:type="dcterms:W3CDTF">2018-06-16T07:06:43Z</dcterms:created>
  <dcterms:modified xsi:type="dcterms:W3CDTF">2022-10-28T07:14:01Z</dcterms:modified>
</cp:coreProperties>
</file>