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313" r:id="rId4"/>
    <p:sldId id="314" r:id="rId5"/>
    <p:sldId id="315" r:id="rId6"/>
    <p:sldId id="321" r:id="rId7"/>
    <p:sldId id="322" r:id="rId8"/>
    <p:sldId id="324" r:id="rId9"/>
    <p:sldId id="325" r:id="rId10"/>
    <p:sldId id="326" r:id="rId11"/>
    <p:sldId id="327" r:id="rId12"/>
    <p:sldId id="328" r:id="rId13"/>
    <p:sldId id="329" r:id="rId14"/>
    <p:sldId id="330" r:id="rId15"/>
    <p:sldId id="331" r:id="rId16"/>
    <p:sldId id="336" r:id="rId17"/>
    <p:sldId id="339" r:id="rId18"/>
    <p:sldId id="340" r:id="rId19"/>
    <p:sldId id="341" r:id="rId20"/>
    <p:sldId id="342" r:id="rId21"/>
    <p:sldId id="343" r:id="rId22"/>
    <p:sldId id="344" r:id="rId23"/>
    <p:sldId id="345" r:id="rId24"/>
    <p:sldId id="346" r:id="rId25"/>
    <p:sldId id="347" r:id="rId26"/>
    <p:sldId id="348" r:id="rId27"/>
    <p:sldId id="349" r:id="rId28"/>
    <p:sldId id="350" r:id="rId29"/>
    <p:sldId id="351" r:id="rId30"/>
    <p:sldId id="352" r:id="rId31"/>
    <p:sldId id="353" r:id="rId32"/>
    <p:sldId id="354" r:id="rId33"/>
    <p:sldId id="35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89606" autoAdjust="0"/>
  </p:normalViewPr>
  <p:slideViewPr>
    <p:cSldViewPr>
      <p:cViewPr varScale="1">
        <p:scale>
          <a:sx n="64" d="100"/>
          <a:sy n="64" d="100"/>
        </p:scale>
        <p:origin x="692"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0BBB8E-6CAC-49EF-99D4-E4949151A8E9}" type="datetimeFigureOut">
              <a:rPr lang="en-US" smtClean="0"/>
              <a:pPr/>
              <a:t>10/4/2022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E9BFF3-07F3-48FC-9BFA-CE7FE301A52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E9BFF3-07F3-48FC-9BFA-CE7FE301A52F}"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81B333-2A6D-4339-8400-E7C28EFF9127}"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A3CDD-5B6A-4CBA-973D-2B34B5B547C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81B333-2A6D-4339-8400-E7C28EFF9127}"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A3CDD-5B6A-4CBA-973D-2B34B5B547C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81B333-2A6D-4339-8400-E7C28EFF9127}"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A3CDD-5B6A-4CBA-973D-2B34B5B547C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81B333-2A6D-4339-8400-E7C28EFF9127}"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A3CDD-5B6A-4CBA-973D-2B34B5B547C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81B333-2A6D-4339-8400-E7C28EFF9127}"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A3CDD-5B6A-4CBA-973D-2B34B5B547C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81B333-2A6D-4339-8400-E7C28EFF9127}" type="datetimeFigureOut">
              <a:rPr lang="en-US" smtClean="0"/>
              <a:pPr/>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A3CDD-5B6A-4CBA-973D-2B34B5B547C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81B333-2A6D-4339-8400-E7C28EFF9127}" type="datetimeFigureOut">
              <a:rPr lang="en-US" smtClean="0"/>
              <a:pPr/>
              <a:t>10/4/2022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3A3CDD-5B6A-4CBA-973D-2B34B5B547C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81B333-2A6D-4339-8400-E7C28EFF9127}" type="datetimeFigureOut">
              <a:rPr lang="en-US" smtClean="0"/>
              <a:pPr/>
              <a:t>10/4/2022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3A3CDD-5B6A-4CBA-973D-2B34B5B547C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1B333-2A6D-4339-8400-E7C28EFF9127}" type="datetimeFigureOut">
              <a:rPr lang="en-US" smtClean="0"/>
              <a:pPr/>
              <a:t>10/4/2022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3A3CDD-5B6A-4CBA-973D-2B34B5B547C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81B333-2A6D-4339-8400-E7C28EFF9127}" type="datetimeFigureOut">
              <a:rPr lang="en-US" smtClean="0"/>
              <a:pPr/>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A3CDD-5B6A-4CBA-973D-2B34B5B547C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81B333-2A6D-4339-8400-E7C28EFF9127}" type="datetimeFigureOut">
              <a:rPr lang="en-US" smtClean="0"/>
              <a:pPr/>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A3CDD-5B6A-4CBA-973D-2B34B5B547C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1B333-2A6D-4339-8400-E7C28EFF9127}" type="datetimeFigureOut">
              <a:rPr lang="en-US" smtClean="0"/>
              <a:pPr/>
              <a:t>10/4/2022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A3CDD-5B6A-4CBA-973D-2B34B5B547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oleObject" Target="../embeddings/oleObject4.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wmf"/><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oleObject" Target="../embeddings/oleObject10.bin"/><Relationship Id="rId4" Type="http://schemas.openxmlformats.org/officeDocument/2006/relationships/image" Target="../media/image23.wmf"/></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0"/>
            <a:ext cx="8458200" cy="1938992"/>
          </a:xfrm>
          <a:prstGeom prst="rect">
            <a:avLst/>
          </a:prstGeom>
          <a:noFill/>
        </p:spPr>
        <p:txBody>
          <a:bodyPr wrap="square" lIns="91440" tIns="45720" rIns="91440" bIns="45720">
            <a:spAutoFit/>
          </a:bodyPr>
          <a:lstStyle/>
          <a:p>
            <a:pPr algn="ct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Analysis and design of</a:t>
            </a:r>
          </a:p>
          <a:p>
            <a:pPr algn="ctr"/>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two-way slabs  </a:t>
            </a:r>
            <a:endParaRPr lang="en-US" sz="6000" b="1" dirty="0">
              <a:ln w="1905"/>
              <a:solidFill>
                <a:schemeClr val="bg1"/>
              </a:solidFill>
              <a:effectLst>
                <a:innerShdw blurRad="69850" dist="43180" dir="5400000">
                  <a:srgbClr val="000000">
                    <a:alpha val="65000"/>
                  </a:srgbClr>
                </a:inn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9525000" cy="7315200"/>
          </a:xfrm>
        </p:spPr>
        <p:txBody>
          <a:bodyPr>
            <a:noAutofit/>
          </a:bodyPr>
          <a:lstStyle/>
          <a:p>
            <a:pPr algn="just">
              <a:buNone/>
            </a:pPr>
            <a:r>
              <a:rPr lang="en-US" sz="2000" b="1" dirty="0"/>
              <a:t>        8.3—Design limits </a:t>
            </a:r>
            <a:endParaRPr lang="en-US" sz="2000" dirty="0"/>
          </a:p>
          <a:p>
            <a:pPr algn="just">
              <a:buNone/>
            </a:pPr>
            <a:r>
              <a:rPr lang="en-US" sz="2000" dirty="0"/>
              <a:t>      </a:t>
            </a:r>
            <a:r>
              <a:rPr lang="en-US" sz="2000" b="1" dirty="0">
                <a:solidFill>
                  <a:srgbClr val="FF0000"/>
                </a:solidFill>
              </a:rPr>
              <a:t> 8.3.1 </a:t>
            </a:r>
            <a:r>
              <a:rPr lang="en-US" sz="2000" dirty="0"/>
              <a:t>Minimum slab thickness</a:t>
            </a:r>
          </a:p>
          <a:p>
            <a:pPr algn="just">
              <a:buNone/>
            </a:pPr>
            <a:endParaRPr lang="en-US" sz="2000" dirty="0"/>
          </a:p>
          <a:p>
            <a:pPr algn="just">
              <a:buNone/>
            </a:pPr>
            <a:r>
              <a:rPr lang="en-US" sz="2000" b="1" dirty="0"/>
              <a:t>       R8.3.1</a:t>
            </a:r>
            <a:r>
              <a:rPr lang="en-US" sz="2000" dirty="0"/>
              <a:t> </a:t>
            </a:r>
            <a:r>
              <a:rPr lang="en-US" sz="2000" dirty="0">
                <a:solidFill>
                  <a:schemeClr val="tx2">
                    <a:lumMod val="60000"/>
                    <a:lumOff val="40000"/>
                  </a:schemeClr>
                </a:solidFill>
              </a:rPr>
              <a:t>The minimum slab thicknesses in 8.3.1.1 and 8.3.1.2 </a:t>
            </a:r>
            <a:r>
              <a:rPr lang="en-US" sz="2000" u="sng" dirty="0">
                <a:solidFill>
                  <a:schemeClr val="tx2">
                    <a:lumMod val="60000"/>
                    <a:lumOff val="40000"/>
                  </a:schemeClr>
                </a:solidFill>
              </a:rPr>
              <a:t>are independent of loading and concrete modulus of elasticity,</a:t>
            </a:r>
            <a:r>
              <a:rPr lang="en-US" sz="2000" dirty="0">
                <a:solidFill>
                  <a:schemeClr val="tx2">
                    <a:lumMod val="60000"/>
                    <a:lumOff val="40000"/>
                  </a:schemeClr>
                </a:solidFill>
              </a:rPr>
              <a:t> both of which have significant effects on deflections. These minimum thicknesses are not applicable to slabs with unusually heavy superimposed sustained loads or for concrete with modulus of elasticity significantly lower than that of ordinary normal-weight concrete. Deflections should be calculated for such situations.</a:t>
            </a:r>
          </a:p>
          <a:p>
            <a:pPr algn="just">
              <a:buNone/>
            </a:pPr>
            <a:r>
              <a:rPr lang="en-US" sz="2000" dirty="0"/>
              <a:t>       </a:t>
            </a:r>
            <a:r>
              <a:rPr lang="en-US" sz="2000" b="1" dirty="0">
                <a:solidFill>
                  <a:srgbClr val="FF0000"/>
                </a:solidFill>
              </a:rPr>
              <a:t>8.3.1.1 </a:t>
            </a:r>
            <a:r>
              <a:rPr lang="en-US" sz="2000" dirty="0">
                <a:solidFill>
                  <a:schemeClr val="tx2">
                    <a:lumMod val="60000"/>
                    <a:lumOff val="40000"/>
                  </a:schemeClr>
                </a:solidFill>
              </a:rPr>
              <a:t>For non-prestressed slabs without interior beams spanning between supports on all sides, having </a:t>
            </a:r>
            <a:r>
              <a:rPr lang="en-US" sz="2000" b="1" dirty="0">
                <a:solidFill>
                  <a:schemeClr val="tx2">
                    <a:lumMod val="60000"/>
                    <a:lumOff val="40000"/>
                  </a:schemeClr>
                </a:solidFill>
              </a:rPr>
              <a:t>a maximum ratio of long-to-short span of 2</a:t>
            </a:r>
            <a:r>
              <a:rPr lang="en-US" sz="2000" dirty="0">
                <a:solidFill>
                  <a:schemeClr val="tx2">
                    <a:lumMod val="60000"/>
                    <a:lumOff val="40000"/>
                  </a:schemeClr>
                </a:solidFill>
              </a:rPr>
              <a:t>, overall slab thickness h shall not be less than the limits in Table 8.3.1.1, and shall be at least the value in (a) or (b), unless the calculated deflection limits of 8.3.2 are satisfied:</a:t>
            </a:r>
          </a:p>
          <a:p>
            <a:pPr algn="just">
              <a:buNone/>
            </a:pPr>
            <a:endParaRPr lang="en-US" sz="2000" dirty="0">
              <a:solidFill>
                <a:schemeClr val="tx2">
                  <a:lumMod val="60000"/>
                  <a:lumOff val="40000"/>
                </a:schemeClr>
              </a:solidFill>
            </a:endParaRPr>
          </a:p>
          <a:p>
            <a:pPr algn="just">
              <a:buNone/>
            </a:pPr>
            <a:r>
              <a:rPr lang="en-US" sz="2000" dirty="0">
                <a:solidFill>
                  <a:schemeClr val="tx2">
                    <a:lumMod val="60000"/>
                    <a:lumOff val="40000"/>
                  </a:schemeClr>
                </a:solidFill>
              </a:rPr>
              <a:t>       (</a:t>
            </a:r>
            <a:r>
              <a:rPr lang="en-US" sz="2000" b="1" dirty="0">
                <a:solidFill>
                  <a:schemeClr val="tx2">
                    <a:lumMod val="60000"/>
                    <a:lumOff val="40000"/>
                  </a:schemeClr>
                </a:solidFill>
              </a:rPr>
              <a:t>a</a:t>
            </a:r>
            <a:r>
              <a:rPr lang="en-US" sz="2000" dirty="0">
                <a:solidFill>
                  <a:schemeClr val="tx2">
                    <a:lumMod val="60000"/>
                    <a:lumOff val="40000"/>
                  </a:schemeClr>
                </a:solidFill>
              </a:rPr>
              <a:t>) Slabs without drop panels as given in 8.2.4 ..........125 mm.</a:t>
            </a:r>
          </a:p>
          <a:p>
            <a:pPr algn="just">
              <a:buNone/>
            </a:pPr>
            <a:r>
              <a:rPr lang="en-US" sz="2000" dirty="0">
                <a:solidFill>
                  <a:schemeClr val="tx2">
                    <a:lumMod val="60000"/>
                    <a:lumOff val="40000"/>
                  </a:schemeClr>
                </a:solidFill>
              </a:rPr>
              <a:t>       (</a:t>
            </a:r>
            <a:r>
              <a:rPr lang="en-US" sz="2000" b="1" dirty="0">
                <a:solidFill>
                  <a:schemeClr val="tx2">
                    <a:lumMod val="60000"/>
                    <a:lumOff val="40000"/>
                  </a:schemeClr>
                </a:solidFill>
              </a:rPr>
              <a:t>b</a:t>
            </a:r>
            <a:r>
              <a:rPr lang="en-US" sz="2000" dirty="0">
                <a:solidFill>
                  <a:schemeClr val="tx2">
                    <a:lumMod val="60000"/>
                    <a:lumOff val="40000"/>
                  </a:schemeClr>
                </a:solidFill>
              </a:rPr>
              <a:t>) Slabs with drop panels as given in 8.2.4 ...............100 mm.</a:t>
            </a:r>
          </a:p>
          <a:p>
            <a:pPr>
              <a:buNone/>
            </a:pPr>
            <a:endParaRPr lang="en-US" sz="1800" dirty="0">
              <a:solidFill>
                <a:schemeClr val="tx2">
                  <a:lumMod val="60000"/>
                  <a:lumOff val="40000"/>
                </a:schemeClr>
              </a:solidFill>
            </a:endParaRPr>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lgn="just">
              <a:buNone/>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9525000" cy="7315200"/>
          </a:xfrm>
        </p:spPr>
        <p:txBody>
          <a:bodyPr>
            <a:noAutofit/>
          </a:bodyPr>
          <a:lstStyle/>
          <a:p>
            <a:pPr>
              <a:buNone/>
            </a:pPr>
            <a:r>
              <a:rPr lang="en-US" sz="2000" dirty="0"/>
              <a:t>      </a:t>
            </a:r>
            <a:r>
              <a:rPr lang="en-US" sz="2000" b="1" dirty="0">
                <a:solidFill>
                  <a:schemeClr val="tx2">
                    <a:lumMod val="60000"/>
                    <a:lumOff val="40000"/>
                  </a:schemeClr>
                </a:solidFill>
              </a:rPr>
              <a:t>Table 8.3.1.1</a:t>
            </a:r>
            <a:r>
              <a:rPr lang="en-US" sz="2000" dirty="0">
                <a:solidFill>
                  <a:schemeClr val="tx2">
                    <a:lumMod val="60000"/>
                    <a:lumOff val="40000"/>
                  </a:schemeClr>
                </a:solidFill>
              </a:rPr>
              <a:t>—Minimum thickness of non-prestressed two-way slabs without interior beams (mm)</a:t>
            </a:r>
            <a:r>
              <a:rPr lang="en-US" sz="2000" b="1" dirty="0">
                <a:solidFill>
                  <a:schemeClr val="tx2">
                    <a:lumMod val="60000"/>
                    <a:lumOff val="40000"/>
                  </a:schemeClr>
                </a:solidFill>
              </a:rPr>
              <a:t>[1]</a:t>
            </a:r>
          </a:p>
          <a:p>
            <a:pPr>
              <a:buNone/>
            </a:pPr>
            <a:endParaRPr lang="en-US" sz="2000" dirty="0">
              <a:solidFill>
                <a:schemeClr val="tx2">
                  <a:lumMod val="60000"/>
                  <a:lumOff val="40000"/>
                </a:schemeClr>
              </a:solidFill>
            </a:endParaRPr>
          </a:p>
          <a:p>
            <a:pPr>
              <a:buNone/>
            </a:pPr>
            <a:endParaRPr lang="en-US" sz="2000" dirty="0">
              <a:solidFill>
                <a:schemeClr val="tx2">
                  <a:lumMod val="60000"/>
                  <a:lumOff val="40000"/>
                </a:schemeClr>
              </a:solidFill>
            </a:endParaRPr>
          </a:p>
          <a:p>
            <a:pPr>
              <a:buNone/>
            </a:pPr>
            <a:endParaRPr lang="en-US" sz="2000" dirty="0">
              <a:solidFill>
                <a:schemeClr val="tx2">
                  <a:lumMod val="60000"/>
                  <a:lumOff val="40000"/>
                </a:schemeClr>
              </a:solidFill>
            </a:endParaRPr>
          </a:p>
          <a:p>
            <a:pPr>
              <a:buNone/>
            </a:pPr>
            <a:endParaRPr lang="en-US" sz="2000" dirty="0">
              <a:solidFill>
                <a:schemeClr val="tx2">
                  <a:lumMod val="60000"/>
                  <a:lumOff val="40000"/>
                </a:schemeClr>
              </a:solidFill>
            </a:endParaRPr>
          </a:p>
          <a:p>
            <a:pPr>
              <a:buNone/>
            </a:pPr>
            <a:endParaRPr lang="en-US" sz="2000" dirty="0">
              <a:solidFill>
                <a:schemeClr val="tx2">
                  <a:lumMod val="60000"/>
                  <a:lumOff val="40000"/>
                </a:schemeClr>
              </a:solidFill>
            </a:endParaRPr>
          </a:p>
          <a:p>
            <a:pPr>
              <a:buNone/>
            </a:pPr>
            <a:endParaRPr lang="en-US" sz="2000" dirty="0">
              <a:solidFill>
                <a:schemeClr val="tx2">
                  <a:lumMod val="60000"/>
                  <a:lumOff val="40000"/>
                </a:schemeClr>
              </a:solidFill>
            </a:endParaRPr>
          </a:p>
          <a:p>
            <a:pPr>
              <a:buNone/>
            </a:pPr>
            <a:r>
              <a:rPr lang="en-US" sz="2000" b="1" i="1" dirty="0">
                <a:solidFill>
                  <a:schemeClr val="tx2">
                    <a:lumMod val="60000"/>
                    <a:lumOff val="40000"/>
                  </a:schemeClr>
                </a:solidFill>
              </a:rPr>
              <a:t>      </a:t>
            </a:r>
          </a:p>
          <a:p>
            <a:pPr>
              <a:buNone/>
            </a:pPr>
            <a:r>
              <a:rPr lang="en-US" sz="2000" b="1" i="1" dirty="0">
                <a:solidFill>
                  <a:schemeClr val="tx2">
                    <a:lumMod val="60000"/>
                    <a:lumOff val="40000"/>
                  </a:schemeClr>
                </a:solidFill>
              </a:rPr>
              <a:t>      [1] </a:t>
            </a:r>
            <a:r>
              <a:rPr lang="en-US" sz="2000" i="1" dirty="0" err="1">
                <a:solidFill>
                  <a:schemeClr val="tx2">
                    <a:lumMod val="60000"/>
                    <a:lumOff val="40000"/>
                  </a:schemeClr>
                </a:solidFill>
              </a:rPr>
              <a:t>ℓ</a:t>
            </a:r>
            <a:r>
              <a:rPr lang="en-US" sz="2000" i="1" baseline="-25000" dirty="0" err="1">
                <a:solidFill>
                  <a:schemeClr val="tx2">
                    <a:lumMod val="60000"/>
                    <a:lumOff val="40000"/>
                  </a:schemeClr>
                </a:solidFill>
              </a:rPr>
              <a:t>n</a:t>
            </a:r>
            <a:r>
              <a:rPr lang="en-US" sz="2000" i="1" dirty="0">
                <a:solidFill>
                  <a:schemeClr val="tx2">
                    <a:lumMod val="60000"/>
                    <a:lumOff val="40000"/>
                  </a:schemeClr>
                </a:solidFill>
              </a:rPr>
              <a:t> is the clear span in the long direction, measured face-to-face of supports (mm).</a:t>
            </a:r>
            <a:endParaRPr lang="en-US" sz="2000" dirty="0">
              <a:solidFill>
                <a:schemeClr val="tx2">
                  <a:lumMod val="60000"/>
                  <a:lumOff val="40000"/>
                </a:schemeClr>
              </a:solidFill>
            </a:endParaRPr>
          </a:p>
          <a:p>
            <a:pPr>
              <a:buNone/>
            </a:pPr>
            <a:r>
              <a:rPr lang="en-US" sz="2000" b="1" i="1" dirty="0">
                <a:solidFill>
                  <a:schemeClr val="tx2">
                    <a:lumMod val="60000"/>
                    <a:lumOff val="40000"/>
                  </a:schemeClr>
                </a:solidFill>
              </a:rPr>
              <a:t>      [2] </a:t>
            </a:r>
            <a:r>
              <a:rPr lang="en-US" sz="2000" i="1" dirty="0">
                <a:solidFill>
                  <a:schemeClr val="tx2">
                    <a:lumMod val="60000"/>
                    <a:lumOff val="40000"/>
                  </a:schemeClr>
                </a:solidFill>
              </a:rPr>
              <a:t>For </a:t>
            </a:r>
            <a:r>
              <a:rPr lang="en-US" sz="2000" i="1" dirty="0" err="1">
                <a:solidFill>
                  <a:schemeClr val="tx2">
                    <a:lumMod val="60000"/>
                    <a:lumOff val="40000"/>
                  </a:schemeClr>
                </a:solidFill>
              </a:rPr>
              <a:t>f</a:t>
            </a:r>
            <a:r>
              <a:rPr lang="en-US" sz="2000" i="1" baseline="-25000" dirty="0" err="1">
                <a:solidFill>
                  <a:schemeClr val="tx2">
                    <a:lumMod val="60000"/>
                    <a:lumOff val="40000"/>
                  </a:schemeClr>
                </a:solidFill>
              </a:rPr>
              <a:t>y</a:t>
            </a:r>
            <a:r>
              <a:rPr lang="en-US" sz="2000" i="1" dirty="0">
                <a:solidFill>
                  <a:schemeClr val="tx2">
                    <a:lumMod val="60000"/>
                    <a:lumOff val="40000"/>
                  </a:schemeClr>
                </a:solidFill>
              </a:rPr>
              <a:t> between the values given in the table, minimum thickness shall be calculated by linear interpolation.</a:t>
            </a:r>
            <a:endParaRPr lang="en-US" sz="2000" dirty="0">
              <a:solidFill>
                <a:schemeClr val="tx2">
                  <a:lumMod val="60000"/>
                  <a:lumOff val="40000"/>
                </a:schemeClr>
              </a:solidFill>
            </a:endParaRPr>
          </a:p>
          <a:p>
            <a:pPr>
              <a:buNone/>
            </a:pPr>
            <a:r>
              <a:rPr lang="en-US" sz="2000" b="1" i="1" dirty="0">
                <a:solidFill>
                  <a:schemeClr val="tx2">
                    <a:lumMod val="60000"/>
                    <a:lumOff val="40000"/>
                  </a:schemeClr>
                </a:solidFill>
              </a:rPr>
              <a:t>      [3]</a:t>
            </a:r>
            <a:r>
              <a:rPr lang="en-US" sz="2000" i="1" dirty="0">
                <a:solidFill>
                  <a:schemeClr val="tx2">
                    <a:lumMod val="60000"/>
                    <a:lumOff val="40000"/>
                  </a:schemeClr>
                </a:solidFill>
              </a:rPr>
              <a:t> Drop panels as given in 8.2.4.</a:t>
            </a:r>
            <a:endParaRPr lang="en-US" sz="2000" dirty="0">
              <a:solidFill>
                <a:schemeClr val="tx2">
                  <a:lumMod val="60000"/>
                  <a:lumOff val="40000"/>
                </a:schemeClr>
              </a:solidFill>
            </a:endParaRPr>
          </a:p>
          <a:p>
            <a:pPr>
              <a:buNone/>
            </a:pPr>
            <a:r>
              <a:rPr lang="en-US" sz="2000" b="1" i="1" dirty="0">
                <a:solidFill>
                  <a:schemeClr val="tx2">
                    <a:lumMod val="60000"/>
                    <a:lumOff val="40000"/>
                  </a:schemeClr>
                </a:solidFill>
              </a:rPr>
              <a:t>      [4] </a:t>
            </a:r>
            <a:r>
              <a:rPr lang="en-US" sz="2000" i="1" dirty="0">
                <a:solidFill>
                  <a:schemeClr val="tx2">
                    <a:lumMod val="60000"/>
                    <a:lumOff val="40000"/>
                  </a:schemeClr>
                </a:solidFill>
              </a:rPr>
              <a:t>Slabs with beams between columns along exterior edges. Exterior panels shall be considered to be without edge beams if </a:t>
            </a:r>
            <a:r>
              <a:rPr lang="en-US" sz="2000" b="1" i="1" dirty="0" err="1">
                <a:solidFill>
                  <a:schemeClr val="tx2">
                    <a:lumMod val="60000"/>
                    <a:lumOff val="40000"/>
                  </a:schemeClr>
                </a:solidFill>
              </a:rPr>
              <a:t>α</a:t>
            </a:r>
            <a:r>
              <a:rPr lang="en-US" sz="2000" b="1" i="1" baseline="-25000" dirty="0" err="1">
                <a:solidFill>
                  <a:schemeClr val="tx2">
                    <a:lumMod val="60000"/>
                    <a:lumOff val="40000"/>
                  </a:schemeClr>
                </a:solidFill>
              </a:rPr>
              <a:t>f</a:t>
            </a:r>
            <a:r>
              <a:rPr lang="en-US" sz="2000" i="1" dirty="0">
                <a:solidFill>
                  <a:schemeClr val="tx2">
                    <a:lumMod val="60000"/>
                    <a:lumOff val="40000"/>
                  </a:schemeClr>
                </a:solidFill>
              </a:rPr>
              <a:t> is less than 0.8. The value of </a:t>
            </a:r>
            <a:r>
              <a:rPr lang="en-US" sz="2000" b="1" i="1" dirty="0" err="1">
                <a:solidFill>
                  <a:schemeClr val="tx2">
                    <a:lumMod val="60000"/>
                    <a:lumOff val="40000"/>
                  </a:schemeClr>
                </a:solidFill>
              </a:rPr>
              <a:t>α</a:t>
            </a:r>
            <a:r>
              <a:rPr lang="en-US" sz="2000" b="1" i="1" baseline="-25000" dirty="0" err="1">
                <a:solidFill>
                  <a:schemeClr val="tx2">
                    <a:lumMod val="60000"/>
                    <a:lumOff val="40000"/>
                  </a:schemeClr>
                </a:solidFill>
              </a:rPr>
              <a:t>f</a:t>
            </a:r>
            <a:r>
              <a:rPr lang="en-US" sz="2000" i="1" dirty="0">
                <a:solidFill>
                  <a:schemeClr val="tx2">
                    <a:lumMod val="60000"/>
                    <a:lumOff val="40000"/>
                  </a:schemeClr>
                </a:solidFill>
              </a:rPr>
              <a:t> for the edge beam shall be calculated in accordance with 8.10.2.7.</a:t>
            </a:r>
          </a:p>
          <a:p>
            <a:pPr>
              <a:buNone/>
            </a:pPr>
            <a:endParaRPr lang="en-US" sz="2000" dirty="0">
              <a:solidFill>
                <a:schemeClr val="tx2">
                  <a:lumMod val="60000"/>
                  <a:lumOff val="40000"/>
                </a:schemeClr>
              </a:solidFill>
            </a:endParaRPr>
          </a:p>
          <a:p>
            <a:pPr>
              <a:buNone/>
            </a:pPr>
            <a:endParaRPr lang="en-US" sz="2000" dirty="0"/>
          </a:p>
          <a:p>
            <a:pPr>
              <a:buNone/>
            </a:pPr>
            <a:r>
              <a:rPr lang="en-US" sz="2000" dirty="0"/>
              <a:t>      </a:t>
            </a:r>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lgn="just">
              <a:buNone/>
            </a:pPr>
            <a:endParaRPr lang="en-US" sz="1600" dirty="0"/>
          </a:p>
        </p:txBody>
      </p:sp>
      <p:pic>
        <p:nvPicPr>
          <p:cNvPr id="244740" name="Picture 4"/>
          <p:cNvPicPr>
            <a:picLocks noChangeAspect="1" noChangeArrowheads="1"/>
          </p:cNvPicPr>
          <p:nvPr/>
        </p:nvPicPr>
        <p:blipFill>
          <a:blip r:embed="rId2"/>
          <a:srcRect/>
          <a:stretch>
            <a:fillRect/>
          </a:stretch>
        </p:blipFill>
        <p:spPr bwMode="auto">
          <a:xfrm>
            <a:off x="-1" y="685800"/>
            <a:ext cx="9144001" cy="2590799"/>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9525000" cy="7315200"/>
          </a:xfrm>
        </p:spPr>
        <p:txBody>
          <a:bodyPr>
            <a:noAutofit/>
          </a:bodyPr>
          <a:lstStyle/>
          <a:p>
            <a:pPr algn="just">
              <a:buNone/>
            </a:pPr>
            <a:r>
              <a:rPr lang="en-US" sz="2000" dirty="0"/>
              <a:t>      </a:t>
            </a:r>
            <a:r>
              <a:rPr lang="en-US" sz="1600" b="1" dirty="0"/>
              <a:t>8.3.1.2</a:t>
            </a:r>
            <a:r>
              <a:rPr lang="en-US" sz="1600" dirty="0"/>
              <a:t> </a:t>
            </a:r>
            <a:r>
              <a:rPr lang="en-US" sz="1600" dirty="0">
                <a:solidFill>
                  <a:schemeClr val="tx2">
                    <a:lumMod val="60000"/>
                    <a:lumOff val="40000"/>
                  </a:schemeClr>
                </a:solidFill>
              </a:rPr>
              <a:t>For non-prestressed slabs with beams spanning between supports on all sides, overall slab thickness h shall satisfy the limits in Table 8.3.1.2, unless the calculated deflection limits of 8.3.2 are satisfied.     </a:t>
            </a:r>
          </a:p>
          <a:p>
            <a:pPr algn="just">
              <a:buNone/>
            </a:pPr>
            <a:r>
              <a:rPr lang="en-US" sz="1600" dirty="0">
                <a:solidFill>
                  <a:schemeClr val="tx2">
                    <a:lumMod val="60000"/>
                    <a:lumOff val="40000"/>
                  </a:schemeClr>
                </a:solidFill>
              </a:rPr>
              <a:t>                    Table 8.3.1.2- Minimum thickness of non-prestressed two-way slabs</a:t>
            </a:r>
          </a:p>
          <a:p>
            <a:pPr algn="just">
              <a:buNone/>
            </a:pPr>
            <a:r>
              <a:rPr lang="en-US" sz="1600" dirty="0">
                <a:solidFill>
                  <a:schemeClr val="tx2">
                    <a:lumMod val="60000"/>
                    <a:lumOff val="40000"/>
                  </a:schemeClr>
                </a:solidFill>
              </a:rPr>
              <a:t>                                              With beams spanning between supports on all sides </a:t>
            </a:r>
          </a:p>
          <a:p>
            <a:pPr algn="just">
              <a:buNone/>
            </a:pPr>
            <a:endParaRPr lang="en-US" sz="2000" dirty="0">
              <a:solidFill>
                <a:schemeClr val="tx2">
                  <a:lumMod val="60000"/>
                  <a:lumOff val="40000"/>
                </a:schemeClr>
              </a:solidFill>
            </a:endParaRPr>
          </a:p>
          <a:p>
            <a:pPr algn="just">
              <a:buNone/>
            </a:pPr>
            <a:endParaRPr lang="en-US" sz="2000" dirty="0">
              <a:solidFill>
                <a:schemeClr val="tx2">
                  <a:lumMod val="60000"/>
                  <a:lumOff val="40000"/>
                </a:schemeClr>
              </a:solidFill>
            </a:endParaRPr>
          </a:p>
          <a:p>
            <a:pPr algn="just">
              <a:buNone/>
            </a:pPr>
            <a:r>
              <a:rPr lang="en-US" sz="2000" dirty="0">
                <a:solidFill>
                  <a:schemeClr val="tx2">
                    <a:lumMod val="60000"/>
                    <a:lumOff val="40000"/>
                  </a:schemeClr>
                </a:solidFill>
              </a:rPr>
              <a:t>      </a:t>
            </a:r>
          </a:p>
          <a:p>
            <a:pPr algn="just">
              <a:buNone/>
            </a:pPr>
            <a:endParaRPr lang="en-US" sz="1800" dirty="0">
              <a:solidFill>
                <a:schemeClr val="tx2">
                  <a:lumMod val="60000"/>
                  <a:lumOff val="40000"/>
                </a:schemeClr>
              </a:solidFill>
            </a:endParaRPr>
          </a:p>
          <a:p>
            <a:pPr algn="just">
              <a:buNone/>
            </a:pPr>
            <a:endParaRPr lang="en-US" sz="1800" dirty="0">
              <a:solidFill>
                <a:schemeClr val="tx2">
                  <a:lumMod val="60000"/>
                  <a:lumOff val="40000"/>
                </a:schemeClr>
              </a:solidFill>
            </a:endParaRPr>
          </a:p>
          <a:p>
            <a:pPr algn="just">
              <a:buNone/>
            </a:pPr>
            <a:endParaRPr lang="en-US" sz="1800" dirty="0">
              <a:solidFill>
                <a:schemeClr val="tx2">
                  <a:lumMod val="60000"/>
                  <a:lumOff val="40000"/>
                </a:schemeClr>
              </a:solidFill>
            </a:endParaRPr>
          </a:p>
          <a:p>
            <a:pPr algn="just">
              <a:buNone/>
            </a:pPr>
            <a:endParaRPr lang="en-US" sz="1800" dirty="0">
              <a:solidFill>
                <a:schemeClr val="tx2">
                  <a:lumMod val="60000"/>
                  <a:lumOff val="40000"/>
                </a:schemeClr>
              </a:solidFill>
            </a:endParaRPr>
          </a:p>
          <a:p>
            <a:pPr algn="just">
              <a:buNone/>
            </a:pPr>
            <a:endParaRPr lang="en-US" sz="1800" dirty="0">
              <a:solidFill>
                <a:schemeClr val="tx2">
                  <a:lumMod val="60000"/>
                  <a:lumOff val="40000"/>
                </a:schemeClr>
              </a:solidFill>
            </a:endParaRPr>
          </a:p>
          <a:p>
            <a:pPr algn="just">
              <a:buNone/>
            </a:pPr>
            <a:r>
              <a:rPr lang="en-US" sz="1600" b="1" i="1" dirty="0">
                <a:solidFill>
                  <a:schemeClr val="tx2">
                    <a:lumMod val="60000"/>
                    <a:lumOff val="40000"/>
                  </a:schemeClr>
                </a:solidFill>
              </a:rPr>
              <a:t>        [1]</a:t>
            </a:r>
            <a:r>
              <a:rPr lang="en-US" sz="1600" i="1" dirty="0">
                <a:solidFill>
                  <a:schemeClr val="tx2">
                    <a:lumMod val="60000"/>
                    <a:lumOff val="40000"/>
                  </a:schemeClr>
                </a:solidFill>
              </a:rPr>
              <a:t> </a:t>
            </a:r>
            <a:r>
              <a:rPr lang="en-US" sz="1600" i="1" dirty="0" err="1">
                <a:solidFill>
                  <a:schemeClr val="tx2">
                    <a:lumMod val="60000"/>
                    <a:lumOff val="40000"/>
                  </a:schemeClr>
                </a:solidFill>
              </a:rPr>
              <a:t>α</a:t>
            </a:r>
            <a:r>
              <a:rPr lang="en-US" sz="1600" i="1" baseline="-25000" dirty="0" err="1">
                <a:solidFill>
                  <a:schemeClr val="tx2">
                    <a:lumMod val="60000"/>
                    <a:lumOff val="40000"/>
                  </a:schemeClr>
                </a:solidFill>
              </a:rPr>
              <a:t>fm</a:t>
            </a:r>
            <a:r>
              <a:rPr lang="en-US" sz="1600" i="1" dirty="0">
                <a:solidFill>
                  <a:schemeClr val="tx2">
                    <a:lumMod val="60000"/>
                    <a:lumOff val="40000"/>
                  </a:schemeClr>
                </a:solidFill>
              </a:rPr>
              <a:t> is the average value of </a:t>
            </a:r>
            <a:r>
              <a:rPr lang="en-US" sz="1600" i="1" dirty="0" err="1">
                <a:solidFill>
                  <a:schemeClr val="tx2">
                    <a:lumMod val="60000"/>
                    <a:lumOff val="40000"/>
                  </a:schemeClr>
                </a:solidFill>
              </a:rPr>
              <a:t>α</a:t>
            </a:r>
            <a:r>
              <a:rPr lang="en-US" sz="1600" i="1" baseline="-25000" dirty="0" err="1">
                <a:solidFill>
                  <a:schemeClr val="tx2">
                    <a:lumMod val="60000"/>
                    <a:lumOff val="40000"/>
                  </a:schemeClr>
                </a:solidFill>
              </a:rPr>
              <a:t>f</a:t>
            </a:r>
            <a:r>
              <a:rPr lang="en-US" sz="1600" i="1" dirty="0">
                <a:solidFill>
                  <a:schemeClr val="tx2">
                    <a:lumMod val="60000"/>
                    <a:lumOff val="40000"/>
                  </a:schemeClr>
                </a:solidFill>
              </a:rPr>
              <a:t> for all beams on edges of a panel and </a:t>
            </a:r>
            <a:r>
              <a:rPr lang="en-US" sz="1600" i="1" dirty="0" err="1">
                <a:solidFill>
                  <a:schemeClr val="tx2">
                    <a:lumMod val="60000"/>
                    <a:lumOff val="40000"/>
                  </a:schemeClr>
                </a:solidFill>
              </a:rPr>
              <a:t>α</a:t>
            </a:r>
            <a:r>
              <a:rPr lang="en-US" sz="1600" i="1" baseline="-25000" dirty="0" err="1">
                <a:solidFill>
                  <a:schemeClr val="tx2">
                    <a:lumMod val="60000"/>
                    <a:lumOff val="40000"/>
                  </a:schemeClr>
                </a:solidFill>
              </a:rPr>
              <a:t>f</a:t>
            </a:r>
            <a:r>
              <a:rPr lang="en-US" sz="1600" i="1" dirty="0">
                <a:solidFill>
                  <a:schemeClr val="tx2">
                    <a:lumMod val="60000"/>
                    <a:lumOff val="40000"/>
                  </a:schemeClr>
                </a:solidFill>
              </a:rPr>
              <a:t>  shall be calculated in accordance with 8.10.2.7.</a:t>
            </a:r>
            <a:endParaRPr lang="en-US" sz="1600" dirty="0">
              <a:solidFill>
                <a:schemeClr val="tx2">
                  <a:lumMod val="60000"/>
                  <a:lumOff val="40000"/>
                </a:schemeClr>
              </a:solidFill>
            </a:endParaRPr>
          </a:p>
          <a:p>
            <a:pPr algn="just">
              <a:buNone/>
            </a:pPr>
            <a:r>
              <a:rPr lang="en-US" sz="1600" i="1" dirty="0">
                <a:solidFill>
                  <a:schemeClr val="tx2">
                    <a:lumMod val="60000"/>
                    <a:lumOff val="40000"/>
                  </a:schemeClr>
                </a:solidFill>
              </a:rPr>
              <a:t>        </a:t>
            </a:r>
            <a:r>
              <a:rPr lang="en-US" sz="1600" b="1" i="1" dirty="0">
                <a:solidFill>
                  <a:schemeClr val="tx2">
                    <a:lumMod val="60000"/>
                    <a:lumOff val="40000"/>
                  </a:schemeClr>
                </a:solidFill>
              </a:rPr>
              <a:t>[2]</a:t>
            </a:r>
            <a:r>
              <a:rPr lang="en-US" sz="1600" i="1" dirty="0">
                <a:solidFill>
                  <a:schemeClr val="tx2">
                    <a:lumMod val="60000"/>
                    <a:lumOff val="40000"/>
                  </a:schemeClr>
                </a:solidFill>
              </a:rPr>
              <a:t> </a:t>
            </a:r>
            <a:r>
              <a:rPr lang="en-US" sz="1600" i="1" dirty="0" err="1">
                <a:solidFill>
                  <a:schemeClr val="tx2">
                    <a:lumMod val="60000"/>
                    <a:lumOff val="40000"/>
                  </a:schemeClr>
                </a:solidFill>
              </a:rPr>
              <a:t>ℓ</a:t>
            </a:r>
            <a:r>
              <a:rPr lang="en-US" sz="1600" i="1" baseline="-25000" dirty="0" err="1">
                <a:solidFill>
                  <a:schemeClr val="tx2">
                    <a:lumMod val="60000"/>
                    <a:lumOff val="40000"/>
                  </a:schemeClr>
                </a:solidFill>
              </a:rPr>
              <a:t>n</a:t>
            </a:r>
            <a:r>
              <a:rPr lang="en-US" sz="1600" i="1" dirty="0">
                <a:solidFill>
                  <a:schemeClr val="tx2">
                    <a:lumMod val="60000"/>
                    <a:lumOff val="40000"/>
                  </a:schemeClr>
                </a:solidFill>
              </a:rPr>
              <a:t> is the clear span in the long direction, measured </a:t>
            </a:r>
            <a:r>
              <a:rPr lang="en-US" sz="1600" i="1" u="sng" dirty="0">
                <a:solidFill>
                  <a:schemeClr val="tx2">
                    <a:lumMod val="60000"/>
                    <a:lumOff val="40000"/>
                  </a:schemeClr>
                </a:solidFill>
              </a:rPr>
              <a:t>face-to-face of</a:t>
            </a:r>
            <a:r>
              <a:rPr lang="en-US" sz="1600" i="1" dirty="0">
                <a:solidFill>
                  <a:schemeClr val="tx2">
                    <a:lumMod val="60000"/>
                    <a:lumOff val="40000"/>
                  </a:schemeClr>
                </a:solidFill>
              </a:rPr>
              <a:t> </a:t>
            </a:r>
            <a:r>
              <a:rPr lang="en-US" sz="1600" i="1" u="sng" dirty="0">
                <a:solidFill>
                  <a:schemeClr val="tx2">
                    <a:lumMod val="60000"/>
                    <a:lumOff val="40000"/>
                  </a:schemeClr>
                </a:solidFill>
              </a:rPr>
              <a:t>beams (mm).</a:t>
            </a:r>
          </a:p>
          <a:p>
            <a:pPr algn="just">
              <a:buNone/>
            </a:pPr>
            <a:r>
              <a:rPr lang="en-US" sz="1600" i="1" dirty="0">
                <a:solidFill>
                  <a:schemeClr val="tx2">
                    <a:lumMod val="60000"/>
                    <a:lumOff val="40000"/>
                  </a:schemeClr>
                </a:solidFill>
              </a:rPr>
              <a:t>        </a:t>
            </a:r>
            <a:r>
              <a:rPr lang="en-US" sz="1600" b="1" i="1" dirty="0">
                <a:solidFill>
                  <a:schemeClr val="tx2">
                    <a:lumMod val="60000"/>
                    <a:lumOff val="40000"/>
                  </a:schemeClr>
                </a:solidFill>
              </a:rPr>
              <a:t>[3] </a:t>
            </a:r>
            <a:r>
              <a:rPr lang="en-US" sz="1600" i="1" u="sng" dirty="0">
                <a:solidFill>
                  <a:schemeClr val="tx2">
                    <a:lumMod val="60000"/>
                    <a:lumOff val="40000"/>
                  </a:schemeClr>
                </a:solidFill>
              </a:rPr>
              <a:t>β is the ratio of clear spans in long to short directions of slab</a:t>
            </a:r>
            <a:r>
              <a:rPr lang="en-US" sz="1600" i="1" dirty="0">
                <a:solidFill>
                  <a:schemeClr val="tx2">
                    <a:lumMod val="60000"/>
                    <a:lumOff val="40000"/>
                  </a:schemeClr>
                </a:solidFill>
              </a:rPr>
              <a:t>.</a:t>
            </a:r>
          </a:p>
          <a:p>
            <a:pPr algn="just">
              <a:buNone/>
            </a:pPr>
            <a:endParaRPr lang="en-US" sz="1600" dirty="0">
              <a:solidFill>
                <a:schemeClr val="tx2">
                  <a:lumMod val="60000"/>
                  <a:lumOff val="40000"/>
                </a:schemeClr>
              </a:solidFill>
            </a:endParaRPr>
          </a:p>
          <a:p>
            <a:pPr algn="just">
              <a:buNone/>
            </a:pPr>
            <a:r>
              <a:rPr lang="en-US" sz="1600" dirty="0">
                <a:solidFill>
                  <a:schemeClr val="tx2">
                    <a:lumMod val="60000"/>
                    <a:lumOff val="40000"/>
                  </a:schemeClr>
                </a:solidFill>
              </a:rPr>
              <a:t>        </a:t>
            </a:r>
            <a:r>
              <a:rPr lang="en-US" sz="1600" b="1" dirty="0">
                <a:solidFill>
                  <a:schemeClr val="tx2">
                    <a:lumMod val="60000"/>
                    <a:lumOff val="40000"/>
                  </a:schemeClr>
                </a:solidFill>
              </a:rPr>
              <a:t>8.3.1.2.1</a:t>
            </a:r>
            <a:r>
              <a:rPr lang="en-US" sz="1600" dirty="0">
                <a:solidFill>
                  <a:schemeClr val="tx2">
                    <a:lumMod val="60000"/>
                    <a:lumOff val="40000"/>
                  </a:schemeClr>
                </a:solidFill>
              </a:rPr>
              <a:t>  At discontinuous edges of slabs conforming to 8.3.1.2, an edge beam with </a:t>
            </a:r>
            <a:r>
              <a:rPr lang="en-US" sz="1600" dirty="0" err="1">
                <a:solidFill>
                  <a:schemeClr val="tx2">
                    <a:lumMod val="60000"/>
                    <a:lumOff val="40000"/>
                  </a:schemeClr>
                </a:solidFill>
              </a:rPr>
              <a:t>α</a:t>
            </a:r>
            <a:r>
              <a:rPr lang="en-US" sz="1600" baseline="-25000" dirty="0" err="1">
                <a:solidFill>
                  <a:schemeClr val="tx2">
                    <a:lumMod val="60000"/>
                    <a:lumOff val="40000"/>
                  </a:schemeClr>
                </a:solidFill>
              </a:rPr>
              <a:t>f</a:t>
            </a:r>
            <a:r>
              <a:rPr lang="en-US" sz="1600" dirty="0">
                <a:solidFill>
                  <a:schemeClr val="tx2">
                    <a:lumMod val="60000"/>
                    <a:lumOff val="40000"/>
                  </a:schemeClr>
                </a:solidFill>
              </a:rPr>
              <a:t> ≥ 0.80 shall be provided, or the minimum thickness required by (b) or (d) of Table 8.3.1.2 shall be increased by at least 10 percent in the panel with a discontinuous edge.</a:t>
            </a:r>
          </a:p>
          <a:p>
            <a:pPr algn="just">
              <a:buNone/>
            </a:pPr>
            <a:r>
              <a:rPr lang="en-US" sz="1600" b="1" dirty="0"/>
              <a:t>        8.3.3  </a:t>
            </a:r>
            <a:r>
              <a:rPr lang="en-US" sz="1600" dirty="0"/>
              <a:t>Reinforcement strain limit in non-prestressed slabs</a:t>
            </a:r>
          </a:p>
          <a:p>
            <a:pPr algn="just">
              <a:buNone/>
            </a:pPr>
            <a:r>
              <a:rPr lang="en-US" sz="1600" b="1" dirty="0"/>
              <a:t>        8.3.3.1  </a:t>
            </a:r>
            <a:r>
              <a:rPr lang="en-US" sz="1600" dirty="0"/>
              <a:t>For non-prestressed slabs, </a:t>
            </a:r>
            <a:r>
              <a:rPr lang="en-US" sz="1600" b="1" dirty="0" err="1"/>
              <a:t>ε</a:t>
            </a:r>
            <a:r>
              <a:rPr lang="en-US" sz="1600" b="1" baseline="-25000" dirty="0" err="1"/>
              <a:t>t</a:t>
            </a:r>
            <a:r>
              <a:rPr lang="en-US" sz="1600" b="1" dirty="0"/>
              <a:t> shall be at least 0.004</a:t>
            </a:r>
            <a:r>
              <a:rPr lang="en-US" sz="1600" dirty="0"/>
              <a:t>.</a:t>
            </a:r>
          </a:p>
          <a:p>
            <a:pPr algn="just">
              <a:buNone/>
            </a:pPr>
            <a:endParaRPr lang="en-US" sz="1600" dirty="0"/>
          </a:p>
        </p:txBody>
      </p:sp>
      <p:pic>
        <p:nvPicPr>
          <p:cNvPr id="245763" name="Picture 3"/>
          <p:cNvPicPr>
            <a:picLocks noChangeAspect="1" noChangeArrowheads="1"/>
          </p:cNvPicPr>
          <p:nvPr/>
        </p:nvPicPr>
        <p:blipFill>
          <a:blip r:embed="rId2"/>
          <a:srcRect/>
          <a:stretch>
            <a:fillRect/>
          </a:stretch>
        </p:blipFill>
        <p:spPr bwMode="auto">
          <a:xfrm>
            <a:off x="457200" y="1219201"/>
            <a:ext cx="8458200" cy="26670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9525000" cy="7315200"/>
          </a:xfrm>
        </p:spPr>
        <p:txBody>
          <a:bodyPr>
            <a:noAutofit/>
          </a:bodyPr>
          <a:lstStyle/>
          <a:p>
            <a:pPr algn="just">
              <a:buNone/>
            </a:pPr>
            <a:r>
              <a:rPr lang="en-US" sz="2000" dirty="0"/>
              <a:t>      </a:t>
            </a:r>
            <a:r>
              <a:rPr lang="en-US" sz="1800" b="1" dirty="0"/>
              <a:t>8.4.1.1</a:t>
            </a:r>
            <a:r>
              <a:rPr lang="en-US" sz="1800" dirty="0"/>
              <a:t>  The provisions of 8.10 for the </a:t>
            </a:r>
            <a:r>
              <a:rPr lang="en-US" sz="1800" u="sng" dirty="0"/>
              <a:t>direct design method</a:t>
            </a:r>
            <a:r>
              <a:rPr lang="en-US" sz="1800" dirty="0"/>
              <a:t> shall be permitted for the analysis of non-prestressed slabs and the provisions of 8.11 for the </a:t>
            </a:r>
            <a:r>
              <a:rPr lang="en-US" sz="1800" u="sng" dirty="0"/>
              <a:t>equivalent frame method</a:t>
            </a:r>
            <a:r>
              <a:rPr lang="en-US" sz="1800" dirty="0"/>
              <a:t> shall be permitted for the analysis of non-prestressed and prestressed slabs, except 8.11.6.5 and 8.11.6.6 shall not apply to prestressed slabs.</a:t>
            </a:r>
          </a:p>
          <a:p>
            <a:pPr algn="just">
              <a:buNone/>
            </a:pPr>
            <a:r>
              <a:rPr lang="en-US" sz="1800" dirty="0"/>
              <a:t>      </a:t>
            </a:r>
            <a:r>
              <a:rPr lang="en-US" sz="1800" b="1" dirty="0"/>
              <a:t> </a:t>
            </a:r>
            <a:r>
              <a:rPr lang="en-US" sz="1800" b="1" dirty="0">
                <a:solidFill>
                  <a:schemeClr val="tx2">
                    <a:lumMod val="60000"/>
                    <a:lumOff val="40000"/>
                  </a:schemeClr>
                </a:solidFill>
              </a:rPr>
              <a:t>8.4.1.5  A column strip is a design strip with a width on each side of a column centerline equal to the lesser of 0.25ℓ</a:t>
            </a:r>
            <a:r>
              <a:rPr lang="en-US" sz="1800" b="1" baseline="-25000" dirty="0">
                <a:solidFill>
                  <a:schemeClr val="tx2">
                    <a:lumMod val="60000"/>
                    <a:lumOff val="40000"/>
                  </a:schemeClr>
                </a:solidFill>
              </a:rPr>
              <a:t>2</a:t>
            </a:r>
            <a:r>
              <a:rPr lang="en-US" sz="1800" b="1" dirty="0">
                <a:solidFill>
                  <a:schemeClr val="tx2">
                    <a:lumMod val="60000"/>
                    <a:lumOff val="40000"/>
                  </a:schemeClr>
                </a:solidFill>
              </a:rPr>
              <a:t> and 0.25ℓ</a:t>
            </a:r>
            <a:r>
              <a:rPr lang="en-US" sz="1800" b="1" baseline="-25000" dirty="0">
                <a:solidFill>
                  <a:schemeClr val="tx2">
                    <a:lumMod val="60000"/>
                    <a:lumOff val="40000"/>
                  </a:schemeClr>
                </a:solidFill>
              </a:rPr>
              <a:t>1</a:t>
            </a:r>
            <a:r>
              <a:rPr lang="en-US" sz="1800" dirty="0">
                <a:solidFill>
                  <a:schemeClr val="tx2">
                    <a:lumMod val="60000"/>
                    <a:lumOff val="40000"/>
                  </a:schemeClr>
                </a:solidFill>
              </a:rPr>
              <a:t>. A column strip shall include beams within the strip, if present.</a:t>
            </a:r>
          </a:p>
          <a:p>
            <a:pPr algn="just">
              <a:buNone/>
            </a:pPr>
            <a:r>
              <a:rPr lang="en-US" sz="1800" dirty="0">
                <a:solidFill>
                  <a:schemeClr val="tx2">
                    <a:lumMod val="60000"/>
                    <a:lumOff val="40000"/>
                  </a:schemeClr>
                </a:solidFill>
              </a:rPr>
              <a:t>       </a:t>
            </a:r>
            <a:r>
              <a:rPr lang="en-US" sz="1800" b="1" dirty="0">
                <a:solidFill>
                  <a:schemeClr val="tx2">
                    <a:lumMod val="60000"/>
                    <a:lumOff val="40000"/>
                  </a:schemeClr>
                </a:solidFill>
              </a:rPr>
              <a:t>8.4.1.6  A middle strip is a design strip bounded by two column strips.</a:t>
            </a:r>
          </a:p>
          <a:p>
            <a:pPr algn="just">
              <a:buNone/>
            </a:pPr>
            <a:r>
              <a:rPr lang="en-US" sz="1800" dirty="0">
                <a:solidFill>
                  <a:schemeClr val="tx2">
                    <a:lumMod val="60000"/>
                    <a:lumOff val="40000"/>
                  </a:schemeClr>
                </a:solidFill>
              </a:rPr>
              <a:t>      </a:t>
            </a:r>
            <a:r>
              <a:rPr lang="en-US" sz="1800" b="1" dirty="0">
                <a:solidFill>
                  <a:schemeClr val="tx2">
                    <a:lumMod val="60000"/>
                    <a:lumOff val="40000"/>
                  </a:schemeClr>
                </a:solidFill>
              </a:rPr>
              <a:t> </a:t>
            </a:r>
            <a:r>
              <a:rPr lang="en-US" sz="1800" b="1" dirty="0"/>
              <a:t>8.4.1.7  </a:t>
            </a:r>
            <a:r>
              <a:rPr lang="en-US" sz="1800" dirty="0"/>
              <a:t>A panel is bounded by column, beam, or wall centerlines on all sides.</a:t>
            </a:r>
          </a:p>
          <a:p>
            <a:pPr algn="just">
              <a:buNone/>
            </a:pPr>
            <a:r>
              <a:rPr lang="en-US" sz="1800" dirty="0">
                <a:solidFill>
                  <a:schemeClr val="tx2">
                    <a:lumMod val="60000"/>
                    <a:lumOff val="40000"/>
                  </a:schemeClr>
                </a:solidFill>
              </a:rPr>
              <a:t>       </a:t>
            </a:r>
            <a:r>
              <a:rPr lang="en-US" sz="1800" b="1" dirty="0">
                <a:solidFill>
                  <a:schemeClr val="tx2">
                    <a:lumMod val="60000"/>
                    <a:lumOff val="40000"/>
                  </a:schemeClr>
                </a:solidFill>
              </a:rPr>
              <a:t>8.4.1.8</a:t>
            </a:r>
            <a:r>
              <a:rPr lang="en-US" sz="1800" dirty="0">
                <a:solidFill>
                  <a:schemeClr val="tx2">
                    <a:lumMod val="60000"/>
                    <a:lumOff val="40000"/>
                  </a:schemeClr>
                </a:solidFill>
              </a:rPr>
              <a:t>  For monolithic or fully composite construction supporting two-way slabs, a beam includes that portion of slab, on each side of the beam extending a distance equal to the projection of the beam above or below the slab, whichever is greater, but not greater than four times the slab thickness.</a:t>
            </a:r>
          </a:p>
          <a:p>
            <a:pPr>
              <a:buNone/>
            </a:pPr>
            <a:endParaRPr lang="en-US" sz="1800" dirty="0"/>
          </a:p>
          <a:p>
            <a:pPr algn="just">
              <a:buNone/>
            </a:pPr>
            <a:endParaRPr lang="en-US" sz="1800" dirty="0"/>
          </a:p>
          <a:p>
            <a:pPr algn="just">
              <a:buNone/>
            </a:pPr>
            <a:endParaRPr lang="en-US" sz="16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3733800"/>
            <a:ext cx="5486400" cy="2514600"/>
          </a:xfrm>
          <a:prstGeom prst="rect">
            <a:avLst/>
          </a:prstGeom>
          <a:noFill/>
          <a:ln>
            <a:noFill/>
          </a:ln>
        </p:spPr>
      </p:pic>
      <p:sp>
        <p:nvSpPr>
          <p:cNvPr id="246785" name="Rectangle 1"/>
          <p:cNvSpPr>
            <a:spLocks noChangeArrowheads="1"/>
          </p:cNvSpPr>
          <p:nvPr/>
        </p:nvSpPr>
        <p:spPr bwMode="auto">
          <a:xfrm>
            <a:off x="0" y="6324600"/>
            <a:ext cx="9143999"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Fig. R8.4.1.8</a:t>
            </a:r>
            <a:r>
              <a:rPr kumimoji="0" lang="en-US" sz="16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—Examples of the portion of slab to be included with the beam under 8.4.1.8 (ACI 318-2014)</a:t>
            </a: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9525000" cy="7315200"/>
          </a:xfrm>
        </p:spPr>
        <p:txBody>
          <a:bodyPr>
            <a:noAutofit/>
          </a:bodyPr>
          <a:lstStyle/>
          <a:p>
            <a:pPr>
              <a:buNone/>
            </a:pPr>
            <a:r>
              <a:rPr lang="en-US" sz="1800" b="1" dirty="0"/>
              <a:t>      </a:t>
            </a:r>
            <a:r>
              <a:rPr lang="en-US" sz="1800" b="1" u="sng" dirty="0"/>
              <a:t> </a:t>
            </a:r>
            <a:r>
              <a:rPr lang="en-US" sz="1800" b="1" u="sng" dirty="0">
                <a:solidFill>
                  <a:schemeClr val="tx2">
                    <a:lumMod val="60000"/>
                    <a:lumOff val="40000"/>
                  </a:schemeClr>
                </a:solidFill>
              </a:rPr>
              <a:t>Note:</a:t>
            </a:r>
            <a:r>
              <a:rPr lang="en-US" sz="1800" dirty="0">
                <a:solidFill>
                  <a:schemeClr val="tx2">
                    <a:lumMod val="60000"/>
                    <a:lumOff val="40000"/>
                  </a:schemeClr>
                </a:solidFill>
              </a:rPr>
              <a:t> For T- and L- sections, the following information can be used to find the gross moment of inertia of the section:</a:t>
            </a:r>
          </a:p>
          <a:p>
            <a:pPr>
              <a:buNone/>
            </a:pPr>
            <a:endParaRPr lang="en-US" sz="1800" dirty="0">
              <a:solidFill>
                <a:schemeClr val="tx2">
                  <a:lumMod val="60000"/>
                  <a:lumOff val="40000"/>
                </a:schemeClr>
              </a:solidFill>
            </a:endParaRPr>
          </a:p>
          <a:p>
            <a:pPr algn="just">
              <a:buNone/>
            </a:pPr>
            <a:endParaRPr lang="en-US" sz="1800" dirty="0">
              <a:solidFill>
                <a:schemeClr val="tx2">
                  <a:lumMod val="60000"/>
                  <a:lumOff val="40000"/>
                </a:schemeClr>
              </a:solidFill>
            </a:endParaRPr>
          </a:p>
          <a:p>
            <a:pPr algn="just">
              <a:buNone/>
            </a:pPr>
            <a:endParaRPr lang="en-US" sz="1600" dirty="0">
              <a:solidFill>
                <a:schemeClr val="tx2">
                  <a:lumMod val="60000"/>
                  <a:lumOff val="40000"/>
                </a:schemeClr>
              </a:solidFill>
            </a:endParaRPr>
          </a:p>
          <a:p>
            <a:pPr algn="just">
              <a:buNone/>
            </a:pPr>
            <a:endParaRPr lang="en-US" sz="1600" dirty="0">
              <a:solidFill>
                <a:schemeClr val="tx2">
                  <a:lumMod val="60000"/>
                  <a:lumOff val="40000"/>
                </a:schemeClr>
              </a:solidFill>
            </a:endParaRPr>
          </a:p>
          <a:p>
            <a:pPr algn="just">
              <a:buNone/>
            </a:pPr>
            <a:endParaRPr lang="en-US" sz="1600" dirty="0">
              <a:solidFill>
                <a:schemeClr val="tx2">
                  <a:lumMod val="60000"/>
                  <a:lumOff val="40000"/>
                </a:schemeClr>
              </a:solidFill>
            </a:endParaRPr>
          </a:p>
          <a:p>
            <a:pPr algn="just">
              <a:buNone/>
            </a:pPr>
            <a:endParaRPr lang="en-US" sz="1600" dirty="0">
              <a:solidFill>
                <a:schemeClr val="tx2">
                  <a:lumMod val="60000"/>
                  <a:lumOff val="40000"/>
                </a:schemeClr>
              </a:solidFill>
            </a:endParaRPr>
          </a:p>
          <a:p>
            <a:pPr algn="just">
              <a:buNone/>
            </a:pPr>
            <a:endParaRPr lang="en-US" sz="1600" dirty="0">
              <a:solidFill>
                <a:schemeClr val="tx2">
                  <a:lumMod val="60000"/>
                  <a:lumOff val="40000"/>
                </a:schemeClr>
              </a:solidFill>
            </a:endParaRPr>
          </a:p>
          <a:p>
            <a:pPr algn="just">
              <a:buNone/>
            </a:pPr>
            <a:endParaRPr lang="en-US" sz="1600" dirty="0">
              <a:solidFill>
                <a:schemeClr val="tx2">
                  <a:lumMod val="60000"/>
                  <a:lumOff val="40000"/>
                </a:schemeClr>
              </a:solidFill>
            </a:endParaRPr>
          </a:p>
          <a:p>
            <a:pPr algn="just">
              <a:buNone/>
            </a:pPr>
            <a:endParaRPr lang="en-US" sz="1600" dirty="0">
              <a:solidFill>
                <a:schemeClr val="tx2">
                  <a:lumMod val="60000"/>
                  <a:lumOff val="40000"/>
                </a:schemeClr>
              </a:solidFill>
            </a:endParaRPr>
          </a:p>
          <a:p>
            <a:pPr algn="just">
              <a:buNone/>
            </a:pPr>
            <a:endParaRPr lang="en-US" sz="1600" dirty="0">
              <a:solidFill>
                <a:schemeClr val="tx2">
                  <a:lumMod val="60000"/>
                  <a:lumOff val="40000"/>
                </a:schemeClr>
              </a:solidFill>
            </a:endParaRPr>
          </a:p>
          <a:p>
            <a:pPr algn="just">
              <a:buNone/>
            </a:pPr>
            <a:r>
              <a:rPr lang="en-US" sz="1600" dirty="0">
                <a:solidFill>
                  <a:schemeClr val="tx2">
                    <a:lumMod val="60000"/>
                    <a:lumOff val="40000"/>
                  </a:schemeClr>
                </a:solidFill>
              </a:rPr>
              <a:t>                                        ; </a:t>
            </a:r>
          </a:p>
          <a:p>
            <a:pPr algn="just">
              <a:buNone/>
            </a:pPr>
            <a:endParaRPr lang="en-US" sz="1600" dirty="0">
              <a:solidFill>
                <a:schemeClr val="tx2">
                  <a:lumMod val="60000"/>
                  <a:lumOff val="40000"/>
                </a:schemeClr>
              </a:solidFill>
            </a:endParaRPr>
          </a:p>
          <a:p>
            <a:pPr algn="just">
              <a:buNone/>
            </a:pPr>
            <a:endParaRPr lang="en-US" sz="1600" dirty="0">
              <a:solidFill>
                <a:schemeClr val="tx2">
                  <a:lumMod val="60000"/>
                  <a:lumOff val="40000"/>
                </a:schemeClr>
              </a:solidFill>
            </a:endParaRPr>
          </a:p>
          <a:p>
            <a:pPr algn="just">
              <a:buNone/>
            </a:pPr>
            <a:endParaRPr lang="en-US" sz="1600" dirty="0">
              <a:solidFill>
                <a:schemeClr val="tx2">
                  <a:lumMod val="60000"/>
                  <a:lumOff val="40000"/>
                </a:schemeClr>
              </a:solidFill>
            </a:endParaRPr>
          </a:p>
          <a:p>
            <a:pPr algn="just">
              <a:buNone/>
            </a:pPr>
            <a:endParaRPr lang="en-US" sz="1600" dirty="0">
              <a:solidFill>
                <a:schemeClr val="tx2">
                  <a:lumMod val="60000"/>
                  <a:lumOff val="40000"/>
                </a:schemeClr>
              </a:solidFill>
            </a:endParaRPr>
          </a:p>
          <a:p>
            <a:pPr algn="just">
              <a:buNone/>
            </a:pPr>
            <a:endParaRPr lang="en-US" sz="1600" dirty="0">
              <a:solidFill>
                <a:schemeClr val="tx2">
                  <a:lumMod val="60000"/>
                  <a:lumOff val="40000"/>
                </a:schemeClr>
              </a:solidFill>
            </a:endParaRPr>
          </a:p>
          <a:p>
            <a:pPr algn="just">
              <a:buNone/>
            </a:pPr>
            <a:endParaRPr lang="en-US" sz="1600"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1000"/>
            <a:ext cx="5562600" cy="3200400"/>
          </a:xfrm>
          <a:prstGeom prst="rect">
            <a:avLst/>
          </a:prstGeom>
          <a:noFill/>
          <a:ln>
            <a:noFill/>
          </a:ln>
        </p:spPr>
      </p:pic>
      <p:graphicFrame>
        <p:nvGraphicFramePr>
          <p:cNvPr id="256002" name="Object 2"/>
          <p:cNvGraphicFramePr>
            <a:graphicFrameLocks noChangeAspect="1"/>
          </p:cNvGraphicFramePr>
          <p:nvPr/>
        </p:nvGraphicFramePr>
        <p:xfrm>
          <a:off x="228600" y="3505200"/>
          <a:ext cx="1101436" cy="685800"/>
        </p:xfrm>
        <a:graphic>
          <a:graphicData uri="http://schemas.openxmlformats.org/presentationml/2006/ole">
            <mc:AlternateContent xmlns:mc="http://schemas.openxmlformats.org/markup-compatibility/2006">
              <mc:Choice xmlns:v="urn:schemas-microsoft-com:vml" Requires="v">
                <p:oleObj name="Equation" r:id="rId3" imgW="672840" imgH="419040" progId="Equation.3">
                  <p:embed/>
                </p:oleObj>
              </mc:Choice>
              <mc:Fallback>
                <p:oleObj name="Equation" r:id="rId3" imgW="672840" imgH="419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05200"/>
                        <a:ext cx="1101436"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03" name="Object 3"/>
          <p:cNvGraphicFramePr>
            <a:graphicFrameLocks noChangeAspect="1"/>
          </p:cNvGraphicFramePr>
          <p:nvPr/>
        </p:nvGraphicFramePr>
        <p:xfrm>
          <a:off x="1828800" y="3276600"/>
          <a:ext cx="4525817" cy="1219200"/>
        </p:xfrm>
        <a:graphic>
          <a:graphicData uri="http://schemas.openxmlformats.org/presentationml/2006/ole">
            <mc:AlternateContent xmlns:mc="http://schemas.openxmlformats.org/markup-compatibility/2006">
              <mc:Choice xmlns:v="urn:schemas-microsoft-com:vml" Requires="v">
                <p:oleObj name="Equation" r:id="rId5" imgW="3111480" imgH="838080" progId="Equation.3">
                  <p:embed/>
                </p:oleObj>
              </mc:Choice>
              <mc:Fallback>
                <p:oleObj name="Equation" r:id="rId5" imgW="3111480" imgH="8380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3276600"/>
                        <a:ext cx="4525817"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04" name="Object 4"/>
          <p:cNvGraphicFramePr>
            <a:graphicFrameLocks noChangeAspect="1"/>
          </p:cNvGraphicFramePr>
          <p:nvPr/>
        </p:nvGraphicFramePr>
        <p:xfrm>
          <a:off x="914400" y="4495800"/>
          <a:ext cx="4038601" cy="370892"/>
        </p:xfrm>
        <a:graphic>
          <a:graphicData uri="http://schemas.openxmlformats.org/presentationml/2006/ole">
            <mc:AlternateContent xmlns:mc="http://schemas.openxmlformats.org/markup-compatibility/2006">
              <mc:Choice xmlns:v="urn:schemas-microsoft-com:vml" Requires="v">
                <p:oleObj name="Equation" r:id="rId7" imgW="2489040" imgH="228600" progId="Equation.3">
                  <p:embed/>
                </p:oleObj>
              </mc:Choice>
              <mc:Fallback>
                <p:oleObj name="Equation" r:id="rId7" imgW="2489040" imgH="228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495800"/>
                        <a:ext cx="4038601" cy="370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05" name="Object 5"/>
          <p:cNvGraphicFramePr>
            <a:graphicFrameLocks noChangeAspect="1"/>
          </p:cNvGraphicFramePr>
          <p:nvPr/>
        </p:nvGraphicFramePr>
        <p:xfrm>
          <a:off x="914400" y="4876800"/>
          <a:ext cx="4021667" cy="381000"/>
        </p:xfrm>
        <a:graphic>
          <a:graphicData uri="http://schemas.openxmlformats.org/presentationml/2006/ole">
            <mc:AlternateContent xmlns:mc="http://schemas.openxmlformats.org/markup-compatibility/2006">
              <mc:Choice xmlns:v="urn:schemas-microsoft-com:vml" Requires="v">
                <p:oleObj name="Equation" r:id="rId9" imgW="2412720" imgH="228600" progId="Equation.3">
                  <p:embed/>
                </p:oleObj>
              </mc:Choice>
              <mc:Fallback>
                <p:oleObj name="Equation" r:id="rId9" imgW="2412720" imgH="2286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4876800"/>
                        <a:ext cx="402166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07" name="Rectangle 7"/>
          <p:cNvSpPr>
            <a:spLocks noChangeArrowheads="1"/>
          </p:cNvSpPr>
          <p:nvPr/>
        </p:nvSpPr>
        <p:spPr bwMode="auto">
          <a:xfrm>
            <a:off x="228600" y="5181600"/>
            <a:ext cx="3893053"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Where:</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30000" dirty="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h  = overall beam depth</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t   = </a:t>
            </a:r>
            <a:r>
              <a:rPr kumimoji="0" lang="en-US"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a:t>
            </a:r>
            <a:r>
              <a:rPr kumimoji="0" lang="en-US" b="0" i="0" u="none" strike="noStrike" cap="none" normalizeH="0" baseline="-30000" dirty="0" err="1">
                <a:ln>
                  <a:noFill/>
                </a:ln>
                <a:solidFill>
                  <a:schemeClr val="tx1"/>
                </a:solidFill>
                <a:effectLst/>
                <a:latin typeface="Times New Roman" pitchFamily="18" charset="0"/>
                <a:ea typeface="Times New Roman" pitchFamily="18" charset="0"/>
                <a:cs typeface="Times New Roman" pitchFamily="18" charset="0"/>
              </a:rPr>
              <a:t>f</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=overall slab thickness</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a:t>
            </a:r>
            <a:r>
              <a:rPr kumimoji="0" lang="en-US" b="0" i="0" u="none" strike="noStrike" cap="none" normalizeH="0" baseline="-30000" dirty="0" err="1">
                <a:ln>
                  <a:noFill/>
                </a:ln>
                <a:solidFill>
                  <a:schemeClr val="tx1"/>
                </a:solidFill>
                <a:effectLst/>
                <a:latin typeface="Times New Roman" pitchFamily="18" charset="0"/>
                <a:ea typeface="Times New Roman" pitchFamily="18" charset="0"/>
                <a:cs typeface="Times New Roman" pitchFamily="18" charset="0"/>
              </a:rPr>
              <a:t>E</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 effective width of flange </a:t>
            </a:r>
            <a:endPar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b</a:t>
            </a:r>
            <a:r>
              <a:rPr kumimoji="0" lang="en-US" b="0" i="0" u="none" strike="noStrike" cap="none" normalizeH="0" baseline="-30000" dirty="0" err="1">
                <a:ln>
                  <a:noFill/>
                </a:ln>
                <a:solidFill>
                  <a:schemeClr val="tx1"/>
                </a:solidFill>
                <a:effectLst/>
                <a:latin typeface="Arial" pitchFamily="34" charset="0"/>
                <a:ea typeface="Times New Roman" pitchFamily="18" charset="0"/>
                <a:cs typeface="Arial" pitchFamily="34" charset="0"/>
              </a:rPr>
              <a:t>w</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 width of web</a:t>
            </a:r>
            <a:r>
              <a:rPr kumimoji="0" lang="en-US" b="0" i="0" u="none" strike="noStrike" cap="none" normalizeH="0" baseline="0" dirty="0">
                <a:ln>
                  <a:noFill/>
                </a:ln>
                <a:solidFill>
                  <a:schemeClr val="tx1"/>
                </a:solidFill>
                <a:effectLst/>
                <a:latin typeface="Arial" pitchFamily="34" charset="0"/>
                <a:cs typeface="Arial"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9525000" cy="7315200"/>
          </a:xfrm>
        </p:spPr>
        <p:txBody>
          <a:bodyPr>
            <a:noAutofit/>
          </a:bodyPr>
          <a:lstStyle/>
          <a:p>
            <a:pPr algn="just">
              <a:buNone/>
            </a:pPr>
            <a:r>
              <a:rPr lang="en-US" sz="1600" b="1" dirty="0"/>
              <a:t>        </a:t>
            </a:r>
            <a:r>
              <a:rPr lang="en-US" sz="1600" dirty="0"/>
              <a:t>Typical values of k are tabulated in the following table:</a:t>
            </a:r>
          </a:p>
          <a:p>
            <a:pPr algn="just">
              <a:buNone/>
            </a:pPr>
            <a:r>
              <a:rPr lang="en-US" sz="1600" dirty="0"/>
              <a:t>         Values of k in terms of (</a:t>
            </a:r>
            <a:r>
              <a:rPr lang="en-US" sz="1600" dirty="0" err="1"/>
              <a:t>b</a:t>
            </a:r>
            <a:r>
              <a:rPr lang="en-US" sz="1600" baseline="-25000" dirty="0" err="1"/>
              <a:t>E</a:t>
            </a:r>
            <a:r>
              <a:rPr lang="en-US" sz="1600" dirty="0"/>
              <a:t>/</a:t>
            </a:r>
            <a:r>
              <a:rPr lang="en-US" sz="1600" dirty="0" err="1"/>
              <a:t>b</a:t>
            </a:r>
            <a:r>
              <a:rPr lang="en-US" sz="1600" baseline="-25000" dirty="0" err="1"/>
              <a:t>w</a:t>
            </a:r>
            <a:r>
              <a:rPr lang="en-US" sz="1600" dirty="0"/>
              <a:t>) and (t/h)</a:t>
            </a:r>
          </a:p>
          <a:p>
            <a:pPr algn="just">
              <a:buNone/>
            </a:pPr>
            <a:endParaRPr lang="en-US" sz="1600" dirty="0"/>
          </a:p>
          <a:p>
            <a:pPr algn="just">
              <a:buNone/>
            </a:pPr>
            <a:endParaRPr lang="en-US" sz="1600" dirty="0"/>
          </a:p>
          <a:p>
            <a:pPr algn="just">
              <a:buNone/>
            </a:pPr>
            <a:endParaRPr lang="en-US" sz="1600" dirty="0"/>
          </a:p>
          <a:p>
            <a:pPr algn="just">
              <a:buNone/>
            </a:pPr>
            <a:endParaRPr lang="en-US" sz="1600" dirty="0"/>
          </a:p>
          <a:p>
            <a:pPr algn="just">
              <a:buNone/>
            </a:pPr>
            <a:endParaRPr lang="en-US" sz="1600" u="sng" dirty="0"/>
          </a:p>
          <a:p>
            <a:pPr algn="just">
              <a:buNone/>
            </a:pPr>
            <a:r>
              <a:rPr lang="en-US" sz="1600" dirty="0"/>
              <a:t>        </a:t>
            </a:r>
            <a:r>
              <a:rPr lang="en-US" sz="1600" u="sng" dirty="0"/>
              <a:t>Note that</a:t>
            </a:r>
            <a:r>
              <a:rPr lang="en-US" sz="1600" dirty="0"/>
              <a:t>: k ≈ 1.0 + 0.2 (</a:t>
            </a:r>
            <a:r>
              <a:rPr lang="en-US" sz="1600" dirty="0" err="1"/>
              <a:t>b</a:t>
            </a:r>
            <a:r>
              <a:rPr lang="en-US" sz="1600" baseline="-25000" dirty="0" err="1"/>
              <a:t>E</a:t>
            </a:r>
            <a:r>
              <a:rPr lang="en-US" sz="1600" dirty="0"/>
              <a:t>/</a:t>
            </a:r>
            <a:r>
              <a:rPr lang="en-US" sz="1600" dirty="0" err="1"/>
              <a:t>b</a:t>
            </a:r>
            <a:r>
              <a:rPr lang="en-US" sz="1600" baseline="-25000" dirty="0" err="1"/>
              <a:t>w</a:t>
            </a:r>
            <a:r>
              <a:rPr lang="en-US" sz="1600" dirty="0"/>
              <a:t>) for 2 &lt; </a:t>
            </a:r>
            <a:r>
              <a:rPr lang="en-US" sz="1600" dirty="0" err="1"/>
              <a:t>b</a:t>
            </a:r>
            <a:r>
              <a:rPr lang="en-US" sz="1600" baseline="-25000" dirty="0" err="1"/>
              <a:t>E</a:t>
            </a:r>
            <a:r>
              <a:rPr lang="en-US" sz="1600" dirty="0"/>
              <a:t>/</a:t>
            </a:r>
            <a:r>
              <a:rPr lang="en-US" sz="1600" dirty="0" err="1"/>
              <a:t>b</a:t>
            </a:r>
            <a:r>
              <a:rPr lang="en-US" sz="1600" baseline="-25000" dirty="0" err="1"/>
              <a:t>w</a:t>
            </a:r>
            <a:r>
              <a:rPr lang="en-US" sz="1600" dirty="0"/>
              <a:t>&lt; 4   and   0.2 &lt; t/h &lt;0.5</a:t>
            </a:r>
          </a:p>
          <a:p>
            <a:pPr algn="just">
              <a:buNone/>
            </a:pPr>
            <a:r>
              <a:rPr lang="en-US" sz="1600" b="1" dirty="0"/>
              <a:t>        </a:t>
            </a:r>
            <a:endParaRPr lang="en-US" sz="1800" dirty="0"/>
          </a:p>
          <a:p>
            <a:pPr algn="just">
              <a:buNone/>
            </a:pPr>
            <a:endParaRPr lang="en-US" sz="1800" dirty="0"/>
          </a:p>
          <a:p>
            <a:pPr algn="just">
              <a:buNone/>
            </a:pPr>
            <a:endParaRPr lang="en-US" sz="1600" dirty="0"/>
          </a:p>
          <a:p>
            <a:pPr algn="just">
              <a:buNone/>
            </a:pPr>
            <a:endParaRPr lang="en-US" sz="1600" dirty="0"/>
          </a:p>
          <a:p>
            <a:pPr algn="just">
              <a:buNone/>
            </a:pPr>
            <a:endParaRPr lang="en-US" sz="1600" dirty="0"/>
          </a:p>
          <a:p>
            <a:pPr algn="just">
              <a:buNone/>
            </a:pPr>
            <a:endParaRPr lang="en-US" sz="1600" dirty="0"/>
          </a:p>
          <a:p>
            <a:pPr algn="just">
              <a:buNone/>
            </a:pPr>
            <a:endParaRPr lang="en-US" sz="1600" dirty="0"/>
          </a:p>
          <a:p>
            <a:pPr algn="just">
              <a:buNone/>
            </a:pPr>
            <a:endParaRPr lang="en-US" sz="1600" dirty="0"/>
          </a:p>
          <a:p>
            <a:pPr algn="just">
              <a:buNone/>
            </a:pPr>
            <a:endParaRPr lang="en-US" sz="1600" dirty="0"/>
          </a:p>
          <a:p>
            <a:pPr algn="just">
              <a:buNone/>
            </a:pPr>
            <a:endParaRPr lang="en-US" sz="1600" dirty="0"/>
          </a:p>
          <a:p>
            <a:pPr algn="just">
              <a:buNone/>
            </a:pPr>
            <a:endParaRPr lang="en-US" sz="1600" dirty="0"/>
          </a:p>
          <a:p>
            <a:pPr algn="just">
              <a:buNone/>
            </a:pPr>
            <a:endParaRPr lang="en-US" sz="1600" dirty="0"/>
          </a:p>
          <a:p>
            <a:pPr algn="just">
              <a:buNone/>
            </a:pPr>
            <a:endParaRPr lang="en-US" sz="1600" dirty="0"/>
          </a:p>
          <a:p>
            <a:pPr algn="just">
              <a:buNone/>
            </a:pPr>
            <a:endParaRPr lang="en-US" sz="1600" dirty="0"/>
          </a:p>
        </p:txBody>
      </p:sp>
      <p:pic>
        <p:nvPicPr>
          <p:cNvPr id="257031" name="Picture 7"/>
          <p:cNvPicPr>
            <a:picLocks noChangeAspect="1" noChangeArrowheads="1"/>
          </p:cNvPicPr>
          <p:nvPr/>
        </p:nvPicPr>
        <p:blipFill>
          <a:blip r:embed="rId2"/>
          <a:srcRect/>
          <a:stretch>
            <a:fillRect/>
          </a:stretch>
        </p:blipFill>
        <p:spPr bwMode="auto">
          <a:xfrm>
            <a:off x="0" y="609600"/>
            <a:ext cx="9144000" cy="149289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9525000" cy="7315200"/>
          </a:xfrm>
        </p:spPr>
        <p:txBody>
          <a:bodyPr>
            <a:noAutofit/>
          </a:bodyPr>
          <a:lstStyle/>
          <a:p>
            <a:pPr algn="just">
              <a:buNone/>
            </a:pPr>
            <a:endParaRPr lang="en-US" sz="1600" dirty="0"/>
          </a:p>
          <a:p>
            <a:pPr algn="just">
              <a:buNone/>
            </a:pPr>
            <a:endParaRPr lang="en-US" sz="1600" dirty="0"/>
          </a:p>
          <a:p>
            <a:pPr algn="just">
              <a:buNone/>
            </a:pPr>
            <a:r>
              <a:rPr lang="en-US" sz="1600" b="1" dirty="0"/>
              <a:t>        </a:t>
            </a:r>
            <a:r>
              <a:rPr lang="en-US" sz="1600" b="1" dirty="0">
                <a:solidFill>
                  <a:schemeClr val="tx2">
                    <a:lumMod val="60000"/>
                    <a:lumOff val="40000"/>
                  </a:schemeClr>
                </a:solidFill>
              </a:rPr>
              <a:t>8.4.3 </a:t>
            </a:r>
            <a:r>
              <a:rPr lang="en-US" sz="1600" b="1" dirty="0"/>
              <a:t> </a:t>
            </a:r>
            <a:r>
              <a:rPr lang="en-US" sz="1600" b="1" dirty="0">
                <a:solidFill>
                  <a:schemeClr val="tx2">
                    <a:lumMod val="60000"/>
                    <a:lumOff val="40000"/>
                  </a:schemeClr>
                </a:solidFill>
              </a:rPr>
              <a:t>Factored one-way shear</a:t>
            </a:r>
          </a:p>
          <a:p>
            <a:pPr algn="just">
              <a:buNone/>
            </a:pPr>
            <a:r>
              <a:rPr lang="en-US" sz="1600" dirty="0">
                <a:solidFill>
                  <a:schemeClr val="tx2">
                    <a:lumMod val="60000"/>
                    <a:lumOff val="40000"/>
                  </a:schemeClr>
                </a:solidFill>
              </a:rPr>
              <a:t>        </a:t>
            </a:r>
            <a:r>
              <a:rPr lang="en-US" sz="1600" b="1" dirty="0">
                <a:solidFill>
                  <a:schemeClr val="tx2">
                    <a:lumMod val="60000"/>
                    <a:lumOff val="40000"/>
                  </a:schemeClr>
                </a:solidFill>
              </a:rPr>
              <a:t>8.4.3.1</a:t>
            </a:r>
            <a:r>
              <a:rPr lang="en-US" sz="1600" dirty="0">
                <a:solidFill>
                  <a:schemeClr val="tx2">
                    <a:lumMod val="60000"/>
                    <a:lumOff val="40000"/>
                  </a:schemeClr>
                </a:solidFill>
              </a:rPr>
              <a:t>  For slabs built integrally with supports, </a:t>
            </a:r>
            <a:r>
              <a:rPr lang="en-US" sz="1600" i="1" dirty="0">
                <a:solidFill>
                  <a:schemeClr val="tx2">
                    <a:lumMod val="60000"/>
                    <a:lumOff val="40000"/>
                  </a:schemeClr>
                </a:solidFill>
              </a:rPr>
              <a:t>V</a:t>
            </a:r>
            <a:r>
              <a:rPr lang="en-US" sz="1600" i="1" baseline="-25000" dirty="0">
                <a:solidFill>
                  <a:schemeClr val="tx2">
                    <a:lumMod val="60000"/>
                    <a:lumOff val="40000"/>
                  </a:schemeClr>
                </a:solidFill>
              </a:rPr>
              <a:t>u</a:t>
            </a:r>
            <a:r>
              <a:rPr lang="en-US" sz="1600" dirty="0">
                <a:solidFill>
                  <a:schemeClr val="tx2">
                    <a:lumMod val="60000"/>
                    <a:lumOff val="40000"/>
                  </a:schemeClr>
                </a:solidFill>
              </a:rPr>
              <a:t> at the support shall be permitted to be calculated at the face of support.</a:t>
            </a:r>
          </a:p>
          <a:p>
            <a:pPr algn="just">
              <a:buNone/>
            </a:pPr>
            <a:r>
              <a:rPr lang="en-US" sz="1600" dirty="0">
                <a:solidFill>
                  <a:schemeClr val="tx2">
                    <a:lumMod val="60000"/>
                    <a:lumOff val="40000"/>
                  </a:schemeClr>
                </a:solidFill>
              </a:rPr>
              <a:t>        </a:t>
            </a:r>
            <a:r>
              <a:rPr lang="en-US" sz="1600" b="1" dirty="0">
                <a:solidFill>
                  <a:schemeClr val="tx2">
                    <a:lumMod val="60000"/>
                    <a:lumOff val="40000"/>
                  </a:schemeClr>
                </a:solidFill>
              </a:rPr>
              <a:t>8.4.3.2</a:t>
            </a:r>
            <a:r>
              <a:rPr lang="en-US" sz="1600" dirty="0">
                <a:solidFill>
                  <a:schemeClr val="tx2">
                    <a:lumMod val="60000"/>
                    <a:lumOff val="40000"/>
                  </a:schemeClr>
                </a:solidFill>
              </a:rPr>
              <a:t>  Sections between the face of support and a critical section located d from the face of support for non-prestressed slabs and </a:t>
            </a:r>
            <a:r>
              <a:rPr lang="en-US" sz="1600" i="1" dirty="0">
                <a:solidFill>
                  <a:schemeClr val="tx2">
                    <a:lumMod val="60000"/>
                    <a:lumOff val="40000"/>
                  </a:schemeClr>
                </a:solidFill>
              </a:rPr>
              <a:t>h/2</a:t>
            </a:r>
            <a:r>
              <a:rPr lang="en-US" sz="1600" dirty="0">
                <a:solidFill>
                  <a:schemeClr val="tx2">
                    <a:lumMod val="60000"/>
                    <a:lumOff val="40000"/>
                  </a:schemeClr>
                </a:solidFill>
              </a:rPr>
              <a:t> from the face of support for prestressed slabs shall be permitted to be designed for </a:t>
            </a:r>
            <a:r>
              <a:rPr lang="en-US" sz="1600" i="1" dirty="0">
                <a:solidFill>
                  <a:schemeClr val="tx2">
                    <a:lumMod val="60000"/>
                    <a:lumOff val="40000"/>
                  </a:schemeClr>
                </a:solidFill>
              </a:rPr>
              <a:t>V</a:t>
            </a:r>
            <a:r>
              <a:rPr lang="en-US" sz="1600" i="1" baseline="-25000" dirty="0">
                <a:solidFill>
                  <a:schemeClr val="tx2">
                    <a:lumMod val="60000"/>
                    <a:lumOff val="40000"/>
                  </a:schemeClr>
                </a:solidFill>
              </a:rPr>
              <a:t>u</a:t>
            </a:r>
            <a:r>
              <a:rPr lang="en-US" sz="1600" dirty="0">
                <a:solidFill>
                  <a:schemeClr val="tx2">
                    <a:lumMod val="60000"/>
                    <a:lumOff val="40000"/>
                  </a:schemeClr>
                </a:solidFill>
              </a:rPr>
              <a:t> at that critical section if (a) through (c) are satisfied:</a:t>
            </a:r>
          </a:p>
          <a:p>
            <a:pPr algn="just">
              <a:buNone/>
            </a:pPr>
            <a:r>
              <a:rPr lang="en-US" sz="1600" dirty="0">
                <a:solidFill>
                  <a:schemeClr val="tx2">
                    <a:lumMod val="60000"/>
                    <a:lumOff val="40000"/>
                  </a:schemeClr>
                </a:solidFill>
              </a:rPr>
              <a:t>        (</a:t>
            </a:r>
            <a:r>
              <a:rPr lang="en-US" sz="1600" b="1" dirty="0">
                <a:solidFill>
                  <a:schemeClr val="tx2">
                    <a:lumMod val="60000"/>
                    <a:lumOff val="40000"/>
                  </a:schemeClr>
                </a:solidFill>
              </a:rPr>
              <a:t>a</a:t>
            </a:r>
            <a:r>
              <a:rPr lang="en-US" sz="1600" dirty="0">
                <a:solidFill>
                  <a:schemeClr val="tx2">
                    <a:lumMod val="60000"/>
                    <a:lumOff val="40000"/>
                  </a:schemeClr>
                </a:solidFill>
              </a:rPr>
              <a:t>) Support reaction, in direction of applied shear, introduces compression into the end regions of the slab.</a:t>
            </a:r>
          </a:p>
          <a:p>
            <a:pPr algn="just">
              <a:buNone/>
            </a:pPr>
            <a:r>
              <a:rPr lang="en-US" sz="1600" dirty="0">
                <a:solidFill>
                  <a:schemeClr val="tx2">
                    <a:lumMod val="60000"/>
                    <a:lumOff val="40000"/>
                  </a:schemeClr>
                </a:solidFill>
              </a:rPr>
              <a:t>        (</a:t>
            </a:r>
            <a:r>
              <a:rPr lang="en-US" sz="1600" b="1" dirty="0">
                <a:solidFill>
                  <a:schemeClr val="tx2">
                    <a:lumMod val="60000"/>
                    <a:lumOff val="40000"/>
                  </a:schemeClr>
                </a:solidFill>
              </a:rPr>
              <a:t>b</a:t>
            </a:r>
            <a:r>
              <a:rPr lang="en-US" sz="1600" dirty="0">
                <a:solidFill>
                  <a:schemeClr val="tx2">
                    <a:lumMod val="60000"/>
                    <a:lumOff val="40000"/>
                  </a:schemeClr>
                </a:solidFill>
              </a:rPr>
              <a:t>) Loads are applied at or near the top surface of the slab.</a:t>
            </a:r>
          </a:p>
          <a:p>
            <a:pPr algn="just">
              <a:buNone/>
            </a:pPr>
            <a:r>
              <a:rPr lang="en-US" sz="1600" dirty="0">
                <a:solidFill>
                  <a:schemeClr val="tx2">
                    <a:lumMod val="60000"/>
                    <a:lumOff val="40000"/>
                  </a:schemeClr>
                </a:solidFill>
              </a:rPr>
              <a:t>        (</a:t>
            </a:r>
            <a:r>
              <a:rPr lang="en-US" sz="1600" b="1" dirty="0">
                <a:solidFill>
                  <a:schemeClr val="tx2">
                    <a:lumMod val="60000"/>
                    <a:lumOff val="40000"/>
                  </a:schemeClr>
                </a:solidFill>
              </a:rPr>
              <a:t>c</a:t>
            </a:r>
            <a:r>
              <a:rPr lang="en-US" sz="1600" dirty="0">
                <a:solidFill>
                  <a:schemeClr val="tx2">
                    <a:lumMod val="60000"/>
                    <a:lumOff val="40000"/>
                  </a:schemeClr>
                </a:solidFill>
              </a:rPr>
              <a:t>) No concentrated load occurs between the face of support and critical section.</a:t>
            </a:r>
          </a:p>
          <a:p>
            <a:pPr algn="just">
              <a:buNone/>
            </a:pPr>
            <a:r>
              <a:rPr lang="en-US" sz="1600" dirty="0">
                <a:solidFill>
                  <a:schemeClr val="tx2">
                    <a:lumMod val="60000"/>
                    <a:lumOff val="40000"/>
                  </a:schemeClr>
                </a:solidFill>
              </a:rPr>
              <a:t>       </a:t>
            </a:r>
            <a:r>
              <a:rPr lang="en-US" sz="1600" b="1" dirty="0">
                <a:solidFill>
                  <a:schemeClr val="tx2">
                    <a:lumMod val="60000"/>
                    <a:lumOff val="40000"/>
                  </a:schemeClr>
                </a:solidFill>
              </a:rPr>
              <a:t> 8.4.4.1.1 </a:t>
            </a:r>
            <a:r>
              <a:rPr lang="en-US" sz="1600" dirty="0">
                <a:solidFill>
                  <a:schemeClr val="tx2">
                    <a:lumMod val="60000"/>
                    <a:lumOff val="40000"/>
                  </a:schemeClr>
                </a:solidFill>
              </a:rPr>
              <a:t>Slabs shall be evaluated for two-way shear in the vicinity of columns, concentrated loads, and reaction areas at critical sections in accordance with 22.6.4.</a:t>
            </a:r>
          </a:p>
          <a:p>
            <a:pPr algn="just">
              <a:buNone/>
            </a:pPr>
            <a:r>
              <a:rPr lang="en-US" sz="1600" dirty="0">
                <a:solidFill>
                  <a:schemeClr val="tx2">
                    <a:lumMod val="60000"/>
                    <a:lumOff val="40000"/>
                  </a:schemeClr>
                </a:solidFill>
              </a:rPr>
              <a:t>        </a:t>
            </a:r>
            <a:endParaRPr lang="en-US" sz="1600" dirty="0"/>
          </a:p>
          <a:p>
            <a:pPr algn="just">
              <a:buNone/>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9525000" cy="7315200"/>
          </a:xfrm>
        </p:spPr>
        <p:txBody>
          <a:bodyPr>
            <a:noAutofit/>
          </a:bodyPr>
          <a:lstStyle/>
          <a:p>
            <a:pPr>
              <a:buNone/>
            </a:pPr>
            <a:r>
              <a:rPr lang="en-US" sz="1800" dirty="0">
                <a:solidFill>
                  <a:schemeClr val="tx2">
                    <a:lumMod val="60000"/>
                    <a:lumOff val="40000"/>
                  </a:schemeClr>
                </a:solidFill>
              </a:rPr>
              <a:t>       </a:t>
            </a:r>
            <a:r>
              <a:rPr lang="en-US" sz="1800" b="1" u="sng" dirty="0">
                <a:solidFill>
                  <a:schemeClr val="tx2">
                    <a:lumMod val="60000"/>
                    <a:lumOff val="40000"/>
                  </a:schemeClr>
                </a:solidFill>
              </a:rPr>
              <a:t>21.2</a:t>
            </a:r>
            <a:r>
              <a:rPr lang="en-US" sz="1800" dirty="0">
                <a:solidFill>
                  <a:schemeClr val="tx2">
                    <a:lumMod val="60000"/>
                    <a:lumOff val="40000"/>
                  </a:schemeClr>
                </a:solidFill>
              </a:rPr>
              <a:t>— Strength reduction factors for structural concrete members and connections </a:t>
            </a:r>
          </a:p>
          <a:p>
            <a:pPr>
              <a:buNone/>
            </a:pPr>
            <a:r>
              <a:rPr lang="en-US" sz="1800" dirty="0">
                <a:solidFill>
                  <a:schemeClr val="tx2">
                    <a:lumMod val="60000"/>
                    <a:lumOff val="40000"/>
                  </a:schemeClr>
                </a:solidFill>
              </a:rPr>
              <a:t>       </a:t>
            </a:r>
            <a:r>
              <a:rPr lang="en-US" sz="1800" b="1" u="sng" dirty="0">
                <a:solidFill>
                  <a:schemeClr val="tx2">
                    <a:lumMod val="60000"/>
                    <a:lumOff val="40000"/>
                  </a:schemeClr>
                </a:solidFill>
              </a:rPr>
              <a:t>21.2.1</a:t>
            </a:r>
            <a:r>
              <a:rPr lang="en-US" sz="1800" dirty="0">
                <a:solidFill>
                  <a:schemeClr val="tx2">
                    <a:lumMod val="60000"/>
                    <a:lumOff val="40000"/>
                  </a:schemeClr>
                </a:solidFill>
              </a:rPr>
              <a:t>  Strength reduction factors </a:t>
            </a:r>
            <a:r>
              <a:rPr lang="en-US" sz="1800" i="1" dirty="0">
                <a:solidFill>
                  <a:schemeClr val="tx2">
                    <a:lumMod val="60000"/>
                    <a:lumOff val="40000"/>
                  </a:schemeClr>
                </a:solidFill>
              </a:rPr>
              <a:t>ϕ</a:t>
            </a:r>
            <a:r>
              <a:rPr lang="en-US" sz="1800" dirty="0">
                <a:solidFill>
                  <a:schemeClr val="tx2">
                    <a:lumMod val="60000"/>
                    <a:lumOff val="40000"/>
                  </a:schemeClr>
                </a:solidFill>
              </a:rPr>
              <a:t> shall be in accordance with Table 21.2.1, except as modified by 21.2.2, 21.2.3, and 21.2.4.</a:t>
            </a:r>
          </a:p>
          <a:p>
            <a:pPr>
              <a:buNone/>
            </a:pPr>
            <a:endParaRPr lang="en-US" sz="1800" dirty="0"/>
          </a:p>
          <a:p>
            <a:pPr>
              <a:buNone/>
            </a:pPr>
            <a:endParaRPr lang="en-US" sz="1800" dirty="0"/>
          </a:p>
          <a:p>
            <a:pPr algn="just">
              <a:buNone/>
            </a:pPr>
            <a:endParaRPr lang="en-US" sz="16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971800" y="685800"/>
            <a:ext cx="5257800" cy="6172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9525000" cy="7315200"/>
          </a:xfrm>
        </p:spPr>
        <p:txBody>
          <a:bodyPr>
            <a:noAutofit/>
          </a:bodyPr>
          <a:lstStyle/>
          <a:p>
            <a:pPr algn="just">
              <a:buNone/>
            </a:pPr>
            <a:r>
              <a:rPr lang="en-US" sz="1800" dirty="0"/>
              <a:t>       </a:t>
            </a:r>
            <a:r>
              <a:rPr lang="en-US" sz="1800" u="sng" dirty="0">
                <a:solidFill>
                  <a:schemeClr val="tx2">
                    <a:lumMod val="60000"/>
                    <a:lumOff val="40000"/>
                  </a:schemeClr>
                </a:solidFill>
              </a:rPr>
              <a:t>21.2.2</a:t>
            </a:r>
            <a:r>
              <a:rPr lang="en-US" sz="1800" dirty="0">
                <a:solidFill>
                  <a:schemeClr val="tx2">
                    <a:lumMod val="60000"/>
                    <a:lumOff val="40000"/>
                  </a:schemeClr>
                </a:solidFill>
              </a:rPr>
              <a:t> Strength reduction factor for moment, axial force, or combined moment and axial force shall be in accordance with Table 21.2.2.</a:t>
            </a:r>
          </a:p>
          <a:p>
            <a:pPr algn="just">
              <a:buNone/>
            </a:pPr>
            <a:r>
              <a:rPr lang="en-US" sz="1800" dirty="0">
                <a:solidFill>
                  <a:schemeClr val="tx2">
                    <a:lumMod val="60000"/>
                    <a:lumOff val="40000"/>
                  </a:schemeClr>
                </a:solidFill>
              </a:rPr>
              <a:t>       </a:t>
            </a:r>
            <a:r>
              <a:rPr lang="en-US" sz="1800" u="sng" dirty="0">
                <a:solidFill>
                  <a:schemeClr val="tx2">
                    <a:lumMod val="60000"/>
                    <a:lumOff val="40000"/>
                  </a:schemeClr>
                </a:solidFill>
              </a:rPr>
              <a:t>21.2.2.1</a:t>
            </a:r>
            <a:r>
              <a:rPr lang="en-US" sz="1800" dirty="0">
                <a:solidFill>
                  <a:schemeClr val="tx2">
                    <a:lumMod val="60000"/>
                    <a:lumOff val="40000"/>
                  </a:schemeClr>
                </a:solidFill>
              </a:rPr>
              <a:t> For deformed reinforcement, </a:t>
            </a:r>
            <a:r>
              <a:rPr lang="en-US" sz="1800" i="1" dirty="0" err="1">
                <a:solidFill>
                  <a:schemeClr val="tx2">
                    <a:lumMod val="60000"/>
                    <a:lumOff val="40000"/>
                  </a:schemeClr>
                </a:solidFill>
              </a:rPr>
              <a:t>ε</a:t>
            </a:r>
            <a:r>
              <a:rPr lang="en-US" sz="1800" i="1" baseline="-25000" dirty="0" err="1">
                <a:solidFill>
                  <a:schemeClr val="tx2">
                    <a:lumMod val="60000"/>
                    <a:lumOff val="40000"/>
                  </a:schemeClr>
                </a:solidFill>
              </a:rPr>
              <a:t>ty</a:t>
            </a:r>
            <a:r>
              <a:rPr lang="en-US" sz="1800" dirty="0">
                <a:solidFill>
                  <a:schemeClr val="tx2">
                    <a:lumMod val="60000"/>
                    <a:lumOff val="40000"/>
                  </a:schemeClr>
                </a:solidFill>
              </a:rPr>
              <a:t> shall be </a:t>
            </a:r>
            <a:r>
              <a:rPr lang="en-US" sz="1800" i="1" dirty="0" err="1">
                <a:solidFill>
                  <a:schemeClr val="tx2">
                    <a:lumMod val="60000"/>
                    <a:lumOff val="40000"/>
                  </a:schemeClr>
                </a:solidFill>
              </a:rPr>
              <a:t>f</a:t>
            </a:r>
            <a:r>
              <a:rPr lang="en-US" sz="1800" i="1" baseline="-25000" dirty="0" err="1">
                <a:solidFill>
                  <a:schemeClr val="tx2">
                    <a:lumMod val="60000"/>
                    <a:lumOff val="40000"/>
                  </a:schemeClr>
                </a:solidFill>
              </a:rPr>
              <a:t>y</a:t>
            </a:r>
            <a:r>
              <a:rPr lang="en-US" sz="1800" i="1" dirty="0">
                <a:solidFill>
                  <a:schemeClr val="tx2">
                    <a:lumMod val="60000"/>
                    <a:lumOff val="40000"/>
                  </a:schemeClr>
                </a:solidFill>
              </a:rPr>
              <a:t>/E</a:t>
            </a:r>
            <a:r>
              <a:rPr lang="en-US" sz="1800" i="1" baseline="-25000" dirty="0">
                <a:solidFill>
                  <a:schemeClr val="tx2">
                    <a:lumMod val="60000"/>
                    <a:lumOff val="40000"/>
                  </a:schemeClr>
                </a:solidFill>
              </a:rPr>
              <a:t>s</a:t>
            </a:r>
            <a:r>
              <a:rPr lang="en-US" sz="1800" dirty="0">
                <a:solidFill>
                  <a:schemeClr val="tx2">
                    <a:lumMod val="60000"/>
                    <a:lumOff val="40000"/>
                  </a:schemeClr>
                </a:solidFill>
              </a:rPr>
              <a:t>. For Grade 420 deformed reinforcement, it shall be permitted to take </a:t>
            </a:r>
            <a:r>
              <a:rPr lang="en-US" sz="1800" i="1" dirty="0" err="1">
                <a:solidFill>
                  <a:schemeClr val="tx2">
                    <a:lumMod val="60000"/>
                    <a:lumOff val="40000"/>
                  </a:schemeClr>
                </a:solidFill>
              </a:rPr>
              <a:t>ε</a:t>
            </a:r>
            <a:r>
              <a:rPr lang="en-US" sz="1800" i="1" baseline="-25000" dirty="0" err="1">
                <a:solidFill>
                  <a:schemeClr val="tx2">
                    <a:lumMod val="60000"/>
                    <a:lumOff val="40000"/>
                  </a:schemeClr>
                </a:solidFill>
              </a:rPr>
              <a:t>ty</a:t>
            </a:r>
            <a:r>
              <a:rPr lang="en-US" sz="1800" dirty="0">
                <a:solidFill>
                  <a:schemeClr val="tx2">
                    <a:lumMod val="60000"/>
                    <a:lumOff val="40000"/>
                  </a:schemeClr>
                </a:solidFill>
              </a:rPr>
              <a:t> equal to 0.002.</a:t>
            </a:r>
          </a:p>
          <a:p>
            <a:pPr>
              <a:buNone/>
            </a:pPr>
            <a:endParaRPr lang="en-US" sz="1800" dirty="0"/>
          </a:p>
          <a:p>
            <a:pPr>
              <a:buNone/>
            </a:pPr>
            <a:endParaRPr lang="en-US" sz="1800" dirty="0"/>
          </a:p>
          <a:p>
            <a:pPr algn="just">
              <a:buNone/>
            </a:pPr>
            <a:endParaRPr lang="en-US" sz="1600"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305800" cy="3048000"/>
          </a:xfrm>
          <a:prstGeom prst="rect">
            <a:avLst/>
          </a:prstGeom>
          <a:noFill/>
          <a:ln>
            <a:noFill/>
          </a:ln>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191000"/>
            <a:ext cx="3657600" cy="2667000"/>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114799"/>
            <a:ext cx="3124200" cy="27432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9525000" cy="7315200"/>
          </a:xfrm>
        </p:spPr>
        <p:txBody>
          <a:bodyPr>
            <a:noAutofit/>
          </a:bodyPr>
          <a:lstStyle/>
          <a:p>
            <a:pPr algn="just">
              <a:buNone/>
            </a:pPr>
            <a:r>
              <a:rPr lang="en-US" sz="2000" b="1" dirty="0">
                <a:solidFill>
                  <a:srgbClr val="FF0000"/>
                </a:solidFill>
              </a:rPr>
              <a:t>       8.5.3 Shear </a:t>
            </a:r>
            <a:endParaRPr lang="en-US" sz="2000" dirty="0">
              <a:solidFill>
                <a:srgbClr val="FF0000"/>
              </a:solidFill>
            </a:endParaRPr>
          </a:p>
          <a:p>
            <a:pPr algn="just">
              <a:buNone/>
            </a:pPr>
            <a:r>
              <a:rPr lang="en-US" sz="2000" dirty="0"/>
              <a:t>      </a:t>
            </a:r>
            <a:r>
              <a:rPr lang="en-US" sz="2000" b="1" dirty="0">
                <a:solidFill>
                  <a:schemeClr val="tx2">
                    <a:lumMod val="60000"/>
                    <a:lumOff val="40000"/>
                  </a:schemeClr>
                </a:solidFill>
              </a:rPr>
              <a:t>8.5.3.1 </a:t>
            </a:r>
            <a:r>
              <a:rPr lang="en-US" sz="2000" dirty="0">
                <a:solidFill>
                  <a:schemeClr val="tx2">
                    <a:lumMod val="60000"/>
                    <a:lumOff val="40000"/>
                  </a:schemeClr>
                </a:solidFill>
              </a:rPr>
              <a:t> Design shear strength of slabs in the vicinity of columns, concentrated loads, or</a:t>
            </a:r>
            <a:r>
              <a:rPr lang="en-US" sz="2000" b="1" dirty="0">
                <a:solidFill>
                  <a:schemeClr val="tx2">
                    <a:lumMod val="60000"/>
                    <a:lumOff val="40000"/>
                  </a:schemeClr>
                </a:solidFill>
              </a:rPr>
              <a:t>.</a:t>
            </a:r>
            <a:r>
              <a:rPr lang="en-US" sz="2000" dirty="0">
                <a:solidFill>
                  <a:schemeClr val="tx2">
                    <a:lumMod val="60000"/>
                    <a:lumOff val="40000"/>
                  </a:schemeClr>
                </a:solidFill>
              </a:rPr>
              <a:t> reaction areas shall be the more severe of 8.5.3.1.1 and 8.5.3.1.2.</a:t>
            </a:r>
          </a:p>
          <a:p>
            <a:pPr algn="just">
              <a:buNone/>
            </a:pPr>
            <a:r>
              <a:rPr lang="en-US" sz="2000" dirty="0">
                <a:solidFill>
                  <a:schemeClr val="tx2">
                    <a:lumMod val="60000"/>
                    <a:lumOff val="40000"/>
                  </a:schemeClr>
                </a:solidFill>
              </a:rPr>
              <a:t>      </a:t>
            </a:r>
            <a:r>
              <a:rPr lang="en-US" sz="2000" b="1" dirty="0">
                <a:solidFill>
                  <a:schemeClr val="tx2">
                    <a:lumMod val="60000"/>
                    <a:lumOff val="40000"/>
                  </a:schemeClr>
                </a:solidFill>
              </a:rPr>
              <a:t>85.3.1.1</a:t>
            </a:r>
            <a:r>
              <a:rPr lang="en-US" sz="2000" dirty="0">
                <a:solidFill>
                  <a:schemeClr val="tx2">
                    <a:lumMod val="60000"/>
                    <a:lumOff val="40000"/>
                  </a:schemeClr>
                </a:solidFill>
              </a:rPr>
              <a:t>  For one-way shear, where each critical section to be investigated extends in a plane across the entire slab width, </a:t>
            </a:r>
            <a:r>
              <a:rPr lang="en-US" sz="2000" i="1" dirty="0" err="1">
                <a:solidFill>
                  <a:schemeClr val="tx2">
                    <a:lumMod val="60000"/>
                    <a:lumOff val="40000"/>
                  </a:schemeClr>
                </a:solidFill>
              </a:rPr>
              <a:t>V</a:t>
            </a:r>
            <a:r>
              <a:rPr lang="en-US" sz="2000" i="1" baseline="-25000" dirty="0" err="1">
                <a:solidFill>
                  <a:schemeClr val="tx2">
                    <a:lumMod val="60000"/>
                    <a:lumOff val="40000"/>
                  </a:schemeClr>
                </a:solidFill>
              </a:rPr>
              <a:t>n</a:t>
            </a:r>
            <a:r>
              <a:rPr lang="en-US" sz="2000" dirty="0">
                <a:solidFill>
                  <a:schemeClr val="tx2">
                    <a:lumMod val="60000"/>
                    <a:lumOff val="40000"/>
                  </a:schemeClr>
                </a:solidFill>
              </a:rPr>
              <a:t> shall be calculated in accordance with 22.5.</a:t>
            </a:r>
          </a:p>
          <a:p>
            <a:pPr algn="just">
              <a:buNone/>
            </a:pPr>
            <a:r>
              <a:rPr lang="en-US" sz="2000" b="1" dirty="0">
                <a:solidFill>
                  <a:schemeClr val="tx2">
                    <a:lumMod val="60000"/>
                    <a:lumOff val="40000"/>
                  </a:schemeClr>
                </a:solidFill>
              </a:rPr>
              <a:t>      </a:t>
            </a:r>
            <a:r>
              <a:rPr lang="en-US" sz="2000" b="1" u="sng" dirty="0">
                <a:solidFill>
                  <a:schemeClr val="tx2">
                    <a:lumMod val="60000"/>
                    <a:lumOff val="40000"/>
                  </a:schemeClr>
                </a:solidFill>
              </a:rPr>
              <a:t>22.5.1.1 </a:t>
            </a:r>
            <a:r>
              <a:rPr lang="en-US" sz="2000" b="1" dirty="0">
                <a:solidFill>
                  <a:schemeClr val="tx2">
                    <a:lumMod val="60000"/>
                    <a:lumOff val="40000"/>
                  </a:schemeClr>
                </a:solidFill>
              </a:rPr>
              <a:t> </a:t>
            </a:r>
            <a:r>
              <a:rPr lang="en-US" sz="2000" dirty="0">
                <a:solidFill>
                  <a:schemeClr val="tx2">
                    <a:lumMod val="60000"/>
                    <a:lumOff val="40000"/>
                  </a:schemeClr>
                </a:solidFill>
              </a:rPr>
              <a:t>Nominal one-way shear strength at a section, </a:t>
            </a:r>
            <a:r>
              <a:rPr lang="en-US" sz="2000" i="1" dirty="0" err="1">
                <a:solidFill>
                  <a:schemeClr val="tx2">
                    <a:lumMod val="60000"/>
                    <a:lumOff val="40000"/>
                  </a:schemeClr>
                </a:solidFill>
              </a:rPr>
              <a:t>V</a:t>
            </a:r>
            <a:r>
              <a:rPr lang="en-US" sz="2000" i="1" baseline="-25000" dirty="0" err="1">
                <a:solidFill>
                  <a:schemeClr val="tx2">
                    <a:lumMod val="60000"/>
                    <a:lumOff val="40000"/>
                  </a:schemeClr>
                </a:solidFill>
              </a:rPr>
              <a:t>n</a:t>
            </a:r>
            <a:r>
              <a:rPr lang="en-US" sz="2000" dirty="0">
                <a:solidFill>
                  <a:schemeClr val="tx2">
                    <a:lumMod val="60000"/>
                    <a:lumOff val="40000"/>
                  </a:schemeClr>
                </a:solidFill>
              </a:rPr>
              <a:t>, shall be calculated by: </a:t>
            </a:r>
          </a:p>
          <a:p>
            <a:pPr algn="just">
              <a:buNone/>
            </a:pPr>
            <a:endParaRPr lang="en-US" sz="2000" dirty="0">
              <a:solidFill>
                <a:schemeClr val="tx2">
                  <a:lumMod val="60000"/>
                  <a:lumOff val="40000"/>
                </a:schemeClr>
              </a:solidFill>
            </a:endParaRPr>
          </a:p>
          <a:p>
            <a:pPr algn="just">
              <a:buNone/>
            </a:pPr>
            <a:r>
              <a:rPr lang="en-US" sz="2000" b="1" dirty="0">
                <a:solidFill>
                  <a:schemeClr val="tx2">
                    <a:lumMod val="60000"/>
                    <a:lumOff val="40000"/>
                  </a:schemeClr>
                </a:solidFill>
              </a:rPr>
              <a:t>      </a:t>
            </a:r>
            <a:r>
              <a:rPr lang="en-US" sz="2000" b="1" u="sng" dirty="0">
                <a:solidFill>
                  <a:schemeClr val="tx2">
                    <a:lumMod val="60000"/>
                    <a:lumOff val="40000"/>
                  </a:schemeClr>
                </a:solidFill>
              </a:rPr>
              <a:t>22.5.1.2</a:t>
            </a:r>
            <a:r>
              <a:rPr lang="en-US" sz="2000" b="1" dirty="0">
                <a:solidFill>
                  <a:schemeClr val="tx2">
                    <a:lumMod val="60000"/>
                    <a:lumOff val="40000"/>
                  </a:schemeClr>
                </a:solidFill>
              </a:rPr>
              <a:t> </a:t>
            </a:r>
            <a:r>
              <a:rPr lang="en-US" sz="2000" dirty="0">
                <a:solidFill>
                  <a:schemeClr val="tx2">
                    <a:lumMod val="60000"/>
                    <a:lumOff val="40000"/>
                  </a:schemeClr>
                </a:solidFill>
              </a:rPr>
              <a:t>Cross-sectional dimensions shall be selected to satisfy Eq. (22.5.1.2).</a:t>
            </a:r>
          </a:p>
          <a:p>
            <a:pPr algn="just">
              <a:buNone/>
            </a:pPr>
            <a:r>
              <a:rPr lang="en-US" sz="2000" dirty="0">
                <a:solidFill>
                  <a:schemeClr val="tx2">
                    <a:lumMod val="60000"/>
                    <a:lumOff val="40000"/>
                  </a:schemeClr>
                </a:solidFill>
              </a:rPr>
              <a:t>                                                                                                         </a:t>
            </a:r>
          </a:p>
          <a:p>
            <a:pPr algn="just">
              <a:buNone/>
            </a:pPr>
            <a:r>
              <a:rPr lang="en-US" sz="2000" dirty="0">
                <a:solidFill>
                  <a:schemeClr val="tx2">
                    <a:lumMod val="60000"/>
                    <a:lumOff val="40000"/>
                  </a:schemeClr>
                </a:solidFill>
              </a:rPr>
              <a:t>                                                                                                           (22.5.1.2)</a:t>
            </a:r>
          </a:p>
          <a:p>
            <a:pPr algn="just">
              <a:buNone/>
            </a:pPr>
            <a:endParaRPr lang="en-US" sz="2000" dirty="0">
              <a:solidFill>
                <a:schemeClr val="tx2">
                  <a:lumMod val="60000"/>
                  <a:lumOff val="40000"/>
                </a:schemeClr>
              </a:solidFill>
            </a:endParaRPr>
          </a:p>
          <a:p>
            <a:pPr algn="just">
              <a:buNone/>
            </a:pPr>
            <a:r>
              <a:rPr lang="en-US" sz="2000" b="1" dirty="0">
                <a:solidFill>
                  <a:schemeClr val="tx2">
                    <a:lumMod val="60000"/>
                    <a:lumOff val="40000"/>
                  </a:schemeClr>
                </a:solidFill>
              </a:rPr>
              <a:t>      </a:t>
            </a:r>
            <a:r>
              <a:rPr lang="en-US" sz="2000" b="1" u="sng" dirty="0">
                <a:solidFill>
                  <a:schemeClr val="tx2">
                    <a:lumMod val="60000"/>
                    <a:lumOff val="40000"/>
                  </a:schemeClr>
                </a:solidFill>
              </a:rPr>
              <a:t>22.5.1.3</a:t>
            </a:r>
            <a:r>
              <a:rPr lang="en-US" sz="2000" b="1" dirty="0">
                <a:solidFill>
                  <a:schemeClr val="tx2">
                    <a:lumMod val="60000"/>
                    <a:lumOff val="40000"/>
                  </a:schemeClr>
                </a:solidFill>
              </a:rPr>
              <a:t>  </a:t>
            </a:r>
            <a:r>
              <a:rPr lang="en-US" sz="2000" dirty="0">
                <a:solidFill>
                  <a:schemeClr val="tx2">
                    <a:lumMod val="60000"/>
                    <a:lumOff val="40000"/>
                  </a:schemeClr>
                </a:solidFill>
              </a:rPr>
              <a:t>For non-prestressed members, </a:t>
            </a:r>
            <a:r>
              <a:rPr lang="en-US" sz="2000" i="1" dirty="0">
                <a:solidFill>
                  <a:schemeClr val="tx2">
                    <a:lumMod val="60000"/>
                    <a:lumOff val="40000"/>
                  </a:schemeClr>
                </a:solidFill>
              </a:rPr>
              <a:t>V</a:t>
            </a:r>
            <a:r>
              <a:rPr lang="en-US" sz="2000" i="1" baseline="-25000" dirty="0">
                <a:solidFill>
                  <a:schemeClr val="tx2">
                    <a:lumMod val="60000"/>
                    <a:lumOff val="40000"/>
                  </a:schemeClr>
                </a:solidFill>
              </a:rPr>
              <a:t>c</a:t>
            </a:r>
            <a:r>
              <a:rPr lang="en-US" sz="2000" dirty="0">
                <a:solidFill>
                  <a:schemeClr val="tx2">
                    <a:lumMod val="60000"/>
                    <a:lumOff val="40000"/>
                  </a:schemeClr>
                </a:solidFill>
              </a:rPr>
              <a:t> shall be calculated in accordance with 22.5.5, 22.5.6, or 22.5.7.</a:t>
            </a:r>
          </a:p>
          <a:p>
            <a:pPr algn="just">
              <a:buNone/>
            </a:pPr>
            <a:r>
              <a:rPr lang="en-US" sz="2000" dirty="0">
                <a:solidFill>
                  <a:schemeClr val="tx2">
                    <a:lumMod val="60000"/>
                    <a:lumOff val="40000"/>
                  </a:schemeClr>
                </a:solidFill>
              </a:rPr>
              <a:t>      </a:t>
            </a:r>
            <a:r>
              <a:rPr lang="en-US" sz="2000" b="1" u="sng" dirty="0">
                <a:solidFill>
                  <a:schemeClr val="tx2">
                    <a:lumMod val="60000"/>
                    <a:lumOff val="40000"/>
                  </a:schemeClr>
                </a:solidFill>
              </a:rPr>
              <a:t>22.5.5.1</a:t>
            </a:r>
            <a:r>
              <a:rPr lang="en-US" sz="2000" b="1" dirty="0">
                <a:solidFill>
                  <a:schemeClr val="tx2">
                    <a:lumMod val="60000"/>
                    <a:lumOff val="40000"/>
                  </a:schemeClr>
                </a:solidFill>
              </a:rPr>
              <a:t> </a:t>
            </a:r>
            <a:r>
              <a:rPr lang="en-US" sz="2000" dirty="0">
                <a:solidFill>
                  <a:schemeClr val="tx2">
                    <a:lumMod val="60000"/>
                    <a:lumOff val="40000"/>
                  </a:schemeClr>
                </a:solidFill>
              </a:rPr>
              <a:t>For non-prestressed members without axial force, </a:t>
            </a:r>
            <a:r>
              <a:rPr lang="en-US" sz="2000" i="1" dirty="0">
                <a:solidFill>
                  <a:schemeClr val="tx2">
                    <a:lumMod val="60000"/>
                    <a:lumOff val="40000"/>
                  </a:schemeClr>
                </a:solidFill>
              </a:rPr>
              <a:t>V</a:t>
            </a:r>
            <a:r>
              <a:rPr lang="en-US" sz="2000" i="1" baseline="-25000" dirty="0">
                <a:solidFill>
                  <a:schemeClr val="tx2">
                    <a:lumMod val="60000"/>
                    <a:lumOff val="40000"/>
                  </a:schemeClr>
                </a:solidFill>
              </a:rPr>
              <a:t>c</a:t>
            </a:r>
            <a:r>
              <a:rPr lang="en-US" sz="2000" dirty="0">
                <a:solidFill>
                  <a:schemeClr val="tx2">
                    <a:lumMod val="60000"/>
                    <a:lumOff val="40000"/>
                  </a:schemeClr>
                </a:solidFill>
              </a:rPr>
              <a:t> shall be calculated by:                                 </a:t>
            </a:r>
          </a:p>
          <a:p>
            <a:pPr algn="just">
              <a:buNone/>
            </a:pPr>
            <a:endParaRPr lang="en-US" sz="2000" dirty="0">
              <a:solidFill>
                <a:schemeClr val="tx2">
                  <a:lumMod val="60000"/>
                  <a:lumOff val="40000"/>
                </a:schemeClr>
              </a:solidFill>
            </a:endParaRPr>
          </a:p>
          <a:p>
            <a:pPr algn="just">
              <a:buNone/>
            </a:pPr>
            <a:r>
              <a:rPr lang="en-US" sz="2000" dirty="0">
                <a:solidFill>
                  <a:schemeClr val="tx2">
                    <a:lumMod val="60000"/>
                    <a:lumOff val="40000"/>
                  </a:schemeClr>
                </a:solidFill>
              </a:rPr>
              <a:t>                                                                                                             (22.5.5.1)</a:t>
            </a:r>
          </a:p>
          <a:p>
            <a:pPr algn="just">
              <a:buNone/>
            </a:pPr>
            <a:endParaRPr lang="en-US" sz="2000" dirty="0">
              <a:solidFill>
                <a:schemeClr val="tx2">
                  <a:lumMod val="60000"/>
                  <a:lumOff val="40000"/>
                </a:schemeClr>
              </a:solidFill>
            </a:endParaRPr>
          </a:p>
          <a:p>
            <a:pPr>
              <a:buNone/>
            </a:pPr>
            <a:r>
              <a:rPr lang="en-US" sz="2000" dirty="0">
                <a:solidFill>
                  <a:schemeClr val="tx2">
                    <a:lumMod val="60000"/>
                    <a:lumOff val="40000"/>
                  </a:schemeClr>
                </a:solidFill>
              </a:rPr>
              <a:t>        Unless a more detailed calculation is made in accordance with table 22.5.5.1.</a:t>
            </a:r>
          </a:p>
          <a:p>
            <a:pPr>
              <a:buNone/>
            </a:pPr>
            <a:r>
              <a:rPr lang="en-US" sz="1800" dirty="0">
                <a:solidFill>
                  <a:schemeClr val="tx2">
                    <a:lumMod val="60000"/>
                    <a:lumOff val="40000"/>
                  </a:schemeClr>
                </a:solidFill>
              </a:rPr>
              <a:t> </a:t>
            </a:r>
          </a:p>
          <a:p>
            <a:pPr algn="just">
              <a:buNone/>
            </a:pPr>
            <a:endParaRPr lang="en-US" sz="1800" dirty="0"/>
          </a:p>
          <a:p>
            <a:pPr algn="just">
              <a:buNone/>
            </a:pPr>
            <a:endParaRPr lang="en-US" sz="1800" dirty="0"/>
          </a:p>
          <a:p>
            <a:pPr algn="just">
              <a:buNone/>
            </a:pPr>
            <a:r>
              <a:rPr lang="en-US" sz="1800" dirty="0"/>
              <a:t>                                                                                                             </a:t>
            </a:r>
          </a:p>
          <a:p>
            <a:pPr algn="just">
              <a:buNone/>
            </a:pPr>
            <a:r>
              <a:rPr lang="en-US" sz="1800" dirty="0"/>
              <a:t>                                                                                                                  </a:t>
            </a:r>
          </a:p>
          <a:p>
            <a:pPr algn="just">
              <a:buNone/>
            </a:pPr>
            <a:endParaRPr lang="en-US" sz="1800" dirty="0"/>
          </a:p>
          <a:p>
            <a:pPr>
              <a:buNone/>
            </a:pPr>
            <a:endParaRPr lang="en-US" sz="1800" dirty="0"/>
          </a:p>
          <a:p>
            <a:pPr>
              <a:buNone/>
            </a:pPr>
            <a:endParaRPr lang="en-US" sz="1800" dirty="0"/>
          </a:p>
          <a:p>
            <a:pPr algn="just">
              <a:buNone/>
            </a:pPr>
            <a:endParaRPr lang="en-US" sz="1600" dirty="0"/>
          </a:p>
        </p:txBody>
      </p:sp>
      <p:graphicFrame>
        <p:nvGraphicFramePr>
          <p:cNvPr id="264195" name="Object 3"/>
          <p:cNvGraphicFramePr>
            <a:graphicFrameLocks noChangeAspect="1"/>
          </p:cNvGraphicFramePr>
          <p:nvPr/>
        </p:nvGraphicFramePr>
        <p:xfrm>
          <a:off x="2971799" y="3048000"/>
          <a:ext cx="2411361" cy="685800"/>
        </p:xfrm>
        <a:graphic>
          <a:graphicData uri="http://schemas.openxmlformats.org/presentationml/2006/ole">
            <mc:AlternateContent xmlns:mc="http://schemas.openxmlformats.org/markup-compatibility/2006">
              <mc:Choice xmlns:v="urn:schemas-microsoft-com:vml" Requires="v">
                <p:oleObj name="Equation" r:id="rId2" imgW="1384200" imgH="393480" progId="Equation.3">
                  <p:embed/>
                </p:oleObj>
              </mc:Choice>
              <mc:Fallback>
                <p:oleObj name="Equation" r:id="rId2" imgW="1384200" imgH="393480" progId="Equation.3">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799" y="3048000"/>
                        <a:ext cx="241136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4196" name="Object 4"/>
          <p:cNvGraphicFramePr>
            <a:graphicFrameLocks noChangeAspect="1"/>
          </p:cNvGraphicFramePr>
          <p:nvPr/>
        </p:nvGraphicFramePr>
        <p:xfrm>
          <a:off x="2971800" y="5181600"/>
          <a:ext cx="2534817" cy="762000"/>
        </p:xfrm>
        <a:graphic>
          <a:graphicData uri="http://schemas.openxmlformats.org/presentationml/2006/ole">
            <mc:AlternateContent xmlns:mc="http://schemas.openxmlformats.org/markup-compatibility/2006">
              <mc:Choice xmlns:v="urn:schemas-microsoft-com:vml" Requires="v">
                <p:oleObj name="Equation" r:id="rId4" imgW="1181100" imgH="457200" progId="Equation.3">
                  <p:embed/>
                </p:oleObj>
              </mc:Choice>
              <mc:Fallback>
                <p:oleObj name="Equation" r:id="rId4" imgW="1181100" imgH="4572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5181600"/>
                        <a:ext cx="2534817"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64199" name="Picture 7"/>
          <p:cNvPicPr>
            <a:picLocks noChangeAspect="1" noChangeArrowheads="1"/>
          </p:cNvPicPr>
          <p:nvPr/>
        </p:nvPicPr>
        <p:blipFill>
          <a:blip r:embed="rId6"/>
          <a:srcRect/>
          <a:stretch>
            <a:fillRect/>
          </a:stretch>
        </p:blipFill>
        <p:spPr bwMode="auto">
          <a:xfrm>
            <a:off x="2971800" y="2133601"/>
            <a:ext cx="3556002" cy="3048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9448800" cy="7315200"/>
          </a:xfrm>
        </p:spPr>
        <p:txBody>
          <a:bodyPr>
            <a:noAutofit/>
          </a:bodyPr>
          <a:lstStyle/>
          <a:p>
            <a:pPr>
              <a:buNone/>
            </a:pPr>
            <a:r>
              <a:rPr lang="en-US" sz="2000" b="1" dirty="0"/>
              <a:t>      </a:t>
            </a:r>
            <a:r>
              <a:rPr lang="en-US" sz="2000" b="1" u="sng" dirty="0"/>
              <a:t> </a:t>
            </a:r>
            <a:r>
              <a:rPr lang="en-US" sz="2400" b="1" u="sng" dirty="0"/>
              <a:t>Analysis and design of two-way slabs</a:t>
            </a:r>
            <a:endParaRPr lang="en-US" sz="2400" dirty="0"/>
          </a:p>
          <a:p>
            <a:pPr algn="just">
              <a:buNone/>
            </a:pPr>
            <a:r>
              <a:rPr lang="en-US" sz="2000" dirty="0"/>
              <a:t>          Slabs can be considered as structural members whose depth, h, is small as compared to their length, L, and width, S. In reinforced concrete construction, slabs are used to provide flat, useful surfaces. A reinforced concrete slab is a flat plate, usually horizontal, with top and bottom surfaces parallel or nearly so. It may be supported by reinforced concrete beams (and is usually cast monolithically with such beams), by masonry or reinforced concrete walls, by structural steel members, directly by columns, or continuously by the ground.</a:t>
            </a:r>
          </a:p>
          <a:p>
            <a:pPr algn="just">
              <a:buNone/>
            </a:pPr>
            <a:endParaRPr lang="en-US" sz="2000" dirty="0"/>
          </a:p>
          <a:p>
            <a:pPr algn="just">
              <a:buNone/>
            </a:pPr>
            <a:r>
              <a:rPr lang="en-US" sz="2000" dirty="0"/>
              <a:t>          Slabs may be supported on two opposite sides only, as shown in Fig.</a:t>
            </a:r>
            <a:r>
              <a:rPr lang="ar-SA" sz="2000" dirty="0"/>
              <a:t>1</a:t>
            </a:r>
            <a:r>
              <a:rPr lang="en-US" sz="2000" dirty="0"/>
              <a:t>-a, in which case the structural action of the slab is essentially </a:t>
            </a:r>
            <a:r>
              <a:rPr lang="en-US" sz="2000" i="1" dirty="0"/>
              <a:t>one-way</a:t>
            </a:r>
            <a:r>
              <a:rPr lang="en-US" sz="2000" dirty="0"/>
              <a:t>, the loads being carried by the slab in the direction perpendicular to the supporting beams. There may be beams on all four sides, as shown in Fig.</a:t>
            </a:r>
            <a:r>
              <a:rPr lang="ar-SA" sz="2000" dirty="0"/>
              <a:t>1</a:t>
            </a:r>
            <a:r>
              <a:rPr lang="en-US" sz="2000" dirty="0"/>
              <a:t>-b, so that </a:t>
            </a:r>
            <a:r>
              <a:rPr lang="en-US" sz="2000" i="1" dirty="0"/>
              <a:t>two-way</a:t>
            </a:r>
            <a:r>
              <a:rPr lang="en-US" sz="2000" dirty="0"/>
              <a:t> slab action is obtained. Intermediate beams, as shown in Fig.</a:t>
            </a:r>
            <a:r>
              <a:rPr lang="ar-SA" sz="2000" dirty="0"/>
              <a:t>1</a:t>
            </a:r>
            <a:r>
              <a:rPr lang="en-US" sz="2000" dirty="0"/>
              <a:t>-c, may be provided.</a:t>
            </a:r>
          </a:p>
          <a:p>
            <a:pPr algn="just">
              <a:buNone/>
            </a:pPr>
            <a:endParaRPr lang="en-US" sz="2000" dirty="0"/>
          </a:p>
          <a:p>
            <a:pPr algn="just">
              <a:buNone/>
            </a:pPr>
            <a:r>
              <a:rPr lang="en-US" sz="2000" dirty="0"/>
              <a:t>           If the ratio of length to width of one slab panel is larger than about 2, most of the load is carried in the short direction to the supporting beams and one-way action is obtained in effect, even though supports are provided on all sides.     </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9525000" cy="7315200"/>
          </a:xfrm>
        </p:spPr>
        <p:txBody>
          <a:bodyPr>
            <a:noAutofit/>
          </a:bodyPr>
          <a:lstStyle/>
          <a:p>
            <a:pPr algn="just">
              <a:buNone/>
            </a:pPr>
            <a:r>
              <a:rPr lang="en-US" sz="2000" dirty="0"/>
              <a:t>        Table 22.5.5.1-Detailed method for calculating V</a:t>
            </a:r>
            <a:r>
              <a:rPr lang="en-US" sz="2000" baseline="-25000" dirty="0"/>
              <a:t>c</a:t>
            </a:r>
            <a:endParaRPr lang="en-US" sz="2000" dirty="0"/>
          </a:p>
          <a:p>
            <a:pPr>
              <a:buNone/>
            </a:pPr>
            <a:r>
              <a:rPr lang="en-US" sz="2000" dirty="0"/>
              <a:t>        </a:t>
            </a:r>
            <a:endParaRPr lang="en-US" sz="1800" dirty="0"/>
          </a:p>
          <a:p>
            <a:pPr algn="just">
              <a:buNone/>
            </a:pPr>
            <a:endParaRPr lang="en-US" sz="1800" dirty="0"/>
          </a:p>
          <a:p>
            <a:pPr algn="just">
              <a:buNone/>
            </a:pPr>
            <a:r>
              <a:rPr lang="en-US" sz="1800" dirty="0"/>
              <a:t>                                                                                                             </a:t>
            </a:r>
          </a:p>
          <a:p>
            <a:pPr algn="just">
              <a:buNone/>
            </a:pPr>
            <a:r>
              <a:rPr lang="en-US" sz="1800" dirty="0"/>
              <a:t>                                                                                                                  </a:t>
            </a:r>
          </a:p>
          <a:p>
            <a:pPr algn="just">
              <a:buNone/>
            </a:pPr>
            <a:endParaRPr lang="en-US" sz="1800" dirty="0"/>
          </a:p>
          <a:p>
            <a:pPr>
              <a:buNone/>
            </a:pPr>
            <a:endParaRPr lang="en-US" sz="1800" dirty="0"/>
          </a:p>
          <a:p>
            <a:pPr>
              <a:buNone/>
            </a:pPr>
            <a:endParaRPr lang="en-US" sz="1800" dirty="0"/>
          </a:p>
          <a:p>
            <a:pPr algn="just">
              <a:buNone/>
            </a:pPr>
            <a:endParaRPr lang="en-US" sz="1600" dirty="0"/>
          </a:p>
          <a:p>
            <a:pPr algn="just">
              <a:buNone/>
            </a:pPr>
            <a:endParaRPr lang="en-US" sz="1600" dirty="0"/>
          </a:p>
          <a:p>
            <a:pPr algn="just">
              <a:buNone/>
            </a:pPr>
            <a:endParaRPr lang="en-US" sz="1600" dirty="0"/>
          </a:p>
          <a:p>
            <a:pPr algn="just">
              <a:buNone/>
            </a:pPr>
            <a:endParaRPr lang="en-US" sz="1600" dirty="0"/>
          </a:p>
          <a:p>
            <a:pPr algn="just">
              <a:buNone/>
            </a:pPr>
            <a:r>
              <a:rPr lang="en-US" sz="1800" dirty="0"/>
              <a:t>       </a:t>
            </a:r>
            <a:r>
              <a:rPr lang="en-US" sz="1800" b="1" dirty="0"/>
              <a:t>22.5.6</a:t>
            </a:r>
            <a:r>
              <a:rPr lang="en-US" sz="1800" dirty="0"/>
              <a:t>  </a:t>
            </a:r>
            <a:r>
              <a:rPr lang="en-US" sz="1800" i="1" dirty="0"/>
              <a:t>V</a:t>
            </a:r>
            <a:r>
              <a:rPr lang="en-US" sz="1800" i="1" baseline="-25000" dirty="0"/>
              <a:t>c</a:t>
            </a:r>
            <a:r>
              <a:rPr lang="en-US" sz="1800" dirty="0"/>
              <a:t> for non-prestressed members with axial compression</a:t>
            </a:r>
          </a:p>
          <a:p>
            <a:pPr algn="just">
              <a:buNone/>
            </a:pPr>
            <a:endParaRPr lang="en-US" sz="1800" dirty="0"/>
          </a:p>
          <a:p>
            <a:pPr algn="just">
              <a:buNone/>
            </a:pPr>
            <a:endParaRPr lang="en-US" sz="1800" dirty="0"/>
          </a:p>
          <a:p>
            <a:pPr>
              <a:buNone/>
            </a:pPr>
            <a:r>
              <a:rPr lang="en-US" sz="1800" dirty="0"/>
              <a:t>                    </a:t>
            </a:r>
            <a:r>
              <a:rPr lang="en-US" sz="1800" b="1" dirty="0"/>
              <a:t>N</a:t>
            </a:r>
            <a:r>
              <a:rPr lang="en-US" sz="1800" b="1" baseline="-25000" dirty="0"/>
              <a:t>u </a:t>
            </a:r>
            <a:r>
              <a:rPr lang="en-US" sz="1800" dirty="0"/>
              <a:t> is positive for compression.</a:t>
            </a:r>
          </a:p>
          <a:p>
            <a:pPr>
              <a:buNone/>
            </a:pPr>
            <a:r>
              <a:rPr lang="en-US" sz="1800" dirty="0"/>
              <a:t>       </a:t>
            </a:r>
            <a:r>
              <a:rPr lang="en-US" sz="1800" b="1" dirty="0"/>
              <a:t>22.5.7 </a:t>
            </a:r>
            <a:r>
              <a:rPr lang="en-US" sz="1800" dirty="0"/>
              <a:t> </a:t>
            </a:r>
            <a:r>
              <a:rPr lang="en-US" sz="1800" i="1" dirty="0"/>
              <a:t>Vc</a:t>
            </a:r>
            <a:r>
              <a:rPr lang="en-US" sz="1800" dirty="0"/>
              <a:t> for non-prestressed members with significant axial tension</a:t>
            </a:r>
          </a:p>
          <a:p>
            <a:pPr>
              <a:buNone/>
            </a:pPr>
            <a:endParaRPr lang="en-US" sz="1800" dirty="0"/>
          </a:p>
          <a:p>
            <a:pPr>
              <a:buNone/>
            </a:pPr>
            <a:endParaRPr lang="en-US" sz="1800" dirty="0"/>
          </a:p>
          <a:p>
            <a:pPr>
              <a:buNone/>
            </a:pPr>
            <a:endParaRPr lang="en-US" sz="1800" dirty="0"/>
          </a:p>
          <a:p>
            <a:pPr>
              <a:buNone/>
            </a:pPr>
            <a:r>
              <a:rPr lang="en-US" sz="1800" i="1" dirty="0"/>
              <a:t>                    </a:t>
            </a:r>
            <a:r>
              <a:rPr lang="en-US" sz="1800" b="1" i="1" dirty="0"/>
              <a:t>N</a:t>
            </a:r>
            <a:r>
              <a:rPr lang="en-US" sz="1800" b="1" i="1" baseline="-25000" dirty="0"/>
              <a:t>u</a:t>
            </a:r>
            <a:r>
              <a:rPr lang="en-US" sz="1800" b="1" dirty="0"/>
              <a:t> </a:t>
            </a:r>
            <a:r>
              <a:rPr lang="en-US" sz="1800" dirty="0"/>
              <a:t>is negative for tension, and </a:t>
            </a:r>
            <a:r>
              <a:rPr lang="en-US" sz="1800" i="1" dirty="0"/>
              <a:t>V</a:t>
            </a:r>
            <a:r>
              <a:rPr lang="en-US" sz="1800" i="1" baseline="-25000" dirty="0"/>
              <a:t>c</a:t>
            </a:r>
            <a:r>
              <a:rPr lang="en-US" sz="1800" dirty="0"/>
              <a:t> shall not be less than zero.</a:t>
            </a:r>
          </a:p>
          <a:p>
            <a:pPr>
              <a:buNone/>
            </a:pPr>
            <a:endParaRPr lang="en-US" sz="1800" dirty="0"/>
          </a:p>
          <a:p>
            <a:pPr algn="just">
              <a:buNone/>
            </a:pPr>
            <a:endParaRPr lang="en-US" sz="1800" dirty="0"/>
          </a:p>
        </p:txBody>
      </p:sp>
      <p:pic>
        <p:nvPicPr>
          <p:cNvPr id="279557" name="Picture 5"/>
          <p:cNvPicPr>
            <a:picLocks noChangeAspect="1" noChangeArrowheads="1"/>
          </p:cNvPicPr>
          <p:nvPr/>
        </p:nvPicPr>
        <p:blipFill>
          <a:blip r:embed="rId2"/>
          <a:srcRect/>
          <a:stretch>
            <a:fillRect/>
          </a:stretch>
        </p:blipFill>
        <p:spPr bwMode="auto">
          <a:xfrm>
            <a:off x="0" y="381000"/>
            <a:ext cx="9144000" cy="3302494"/>
          </a:xfrm>
          <a:prstGeom prst="rect">
            <a:avLst/>
          </a:prstGeom>
          <a:noFill/>
          <a:ln w="9525">
            <a:noFill/>
            <a:miter lim="800000"/>
            <a:headEnd/>
            <a:tailEnd/>
          </a:ln>
          <a:effectLst/>
        </p:spPr>
      </p:pic>
      <p:graphicFrame>
        <p:nvGraphicFramePr>
          <p:cNvPr id="279558" name="Object 6"/>
          <p:cNvGraphicFramePr>
            <a:graphicFrameLocks noChangeAspect="1"/>
          </p:cNvGraphicFramePr>
          <p:nvPr/>
        </p:nvGraphicFramePr>
        <p:xfrm>
          <a:off x="2438400" y="4114800"/>
          <a:ext cx="2971801" cy="797799"/>
        </p:xfrm>
        <a:graphic>
          <a:graphicData uri="http://schemas.openxmlformats.org/presentationml/2006/ole">
            <mc:AlternateContent xmlns:mc="http://schemas.openxmlformats.org/markup-compatibility/2006">
              <mc:Choice xmlns:v="urn:schemas-microsoft-com:vml" Requires="v">
                <p:oleObj name="Equation" r:id="rId3" imgW="1892160" imgH="507960" progId="Equation.3">
                  <p:embed/>
                </p:oleObj>
              </mc:Choice>
              <mc:Fallback>
                <p:oleObj name="Equation" r:id="rId3" imgW="1892160" imgH="50796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114800"/>
                        <a:ext cx="2971801" cy="79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9560" name="Object 8"/>
          <p:cNvGraphicFramePr>
            <a:graphicFrameLocks noChangeAspect="1"/>
          </p:cNvGraphicFramePr>
          <p:nvPr/>
        </p:nvGraphicFramePr>
        <p:xfrm>
          <a:off x="2438400" y="5562599"/>
          <a:ext cx="2971800" cy="776941"/>
        </p:xfrm>
        <a:graphic>
          <a:graphicData uri="http://schemas.openxmlformats.org/presentationml/2006/ole">
            <mc:AlternateContent xmlns:mc="http://schemas.openxmlformats.org/markup-compatibility/2006">
              <mc:Choice xmlns:v="urn:schemas-microsoft-com:vml" Requires="v">
                <p:oleObj name="Equation" r:id="rId5" imgW="1942920" imgH="507960" progId="Equation.3">
                  <p:embed/>
                </p:oleObj>
              </mc:Choice>
              <mc:Fallback>
                <p:oleObj name="Equation" r:id="rId5" imgW="1942920" imgH="50796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5562599"/>
                        <a:ext cx="2971800" cy="776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9525000" cy="7315200"/>
          </a:xfrm>
        </p:spPr>
        <p:txBody>
          <a:bodyPr>
            <a:noAutofit/>
          </a:bodyPr>
          <a:lstStyle/>
          <a:p>
            <a:pPr algn="just">
              <a:buNone/>
            </a:pPr>
            <a:r>
              <a:rPr lang="en-US" sz="1800" dirty="0">
                <a:solidFill>
                  <a:schemeClr val="tx2">
                    <a:lumMod val="60000"/>
                    <a:lumOff val="40000"/>
                  </a:schemeClr>
                </a:solidFill>
              </a:rPr>
              <a:t>      </a:t>
            </a:r>
            <a:r>
              <a:rPr lang="en-US" sz="1800" b="1" dirty="0">
                <a:solidFill>
                  <a:schemeClr val="tx2">
                    <a:lumMod val="60000"/>
                    <a:lumOff val="40000"/>
                  </a:schemeClr>
                </a:solidFill>
              </a:rPr>
              <a:t> </a:t>
            </a:r>
            <a:r>
              <a:rPr lang="en-US" sz="1800" b="1" u="sng" dirty="0">
                <a:solidFill>
                  <a:schemeClr val="tx2">
                    <a:lumMod val="60000"/>
                    <a:lumOff val="40000"/>
                  </a:schemeClr>
                </a:solidFill>
              </a:rPr>
              <a:t>22.5.3.1</a:t>
            </a:r>
            <a:r>
              <a:rPr lang="en-US" sz="1800" b="1" dirty="0">
                <a:solidFill>
                  <a:schemeClr val="tx2">
                    <a:lumMod val="60000"/>
                    <a:lumOff val="40000"/>
                  </a:schemeClr>
                </a:solidFill>
              </a:rPr>
              <a:t> </a:t>
            </a:r>
            <a:r>
              <a:rPr lang="en-US" sz="1800" dirty="0">
                <a:solidFill>
                  <a:schemeClr val="tx2">
                    <a:lumMod val="60000"/>
                    <a:lumOff val="40000"/>
                  </a:schemeClr>
                </a:solidFill>
              </a:rPr>
              <a:t>The value of </a:t>
            </a:r>
            <a:r>
              <a:rPr lang="en-US" sz="1800" i="1" dirty="0">
                <a:solidFill>
                  <a:schemeClr val="tx2">
                    <a:lumMod val="60000"/>
                    <a:lumOff val="40000"/>
                  </a:schemeClr>
                </a:solidFill>
              </a:rPr>
              <a:t>√</a:t>
            </a:r>
            <a:r>
              <a:rPr lang="en-US" sz="1800" i="1" dirty="0" err="1">
                <a:solidFill>
                  <a:schemeClr val="tx2">
                    <a:lumMod val="60000"/>
                    <a:lumOff val="40000"/>
                  </a:schemeClr>
                </a:solidFill>
              </a:rPr>
              <a:t>f`</a:t>
            </a:r>
            <a:r>
              <a:rPr lang="en-US" sz="1800" i="1" baseline="-25000" dirty="0" err="1">
                <a:solidFill>
                  <a:schemeClr val="tx2">
                    <a:lumMod val="60000"/>
                    <a:lumOff val="40000"/>
                  </a:schemeClr>
                </a:solidFill>
              </a:rPr>
              <a:t>c</a:t>
            </a:r>
            <a:r>
              <a:rPr lang="en-US" sz="1800" dirty="0">
                <a:solidFill>
                  <a:schemeClr val="tx2">
                    <a:lumMod val="60000"/>
                    <a:lumOff val="40000"/>
                  </a:schemeClr>
                </a:solidFill>
              </a:rPr>
              <a:t> used to calculate </a:t>
            </a:r>
            <a:r>
              <a:rPr lang="en-US" sz="1800" i="1" dirty="0">
                <a:solidFill>
                  <a:schemeClr val="tx2">
                    <a:lumMod val="60000"/>
                    <a:lumOff val="40000"/>
                  </a:schemeClr>
                </a:solidFill>
              </a:rPr>
              <a:t>V</a:t>
            </a:r>
            <a:r>
              <a:rPr lang="en-US" sz="1800" i="1" baseline="-25000" dirty="0">
                <a:solidFill>
                  <a:schemeClr val="tx2">
                    <a:lumMod val="60000"/>
                    <a:lumOff val="40000"/>
                  </a:schemeClr>
                </a:solidFill>
              </a:rPr>
              <a:t>c</a:t>
            </a:r>
            <a:r>
              <a:rPr lang="en-US" sz="1800" dirty="0">
                <a:solidFill>
                  <a:schemeClr val="tx2">
                    <a:lumMod val="60000"/>
                    <a:lumOff val="40000"/>
                  </a:schemeClr>
                </a:solidFill>
              </a:rPr>
              <a:t> for one-way shear shall not exceed 8.3 </a:t>
            </a:r>
            <a:r>
              <a:rPr lang="en-US" sz="1800" dirty="0" err="1">
                <a:solidFill>
                  <a:schemeClr val="tx2">
                    <a:lumMod val="60000"/>
                    <a:lumOff val="40000"/>
                  </a:schemeClr>
                </a:solidFill>
              </a:rPr>
              <a:t>MPa</a:t>
            </a:r>
            <a:r>
              <a:rPr lang="en-US" sz="1800" dirty="0">
                <a:solidFill>
                  <a:schemeClr val="tx2">
                    <a:lumMod val="60000"/>
                    <a:lumOff val="40000"/>
                  </a:schemeClr>
                </a:solidFill>
              </a:rPr>
              <a:t>.</a:t>
            </a:r>
          </a:p>
          <a:p>
            <a:pPr algn="just">
              <a:buNone/>
            </a:pPr>
            <a:r>
              <a:rPr lang="en-US" sz="1800" dirty="0">
                <a:solidFill>
                  <a:schemeClr val="tx2">
                    <a:lumMod val="60000"/>
                    <a:lumOff val="40000"/>
                  </a:schemeClr>
                </a:solidFill>
              </a:rPr>
              <a:t>      </a:t>
            </a:r>
            <a:r>
              <a:rPr lang="en-US" sz="1800" u="sng" dirty="0">
                <a:solidFill>
                  <a:schemeClr val="tx2">
                    <a:lumMod val="60000"/>
                    <a:lumOff val="40000"/>
                  </a:schemeClr>
                </a:solidFill>
              </a:rPr>
              <a:t> </a:t>
            </a:r>
            <a:r>
              <a:rPr lang="en-US" sz="1800" b="1" u="sng" dirty="0">
                <a:solidFill>
                  <a:schemeClr val="tx2">
                    <a:lumMod val="60000"/>
                    <a:lumOff val="40000"/>
                  </a:schemeClr>
                </a:solidFill>
              </a:rPr>
              <a:t>22.5.3.3</a:t>
            </a:r>
            <a:r>
              <a:rPr lang="en-US" sz="1800" dirty="0">
                <a:solidFill>
                  <a:schemeClr val="tx2">
                    <a:lumMod val="60000"/>
                    <a:lumOff val="40000"/>
                  </a:schemeClr>
                </a:solidFill>
              </a:rPr>
              <a:t> The values of </a:t>
            </a:r>
            <a:r>
              <a:rPr lang="en-US" sz="1800" i="1" dirty="0" err="1">
                <a:solidFill>
                  <a:schemeClr val="tx2">
                    <a:lumMod val="60000"/>
                    <a:lumOff val="40000"/>
                  </a:schemeClr>
                </a:solidFill>
              </a:rPr>
              <a:t>f</a:t>
            </a:r>
            <a:r>
              <a:rPr lang="en-US" sz="1800" i="1" baseline="-25000" dirty="0" err="1">
                <a:solidFill>
                  <a:schemeClr val="tx2">
                    <a:lumMod val="60000"/>
                    <a:lumOff val="40000"/>
                  </a:schemeClr>
                </a:solidFill>
              </a:rPr>
              <a:t>y</a:t>
            </a:r>
            <a:r>
              <a:rPr lang="en-US" sz="1800" dirty="0">
                <a:solidFill>
                  <a:schemeClr val="tx2">
                    <a:lumMod val="60000"/>
                    <a:lumOff val="40000"/>
                  </a:schemeClr>
                </a:solidFill>
              </a:rPr>
              <a:t> and </a:t>
            </a:r>
            <a:r>
              <a:rPr lang="en-US" sz="1800" i="1" dirty="0" err="1">
                <a:solidFill>
                  <a:schemeClr val="tx2">
                    <a:lumMod val="60000"/>
                    <a:lumOff val="40000"/>
                  </a:schemeClr>
                </a:solidFill>
              </a:rPr>
              <a:t>f</a:t>
            </a:r>
            <a:r>
              <a:rPr lang="en-US" sz="1800" i="1" baseline="-25000" dirty="0" err="1">
                <a:solidFill>
                  <a:schemeClr val="tx2">
                    <a:lumMod val="60000"/>
                    <a:lumOff val="40000"/>
                  </a:schemeClr>
                </a:solidFill>
              </a:rPr>
              <a:t>yt</a:t>
            </a:r>
            <a:r>
              <a:rPr lang="en-US" sz="1800" dirty="0">
                <a:solidFill>
                  <a:schemeClr val="tx2">
                    <a:lumMod val="60000"/>
                    <a:lumOff val="40000"/>
                  </a:schemeClr>
                </a:solidFill>
              </a:rPr>
              <a:t> used to calculate </a:t>
            </a:r>
            <a:r>
              <a:rPr lang="en-US" sz="1800" i="1" dirty="0">
                <a:solidFill>
                  <a:schemeClr val="tx2">
                    <a:lumMod val="60000"/>
                    <a:lumOff val="40000"/>
                  </a:schemeClr>
                </a:solidFill>
              </a:rPr>
              <a:t>V</a:t>
            </a:r>
            <a:r>
              <a:rPr lang="en-US" sz="1800" i="1" baseline="-25000" dirty="0">
                <a:solidFill>
                  <a:schemeClr val="tx2">
                    <a:lumMod val="60000"/>
                    <a:lumOff val="40000"/>
                  </a:schemeClr>
                </a:solidFill>
              </a:rPr>
              <a:t>s</a:t>
            </a:r>
            <a:r>
              <a:rPr lang="en-US" sz="1800" dirty="0">
                <a:solidFill>
                  <a:schemeClr val="tx2">
                    <a:lumMod val="60000"/>
                    <a:lumOff val="40000"/>
                  </a:schemeClr>
                </a:solidFill>
              </a:rPr>
              <a:t> shall not exceed the limits in 20.2.2.4.</a:t>
            </a:r>
          </a:p>
          <a:p>
            <a:pPr algn="just">
              <a:buNone/>
            </a:pPr>
            <a:r>
              <a:rPr lang="en-US" sz="1800" dirty="0">
                <a:solidFill>
                  <a:schemeClr val="tx2">
                    <a:lumMod val="60000"/>
                    <a:lumOff val="40000"/>
                  </a:schemeClr>
                </a:solidFill>
              </a:rPr>
              <a:t>      </a:t>
            </a:r>
            <a:r>
              <a:rPr lang="en-US" sz="1800" b="1" dirty="0">
                <a:solidFill>
                  <a:schemeClr val="tx2">
                    <a:lumMod val="60000"/>
                    <a:lumOff val="40000"/>
                  </a:schemeClr>
                </a:solidFill>
              </a:rPr>
              <a:t> </a:t>
            </a:r>
            <a:r>
              <a:rPr lang="en-US" sz="1800" b="1" u="sng" dirty="0">
                <a:solidFill>
                  <a:schemeClr val="tx2">
                    <a:lumMod val="60000"/>
                    <a:lumOff val="40000"/>
                  </a:schemeClr>
                </a:solidFill>
              </a:rPr>
              <a:t>20.2.2.4</a:t>
            </a:r>
            <a:r>
              <a:rPr lang="en-US" sz="1800" b="1" dirty="0">
                <a:solidFill>
                  <a:schemeClr val="tx2">
                    <a:lumMod val="60000"/>
                    <a:lumOff val="40000"/>
                  </a:schemeClr>
                </a:solidFill>
              </a:rPr>
              <a:t> </a:t>
            </a:r>
            <a:r>
              <a:rPr lang="en-US" sz="1800" dirty="0">
                <a:solidFill>
                  <a:schemeClr val="tx2">
                    <a:lumMod val="60000"/>
                    <a:lumOff val="40000"/>
                  </a:schemeClr>
                </a:solidFill>
              </a:rPr>
              <a:t>Types of non-prestressed bars and wires to be specified for particular structural applications shall be in accordance with Table 20.2.2.4a for deformed reinforcement (Note: According to this table </a:t>
            </a:r>
            <a:r>
              <a:rPr lang="en-US" sz="1800" i="1" dirty="0" err="1">
                <a:solidFill>
                  <a:schemeClr val="tx2">
                    <a:lumMod val="60000"/>
                    <a:lumOff val="40000"/>
                  </a:schemeClr>
                </a:solidFill>
              </a:rPr>
              <a:t>f</a:t>
            </a:r>
            <a:r>
              <a:rPr lang="en-US" sz="1800" i="1" baseline="-25000" dirty="0" err="1">
                <a:solidFill>
                  <a:schemeClr val="tx2">
                    <a:lumMod val="60000"/>
                    <a:lumOff val="40000"/>
                  </a:schemeClr>
                </a:solidFill>
              </a:rPr>
              <a:t>y</a:t>
            </a:r>
            <a:r>
              <a:rPr lang="en-US" sz="1800" dirty="0">
                <a:solidFill>
                  <a:schemeClr val="tx2">
                    <a:lumMod val="60000"/>
                    <a:lumOff val="40000"/>
                  </a:schemeClr>
                </a:solidFill>
              </a:rPr>
              <a:t> and </a:t>
            </a:r>
            <a:r>
              <a:rPr lang="en-US" sz="1800" i="1" dirty="0" err="1">
                <a:solidFill>
                  <a:schemeClr val="tx2">
                    <a:lumMod val="60000"/>
                    <a:lumOff val="40000"/>
                  </a:schemeClr>
                </a:solidFill>
              </a:rPr>
              <a:t>f</a:t>
            </a:r>
            <a:r>
              <a:rPr lang="en-US" sz="1800" i="1" baseline="-25000" dirty="0" err="1">
                <a:solidFill>
                  <a:schemeClr val="tx2">
                    <a:lumMod val="60000"/>
                    <a:lumOff val="40000"/>
                  </a:schemeClr>
                </a:solidFill>
              </a:rPr>
              <a:t>yt</a:t>
            </a:r>
            <a:r>
              <a:rPr lang="en-US" sz="1800" dirty="0">
                <a:solidFill>
                  <a:schemeClr val="tx2">
                    <a:lumMod val="60000"/>
                    <a:lumOff val="40000"/>
                  </a:schemeClr>
                </a:solidFill>
              </a:rPr>
              <a:t>≤ 420 MPa. For welded deformed wire reinforcement this value is raised to 550 </a:t>
            </a:r>
            <a:r>
              <a:rPr lang="en-US" sz="1800" dirty="0" err="1">
                <a:solidFill>
                  <a:schemeClr val="tx2">
                    <a:lumMod val="60000"/>
                    <a:lumOff val="40000"/>
                  </a:schemeClr>
                </a:solidFill>
              </a:rPr>
              <a:t>MPa</a:t>
            </a:r>
            <a:r>
              <a:rPr lang="en-US" sz="1800" dirty="0">
                <a:solidFill>
                  <a:schemeClr val="tx2">
                    <a:lumMod val="60000"/>
                    <a:lumOff val="40000"/>
                  </a:schemeClr>
                </a:solidFill>
              </a:rPr>
              <a:t>).</a:t>
            </a:r>
          </a:p>
          <a:p>
            <a:pPr algn="just">
              <a:buNone/>
            </a:pPr>
            <a:r>
              <a:rPr lang="en-US" sz="1800" dirty="0">
                <a:solidFill>
                  <a:schemeClr val="tx2">
                    <a:lumMod val="60000"/>
                    <a:lumOff val="40000"/>
                  </a:schemeClr>
                </a:solidFill>
              </a:rPr>
              <a:t>       </a:t>
            </a:r>
            <a:r>
              <a:rPr lang="en-US" sz="1800" b="1" u="sng" dirty="0">
                <a:solidFill>
                  <a:schemeClr val="tx2">
                    <a:lumMod val="60000"/>
                    <a:lumOff val="40000"/>
                  </a:schemeClr>
                </a:solidFill>
              </a:rPr>
              <a:t>19.2.4.2</a:t>
            </a:r>
            <a:r>
              <a:rPr lang="en-US" sz="1800" dirty="0">
                <a:solidFill>
                  <a:schemeClr val="tx2">
                    <a:lumMod val="60000"/>
                    <a:lumOff val="40000"/>
                  </a:schemeClr>
                </a:solidFill>
              </a:rPr>
              <a:t> The value of </a:t>
            </a:r>
            <a:r>
              <a:rPr lang="en-US" sz="1800" i="1" dirty="0">
                <a:solidFill>
                  <a:schemeClr val="tx2">
                    <a:lumMod val="60000"/>
                    <a:lumOff val="40000"/>
                  </a:schemeClr>
                </a:solidFill>
              </a:rPr>
              <a:t>λ</a:t>
            </a:r>
            <a:r>
              <a:rPr lang="en-US" sz="1800" dirty="0">
                <a:solidFill>
                  <a:schemeClr val="tx2">
                    <a:lumMod val="60000"/>
                    <a:lumOff val="40000"/>
                  </a:schemeClr>
                </a:solidFill>
              </a:rPr>
              <a:t> shall be based on the composition of the aggregate in the concrete mixture in accordance with Table 19.2.4.2 or as permitted in 19.2.4.3.</a:t>
            </a:r>
          </a:p>
          <a:p>
            <a:pPr algn="just">
              <a:buNone/>
            </a:pPr>
            <a:endParaRPr lang="en-US" sz="1800" dirty="0">
              <a:solidFill>
                <a:schemeClr val="tx2">
                  <a:lumMod val="60000"/>
                  <a:lumOff val="40000"/>
                </a:schemeClr>
              </a:solidFill>
            </a:endParaRPr>
          </a:p>
          <a:p>
            <a:pPr algn="just">
              <a:buNone/>
            </a:pPr>
            <a:r>
              <a:rPr lang="en-US" sz="1800" dirty="0">
                <a:solidFill>
                  <a:schemeClr val="tx2">
                    <a:lumMod val="60000"/>
                    <a:lumOff val="40000"/>
                  </a:schemeClr>
                </a:solidFill>
              </a:rPr>
              <a:t>       </a:t>
            </a:r>
            <a:r>
              <a:rPr lang="en-US" sz="1800" b="1" dirty="0">
                <a:solidFill>
                  <a:schemeClr val="tx2">
                    <a:lumMod val="60000"/>
                    <a:lumOff val="40000"/>
                  </a:schemeClr>
                </a:solidFill>
              </a:rPr>
              <a:t>8.5.3.1.2</a:t>
            </a:r>
            <a:r>
              <a:rPr lang="en-US" sz="1800" dirty="0">
                <a:solidFill>
                  <a:schemeClr val="tx2">
                    <a:lumMod val="60000"/>
                    <a:lumOff val="40000"/>
                  </a:schemeClr>
                </a:solidFill>
              </a:rPr>
              <a:t> For two-way shear, </a:t>
            </a:r>
            <a:r>
              <a:rPr lang="en-US" sz="1800" i="1" dirty="0" err="1">
                <a:solidFill>
                  <a:schemeClr val="tx2">
                    <a:lumMod val="60000"/>
                    <a:lumOff val="40000"/>
                  </a:schemeClr>
                </a:solidFill>
              </a:rPr>
              <a:t>v</a:t>
            </a:r>
            <a:r>
              <a:rPr lang="en-US" sz="1800" i="1" baseline="-25000" dirty="0" err="1">
                <a:solidFill>
                  <a:schemeClr val="tx2">
                    <a:lumMod val="60000"/>
                    <a:lumOff val="40000"/>
                  </a:schemeClr>
                </a:solidFill>
              </a:rPr>
              <a:t>n</a:t>
            </a:r>
            <a:r>
              <a:rPr lang="en-US" sz="1800" dirty="0">
                <a:solidFill>
                  <a:schemeClr val="tx2">
                    <a:lumMod val="60000"/>
                    <a:lumOff val="40000"/>
                  </a:schemeClr>
                </a:solidFill>
              </a:rPr>
              <a:t> shall be calculated in accordance with 22.6.</a:t>
            </a:r>
          </a:p>
          <a:p>
            <a:pPr algn="just">
              <a:buNone/>
            </a:pPr>
            <a:r>
              <a:rPr lang="en-US" sz="1800" dirty="0">
                <a:solidFill>
                  <a:schemeClr val="tx2">
                    <a:lumMod val="60000"/>
                    <a:lumOff val="40000"/>
                  </a:schemeClr>
                </a:solidFill>
              </a:rPr>
              <a:t>       </a:t>
            </a:r>
            <a:r>
              <a:rPr lang="en-US" sz="1800" b="1" u="sng" dirty="0">
                <a:solidFill>
                  <a:schemeClr val="tx2">
                    <a:lumMod val="60000"/>
                    <a:lumOff val="40000"/>
                  </a:schemeClr>
                </a:solidFill>
              </a:rPr>
              <a:t>22.6.1.2</a:t>
            </a:r>
            <a:r>
              <a:rPr lang="en-US" sz="1800" dirty="0">
                <a:solidFill>
                  <a:schemeClr val="tx2">
                    <a:lumMod val="60000"/>
                    <a:lumOff val="40000"/>
                  </a:schemeClr>
                </a:solidFill>
              </a:rPr>
              <a:t> Nominal shear strength for two-way members without shear reinforcement shall be calculated by:   </a:t>
            </a:r>
          </a:p>
          <a:p>
            <a:pPr algn="just">
              <a:buNone/>
            </a:pPr>
            <a:r>
              <a:rPr lang="en-US" sz="1800" dirty="0">
                <a:solidFill>
                  <a:schemeClr val="tx2">
                    <a:lumMod val="60000"/>
                    <a:lumOff val="40000"/>
                  </a:schemeClr>
                </a:solidFill>
              </a:rPr>
              <a:t>      </a:t>
            </a:r>
            <a:r>
              <a:rPr lang="en-US" sz="1800" u="sng" dirty="0">
                <a:solidFill>
                  <a:schemeClr val="tx2">
                    <a:lumMod val="60000"/>
                    <a:lumOff val="40000"/>
                  </a:schemeClr>
                </a:solidFill>
              </a:rPr>
              <a:t> </a:t>
            </a:r>
            <a:r>
              <a:rPr lang="en-US" sz="1800" b="1" u="sng" dirty="0">
                <a:solidFill>
                  <a:schemeClr val="tx2">
                    <a:lumMod val="60000"/>
                    <a:lumOff val="40000"/>
                  </a:schemeClr>
                </a:solidFill>
              </a:rPr>
              <a:t>22.6.1.4</a:t>
            </a:r>
            <a:r>
              <a:rPr lang="en-US" sz="1800" dirty="0">
                <a:solidFill>
                  <a:schemeClr val="tx2">
                    <a:lumMod val="60000"/>
                    <a:lumOff val="40000"/>
                  </a:schemeClr>
                </a:solidFill>
              </a:rPr>
              <a:t> Two-way shear shall be resisted by a section with a depth </a:t>
            </a:r>
            <a:r>
              <a:rPr lang="en-US" sz="1800" i="1" dirty="0">
                <a:solidFill>
                  <a:schemeClr val="tx2">
                    <a:lumMod val="60000"/>
                    <a:lumOff val="40000"/>
                  </a:schemeClr>
                </a:solidFill>
              </a:rPr>
              <a:t>d</a:t>
            </a:r>
            <a:r>
              <a:rPr lang="en-US" sz="1800" dirty="0">
                <a:solidFill>
                  <a:schemeClr val="tx2">
                    <a:lumMod val="60000"/>
                    <a:lumOff val="40000"/>
                  </a:schemeClr>
                </a:solidFill>
              </a:rPr>
              <a:t> and an assumed critical perimeter </a:t>
            </a:r>
            <a:r>
              <a:rPr lang="en-US" sz="1800" i="1" dirty="0" err="1">
                <a:solidFill>
                  <a:schemeClr val="tx2">
                    <a:lumMod val="60000"/>
                    <a:lumOff val="40000"/>
                  </a:schemeClr>
                </a:solidFill>
              </a:rPr>
              <a:t>b</a:t>
            </a:r>
            <a:r>
              <a:rPr lang="en-US" sz="1800" i="1" baseline="-25000" dirty="0" err="1">
                <a:solidFill>
                  <a:schemeClr val="tx2">
                    <a:lumMod val="60000"/>
                    <a:lumOff val="40000"/>
                  </a:schemeClr>
                </a:solidFill>
              </a:rPr>
              <a:t>o</a:t>
            </a:r>
            <a:r>
              <a:rPr lang="en-US" sz="1800" dirty="0">
                <a:solidFill>
                  <a:schemeClr val="tx2">
                    <a:lumMod val="60000"/>
                    <a:lumOff val="40000"/>
                  </a:schemeClr>
                </a:solidFill>
              </a:rPr>
              <a:t> as defined in 22.6.4.</a:t>
            </a:r>
          </a:p>
          <a:p>
            <a:pPr algn="just">
              <a:buNone/>
            </a:pPr>
            <a:r>
              <a:rPr lang="en-US" sz="1800" dirty="0">
                <a:solidFill>
                  <a:schemeClr val="tx2">
                    <a:lumMod val="60000"/>
                    <a:lumOff val="40000"/>
                  </a:schemeClr>
                </a:solidFill>
              </a:rPr>
              <a:t>      </a:t>
            </a:r>
            <a:r>
              <a:rPr lang="en-US" sz="1800" u="sng" dirty="0">
                <a:solidFill>
                  <a:schemeClr val="tx2">
                    <a:lumMod val="60000"/>
                    <a:lumOff val="40000"/>
                  </a:schemeClr>
                </a:solidFill>
              </a:rPr>
              <a:t> </a:t>
            </a:r>
            <a:r>
              <a:rPr lang="en-US" sz="1800" b="1" u="sng" dirty="0">
                <a:solidFill>
                  <a:schemeClr val="tx2">
                    <a:lumMod val="60000"/>
                    <a:lumOff val="40000"/>
                  </a:schemeClr>
                </a:solidFill>
              </a:rPr>
              <a:t>22.6.2.1</a:t>
            </a:r>
            <a:r>
              <a:rPr lang="en-US" sz="1800" dirty="0">
                <a:solidFill>
                  <a:schemeClr val="tx2">
                    <a:lumMod val="60000"/>
                    <a:lumOff val="40000"/>
                  </a:schemeClr>
                </a:solidFill>
              </a:rPr>
              <a:t> For calculation of </a:t>
            </a:r>
            <a:r>
              <a:rPr lang="en-US" sz="1800" i="1" dirty="0" err="1">
                <a:solidFill>
                  <a:schemeClr val="tx2">
                    <a:lumMod val="60000"/>
                    <a:lumOff val="40000"/>
                  </a:schemeClr>
                </a:solidFill>
              </a:rPr>
              <a:t>v</a:t>
            </a:r>
            <a:r>
              <a:rPr lang="en-US" sz="1800" i="1" baseline="-25000" dirty="0" err="1">
                <a:solidFill>
                  <a:schemeClr val="tx2">
                    <a:lumMod val="60000"/>
                    <a:lumOff val="40000"/>
                  </a:schemeClr>
                </a:solidFill>
              </a:rPr>
              <a:t>c</a:t>
            </a:r>
            <a:r>
              <a:rPr lang="en-US" sz="1800" dirty="0">
                <a:solidFill>
                  <a:schemeClr val="tx2">
                    <a:lumMod val="60000"/>
                    <a:lumOff val="40000"/>
                  </a:schemeClr>
                </a:solidFill>
              </a:rPr>
              <a:t> and </a:t>
            </a:r>
            <a:r>
              <a:rPr lang="en-US" sz="1800" i="1" dirty="0" err="1">
                <a:solidFill>
                  <a:schemeClr val="tx2">
                    <a:lumMod val="60000"/>
                    <a:lumOff val="40000"/>
                  </a:schemeClr>
                </a:solidFill>
              </a:rPr>
              <a:t>v</a:t>
            </a:r>
            <a:r>
              <a:rPr lang="en-US" sz="1800" i="1" baseline="-25000" dirty="0" err="1">
                <a:solidFill>
                  <a:schemeClr val="tx2">
                    <a:lumMod val="60000"/>
                    <a:lumOff val="40000"/>
                  </a:schemeClr>
                </a:solidFill>
              </a:rPr>
              <a:t>s</a:t>
            </a:r>
            <a:r>
              <a:rPr lang="en-US" sz="1800" dirty="0">
                <a:solidFill>
                  <a:schemeClr val="tx2">
                    <a:lumMod val="60000"/>
                    <a:lumOff val="40000"/>
                  </a:schemeClr>
                </a:solidFill>
              </a:rPr>
              <a:t> for two-way shear, </a:t>
            </a:r>
            <a:r>
              <a:rPr lang="en-US" sz="1800" i="1" dirty="0">
                <a:solidFill>
                  <a:schemeClr val="tx2">
                    <a:lumMod val="60000"/>
                    <a:lumOff val="40000"/>
                  </a:schemeClr>
                </a:solidFill>
              </a:rPr>
              <a:t>d</a:t>
            </a:r>
            <a:r>
              <a:rPr lang="en-US" sz="1800" dirty="0">
                <a:solidFill>
                  <a:schemeClr val="tx2">
                    <a:lumMod val="60000"/>
                    <a:lumOff val="40000"/>
                  </a:schemeClr>
                </a:solidFill>
              </a:rPr>
              <a:t> shall be the average of the effective depths in the two orthogonal directions.</a:t>
            </a:r>
          </a:p>
          <a:p>
            <a:pPr algn="just">
              <a:buNone/>
            </a:pPr>
            <a:r>
              <a:rPr lang="en-US" sz="1800" dirty="0">
                <a:solidFill>
                  <a:schemeClr val="tx2">
                    <a:lumMod val="60000"/>
                    <a:lumOff val="40000"/>
                  </a:schemeClr>
                </a:solidFill>
              </a:rPr>
              <a:t>      </a:t>
            </a:r>
            <a:r>
              <a:rPr lang="en-US" sz="1800" b="1" u="sng" dirty="0">
                <a:solidFill>
                  <a:schemeClr val="tx2">
                    <a:lumMod val="60000"/>
                    <a:lumOff val="40000"/>
                  </a:schemeClr>
                </a:solidFill>
              </a:rPr>
              <a:t> 22.6.3.1</a:t>
            </a:r>
            <a:r>
              <a:rPr lang="en-US" sz="1800" b="1" dirty="0">
                <a:solidFill>
                  <a:schemeClr val="tx2">
                    <a:lumMod val="60000"/>
                    <a:lumOff val="40000"/>
                  </a:schemeClr>
                </a:solidFill>
              </a:rPr>
              <a:t> </a:t>
            </a:r>
            <a:r>
              <a:rPr lang="en-US" sz="1800" dirty="0">
                <a:solidFill>
                  <a:schemeClr val="tx2">
                    <a:lumMod val="60000"/>
                    <a:lumOff val="40000"/>
                  </a:schemeClr>
                </a:solidFill>
              </a:rPr>
              <a:t>The value of </a:t>
            </a:r>
            <a:r>
              <a:rPr lang="en-US" sz="1800" i="1" dirty="0">
                <a:solidFill>
                  <a:schemeClr val="tx2">
                    <a:lumMod val="60000"/>
                    <a:lumOff val="40000"/>
                  </a:schemeClr>
                </a:solidFill>
              </a:rPr>
              <a:t>√</a:t>
            </a:r>
            <a:r>
              <a:rPr lang="en-US" sz="1800" i="1" dirty="0" err="1">
                <a:solidFill>
                  <a:schemeClr val="tx2">
                    <a:lumMod val="60000"/>
                    <a:lumOff val="40000"/>
                  </a:schemeClr>
                </a:solidFill>
              </a:rPr>
              <a:t>f`</a:t>
            </a:r>
            <a:r>
              <a:rPr lang="en-US" sz="1800" i="1" baseline="-25000" dirty="0" err="1">
                <a:solidFill>
                  <a:schemeClr val="tx2">
                    <a:lumMod val="60000"/>
                    <a:lumOff val="40000"/>
                  </a:schemeClr>
                </a:solidFill>
              </a:rPr>
              <a:t>c</a:t>
            </a:r>
            <a:r>
              <a:rPr lang="en-US" sz="1800" dirty="0">
                <a:solidFill>
                  <a:schemeClr val="tx2">
                    <a:lumMod val="60000"/>
                    <a:lumOff val="40000"/>
                  </a:schemeClr>
                </a:solidFill>
              </a:rPr>
              <a:t> used to calculate </a:t>
            </a:r>
            <a:r>
              <a:rPr lang="en-US" sz="1800" i="1" dirty="0" err="1">
                <a:solidFill>
                  <a:schemeClr val="tx2">
                    <a:lumMod val="60000"/>
                    <a:lumOff val="40000"/>
                  </a:schemeClr>
                </a:solidFill>
              </a:rPr>
              <a:t>v</a:t>
            </a:r>
            <a:r>
              <a:rPr lang="en-US" sz="1800" i="1" baseline="-25000" dirty="0" err="1">
                <a:solidFill>
                  <a:schemeClr val="tx2">
                    <a:lumMod val="60000"/>
                    <a:lumOff val="40000"/>
                  </a:schemeClr>
                </a:solidFill>
              </a:rPr>
              <a:t>c</a:t>
            </a:r>
            <a:r>
              <a:rPr lang="en-US" sz="1800" dirty="0">
                <a:solidFill>
                  <a:schemeClr val="tx2">
                    <a:lumMod val="60000"/>
                    <a:lumOff val="40000"/>
                  </a:schemeClr>
                </a:solidFill>
              </a:rPr>
              <a:t> for two-way shear shall not exceed 8.3 </a:t>
            </a:r>
            <a:r>
              <a:rPr lang="en-US" sz="1800" dirty="0" err="1">
                <a:solidFill>
                  <a:schemeClr val="tx2">
                    <a:lumMod val="60000"/>
                    <a:lumOff val="40000"/>
                  </a:schemeClr>
                </a:solidFill>
              </a:rPr>
              <a:t>MPa</a:t>
            </a:r>
            <a:r>
              <a:rPr lang="en-US" sz="1800" dirty="0">
                <a:solidFill>
                  <a:schemeClr val="tx2">
                    <a:lumMod val="60000"/>
                    <a:lumOff val="40000"/>
                  </a:schemeClr>
                </a:solidFill>
              </a:rPr>
              <a:t>.</a:t>
            </a:r>
          </a:p>
          <a:p>
            <a:pPr algn="just">
              <a:buNone/>
            </a:pPr>
            <a:r>
              <a:rPr lang="en-US" sz="1800" dirty="0">
                <a:solidFill>
                  <a:schemeClr val="tx2">
                    <a:lumMod val="60000"/>
                    <a:lumOff val="40000"/>
                  </a:schemeClr>
                </a:solidFill>
              </a:rPr>
              <a:t>      </a:t>
            </a:r>
            <a:r>
              <a:rPr lang="en-US" sz="1800" u="sng" dirty="0">
                <a:solidFill>
                  <a:schemeClr val="tx2">
                    <a:lumMod val="60000"/>
                    <a:lumOff val="40000"/>
                  </a:schemeClr>
                </a:solidFill>
              </a:rPr>
              <a:t> </a:t>
            </a:r>
            <a:r>
              <a:rPr lang="en-US" sz="1800" b="1" u="sng" dirty="0">
                <a:solidFill>
                  <a:schemeClr val="tx2">
                    <a:lumMod val="60000"/>
                    <a:lumOff val="40000"/>
                  </a:schemeClr>
                </a:solidFill>
              </a:rPr>
              <a:t>22.6.4.1</a:t>
            </a:r>
            <a:r>
              <a:rPr lang="en-US" sz="1800" dirty="0">
                <a:solidFill>
                  <a:schemeClr val="tx2">
                    <a:lumMod val="60000"/>
                    <a:lumOff val="40000"/>
                  </a:schemeClr>
                </a:solidFill>
              </a:rPr>
              <a:t> For two-way shear, critical sections shall be located so that the perimeter </a:t>
            </a:r>
            <a:r>
              <a:rPr lang="en-US" sz="1800" i="1" dirty="0" err="1">
                <a:solidFill>
                  <a:schemeClr val="tx2">
                    <a:lumMod val="60000"/>
                    <a:lumOff val="40000"/>
                  </a:schemeClr>
                </a:solidFill>
              </a:rPr>
              <a:t>b</a:t>
            </a:r>
            <a:r>
              <a:rPr lang="en-US" sz="1800" i="1" baseline="-25000" dirty="0" err="1">
                <a:solidFill>
                  <a:schemeClr val="tx2">
                    <a:lumMod val="60000"/>
                    <a:lumOff val="40000"/>
                  </a:schemeClr>
                </a:solidFill>
              </a:rPr>
              <a:t>o</a:t>
            </a:r>
            <a:r>
              <a:rPr lang="en-US" sz="1800" dirty="0">
                <a:solidFill>
                  <a:schemeClr val="tx2">
                    <a:lumMod val="60000"/>
                    <a:lumOff val="40000"/>
                  </a:schemeClr>
                </a:solidFill>
              </a:rPr>
              <a:t> is a minimum but need not be closer than </a:t>
            </a:r>
            <a:r>
              <a:rPr lang="en-US" sz="1800" i="1" dirty="0">
                <a:solidFill>
                  <a:schemeClr val="tx2">
                    <a:lumMod val="60000"/>
                    <a:lumOff val="40000"/>
                  </a:schemeClr>
                </a:solidFill>
              </a:rPr>
              <a:t>d/2</a:t>
            </a:r>
            <a:r>
              <a:rPr lang="en-US" sz="1800" dirty="0">
                <a:solidFill>
                  <a:schemeClr val="tx2">
                    <a:lumMod val="60000"/>
                    <a:lumOff val="40000"/>
                  </a:schemeClr>
                </a:solidFill>
              </a:rPr>
              <a:t> to (a) and (b):</a:t>
            </a:r>
          </a:p>
          <a:p>
            <a:pPr algn="just">
              <a:buNone/>
            </a:pPr>
            <a:r>
              <a:rPr lang="en-US" sz="1800" dirty="0">
                <a:solidFill>
                  <a:schemeClr val="tx2">
                    <a:lumMod val="60000"/>
                    <a:lumOff val="40000"/>
                  </a:schemeClr>
                </a:solidFill>
              </a:rPr>
              <a:t>       (a) Edges or corners of columns, concentrated loads, or reaction areas</a:t>
            </a:r>
          </a:p>
          <a:p>
            <a:pPr algn="just">
              <a:buNone/>
            </a:pPr>
            <a:r>
              <a:rPr lang="en-US" sz="1800" dirty="0">
                <a:solidFill>
                  <a:schemeClr val="tx2">
                    <a:lumMod val="60000"/>
                    <a:lumOff val="40000"/>
                  </a:schemeClr>
                </a:solidFill>
              </a:rPr>
              <a:t>       (b) Changes in slab or footing thickness, such as edges of capitals, drop panels, or shear caps (see Fig.R22.6.4.1).</a:t>
            </a:r>
            <a:r>
              <a:rPr lang="en-US" sz="2000" dirty="0">
                <a:solidFill>
                  <a:schemeClr val="tx2">
                    <a:lumMod val="60000"/>
                    <a:lumOff val="40000"/>
                  </a:schemeClr>
                </a:solidFill>
              </a:rPr>
              <a:t> </a:t>
            </a:r>
          </a:p>
          <a:p>
            <a:pPr>
              <a:buNone/>
            </a:pPr>
            <a:endParaRPr lang="en-US" sz="1800" dirty="0"/>
          </a:p>
          <a:p>
            <a:pPr algn="just">
              <a:buNone/>
            </a:pPr>
            <a:endParaRPr lang="en-US" sz="1800" dirty="0"/>
          </a:p>
        </p:txBody>
      </p:sp>
      <p:pic>
        <p:nvPicPr>
          <p:cNvPr id="280582" name="Picture 6"/>
          <p:cNvPicPr>
            <a:picLocks noChangeAspect="1" noChangeArrowheads="1"/>
          </p:cNvPicPr>
          <p:nvPr/>
        </p:nvPicPr>
        <p:blipFill>
          <a:blip r:embed="rId2"/>
          <a:srcRect/>
          <a:stretch>
            <a:fillRect/>
          </a:stretch>
        </p:blipFill>
        <p:spPr bwMode="auto">
          <a:xfrm>
            <a:off x="1981200" y="3429000"/>
            <a:ext cx="2971800" cy="300341"/>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9525000" cy="7315200"/>
          </a:xfrm>
        </p:spPr>
        <p:txBody>
          <a:bodyPr>
            <a:noAutofit/>
          </a:bodyPr>
          <a:lstStyle/>
          <a:p>
            <a:pPr>
              <a:buNone/>
            </a:pPr>
            <a:endParaRPr lang="en-US" sz="1800" dirty="0"/>
          </a:p>
          <a:p>
            <a:pPr algn="just">
              <a:buNone/>
            </a:pPr>
            <a:endParaRPr lang="en-US" sz="18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553200" cy="3429000"/>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29000"/>
            <a:ext cx="5029200" cy="3200400"/>
          </a:xfrm>
          <a:prstGeom prst="rect">
            <a:avLst/>
          </a:prstGeom>
          <a:noFill/>
          <a:ln>
            <a:noFill/>
          </a:ln>
        </p:spPr>
      </p:pic>
      <p:cxnSp>
        <p:nvCxnSpPr>
          <p:cNvPr id="7" name="Straight Connector 6"/>
          <p:cNvCxnSpPr/>
          <p:nvPr/>
        </p:nvCxnSpPr>
        <p:spPr>
          <a:xfrm rot="5400000">
            <a:off x="2819797" y="5105003"/>
            <a:ext cx="3505200" cy="794"/>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352800"/>
            <a:ext cx="4648200" cy="3048000"/>
          </a:xfrm>
          <a:prstGeom prst="rect">
            <a:avLst/>
          </a:prstGeom>
          <a:noFill/>
          <a:ln>
            <a:noFill/>
          </a:ln>
        </p:spPr>
      </p:pic>
      <p:cxnSp>
        <p:nvCxnSpPr>
          <p:cNvPr id="10" name="Straight Connector 9"/>
          <p:cNvCxnSpPr/>
          <p:nvPr/>
        </p:nvCxnSpPr>
        <p:spPr>
          <a:xfrm>
            <a:off x="1066800" y="3352800"/>
            <a:ext cx="6553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990600" y="6550223"/>
            <a:ext cx="2892458" cy="307777"/>
          </a:xfrm>
          <a:prstGeom prst="rect">
            <a:avLst/>
          </a:prstGeom>
        </p:spPr>
        <p:txBody>
          <a:bodyPr wrap="none">
            <a:spAutoFit/>
          </a:bodyPr>
          <a:lstStyle/>
          <a:p>
            <a:r>
              <a:rPr lang="en-US" sz="1400" b="1" dirty="0"/>
              <a:t>Location of critical shear perimeters </a:t>
            </a:r>
          </a:p>
        </p:txBody>
      </p:sp>
      <p:sp>
        <p:nvSpPr>
          <p:cNvPr id="281601" name="Rectangle 1"/>
          <p:cNvSpPr>
            <a:spLocks noChangeArrowheads="1"/>
          </p:cNvSpPr>
          <p:nvPr/>
        </p:nvSpPr>
        <p:spPr bwMode="auto">
          <a:xfrm>
            <a:off x="4724400" y="6334780"/>
            <a:ext cx="413119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Fig.R22.6.4.1- Location of critical shear perimeters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and critical sections in a slab with drop panels</a:t>
            </a:r>
            <a:endParaRPr kumimoji="0" lang="en-US" sz="1400" b="1"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9525000" cy="7315200"/>
          </a:xfrm>
        </p:spPr>
        <p:txBody>
          <a:bodyPr>
            <a:noAutofit/>
          </a:bodyPr>
          <a:lstStyle/>
          <a:p>
            <a:pPr algn="just">
              <a:buNone/>
            </a:pPr>
            <a:r>
              <a:rPr lang="en-US" sz="1800" b="1" dirty="0"/>
              <a:t>       </a:t>
            </a:r>
            <a:r>
              <a:rPr lang="en-US" sz="1800" b="1" u="sng" dirty="0">
                <a:solidFill>
                  <a:schemeClr val="tx2">
                    <a:lumMod val="60000"/>
                    <a:lumOff val="40000"/>
                  </a:schemeClr>
                </a:solidFill>
              </a:rPr>
              <a:t>22.6.4.1.1</a:t>
            </a:r>
            <a:r>
              <a:rPr lang="en-US" sz="1800" b="1" dirty="0">
                <a:solidFill>
                  <a:schemeClr val="tx2">
                    <a:lumMod val="60000"/>
                    <a:lumOff val="40000"/>
                  </a:schemeClr>
                </a:solidFill>
              </a:rPr>
              <a:t> </a:t>
            </a:r>
            <a:r>
              <a:rPr lang="en-US" sz="1800" dirty="0">
                <a:solidFill>
                  <a:schemeClr val="tx2">
                    <a:lumMod val="60000"/>
                    <a:lumOff val="40000"/>
                  </a:schemeClr>
                </a:solidFill>
              </a:rPr>
              <a:t>For square or rectangular columns, concentrated loads, or reaction areas, critical sections for two-way shear in accordance with 22.6.4.1(a) and (b) shall be permitted to be defined assuming straight sides.</a:t>
            </a:r>
          </a:p>
          <a:p>
            <a:pPr algn="just">
              <a:buNone/>
            </a:pPr>
            <a:r>
              <a:rPr lang="en-US" sz="1800" dirty="0">
                <a:solidFill>
                  <a:schemeClr val="tx2">
                    <a:lumMod val="60000"/>
                    <a:lumOff val="40000"/>
                  </a:schemeClr>
                </a:solidFill>
              </a:rPr>
              <a:t>       </a:t>
            </a:r>
            <a:r>
              <a:rPr lang="en-US" sz="1800" b="1" dirty="0">
                <a:solidFill>
                  <a:schemeClr val="tx2">
                    <a:lumMod val="60000"/>
                    <a:lumOff val="40000"/>
                  </a:schemeClr>
                </a:solidFill>
              </a:rPr>
              <a:t>22.6.4.1.2</a:t>
            </a:r>
            <a:r>
              <a:rPr lang="en-US" sz="1800" dirty="0">
                <a:solidFill>
                  <a:schemeClr val="tx2">
                    <a:lumMod val="60000"/>
                    <a:lumOff val="40000"/>
                  </a:schemeClr>
                </a:solidFill>
              </a:rPr>
              <a:t> For a circular or regular polygon-shaped column, critical sections for two-way shear in accordance with 22.6.4.1(a) and (b) shall be permitted to be defined assuming a square column of equivalent area.</a:t>
            </a:r>
          </a:p>
          <a:p>
            <a:pPr algn="just">
              <a:buNone/>
            </a:pPr>
            <a:r>
              <a:rPr lang="en-US" sz="1800" dirty="0">
                <a:solidFill>
                  <a:schemeClr val="tx2">
                    <a:lumMod val="60000"/>
                    <a:lumOff val="40000"/>
                  </a:schemeClr>
                </a:solidFill>
              </a:rPr>
              <a:t>      </a:t>
            </a:r>
            <a:r>
              <a:rPr lang="en-US" sz="1800" u="sng" dirty="0">
                <a:solidFill>
                  <a:schemeClr val="tx2">
                    <a:lumMod val="60000"/>
                    <a:lumOff val="40000"/>
                  </a:schemeClr>
                </a:solidFill>
              </a:rPr>
              <a:t> </a:t>
            </a:r>
            <a:r>
              <a:rPr lang="en-US" sz="1800" b="1" u="sng" dirty="0">
                <a:solidFill>
                  <a:schemeClr val="tx2">
                    <a:lumMod val="60000"/>
                    <a:lumOff val="40000"/>
                  </a:schemeClr>
                </a:solidFill>
              </a:rPr>
              <a:t>22.6.4.3</a:t>
            </a:r>
            <a:r>
              <a:rPr lang="en-US" sz="1800" dirty="0">
                <a:solidFill>
                  <a:schemeClr val="tx2">
                    <a:lumMod val="60000"/>
                    <a:lumOff val="40000"/>
                  </a:schemeClr>
                </a:solidFill>
              </a:rPr>
              <a:t> If an opening is located within a column strip or closer than </a:t>
            </a:r>
            <a:r>
              <a:rPr lang="en-US" sz="1800" i="1" dirty="0">
                <a:solidFill>
                  <a:schemeClr val="tx2">
                    <a:lumMod val="60000"/>
                    <a:lumOff val="40000"/>
                  </a:schemeClr>
                </a:solidFill>
              </a:rPr>
              <a:t>10h</a:t>
            </a:r>
            <a:r>
              <a:rPr lang="en-US" sz="1800" dirty="0">
                <a:solidFill>
                  <a:schemeClr val="tx2">
                    <a:lumMod val="60000"/>
                    <a:lumOff val="40000"/>
                  </a:schemeClr>
                </a:solidFill>
              </a:rPr>
              <a:t> from a concentrated load or reaction area, a portion of </a:t>
            </a:r>
            <a:r>
              <a:rPr lang="en-US" sz="1800" i="1" dirty="0" err="1">
                <a:solidFill>
                  <a:schemeClr val="tx2">
                    <a:lumMod val="60000"/>
                    <a:lumOff val="40000"/>
                  </a:schemeClr>
                </a:solidFill>
              </a:rPr>
              <a:t>b</a:t>
            </a:r>
            <a:r>
              <a:rPr lang="en-US" sz="1800" i="1" baseline="-25000" dirty="0" err="1">
                <a:solidFill>
                  <a:schemeClr val="tx2">
                    <a:lumMod val="60000"/>
                    <a:lumOff val="40000"/>
                  </a:schemeClr>
                </a:solidFill>
              </a:rPr>
              <a:t>o</a:t>
            </a:r>
            <a:r>
              <a:rPr lang="en-US" sz="1800" dirty="0">
                <a:solidFill>
                  <a:schemeClr val="tx2">
                    <a:lumMod val="60000"/>
                    <a:lumOff val="40000"/>
                  </a:schemeClr>
                </a:solidFill>
              </a:rPr>
              <a:t> enclosed by straight lines projecting from the centroid of the column, concentrated load or reaction area and tangent to the boundaries of the opening shall be considered ineffective.</a:t>
            </a:r>
          </a:p>
          <a:p>
            <a:pPr>
              <a:buNone/>
            </a:pPr>
            <a:endParaRPr lang="en-US" sz="1800" dirty="0"/>
          </a:p>
          <a:p>
            <a:pPr algn="just">
              <a:buNone/>
            </a:pPr>
            <a:endParaRPr lang="en-US" sz="18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667000"/>
            <a:ext cx="5181600" cy="41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9525000" cy="7315200"/>
          </a:xfrm>
        </p:spPr>
        <p:txBody>
          <a:bodyPr>
            <a:noAutofit/>
          </a:bodyPr>
          <a:lstStyle/>
          <a:p>
            <a:pPr algn="just">
              <a:buNone/>
            </a:pPr>
            <a:r>
              <a:rPr lang="en-US" sz="1800" b="1" dirty="0"/>
              <a:t>       </a:t>
            </a:r>
            <a:r>
              <a:rPr lang="en-US" sz="1800" b="1" dirty="0">
                <a:solidFill>
                  <a:schemeClr val="tx2">
                    <a:lumMod val="60000"/>
                    <a:lumOff val="40000"/>
                  </a:schemeClr>
                </a:solidFill>
              </a:rPr>
              <a:t>ACI</a:t>
            </a:r>
            <a:r>
              <a:rPr lang="en-US" sz="1800" dirty="0">
                <a:solidFill>
                  <a:schemeClr val="tx2">
                    <a:lumMod val="60000"/>
                    <a:lumOff val="40000"/>
                  </a:schemeClr>
                </a:solidFill>
              </a:rPr>
              <a:t> Commentary suggested that the side faces of the critical perimeter would extend to the edge of the slab if the distance from the face of the column to the edge of the slab does not exceed the larger of:  </a:t>
            </a:r>
          </a:p>
          <a:p>
            <a:pPr algn="just">
              <a:buNone/>
            </a:pPr>
            <a:r>
              <a:rPr lang="en-US" sz="1800" dirty="0">
                <a:solidFill>
                  <a:schemeClr val="tx2">
                    <a:lumMod val="60000"/>
                    <a:lumOff val="40000"/>
                  </a:schemeClr>
                </a:solidFill>
              </a:rPr>
              <a:t>       (</a:t>
            </a:r>
            <a:r>
              <a:rPr lang="en-US" sz="1800" dirty="0" err="1">
                <a:solidFill>
                  <a:schemeClr val="tx2">
                    <a:lumMod val="60000"/>
                    <a:lumOff val="40000"/>
                  </a:schemeClr>
                </a:solidFill>
              </a:rPr>
              <a:t>i</a:t>
            </a:r>
            <a:r>
              <a:rPr lang="en-US" sz="1800" dirty="0">
                <a:solidFill>
                  <a:schemeClr val="tx2">
                    <a:lumMod val="60000"/>
                    <a:lumOff val="40000"/>
                  </a:schemeClr>
                </a:solidFill>
              </a:rPr>
              <a:t>) four slab thicknesses, </a:t>
            </a:r>
            <a:r>
              <a:rPr lang="en-US" sz="1800" i="1" dirty="0">
                <a:solidFill>
                  <a:schemeClr val="tx2">
                    <a:lumMod val="60000"/>
                    <a:lumOff val="40000"/>
                  </a:schemeClr>
                </a:solidFill>
              </a:rPr>
              <a:t>4t</a:t>
            </a:r>
            <a:r>
              <a:rPr lang="en-US" sz="1800" dirty="0">
                <a:solidFill>
                  <a:schemeClr val="tx2">
                    <a:lumMod val="60000"/>
                    <a:lumOff val="40000"/>
                  </a:schemeClr>
                </a:solidFill>
              </a:rPr>
              <a:t>  , or  (ii)  twice the development length, </a:t>
            </a:r>
            <a:r>
              <a:rPr lang="en-US" sz="1800" i="1" dirty="0">
                <a:solidFill>
                  <a:schemeClr val="tx2">
                    <a:lumMod val="60000"/>
                    <a:lumOff val="40000"/>
                  </a:schemeClr>
                </a:solidFill>
              </a:rPr>
              <a:t>2ℓ</a:t>
            </a:r>
            <a:r>
              <a:rPr lang="en-US" sz="1800" i="1" baseline="-25000" dirty="0">
                <a:solidFill>
                  <a:schemeClr val="tx2">
                    <a:lumMod val="60000"/>
                    <a:lumOff val="40000"/>
                  </a:schemeClr>
                </a:solidFill>
              </a:rPr>
              <a:t>d</a:t>
            </a:r>
            <a:r>
              <a:rPr lang="en-US" sz="1800" dirty="0">
                <a:solidFill>
                  <a:schemeClr val="tx2">
                    <a:lumMod val="60000"/>
                    <a:lumOff val="40000"/>
                  </a:schemeClr>
                </a:solidFill>
              </a:rPr>
              <a:t>  , of the flexural reinforcement perpendicular to the edge, shown by the distances labeled A and B in the Figs. (b) and (c).</a:t>
            </a:r>
          </a:p>
          <a:p>
            <a:pPr algn="just">
              <a:buNone/>
            </a:pPr>
            <a:endParaRPr lang="en-US" sz="1800" dirty="0"/>
          </a:p>
          <a:p>
            <a:pPr algn="just">
              <a:buNone/>
            </a:pPr>
            <a:endParaRPr lang="en-US" sz="1800" dirty="0">
              <a:solidFill>
                <a:schemeClr val="tx2">
                  <a:lumMod val="60000"/>
                  <a:lumOff val="40000"/>
                </a:schemeClr>
              </a:solidFill>
            </a:endParaRPr>
          </a:p>
          <a:p>
            <a:pPr algn="just">
              <a:buNone/>
            </a:pPr>
            <a:endParaRPr lang="en-US" sz="1800" dirty="0">
              <a:solidFill>
                <a:schemeClr val="tx2">
                  <a:lumMod val="60000"/>
                  <a:lumOff val="40000"/>
                </a:schemeClr>
              </a:solidFill>
            </a:endParaRPr>
          </a:p>
          <a:p>
            <a:pPr algn="just">
              <a:buNone/>
            </a:pPr>
            <a:endParaRPr lang="en-US" sz="1800" dirty="0">
              <a:solidFill>
                <a:schemeClr val="tx2">
                  <a:lumMod val="60000"/>
                  <a:lumOff val="40000"/>
                </a:schemeClr>
              </a:solidFill>
            </a:endParaRPr>
          </a:p>
          <a:p>
            <a:pPr algn="just">
              <a:buNone/>
            </a:pPr>
            <a:endParaRPr lang="en-US" sz="1800" dirty="0">
              <a:solidFill>
                <a:schemeClr val="tx2">
                  <a:lumMod val="60000"/>
                  <a:lumOff val="40000"/>
                </a:schemeClr>
              </a:solidFill>
            </a:endParaRPr>
          </a:p>
          <a:p>
            <a:pPr algn="just">
              <a:buNone/>
            </a:pPr>
            <a:endParaRPr lang="en-US" sz="1800" dirty="0">
              <a:solidFill>
                <a:schemeClr val="tx2">
                  <a:lumMod val="60000"/>
                  <a:lumOff val="40000"/>
                </a:schemeClr>
              </a:solidFill>
            </a:endParaRPr>
          </a:p>
          <a:p>
            <a:pPr algn="just">
              <a:buNone/>
            </a:pPr>
            <a:endParaRPr lang="en-US" sz="1800" dirty="0">
              <a:solidFill>
                <a:schemeClr val="tx2">
                  <a:lumMod val="60000"/>
                  <a:lumOff val="40000"/>
                </a:schemeClr>
              </a:solidFill>
            </a:endParaRPr>
          </a:p>
          <a:p>
            <a:pPr algn="just">
              <a:buNone/>
            </a:pPr>
            <a:endParaRPr lang="en-US" sz="1800" dirty="0">
              <a:solidFill>
                <a:schemeClr val="tx2">
                  <a:lumMod val="60000"/>
                  <a:lumOff val="40000"/>
                </a:schemeClr>
              </a:solidFill>
            </a:endParaRPr>
          </a:p>
          <a:p>
            <a:pPr algn="just">
              <a:buNone/>
            </a:pPr>
            <a:endParaRPr lang="en-US" sz="1800" dirty="0">
              <a:solidFill>
                <a:schemeClr val="tx2">
                  <a:lumMod val="60000"/>
                  <a:lumOff val="40000"/>
                </a:schemeClr>
              </a:solidFill>
            </a:endParaRPr>
          </a:p>
          <a:p>
            <a:pPr algn="just">
              <a:buNone/>
            </a:pPr>
            <a:endParaRPr lang="en-US" sz="1800" dirty="0">
              <a:solidFill>
                <a:schemeClr val="tx2">
                  <a:lumMod val="60000"/>
                  <a:lumOff val="40000"/>
                </a:schemeClr>
              </a:solidFill>
            </a:endParaRPr>
          </a:p>
          <a:p>
            <a:pPr algn="just">
              <a:buNone/>
            </a:pPr>
            <a:endParaRPr lang="en-US" sz="1800" dirty="0">
              <a:solidFill>
                <a:schemeClr val="tx2">
                  <a:lumMod val="60000"/>
                  <a:lumOff val="40000"/>
                </a:schemeClr>
              </a:solidFill>
            </a:endParaRPr>
          </a:p>
          <a:p>
            <a:pPr algn="just">
              <a:buNone/>
            </a:pPr>
            <a:endParaRPr lang="en-US" sz="1800" dirty="0">
              <a:solidFill>
                <a:schemeClr val="tx2">
                  <a:lumMod val="60000"/>
                  <a:lumOff val="40000"/>
                </a:schemeClr>
              </a:solidFill>
            </a:endParaRPr>
          </a:p>
          <a:p>
            <a:pPr algn="just">
              <a:buNone/>
            </a:pPr>
            <a:endParaRPr lang="en-US" sz="1800" dirty="0">
              <a:solidFill>
                <a:schemeClr val="tx2">
                  <a:lumMod val="60000"/>
                  <a:lumOff val="40000"/>
                </a:schemeClr>
              </a:solidFill>
            </a:endParaRPr>
          </a:p>
          <a:p>
            <a:pPr algn="just">
              <a:buNone/>
            </a:pPr>
            <a:r>
              <a:rPr lang="en-US" sz="1800" dirty="0">
                <a:solidFill>
                  <a:schemeClr val="tx2">
                    <a:lumMod val="60000"/>
                    <a:lumOff val="40000"/>
                  </a:schemeClr>
                </a:solidFill>
              </a:rPr>
              <a:t>                                   </a:t>
            </a:r>
            <a:r>
              <a:rPr lang="en-US" sz="1600" b="1" dirty="0">
                <a:solidFill>
                  <a:schemeClr val="tx2">
                    <a:lumMod val="60000"/>
                    <a:lumOff val="40000"/>
                  </a:schemeClr>
                </a:solidFill>
              </a:rPr>
              <a:t>Figs. b and c- Critical sections and tributary areas for shear in a flat plate</a:t>
            </a:r>
          </a:p>
          <a:p>
            <a:pPr algn="just">
              <a:buNone/>
            </a:pPr>
            <a:r>
              <a:rPr lang="en-US" sz="1800" dirty="0">
                <a:solidFill>
                  <a:schemeClr val="tx2">
                    <a:lumMod val="60000"/>
                    <a:lumOff val="40000"/>
                  </a:schemeClr>
                </a:solidFill>
              </a:rPr>
              <a:t>      </a:t>
            </a:r>
            <a:r>
              <a:rPr lang="en-US" sz="1800" u="sng" dirty="0">
                <a:solidFill>
                  <a:schemeClr val="tx2">
                    <a:lumMod val="60000"/>
                    <a:lumOff val="40000"/>
                  </a:schemeClr>
                </a:solidFill>
              </a:rPr>
              <a:t>22.6.5.1</a:t>
            </a:r>
            <a:r>
              <a:rPr lang="en-US" sz="1800" dirty="0">
                <a:solidFill>
                  <a:schemeClr val="tx2">
                    <a:lumMod val="60000"/>
                    <a:lumOff val="40000"/>
                  </a:schemeClr>
                </a:solidFill>
              </a:rPr>
              <a:t> For non-prestressed two-way members, </a:t>
            </a:r>
            <a:r>
              <a:rPr lang="en-US" sz="1800" i="1" dirty="0" err="1">
                <a:solidFill>
                  <a:schemeClr val="tx2">
                    <a:lumMod val="60000"/>
                    <a:lumOff val="40000"/>
                  </a:schemeClr>
                </a:solidFill>
              </a:rPr>
              <a:t>v</a:t>
            </a:r>
            <a:r>
              <a:rPr lang="en-US" sz="1800" i="1" baseline="-25000" dirty="0" err="1">
                <a:solidFill>
                  <a:schemeClr val="tx2">
                    <a:lumMod val="60000"/>
                    <a:lumOff val="40000"/>
                  </a:schemeClr>
                </a:solidFill>
              </a:rPr>
              <a:t>c</a:t>
            </a:r>
            <a:r>
              <a:rPr lang="en-US" sz="1800" dirty="0">
                <a:solidFill>
                  <a:schemeClr val="tx2">
                    <a:lumMod val="60000"/>
                    <a:lumOff val="40000"/>
                  </a:schemeClr>
                </a:solidFill>
              </a:rPr>
              <a:t> shall be calculated in accordance with 22.6.5.2 </a:t>
            </a:r>
          </a:p>
          <a:p>
            <a:pPr>
              <a:buNone/>
            </a:pPr>
            <a:endParaRPr lang="en-US" sz="1800" dirty="0">
              <a:solidFill>
                <a:schemeClr val="tx2">
                  <a:lumMod val="60000"/>
                  <a:lumOff val="40000"/>
                </a:schemeClr>
              </a:solidFill>
            </a:endParaRPr>
          </a:p>
          <a:p>
            <a:pPr>
              <a:buNone/>
            </a:pPr>
            <a:endParaRPr lang="en-US" sz="1800" dirty="0">
              <a:solidFill>
                <a:schemeClr val="tx2">
                  <a:lumMod val="60000"/>
                  <a:lumOff val="40000"/>
                </a:schemeClr>
              </a:solidFill>
            </a:endParaRPr>
          </a:p>
          <a:p>
            <a:pPr algn="just">
              <a:buNone/>
            </a:pPr>
            <a:endParaRPr lang="en-US" sz="1800"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00200"/>
            <a:ext cx="6019800" cy="439707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9525000" cy="7315200"/>
          </a:xfrm>
        </p:spPr>
        <p:txBody>
          <a:bodyPr>
            <a:noAutofit/>
          </a:bodyPr>
          <a:lstStyle/>
          <a:p>
            <a:pPr>
              <a:buNone/>
            </a:pPr>
            <a:r>
              <a:rPr lang="en-US" sz="1600" b="1" dirty="0"/>
              <a:t>         </a:t>
            </a:r>
            <a:r>
              <a:rPr lang="en-US" sz="1600" b="1" dirty="0">
                <a:solidFill>
                  <a:schemeClr val="tx2">
                    <a:lumMod val="60000"/>
                    <a:lumOff val="40000"/>
                  </a:schemeClr>
                </a:solidFill>
              </a:rPr>
              <a:t>Table 22.6.5.2- calculation of </a:t>
            </a:r>
            <a:r>
              <a:rPr lang="en-US" sz="1600" b="1" dirty="0" err="1">
                <a:solidFill>
                  <a:schemeClr val="tx2">
                    <a:lumMod val="60000"/>
                    <a:lumOff val="40000"/>
                  </a:schemeClr>
                </a:solidFill>
              </a:rPr>
              <a:t>v</a:t>
            </a:r>
            <a:r>
              <a:rPr lang="en-US" sz="1600" b="1" baseline="-25000" dirty="0" err="1">
                <a:solidFill>
                  <a:schemeClr val="tx2">
                    <a:lumMod val="60000"/>
                    <a:lumOff val="40000"/>
                  </a:schemeClr>
                </a:solidFill>
              </a:rPr>
              <a:t>c</a:t>
            </a:r>
            <a:r>
              <a:rPr lang="en-US" sz="1600" b="1" dirty="0">
                <a:solidFill>
                  <a:schemeClr val="tx2">
                    <a:lumMod val="60000"/>
                    <a:lumOff val="40000"/>
                  </a:schemeClr>
                </a:solidFill>
              </a:rPr>
              <a:t> for two-way shear</a:t>
            </a:r>
          </a:p>
          <a:p>
            <a:pPr>
              <a:buNone/>
            </a:pPr>
            <a:endParaRPr lang="en-US" sz="1800" b="1" dirty="0">
              <a:solidFill>
                <a:schemeClr val="tx2">
                  <a:lumMod val="60000"/>
                  <a:lumOff val="40000"/>
                </a:schemeClr>
              </a:solidFill>
            </a:endParaRPr>
          </a:p>
          <a:p>
            <a:pPr>
              <a:buNone/>
            </a:pPr>
            <a:endParaRPr lang="en-US" sz="1800" b="1" dirty="0">
              <a:solidFill>
                <a:schemeClr val="tx2">
                  <a:lumMod val="60000"/>
                  <a:lumOff val="40000"/>
                </a:schemeClr>
              </a:solidFill>
            </a:endParaRPr>
          </a:p>
          <a:p>
            <a:pPr>
              <a:buNone/>
            </a:pPr>
            <a:endParaRPr lang="en-US" sz="1800" b="1" dirty="0">
              <a:solidFill>
                <a:schemeClr val="tx2">
                  <a:lumMod val="60000"/>
                  <a:lumOff val="40000"/>
                </a:schemeClr>
              </a:solidFill>
            </a:endParaRPr>
          </a:p>
          <a:p>
            <a:pPr>
              <a:buNone/>
            </a:pPr>
            <a:endParaRPr lang="en-US" sz="1800" b="1" dirty="0">
              <a:solidFill>
                <a:schemeClr val="tx2">
                  <a:lumMod val="60000"/>
                  <a:lumOff val="40000"/>
                </a:schemeClr>
              </a:solidFill>
            </a:endParaRPr>
          </a:p>
          <a:p>
            <a:pPr>
              <a:buNone/>
            </a:pPr>
            <a:endParaRPr lang="en-US" sz="1800" b="1" dirty="0">
              <a:solidFill>
                <a:schemeClr val="tx2">
                  <a:lumMod val="60000"/>
                  <a:lumOff val="40000"/>
                </a:schemeClr>
              </a:solidFill>
            </a:endParaRPr>
          </a:p>
          <a:p>
            <a:pPr>
              <a:buNone/>
            </a:pPr>
            <a:endParaRPr lang="en-US" sz="1800" b="1" dirty="0">
              <a:solidFill>
                <a:schemeClr val="tx2">
                  <a:lumMod val="60000"/>
                  <a:lumOff val="40000"/>
                </a:schemeClr>
              </a:solidFill>
            </a:endParaRPr>
          </a:p>
          <a:p>
            <a:pPr>
              <a:buNone/>
            </a:pPr>
            <a:r>
              <a:rPr lang="en-US" sz="1800" b="1" dirty="0">
                <a:solidFill>
                  <a:schemeClr val="tx2">
                    <a:lumMod val="60000"/>
                    <a:lumOff val="40000"/>
                  </a:schemeClr>
                </a:solidFill>
              </a:rPr>
              <a:t>      </a:t>
            </a:r>
            <a:r>
              <a:rPr lang="en-US" sz="1800" dirty="0">
                <a:solidFill>
                  <a:schemeClr val="tx2">
                    <a:lumMod val="60000"/>
                    <a:lumOff val="40000"/>
                  </a:schemeClr>
                </a:solidFill>
              </a:rPr>
              <a:t> </a:t>
            </a:r>
            <a:r>
              <a:rPr lang="en-US" sz="1800" b="1" dirty="0">
                <a:solidFill>
                  <a:schemeClr val="tx2">
                    <a:lumMod val="60000"/>
                    <a:lumOff val="40000"/>
                  </a:schemeClr>
                </a:solidFill>
              </a:rPr>
              <a:t>Note:</a:t>
            </a:r>
            <a:r>
              <a:rPr lang="en-US" sz="1800" dirty="0">
                <a:solidFill>
                  <a:schemeClr val="tx2">
                    <a:lumMod val="60000"/>
                    <a:lumOff val="40000"/>
                  </a:schemeClr>
                </a:solidFill>
              </a:rPr>
              <a:t> </a:t>
            </a:r>
            <a:r>
              <a:rPr lang="en-US" sz="1800" i="1" dirty="0">
                <a:solidFill>
                  <a:schemeClr val="tx2">
                    <a:lumMod val="60000"/>
                    <a:lumOff val="40000"/>
                  </a:schemeClr>
                </a:solidFill>
              </a:rPr>
              <a:t>β</a:t>
            </a:r>
            <a:r>
              <a:rPr lang="en-US" sz="1800" dirty="0">
                <a:solidFill>
                  <a:schemeClr val="tx2">
                    <a:lumMod val="60000"/>
                    <a:lumOff val="40000"/>
                  </a:schemeClr>
                </a:solidFill>
              </a:rPr>
              <a:t> is the ratio of long side to short side of the column, concentrated load, or reaction area and </a:t>
            </a:r>
            <a:r>
              <a:rPr lang="en-US" sz="1800" i="1" dirty="0" err="1">
                <a:solidFill>
                  <a:schemeClr val="tx2">
                    <a:lumMod val="60000"/>
                    <a:lumOff val="40000"/>
                  </a:schemeClr>
                </a:solidFill>
              </a:rPr>
              <a:t>α</a:t>
            </a:r>
            <a:r>
              <a:rPr lang="en-US" sz="1800" i="1" baseline="-25000" dirty="0" err="1">
                <a:solidFill>
                  <a:schemeClr val="tx2">
                    <a:lumMod val="60000"/>
                    <a:lumOff val="40000"/>
                  </a:schemeClr>
                </a:solidFill>
              </a:rPr>
              <a:t>s</a:t>
            </a:r>
            <a:r>
              <a:rPr lang="en-US" sz="1800" dirty="0">
                <a:solidFill>
                  <a:schemeClr val="tx2">
                    <a:lumMod val="60000"/>
                    <a:lumOff val="40000"/>
                  </a:schemeClr>
                </a:solidFill>
              </a:rPr>
              <a:t> is given in 22.6.5.3.</a:t>
            </a:r>
          </a:p>
          <a:p>
            <a:pPr>
              <a:buNone/>
            </a:pPr>
            <a:r>
              <a:rPr lang="en-US" sz="1800" b="1" dirty="0">
                <a:solidFill>
                  <a:schemeClr val="tx2">
                    <a:lumMod val="60000"/>
                    <a:lumOff val="40000"/>
                  </a:schemeClr>
                </a:solidFill>
              </a:rPr>
              <a:t>       </a:t>
            </a:r>
            <a:r>
              <a:rPr lang="en-US" sz="1800" b="1" u="sng" dirty="0">
                <a:solidFill>
                  <a:schemeClr val="tx2">
                    <a:lumMod val="60000"/>
                    <a:lumOff val="40000"/>
                  </a:schemeClr>
                </a:solidFill>
              </a:rPr>
              <a:t>22.6.5.3</a:t>
            </a:r>
            <a:r>
              <a:rPr lang="en-US" sz="1800" dirty="0">
                <a:solidFill>
                  <a:schemeClr val="tx2">
                    <a:lumMod val="60000"/>
                    <a:lumOff val="40000"/>
                  </a:schemeClr>
                </a:solidFill>
              </a:rPr>
              <a:t> The value of </a:t>
            </a:r>
            <a:r>
              <a:rPr lang="en-US" sz="1800" i="1" dirty="0" err="1">
                <a:solidFill>
                  <a:schemeClr val="tx2">
                    <a:lumMod val="60000"/>
                    <a:lumOff val="40000"/>
                  </a:schemeClr>
                </a:solidFill>
              </a:rPr>
              <a:t>α</a:t>
            </a:r>
            <a:r>
              <a:rPr lang="en-US" sz="1800" i="1" baseline="-25000" dirty="0" err="1">
                <a:solidFill>
                  <a:schemeClr val="tx2">
                    <a:lumMod val="60000"/>
                    <a:lumOff val="40000"/>
                  </a:schemeClr>
                </a:solidFill>
              </a:rPr>
              <a:t>s</a:t>
            </a:r>
            <a:r>
              <a:rPr lang="en-US" sz="1800" dirty="0">
                <a:solidFill>
                  <a:schemeClr val="tx2">
                    <a:lumMod val="60000"/>
                    <a:lumOff val="40000"/>
                  </a:schemeClr>
                </a:solidFill>
              </a:rPr>
              <a:t> is 40 for interior columns, 30 for edge columns, and 20 for corner columns.</a:t>
            </a:r>
          </a:p>
          <a:p>
            <a:pPr>
              <a:buNone/>
            </a:pPr>
            <a:endParaRPr lang="en-US" sz="1800" b="1" dirty="0">
              <a:solidFill>
                <a:schemeClr val="tx2">
                  <a:lumMod val="60000"/>
                  <a:lumOff val="40000"/>
                </a:schemeClr>
              </a:solidFill>
            </a:endParaRPr>
          </a:p>
          <a:p>
            <a:pPr>
              <a:buNone/>
            </a:pPr>
            <a:endParaRPr lang="en-US" sz="1800" dirty="0">
              <a:solidFill>
                <a:schemeClr val="tx2">
                  <a:lumMod val="60000"/>
                  <a:lumOff val="40000"/>
                </a:schemeClr>
              </a:solidFill>
            </a:endParaRPr>
          </a:p>
          <a:p>
            <a:pPr>
              <a:buNone/>
            </a:pPr>
            <a:endParaRPr lang="en-US" sz="1800" dirty="0"/>
          </a:p>
          <a:p>
            <a:pPr>
              <a:buNone/>
            </a:pPr>
            <a:endParaRPr lang="en-US" sz="1800" dirty="0"/>
          </a:p>
          <a:p>
            <a:pPr algn="just">
              <a:buNone/>
            </a:pPr>
            <a:endParaRPr lang="en-US" sz="1800" dirty="0"/>
          </a:p>
        </p:txBody>
      </p:sp>
      <p:pic>
        <p:nvPicPr>
          <p:cNvPr id="282627" name="Picture 3"/>
          <p:cNvPicPr>
            <a:picLocks noChangeAspect="1" noChangeArrowheads="1"/>
          </p:cNvPicPr>
          <p:nvPr/>
        </p:nvPicPr>
        <p:blipFill>
          <a:blip r:embed="rId2"/>
          <a:srcRect/>
          <a:stretch>
            <a:fillRect/>
          </a:stretch>
        </p:blipFill>
        <p:spPr bwMode="auto">
          <a:xfrm>
            <a:off x="457200" y="304800"/>
            <a:ext cx="7641771" cy="1981200"/>
          </a:xfrm>
          <a:prstGeom prst="rect">
            <a:avLst/>
          </a:prstGeom>
          <a:noFill/>
          <a:ln w="9525">
            <a:noFill/>
            <a:miter lim="800000"/>
            <a:headEnd/>
            <a:tailEnd/>
          </a:ln>
          <a:effectLst/>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200401"/>
            <a:ext cx="4648200" cy="3657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9525000" cy="7315200"/>
          </a:xfrm>
        </p:spPr>
        <p:txBody>
          <a:bodyPr>
            <a:noAutofit/>
          </a:bodyPr>
          <a:lstStyle/>
          <a:p>
            <a:pPr algn="just">
              <a:buNone/>
            </a:pPr>
            <a:r>
              <a:rPr lang="en-US" sz="1800" b="1" dirty="0"/>
              <a:t>       </a:t>
            </a:r>
            <a:r>
              <a:rPr lang="en-US" sz="2000" b="1" dirty="0">
                <a:solidFill>
                  <a:srgbClr val="FF0000"/>
                </a:solidFill>
              </a:rPr>
              <a:t>8.5.4 Openings in slab systems</a:t>
            </a:r>
            <a:endParaRPr lang="en-US" sz="2000" dirty="0">
              <a:solidFill>
                <a:srgbClr val="FF0000"/>
              </a:solidFill>
            </a:endParaRPr>
          </a:p>
          <a:p>
            <a:pPr algn="just">
              <a:buNone/>
            </a:pPr>
            <a:r>
              <a:rPr lang="en-US" sz="1800" dirty="0"/>
              <a:t>       </a:t>
            </a:r>
            <a:r>
              <a:rPr lang="en-US" sz="1800" b="1" dirty="0"/>
              <a:t>8.5.4.1</a:t>
            </a:r>
            <a:r>
              <a:rPr lang="en-US" sz="1800" dirty="0"/>
              <a:t> Openings of any size shall be permitted in slab systems if shown by analysis that all strength and serviceability requirements, including the limits on deflections, are satisfied.</a:t>
            </a:r>
          </a:p>
          <a:p>
            <a:pPr algn="just">
              <a:buNone/>
            </a:pPr>
            <a:r>
              <a:rPr lang="en-US" sz="1800" dirty="0"/>
              <a:t>      </a:t>
            </a:r>
            <a:r>
              <a:rPr lang="en-US" sz="1800" b="1" dirty="0"/>
              <a:t> 8.5.4.2 </a:t>
            </a:r>
            <a:r>
              <a:rPr lang="en-US" sz="1800" dirty="0"/>
              <a:t>As an alternative to 8.5.4.1, openings shall be permitted in slab systems without beams in accordance with (a) through (d).</a:t>
            </a:r>
          </a:p>
          <a:p>
            <a:pPr algn="just">
              <a:buNone/>
            </a:pPr>
            <a:r>
              <a:rPr lang="en-US" sz="1800" dirty="0"/>
              <a:t>      </a:t>
            </a:r>
            <a:r>
              <a:rPr lang="en-US" sz="1800" b="1" dirty="0">
                <a:solidFill>
                  <a:srgbClr val="0070C0"/>
                </a:solidFill>
              </a:rPr>
              <a:t>(a) </a:t>
            </a:r>
            <a:r>
              <a:rPr lang="en-US" sz="1800" dirty="0">
                <a:solidFill>
                  <a:srgbClr val="0070C0"/>
                </a:solidFill>
              </a:rPr>
              <a:t>Openings of any size shall be permitted in the area common to intersecting middle strips, but the total quantity of reinforcement in the panel shall be at least that required for the panel without the opening.</a:t>
            </a:r>
          </a:p>
          <a:p>
            <a:pPr algn="just">
              <a:buNone/>
            </a:pPr>
            <a:r>
              <a:rPr lang="en-US" sz="1800" dirty="0">
                <a:solidFill>
                  <a:srgbClr val="0070C0"/>
                </a:solidFill>
              </a:rPr>
              <a:t>      </a:t>
            </a:r>
            <a:r>
              <a:rPr lang="en-US" sz="1800" b="1" dirty="0">
                <a:solidFill>
                  <a:srgbClr val="0070C0"/>
                </a:solidFill>
              </a:rPr>
              <a:t>(b) </a:t>
            </a:r>
            <a:r>
              <a:rPr lang="en-US" sz="1800" dirty="0">
                <a:solidFill>
                  <a:srgbClr val="0070C0"/>
                </a:solidFill>
              </a:rPr>
              <a:t>At two intersecting column strips, not more than </a:t>
            </a:r>
            <a:r>
              <a:rPr lang="en-US" sz="1800" b="1" dirty="0">
                <a:solidFill>
                  <a:srgbClr val="0070C0"/>
                </a:solidFill>
              </a:rPr>
              <a:t>one-eighth</a:t>
            </a:r>
            <a:r>
              <a:rPr lang="en-US" sz="1800" dirty="0">
                <a:solidFill>
                  <a:srgbClr val="0070C0"/>
                </a:solidFill>
              </a:rPr>
              <a:t> the width of column strip in either span shall be interrupted by openings. A quantity of reinforcement at least equal to that interrupted by an opening shall be added on the sides of the opening.</a:t>
            </a:r>
          </a:p>
          <a:p>
            <a:pPr algn="just">
              <a:buNone/>
            </a:pPr>
            <a:endParaRPr lang="en-US" sz="1800" dirty="0">
              <a:solidFill>
                <a:srgbClr val="0070C0"/>
              </a:solidFill>
            </a:endParaRPr>
          </a:p>
          <a:p>
            <a:pPr algn="just">
              <a:buNone/>
            </a:pPr>
            <a:r>
              <a:rPr lang="en-US" sz="1800" b="1" dirty="0">
                <a:solidFill>
                  <a:srgbClr val="0070C0"/>
                </a:solidFill>
              </a:rPr>
              <a:t>      (c) </a:t>
            </a:r>
            <a:r>
              <a:rPr lang="en-US" sz="1800" dirty="0">
                <a:solidFill>
                  <a:srgbClr val="0070C0"/>
                </a:solidFill>
              </a:rPr>
              <a:t>At the intersection of one column strip and one middle strip, not more than </a:t>
            </a:r>
            <a:r>
              <a:rPr lang="en-US" sz="1800" b="1" dirty="0">
                <a:solidFill>
                  <a:srgbClr val="0070C0"/>
                </a:solidFill>
              </a:rPr>
              <a:t>one-fourth</a:t>
            </a:r>
            <a:r>
              <a:rPr lang="en-US" sz="1800" dirty="0">
                <a:solidFill>
                  <a:srgbClr val="0070C0"/>
                </a:solidFill>
              </a:rPr>
              <a:t> the width of column strip in either strip shall be interrupted by openings. A quantity of reinforcement at least equal to that interrupted by an opening shall be added on the sides of the opening.</a:t>
            </a:r>
          </a:p>
          <a:p>
            <a:pPr algn="just">
              <a:buNone/>
            </a:pPr>
            <a:r>
              <a:rPr lang="en-US" sz="1800" dirty="0">
                <a:solidFill>
                  <a:srgbClr val="0070C0"/>
                </a:solidFill>
              </a:rPr>
              <a:t>      </a:t>
            </a:r>
            <a:r>
              <a:rPr lang="en-US" sz="1800" b="1" dirty="0">
                <a:solidFill>
                  <a:srgbClr val="0070C0"/>
                </a:solidFill>
              </a:rPr>
              <a:t>(d) </a:t>
            </a:r>
            <a:r>
              <a:rPr lang="en-US" sz="1800" dirty="0">
                <a:solidFill>
                  <a:srgbClr val="0070C0"/>
                </a:solidFill>
              </a:rPr>
              <a:t>If an opening is located within a column strip or closer than 10h from a concentrated load or reaction area, 22.6.4.3 for slabs without shear heads or 22.6.9.9 for slabs with shear heads shall be satisfied.</a:t>
            </a:r>
          </a:p>
          <a:p>
            <a:pPr>
              <a:buNone/>
            </a:pPr>
            <a:endParaRPr lang="en-US" sz="1800" b="1" dirty="0"/>
          </a:p>
          <a:p>
            <a:pPr>
              <a:buNone/>
            </a:pPr>
            <a:endParaRPr lang="en-US" sz="1800" dirty="0"/>
          </a:p>
          <a:p>
            <a:pPr>
              <a:buNone/>
            </a:pPr>
            <a:endParaRPr lang="en-US" sz="1800" dirty="0"/>
          </a:p>
          <a:p>
            <a:pPr>
              <a:buNone/>
            </a:pPr>
            <a:endParaRPr lang="en-US" sz="1800" dirty="0"/>
          </a:p>
          <a:p>
            <a:pPr algn="just">
              <a:buNone/>
            </a:pPr>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9525000" cy="7315200"/>
          </a:xfrm>
        </p:spPr>
        <p:txBody>
          <a:bodyPr>
            <a:noAutofit/>
          </a:bodyPr>
          <a:lstStyle/>
          <a:p>
            <a:pPr algn="just">
              <a:buNone/>
            </a:pPr>
            <a:r>
              <a:rPr lang="en-US" sz="1800" b="1" dirty="0"/>
              <a:t> </a:t>
            </a:r>
            <a:r>
              <a:rPr lang="en-US" sz="2000" b="1" dirty="0"/>
              <a:t>      </a:t>
            </a:r>
            <a:r>
              <a:rPr lang="en-US" sz="2000" b="1" dirty="0">
                <a:solidFill>
                  <a:schemeClr val="tx2">
                    <a:lumMod val="60000"/>
                    <a:lumOff val="40000"/>
                  </a:schemeClr>
                </a:solidFill>
              </a:rPr>
              <a:t>8.6—Reinforcement limits </a:t>
            </a:r>
            <a:endParaRPr lang="en-US" sz="2000" dirty="0">
              <a:solidFill>
                <a:schemeClr val="tx2">
                  <a:lumMod val="60000"/>
                  <a:lumOff val="40000"/>
                </a:schemeClr>
              </a:solidFill>
            </a:endParaRPr>
          </a:p>
          <a:p>
            <a:pPr algn="just">
              <a:buNone/>
            </a:pPr>
            <a:r>
              <a:rPr lang="en-US" sz="1800" b="1" dirty="0">
                <a:solidFill>
                  <a:schemeClr val="tx2">
                    <a:lumMod val="60000"/>
                    <a:lumOff val="40000"/>
                  </a:schemeClr>
                </a:solidFill>
              </a:rPr>
              <a:t>       8.6.1.1 </a:t>
            </a:r>
            <a:r>
              <a:rPr lang="en-US" sz="1800" dirty="0">
                <a:solidFill>
                  <a:schemeClr val="tx2">
                    <a:lumMod val="60000"/>
                    <a:lumOff val="40000"/>
                  </a:schemeClr>
                </a:solidFill>
              </a:rPr>
              <a:t>A minimum area of flexural reinforcement, </a:t>
            </a:r>
            <a:r>
              <a:rPr lang="en-US" sz="1800" i="1" dirty="0" err="1">
                <a:solidFill>
                  <a:schemeClr val="tx2">
                    <a:lumMod val="60000"/>
                    <a:lumOff val="40000"/>
                  </a:schemeClr>
                </a:solidFill>
              </a:rPr>
              <a:t>A</a:t>
            </a:r>
            <a:r>
              <a:rPr lang="en-US" sz="1800" i="1" baseline="-25000" dirty="0" err="1">
                <a:solidFill>
                  <a:schemeClr val="tx2">
                    <a:lumMod val="60000"/>
                    <a:lumOff val="40000"/>
                  </a:schemeClr>
                </a:solidFill>
              </a:rPr>
              <a:t>s</a:t>
            </a:r>
            <a:r>
              <a:rPr lang="en-US" sz="1800" i="1" dirty="0" err="1">
                <a:solidFill>
                  <a:schemeClr val="tx2">
                    <a:lumMod val="60000"/>
                    <a:lumOff val="40000"/>
                  </a:schemeClr>
                </a:solidFill>
              </a:rPr>
              <a:t>,</a:t>
            </a:r>
            <a:r>
              <a:rPr lang="en-US" sz="1800" i="1" baseline="-25000" dirty="0" err="1">
                <a:solidFill>
                  <a:schemeClr val="tx2">
                    <a:lumMod val="60000"/>
                    <a:lumOff val="40000"/>
                  </a:schemeClr>
                </a:solidFill>
              </a:rPr>
              <a:t>min</a:t>
            </a:r>
            <a:r>
              <a:rPr lang="en-US" sz="1800" dirty="0">
                <a:solidFill>
                  <a:schemeClr val="tx2">
                    <a:lumMod val="60000"/>
                    <a:lumOff val="40000"/>
                  </a:schemeClr>
                </a:solidFill>
              </a:rPr>
              <a:t>, shall be provided near the tension face in the direction of the span under consideration in accordance with Table 8.6.1.1.</a:t>
            </a:r>
          </a:p>
          <a:p>
            <a:pPr algn="just">
              <a:buNone/>
            </a:pPr>
            <a:r>
              <a:rPr lang="en-US" sz="1800" dirty="0">
                <a:solidFill>
                  <a:schemeClr val="tx2">
                    <a:lumMod val="60000"/>
                    <a:lumOff val="40000"/>
                  </a:schemeClr>
                </a:solidFill>
              </a:rPr>
              <a:t>         </a:t>
            </a:r>
            <a:r>
              <a:rPr lang="en-US" sz="1800" b="1" dirty="0">
                <a:solidFill>
                  <a:schemeClr val="tx2">
                    <a:lumMod val="60000"/>
                    <a:lumOff val="40000"/>
                  </a:schemeClr>
                </a:solidFill>
              </a:rPr>
              <a:t>Table 8.6.1.1—</a:t>
            </a:r>
            <a:r>
              <a:rPr lang="en-US" sz="1800" dirty="0" err="1">
                <a:solidFill>
                  <a:schemeClr val="tx2">
                    <a:lumMod val="60000"/>
                    <a:lumOff val="40000"/>
                  </a:schemeClr>
                </a:solidFill>
              </a:rPr>
              <a:t>As</a:t>
            </a:r>
            <a:r>
              <a:rPr lang="en-US" sz="1100" dirty="0" err="1">
                <a:solidFill>
                  <a:schemeClr val="tx2">
                    <a:lumMod val="60000"/>
                    <a:lumOff val="40000"/>
                  </a:schemeClr>
                </a:solidFill>
              </a:rPr>
              <a:t>min</a:t>
            </a:r>
            <a:r>
              <a:rPr lang="en-US" sz="1800" b="1" dirty="0">
                <a:solidFill>
                  <a:schemeClr val="tx2">
                    <a:lumMod val="60000"/>
                    <a:lumOff val="40000"/>
                  </a:schemeClr>
                </a:solidFill>
              </a:rPr>
              <a:t> </a:t>
            </a:r>
            <a:r>
              <a:rPr lang="en-US" sz="1800" dirty="0">
                <a:solidFill>
                  <a:schemeClr val="tx2">
                    <a:lumMod val="60000"/>
                    <a:lumOff val="40000"/>
                  </a:schemeClr>
                </a:solidFill>
              </a:rPr>
              <a:t>for non-prestressed two-way slabs</a:t>
            </a:r>
          </a:p>
          <a:p>
            <a:pPr algn="just">
              <a:buNone/>
            </a:pPr>
            <a:endParaRPr lang="en-US" sz="1800" dirty="0">
              <a:solidFill>
                <a:schemeClr val="tx2">
                  <a:lumMod val="60000"/>
                  <a:lumOff val="40000"/>
                </a:schemeClr>
              </a:solidFill>
            </a:endParaRPr>
          </a:p>
          <a:p>
            <a:pPr algn="just">
              <a:buNone/>
            </a:pPr>
            <a:endParaRPr lang="en-US" sz="1800" dirty="0">
              <a:solidFill>
                <a:schemeClr val="tx2">
                  <a:lumMod val="60000"/>
                  <a:lumOff val="40000"/>
                </a:schemeClr>
              </a:solidFill>
            </a:endParaRPr>
          </a:p>
          <a:p>
            <a:pPr algn="just">
              <a:buNone/>
            </a:pPr>
            <a:endParaRPr lang="en-US" sz="1800" dirty="0">
              <a:solidFill>
                <a:schemeClr val="tx2">
                  <a:lumMod val="60000"/>
                  <a:lumOff val="40000"/>
                </a:schemeClr>
              </a:solidFill>
            </a:endParaRPr>
          </a:p>
          <a:p>
            <a:pPr algn="just">
              <a:buNone/>
            </a:pPr>
            <a:endParaRPr lang="en-US" sz="1800" dirty="0">
              <a:solidFill>
                <a:schemeClr val="tx2">
                  <a:lumMod val="60000"/>
                  <a:lumOff val="40000"/>
                </a:schemeClr>
              </a:solidFill>
            </a:endParaRPr>
          </a:p>
          <a:p>
            <a:pPr algn="just">
              <a:buNone/>
            </a:pPr>
            <a:endParaRPr lang="en-US" sz="1800" dirty="0">
              <a:solidFill>
                <a:schemeClr val="tx2">
                  <a:lumMod val="60000"/>
                  <a:lumOff val="40000"/>
                </a:schemeClr>
              </a:solidFill>
            </a:endParaRPr>
          </a:p>
          <a:p>
            <a:pPr algn="just">
              <a:buNone/>
            </a:pPr>
            <a:r>
              <a:rPr lang="en-US" sz="1800" b="1" dirty="0">
                <a:solidFill>
                  <a:schemeClr val="tx2">
                    <a:lumMod val="60000"/>
                    <a:lumOff val="40000"/>
                  </a:schemeClr>
                </a:solidFill>
              </a:rPr>
              <a:t>        R8.6.1.1 </a:t>
            </a:r>
            <a:r>
              <a:rPr lang="en-US" sz="1800" dirty="0">
                <a:solidFill>
                  <a:schemeClr val="tx2">
                    <a:lumMod val="60000"/>
                    <a:lumOff val="40000"/>
                  </a:schemeClr>
                </a:solidFill>
              </a:rPr>
              <a:t>The required area of deformed or welded wire reinforcement used as minimum flexural reinforcement is the same as that required for shrinkage and temperature in 24.4.3.2. However, whereas shrinkage and temperature reinforcement is permitted to be distributed between the two faces of the slab as deemed appropriate for specific conditions, </a:t>
            </a:r>
            <a:r>
              <a:rPr lang="en-US" sz="1800" b="1" dirty="0">
                <a:solidFill>
                  <a:schemeClr val="tx2">
                    <a:lumMod val="60000"/>
                    <a:lumOff val="40000"/>
                  </a:schemeClr>
                </a:solidFill>
              </a:rPr>
              <a:t>minimum flexural reinforcement should be placed as close as practicable to the face of the concrete in tension due to applied loads.</a:t>
            </a:r>
            <a:endParaRPr lang="en-US" sz="1800" dirty="0">
              <a:solidFill>
                <a:schemeClr val="tx2">
                  <a:lumMod val="60000"/>
                  <a:lumOff val="40000"/>
                </a:schemeClr>
              </a:solidFill>
            </a:endParaRPr>
          </a:p>
          <a:p>
            <a:pPr algn="just">
              <a:buNone/>
            </a:pPr>
            <a:r>
              <a:rPr lang="en-US" sz="1800" dirty="0">
                <a:solidFill>
                  <a:schemeClr val="tx2">
                    <a:lumMod val="60000"/>
                    <a:lumOff val="40000"/>
                  </a:schemeClr>
                </a:solidFill>
              </a:rPr>
              <a:t>       </a:t>
            </a:r>
            <a:r>
              <a:rPr lang="en-US" sz="1600" dirty="0">
                <a:solidFill>
                  <a:schemeClr val="tx2">
                    <a:lumMod val="60000"/>
                    <a:lumOff val="40000"/>
                  </a:schemeClr>
                </a:solidFill>
              </a:rPr>
              <a:t>8.7.1.1  Concrete cover for reinforcement shall be in accordance with 20.6.1.</a:t>
            </a:r>
          </a:p>
          <a:p>
            <a:pPr algn="just">
              <a:buNone/>
            </a:pPr>
            <a:r>
              <a:rPr lang="en-US" sz="1600" dirty="0">
                <a:solidFill>
                  <a:schemeClr val="tx2">
                    <a:lumMod val="60000"/>
                    <a:lumOff val="40000"/>
                  </a:schemeClr>
                </a:solidFill>
              </a:rPr>
              <a:t>        8.7.1.2  Development lengths of deformed and prestressed reinforcement shall be in accordance with 25.4.</a:t>
            </a:r>
          </a:p>
          <a:p>
            <a:pPr algn="just">
              <a:buNone/>
            </a:pPr>
            <a:r>
              <a:rPr lang="en-US" sz="1600" dirty="0">
                <a:solidFill>
                  <a:schemeClr val="tx2">
                    <a:lumMod val="60000"/>
                    <a:lumOff val="40000"/>
                  </a:schemeClr>
                </a:solidFill>
              </a:rPr>
              <a:t>        8.7.1.3  Splice lengths of deformed reinforcement shall be in accordance with 25.5.</a:t>
            </a:r>
          </a:p>
          <a:p>
            <a:pPr algn="just">
              <a:buNone/>
            </a:pPr>
            <a:r>
              <a:rPr lang="en-US" sz="1600" dirty="0">
                <a:solidFill>
                  <a:schemeClr val="tx2">
                    <a:lumMod val="60000"/>
                    <a:lumOff val="40000"/>
                  </a:schemeClr>
                </a:solidFill>
              </a:rPr>
              <a:t>        8.7.1.4  Bundled bars shall be detailed in accordance with 25.6.</a:t>
            </a:r>
          </a:p>
          <a:p>
            <a:pPr algn="just">
              <a:buNone/>
            </a:pPr>
            <a:r>
              <a:rPr lang="en-US" sz="1600" dirty="0">
                <a:solidFill>
                  <a:schemeClr val="tx2">
                    <a:lumMod val="60000"/>
                    <a:lumOff val="40000"/>
                  </a:schemeClr>
                </a:solidFill>
              </a:rPr>
              <a:t>        8.7.2.1  Minimum spacing s shall be in accordance with 25.2.</a:t>
            </a:r>
          </a:p>
          <a:p>
            <a:pPr algn="just">
              <a:buNone/>
            </a:pPr>
            <a:r>
              <a:rPr lang="en-US" sz="1600" dirty="0">
                <a:solidFill>
                  <a:schemeClr val="tx2">
                    <a:lumMod val="60000"/>
                    <a:lumOff val="40000"/>
                  </a:schemeClr>
                </a:solidFill>
              </a:rPr>
              <a:t>        8.7.2.2  For non-prestressed solid slabs, maximum spacing </a:t>
            </a:r>
            <a:r>
              <a:rPr lang="en-US" sz="1600" i="1" dirty="0">
                <a:solidFill>
                  <a:schemeClr val="tx2">
                    <a:lumMod val="60000"/>
                    <a:lumOff val="40000"/>
                  </a:schemeClr>
                </a:solidFill>
              </a:rPr>
              <a:t>s</a:t>
            </a:r>
            <a:r>
              <a:rPr lang="en-US" sz="1600" dirty="0">
                <a:solidFill>
                  <a:schemeClr val="tx2">
                    <a:lumMod val="60000"/>
                    <a:lumOff val="40000"/>
                  </a:schemeClr>
                </a:solidFill>
              </a:rPr>
              <a:t> of deformed longitudinal reinforcement shall be </a:t>
            </a:r>
            <a:r>
              <a:rPr lang="en-US" sz="1600" b="1" dirty="0">
                <a:solidFill>
                  <a:schemeClr val="tx2">
                    <a:lumMod val="60000"/>
                    <a:lumOff val="40000"/>
                  </a:schemeClr>
                </a:solidFill>
              </a:rPr>
              <a:t>the lesser of </a:t>
            </a:r>
            <a:r>
              <a:rPr lang="en-US" sz="1600" b="1" i="1" dirty="0">
                <a:solidFill>
                  <a:schemeClr val="tx2">
                    <a:lumMod val="60000"/>
                    <a:lumOff val="40000"/>
                  </a:schemeClr>
                </a:solidFill>
              </a:rPr>
              <a:t>2h</a:t>
            </a:r>
            <a:r>
              <a:rPr lang="en-US" sz="1600" b="1" dirty="0">
                <a:solidFill>
                  <a:schemeClr val="tx2">
                    <a:lumMod val="60000"/>
                    <a:lumOff val="40000"/>
                  </a:schemeClr>
                </a:solidFill>
              </a:rPr>
              <a:t> and </a:t>
            </a:r>
            <a:r>
              <a:rPr lang="en-US" sz="1600" b="1" i="1" dirty="0">
                <a:solidFill>
                  <a:schemeClr val="tx2">
                    <a:lumMod val="60000"/>
                    <a:lumOff val="40000"/>
                  </a:schemeClr>
                </a:solidFill>
              </a:rPr>
              <a:t>450</a:t>
            </a:r>
            <a:r>
              <a:rPr lang="en-US" sz="1600" b="1" dirty="0">
                <a:solidFill>
                  <a:schemeClr val="tx2">
                    <a:lumMod val="60000"/>
                    <a:lumOff val="40000"/>
                  </a:schemeClr>
                </a:solidFill>
              </a:rPr>
              <a:t> mm at critical sections, and the lesser of </a:t>
            </a:r>
            <a:r>
              <a:rPr lang="en-US" sz="1600" b="1" i="1" dirty="0">
                <a:solidFill>
                  <a:schemeClr val="tx2">
                    <a:lumMod val="60000"/>
                    <a:lumOff val="40000"/>
                  </a:schemeClr>
                </a:solidFill>
              </a:rPr>
              <a:t>3h</a:t>
            </a:r>
            <a:r>
              <a:rPr lang="en-US" sz="1600" b="1" dirty="0">
                <a:solidFill>
                  <a:schemeClr val="tx2">
                    <a:lumMod val="60000"/>
                    <a:lumOff val="40000"/>
                  </a:schemeClr>
                </a:solidFill>
              </a:rPr>
              <a:t> and </a:t>
            </a:r>
            <a:r>
              <a:rPr lang="en-US" sz="1600" b="1" i="1" dirty="0">
                <a:solidFill>
                  <a:schemeClr val="tx2">
                    <a:lumMod val="60000"/>
                    <a:lumOff val="40000"/>
                  </a:schemeClr>
                </a:solidFill>
              </a:rPr>
              <a:t>450</a:t>
            </a:r>
            <a:r>
              <a:rPr lang="en-US" sz="1600" b="1" dirty="0">
                <a:solidFill>
                  <a:schemeClr val="tx2">
                    <a:lumMod val="60000"/>
                    <a:lumOff val="40000"/>
                  </a:schemeClr>
                </a:solidFill>
              </a:rPr>
              <a:t> mm at other sections.</a:t>
            </a:r>
            <a:endParaRPr lang="en-US" sz="1600" dirty="0">
              <a:solidFill>
                <a:schemeClr val="tx2">
                  <a:lumMod val="60000"/>
                  <a:lumOff val="40000"/>
                </a:schemeClr>
              </a:solidFill>
            </a:endParaRPr>
          </a:p>
          <a:p>
            <a:pPr>
              <a:buNone/>
            </a:pPr>
            <a:endParaRPr lang="en-US" sz="1800" dirty="0">
              <a:solidFill>
                <a:schemeClr val="tx2">
                  <a:lumMod val="60000"/>
                  <a:lumOff val="40000"/>
                </a:schemeClr>
              </a:solidFill>
            </a:endParaRPr>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b="1" dirty="0"/>
          </a:p>
          <a:p>
            <a:pPr>
              <a:buNone/>
            </a:pPr>
            <a:endParaRPr lang="en-US" sz="1800" dirty="0"/>
          </a:p>
          <a:p>
            <a:pPr>
              <a:buNone/>
            </a:pPr>
            <a:endParaRPr lang="en-US" sz="1800" dirty="0"/>
          </a:p>
          <a:p>
            <a:pPr>
              <a:buNone/>
            </a:pPr>
            <a:endParaRPr lang="en-US" sz="1800" dirty="0"/>
          </a:p>
          <a:p>
            <a:pPr algn="just">
              <a:buNone/>
            </a:pPr>
            <a:endParaRPr lang="en-US" sz="1800" dirty="0"/>
          </a:p>
        </p:txBody>
      </p:sp>
      <p:pic>
        <p:nvPicPr>
          <p:cNvPr id="283651" name="Picture 3"/>
          <p:cNvPicPr>
            <a:picLocks noChangeAspect="1" noChangeArrowheads="1"/>
          </p:cNvPicPr>
          <p:nvPr/>
        </p:nvPicPr>
        <p:blipFill>
          <a:blip r:embed="rId2"/>
          <a:srcRect/>
          <a:stretch>
            <a:fillRect/>
          </a:stretch>
        </p:blipFill>
        <p:spPr bwMode="auto">
          <a:xfrm>
            <a:off x="381000" y="1295400"/>
            <a:ext cx="8763000" cy="16002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9525000" cy="7315200"/>
          </a:xfrm>
        </p:spPr>
        <p:txBody>
          <a:bodyPr>
            <a:noAutofit/>
          </a:bodyPr>
          <a:lstStyle/>
          <a:p>
            <a:pPr algn="just">
              <a:buNone/>
            </a:pPr>
            <a:r>
              <a:rPr lang="en-US" sz="1800" b="1" dirty="0"/>
              <a:t>       </a:t>
            </a:r>
            <a:r>
              <a:rPr lang="en-US" sz="1800" b="1" dirty="0">
                <a:solidFill>
                  <a:schemeClr val="tx2">
                    <a:lumMod val="60000"/>
                    <a:lumOff val="40000"/>
                  </a:schemeClr>
                </a:solidFill>
              </a:rPr>
              <a:t>R8.7.2.2</a:t>
            </a:r>
            <a:r>
              <a:rPr lang="en-US" sz="1800" dirty="0">
                <a:solidFill>
                  <a:schemeClr val="tx2">
                    <a:lumMod val="60000"/>
                    <a:lumOff val="40000"/>
                  </a:schemeClr>
                </a:solidFill>
              </a:rPr>
              <a:t> The requirement that the center-to-center spacing of the reinforcement be not more than two times the slab thickness applies only to the reinforcement in solid slabs, and not to reinforcement in joists or waffle slabs. </a:t>
            </a:r>
          </a:p>
          <a:p>
            <a:pPr algn="just">
              <a:buNone/>
            </a:pPr>
            <a:r>
              <a:rPr lang="en-US" sz="1800" dirty="0">
                <a:solidFill>
                  <a:schemeClr val="tx2">
                    <a:lumMod val="60000"/>
                    <a:lumOff val="40000"/>
                  </a:schemeClr>
                </a:solidFill>
              </a:rPr>
              <a:t>       This limitation is to ensure slab action, control cracking, and provide for the possibility of loads concentrated on small areas of the slab.</a:t>
            </a:r>
          </a:p>
          <a:p>
            <a:pPr algn="just">
              <a:buNone/>
            </a:pPr>
            <a:endParaRPr lang="en-US" sz="1800" dirty="0">
              <a:solidFill>
                <a:schemeClr val="tx2">
                  <a:lumMod val="60000"/>
                  <a:lumOff val="40000"/>
                </a:schemeClr>
              </a:solidFill>
            </a:endParaRPr>
          </a:p>
          <a:p>
            <a:pPr algn="just">
              <a:buNone/>
            </a:pPr>
            <a:r>
              <a:rPr lang="en-US" sz="1800" dirty="0">
                <a:solidFill>
                  <a:schemeClr val="tx2">
                    <a:lumMod val="60000"/>
                    <a:lumOff val="40000"/>
                  </a:schemeClr>
                </a:solidFill>
              </a:rPr>
              <a:t>       8.7.3.1 At exterior corners of slabs supported by edge walls or where one or more edge beams have a value of </a:t>
            </a:r>
            <a:r>
              <a:rPr lang="en-US" sz="1800" i="1" dirty="0" err="1">
                <a:solidFill>
                  <a:schemeClr val="tx2">
                    <a:lumMod val="60000"/>
                    <a:lumOff val="40000"/>
                  </a:schemeClr>
                </a:solidFill>
              </a:rPr>
              <a:t>α</a:t>
            </a:r>
            <a:r>
              <a:rPr lang="en-US" sz="1800" i="1" baseline="-25000" dirty="0" err="1">
                <a:solidFill>
                  <a:schemeClr val="tx2">
                    <a:lumMod val="60000"/>
                    <a:lumOff val="40000"/>
                  </a:schemeClr>
                </a:solidFill>
              </a:rPr>
              <a:t>f</a:t>
            </a:r>
            <a:r>
              <a:rPr lang="en-US" sz="1800" dirty="0">
                <a:solidFill>
                  <a:schemeClr val="tx2">
                    <a:lumMod val="60000"/>
                    <a:lumOff val="40000"/>
                  </a:schemeClr>
                </a:solidFill>
              </a:rPr>
              <a:t> greater than </a:t>
            </a:r>
            <a:r>
              <a:rPr lang="en-US" sz="1800" i="1" dirty="0">
                <a:solidFill>
                  <a:schemeClr val="tx2">
                    <a:lumMod val="60000"/>
                    <a:lumOff val="40000"/>
                  </a:schemeClr>
                </a:solidFill>
              </a:rPr>
              <a:t>1.0</a:t>
            </a:r>
            <a:r>
              <a:rPr lang="en-US" sz="1800" dirty="0">
                <a:solidFill>
                  <a:schemeClr val="tx2">
                    <a:lumMod val="60000"/>
                    <a:lumOff val="40000"/>
                  </a:schemeClr>
                </a:solidFill>
              </a:rPr>
              <a:t>, reinforcement at top and bottom of slab shall be designed to resist </a:t>
            </a:r>
            <a:r>
              <a:rPr lang="en-US" sz="1800" i="1" dirty="0">
                <a:solidFill>
                  <a:schemeClr val="tx2">
                    <a:lumMod val="60000"/>
                    <a:lumOff val="40000"/>
                  </a:schemeClr>
                </a:solidFill>
              </a:rPr>
              <a:t>M</a:t>
            </a:r>
            <a:r>
              <a:rPr lang="en-US" sz="1800" i="1" baseline="-25000" dirty="0">
                <a:solidFill>
                  <a:schemeClr val="tx2">
                    <a:lumMod val="60000"/>
                    <a:lumOff val="40000"/>
                  </a:schemeClr>
                </a:solidFill>
              </a:rPr>
              <a:t>u</a:t>
            </a:r>
            <a:r>
              <a:rPr lang="en-US" sz="1800" dirty="0">
                <a:solidFill>
                  <a:schemeClr val="tx2">
                    <a:lumMod val="60000"/>
                    <a:lumOff val="40000"/>
                  </a:schemeClr>
                </a:solidFill>
              </a:rPr>
              <a:t> per unit width due to corner effects equal to the maximum positive </a:t>
            </a:r>
            <a:r>
              <a:rPr lang="en-US" sz="1800" i="1" dirty="0">
                <a:solidFill>
                  <a:schemeClr val="tx2">
                    <a:lumMod val="60000"/>
                    <a:lumOff val="40000"/>
                  </a:schemeClr>
                </a:solidFill>
              </a:rPr>
              <a:t>M</a:t>
            </a:r>
            <a:r>
              <a:rPr lang="en-US" sz="1800" i="1" baseline="-25000" dirty="0">
                <a:solidFill>
                  <a:schemeClr val="tx2">
                    <a:lumMod val="60000"/>
                    <a:lumOff val="40000"/>
                  </a:schemeClr>
                </a:solidFill>
              </a:rPr>
              <a:t>u</a:t>
            </a:r>
            <a:r>
              <a:rPr lang="en-US" sz="1800" dirty="0">
                <a:solidFill>
                  <a:schemeClr val="tx2">
                    <a:lumMod val="60000"/>
                    <a:lumOff val="40000"/>
                  </a:schemeClr>
                </a:solidFill>
              </a:rPr>
              <a:t> per unit width in the slab panel.</a:t>
            </a:r>
          </a:p>
          <a:p>
            <a:pPr algn="just">
              <a:buNone/>
            </a:pPr>
            <a:endParaRPr lang="en-US" sz="1800" dirty="0">
              <a:solidFill>
                <a:schemeClr val="tx2">
                  <a:lumMod val="60000"/>
                  <a:lumOff val="40000"/>
                </a:schemeClr>
              </a:solidFill>
            </a:endParaRPr>
          </a:p>
          <a:p>
            <a:pPr algn="just">
              <a:buNone/>
            </a:pPr>
            <a:r>
              <a:rPr lang="en-US" sz="1800" dirty="0">
                <a:solidFill>
                  <a:schemeClr val="tx2">
                    <a:lumMod val="60000"/>
                    <a:lumOff val="40000"/>
                  </a:schemeClr>
                </a:solidFill>
              </a:rPr>
              <a:t>       8.7.3.1.1 Factored moment due to corner effects, </a:t>
            </a:r>
            <a:r>
              <a:rPr lang="en-US" sz="1800" i="1" dirty="0">
                <a:solidFill>
                  <a:schemeClr val="tx2">
                    <a:lumMod val="60000"/>
                    <a:lumOff val="40000"/>
                  </a:schemeClr>
                </a:solidFill>
              </a:rPr>
              <a:t>M</a:t>
            </a:r>
            <a:r>
              <a:rPr lang="en-US" sz="1800" i="1" baseline="-25000" dirty="0">
                <a:solidFill>
                  <a:schemeClr val="tx2">
                    <a:lumMod val="60000"/>
                    <a:lumOff val="40000"/>
                  </a:schemeClr>
                </a:solidFill>
              </a:rPr>
              <a:t>u</a:t>
            </a:r>
            <a:r>
              <a:rPr lang="en-US" sz="1800" dirty="0">
                <a:solidFill>
                  <a:schemeClr val="tx2">
                    <a:lumMod val="60000"/>
                    <a:lumOff val="40000"/>
                  </a:schemeClr>
                </a:solidFill>
              </a:rPr>
              <a:t>, shall be assumed to be about an axis perpendicular to the diagonal from the corner in the top of the slab and about an axis parallel to the diagonal from the corner in the bottom of the slab.</a:t>
            </a:r>
          </a:p>
          <a:p>
            <a:pPr algn="just">
              <a:buNone/>
            </a:pPr>
            <a:endParaRPr lang="en-US" sz="1800" dirty="0">
              <a:solidFill>
                <a:schemeClr val="tx2">
                  <a:lumMod val="60000"/>
                  <a:lumOff val="40000"/>
                </a:schemeClr>
              </a:solidFill>
            </a:endParaRPr>
          </a:p>
          <a:p>
            <a:pPr algn="just">
              <a:buNone/>
            </a:pPr>
            <a:r>
              <a:rPr lang="en-US" sz="1800" dirty="0">
                <a:solidFill>
                  <a:schemeClr val="tx2">
                    <a:lumMod val="60000"/>
                    <a:lumOff val="40000"/>
                  </a:schemeClr>
                </a:solidFill>
              </a:rPr>
              <a:t>       8.7.3.1.2 Reinforcement shall be provided for a distance in each direction from the corner equal to </a:t>
            </a:r>
            <a:r>
              <a:rPr lang="en-US" sz="1800" b="1" dirty="0">
                <a:solidFill>
                  <a:schemeClr val="tx2">
                    <a:lumMod val="60000"/>
                    <a:lumOff val="40000"/>
                  </a:schemeClr>
                </a:solidFill>
              </a:rPr>
              <a:t>one-fifth the longer span</a:t>
            </a:r>
            <a:r>
              <a:rPr lang="en-US" sz="1800" dirty="0">
                <a:solidFill>
                  <a:schemeClr val="tx2">
                    <a:lumMod val="60000"/>
                    <a:lumOff val="40000"/>
                  </a:schemeClr>
                </a:solidFill>
              </a:rPr>
              <a:t>.</a:t>
            </a:r>
          </a:p>
          <a:p>
            <a:pPr algn="just">
              <a:buNone/>
            </a:pPr>
            <a:r>
              <a:rPr lang="en-US" sz="1800" dirty="0">
                <a:solidFill>
                  <a:schemeClr val="tx2">
                    <a:lumMod val="60000"/>
                    <a:lumOff val="40000"/>
                  </a:schemeClr>
                </a:solidFill>
              </a:rPr>
              <a:t> </a:t>
            </a:r>
          </a:p>
          <a:p>
            <a:pPr algn="just">
              <a:buNone/>
            </a:pPr>
            <a:r>
              <a:rPr lang="en-US" sz="1800" dirty="0">
                <a:solidFill>
                  <a:schemeClr val="tx2">
                    <a:lumMod val="60000"/>
                    <a:lumOff val="40000"/>
                  </a:schemeClr>
                </a:solidFill>
              </a:rPr>
              <a:t>       8.7.3.1.3 Reinforcement shall be placed </a:t>
            </a:r>
            <a:r>
              <a:rPr lang="en-US" sz="1800" b="1" dirty="0">
                <a:solidFill>
                  <a:schemeClr val="tx2">
                    <a:lumMod val="60000"/>
                    <a:lumOff val="40000"/>
                  </a:schemeClr>
                </a:solidFill>
              </a:rPr>
              <a:t>parallel to the diagonal in the top</a:t>
            </a:r>
            <a:r>
              <a:rPr lang="en-US" sz="1800" dirty="0">
                <a:solidFill>
                  <a:schemeClr val="tx2">
                    <a:lumMod val="60000"/>
                    <a:lumOff val="40000"/>
                  </a:schemeClr>
                </a:solidFill>
              </a:rPr>
              <a:t> of the slab and </a:t>
            </a:r>
            <a:r>
              <a:rPr lang="en-US" sz="1800" b="1" dirty="0">
                <a:solidFill>
                  <a:schemeClr val="tx2">
                    <a:lumMod val="60000"/>
                    <a:lumOff val="40000"/>
                  </a:schemeClr>
                </a:solidFill>
              </a:rPr>
              <a:t>perpendicular to the diagonal in the bottom</a:t>
            </a:r>
            <a:r>
              <a:rPr lang="en-US" sz="1800" dirty="0">
                <a:solidFill>
                  <a:schemeClr val="tx2">
                    <a:lumMod val="60000"/>
                    <a:lumOff val="40000"/>
                  </a:schemeClr>
                </a:solidFill>
              </a:rPr>
              <a:t> of the slab. Alternatively, reinforcement shall be placed in two layers parallel to the sides of the slab in both the top and bottom of the slab.</a:t>
            </a:r>
          </a:p>
          <a:p>
            <a:pPr>
              <a:buNone/>
            </a:pPr>
            <a:endParaRPr lang="en-US" sz="1800" dirty="0"/>
          </a:p>
          <a:p>
            <a:pPr>
              <a:buNone/>
            </a:pPr>
            <a:r>
              <a:rPr lang="en-US" sz="1800" b="1" dirty="0"/>
              <a:t>       </a:t>
            </a: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b="1" dirty="0"/>
          </a:p>
          <a:p>
            <a:pPr>
              <a:buNone/>
            </a:pPr>
            <a:endParaRPr lang="en-US" sz="1800" dirty="0"/>
          </a:p>
          <a:p>
            <a:pPr>
              <a:buNone/>
            </a:pPr>
            <a:endParaRPr lang="en-US" sz="1800" dirty="0"/>
          </a:p>
          <a:p>
            <a:pPr>
              <a:buNone/>
            </a:pPr>
            <a:endParaRPr lang="en-US" sz="1800" dirty="0"/>
          </a:p>
          <a:p>
            <a:pPr algn="just">
              <a:buNone/>
            </a:pPr>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9525000" cy="7315200"/>
          </a:xfrm>
        </p:spPr>
        <p:txBody>
          <a:bodyPr>
            <a:noAutofit/>
          </a:bodyPr>
          <a:lstStyle/>
          <a:p>
            <a:pPr>
              <a:buNone/>
            </a:pPr>
            <a:r>
              <a:rPr lang="en-US" sz="1800" b="1" dirty="0"/>
              <a:t>       R8.7.3.1</a:t>
            </a:r>
            <a:r>
              <a:rPr lang="en-US" sz="1800" dirty="0"/>
              <a:t> Unrestrained corners of two-way slabs tend to lift when loaded. If this lifting tendency is restrained by edge walls or beams, bending moments result in the slab. This section requires reinforcement to resist these moments and control cracking. Reinforcement provided for flexure in the primary directions may be used to satisfy this requirement. Refer to Fig. R8.7.3.1.</a:t>
            </a:r>
          </a:p>
          <a:p>
            <a:pPr>
              <a:buNone/>
            </a:pPr>
            <a:endParaRPr lang="en-US" sz="1800" dirty="0"/>
          </a:p>
          <a:p>
            <a:pPr>
              <a:buNone/>
            </a:pPr>
            <a:r>
              <a:rPr lang="en-US" sz="1800" b="1" dirty="0"/>
              <a:t>       </a:t>
            </a: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b="1" dirty="0"/>
          </a:p>
          <a:p>
            <a:pPr>
              <a:buNone/>
            </a:pPr>
            <a:endParaRPr lang="en-US" sz="1800" dirty="0"/>
          </a:p>
          <a:p>
            <a:pPr>
              <a:buNone/>
            </a:pPr>
            <a:endParaRPr lang="en-US" sz="1800" dirty="0"/>
          </a:p>
          <a:p>
            <a:pPr>
              <a:buNone/>
            </a:pPr>
            <a:endParaRPr lang="en-US" sz="1800" dirty="0"/>
          </a:p>
          <a:p>
            <a:pPr algn="just">
              <a:buNone/>
            </a:pPr>
            <a:endParaRPr lang="en-US" sz="18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143000"/>
            <a:ext cx="5562600" cy="5715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9525000" cy="7315200"/>
          </a:xfrm>
        </p:spPr>
        <p:txBody>
          <a:bodyPr>
            <a:noAutofit/>
          </a:bodyPr>
          <a:lstStyle/>
          <a:p>
            <a:pPr algn="just">
              <a:buNone/>
            </a:pPr>
            <a:r>
              <a:rPr lang="en-US" sz="1800" dirty="0"/>
              <a:t>         Concrete slabs may be in some cases be carried directly by columns, as shown in Fig.</a:t>
            </a:r>
            <a:r>
              <a:rPr lang="ar-SA" sz="1800" dirty="0"/>
              <a:t>1</a:t>
            </a:r>
            <a:r>
              <a:rPr lang="en-US" sz="1800" dirty="0"/>
              <a:t>-d, without the use of beams or girders. Such slabs are described as </a:t>
            </a:r>
            <a:r>
              <a:rPr lang="en-US" sz="1800" i="1" dirty="0"/>
              <a:t>flat plates</a:t>
            </a:r>
            <a:r>
              <a:rPr lang="en-US" sz="1800" dirty="0"/>
              <a:t> and are commonly used where spans are not large and loads not particularly heavy. Flat slab construction, shown in Fig.</a:t>
            </a:r>
            <a:r>
              <a:rPr lang="ar-SA" sz="1800" dirty="0"/>
              <a:t>1</a:t>
            </a:r>
            <a:r>
              <a:rPr lang="en-US" sz="1800" dirty="0"/>
              <a:t>-e is also beamless but incorporates a thickened slab region in the vicinity of the column and often employs flared column tops. Both are devices to reduce stresses due to shear and negative bending around the columns. They are referred to as </a:t>
            </a:r>
            <a:r>
              <a:rPr lang="en-US" sz="1800" i="1" dirty="0"/>
              <a:t>drop panels</a:t>
            </a:r>
            <a:r>
              <a:rPr lang="en-US" sz="1800" dirty="0"/>
              <a:t> and </a:t>
            </a:r>
            <a:r>
              <a:rPr lang="en-US" sz="1800" i="1" dirty="0"/>
              <a:t>column capitals</a:t>
            </a:r>
            <a:r>
              <a:rPr lang="en-US" sz="1800" dirty="0"/>
              <a:t>, respectively. Closely related to the flat plate slab is the </a:t>
            </a:r>
            <a:r>
              <a:rPr lang="en-US" sz="1800" i="1" dirty="0"/>
              <a:t>two-way joist</a:t>
            </a:r>
            <a:r>
              <a:rPr lang="en-US" sz="1800" dirty="0"/>
              <a:t>, also known as a </a:t>
            </a:r>
            <a:r>
              <a:rPr lang="en-US" sz="1800" i="1" dirty="0"/>
              <a:t>grid</a:t>
            </a:r>
            <a:r>
              <a:rPr lang="en-US" sz="1800" dirty="0"/>
              <a:t> or </a:t>
            </a:r>
            <a:r>
              <a:rPr lang="en-US" sz="1800" i="1" dirty="0"/>
              <a:t>waffle slab</a:t>
            </a:r>
            <a:r>
              <a:rPr lang="en-US" sz="1800" dirty="0"/>
              <a:t>, shown in Fig.</a:t>
            </a:r>
            <a:r>
              <a:rPr lang="ar-SA" sz="1800" dirty="0"/>
              <a:t>1</a:t>
            </a:r>
            <a:r>
              <a:rPr lang="en-US" sz="1800" dirty="0"/>
              <a:t>-f. To reduce the dead load of the solid-slab construction, voids are formed in a rectilinear pattern through use of metal of fiberglass form inserts, a two-way ribbed construction results. Usually inserts are omitted near the columns, so a solid slab is formed to resist moments and shears better in these areas. </a:t>
            </a:r>
          </a:p>
          <a:p>
            <a:pPr algn="just">
              <a:buNone/>
            </a:pPr>
            <a:r>
              <a:rPr lang="en-US" sz="1800" dirty="0"/>
              <a:t>          In addition to the column-supported types of construction shown in Fig.</a:t>
            </a:r>
            <a:r>
              <a:rPr lang="ar-SA" sz="1800" dirty="0"/>
              <a:t>1</a:t>
            </a:r>
            <a:r>
              <a:rPr lang="en-US" sz="1800" dirty="0"/>
              <a:t>, many slabs are supported continuously on the ground, as for highways, airport runways and warehouse floors.</a:t>
            </a:r>
          </a:p>
          <a:p>
            <a:pPr algn="just">
              <a:buNone/>
            </a:pPr>
            <a:r>
              <a:rPr lang="en-US" sz="1800" dirty="0"/>
              <a:t>          Reinforcing steel for slabs is primarily parallel to the slab surfaces. Straight-bar is generally used. Although in continuous slabs bottom bars are sometimes bent up to provide for negative reinforcement over the supports. Welded wire fabric is commonly employed for slabs on the ground. Slabs may also be prestressed using high tensile strength strands.</a:t>
            </a:r>
          </a:p>
          <a:p>
            <a:pPr algn="just">
              <a:buNone/>
            </a:pPr>
            <a:r>
              <a:rPr lang="en-US" sz="1800" dirty="0"/>
              <a:t>          Reinforced concrete slabs of the types shown in Fig.</a:t>
            </a:r>
            <a:r>
              <a:rPr lang="ar-SA" sz="1800" dirty="0"/>
              <a:t>1</a:t>
            </a:r>
            <a:r>
              <a:rPr lang="en-US" sz="1800" dirty="0"/>
              <a:t> are usually designed for loads assumed to be uniformly distributed over one entire slab panel, bounded by supporting beams or column centerlines. Minor concentrated loads can be accommodated through two-way action of the reinforcement (two-way flexural steel for two-way slab systems or one-way flexural steel plus lateral distribution steel for one-way systems). Heavy concentrated loads generally require supporting beams.</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9525000" cy="7315200"/>
          </a:xfrm>
        </p:spPr>
        <p:txBody>
          <a:bodyPr>
            <a:noAutofit/>
          </a:bodyPr>
          <a:lstStyle/>
          <a:p>
            <a:pPr algn="just">
              <a:buNone/>
            </a:pPr>
            <a:r>
              <a:rPr lang="en-US" sz="1800" dirty="0"/>
              <a:t>       8.7.4 </a:t>
            </a:r>
            <a:r>
              <a:rPr lang="en-US" sz="1800" dirty="0">
                <a:solidFill>
                  <a:srgbClr val="0070C0"/>
                </a:solidFill>
              </a:rPr>
              <a:t>Flexural reinforcement in non-prestressed slabs</a:t>
            </a:r>
          </a:p>
          <a:p>
            <a:pPr algn="just">
              <a:buNone/>
            </a:pPr>
            <a:r>
              <a:rPr lang="en-US" sz="1800" dirty="0">
                <a:solidFill>
                  <a:srgbClr val="0070C0"/>
                </a:solidFill>
              </a:rPr>
              <a:t>      </a:t>
            </a:r>
            <a:r>
              <a:rPr lang="en-US" sz="1800" dirty="0"/>
              <a:t>8.7.4.1.1 Where a slab is supported on spandrel beams, columns, or walls, anchorage of reinforcement perpendicular to a discontinuous edge shall satisfy (a) and (b):</a:t>
            </a:r>
          </a:p>
          <a:p>
            <a:pPr algn="just">
              <a:buNone/>
            </a:pPr>
            <a:r>
              <a:rPr lang="en-US" sz="1800" dirty="0"/>
              <a:t>      (</a:t>
            </a:r>
            <a:r>
              <a:rPr lang="en-US" sz="1800" b="1" dirty="0"/>
              <a:t>a</a:t>
            </a:r>
            <a:r>
              <a:rPr lang="en-US" sz="1800" dirty="0"/>
              <a:t>) Positive moment reinforcement shall extend to the edge of slab and have embedment, straight or hooked, at least </a:t>
            </a:r>
            <a:r>
              <a:rPr lang="en-US" sz="1800" i="1" dirty="0"/>
              <a:t>150</a:t>
            </a:r>
            <a:r>
              <a:rPr lang="en-US" sz="1800" dirty="0"/>
              <a:t> mm into spandrel beams, columns, or walls.</a:t>
            </a:r>
          </a:p>
          <a:p>
            <a:pPr algn="just">
              <a:buNone/>
            </a:pPr>
            <a:r>
              <a:rPr lang="en-US" sz="1800" dirty="0"/>
              <a:t>      (</a:t>
            </a:r>
            <a:r>
              <a:rPr lang="en-US" sz="1800" b="1" dirty="0"/>
              <a:t>b</a:t>
            </a:r>
            <a:r>
              <a:rPr lang="en-US" sz="1800" dirty="0"/>
              <a:t>) Negative moment reinforcement shall be bent, hooked, or otherwise anchored into spandrel beams, columns, or walls, and shall be developed at the face of support.</a:t>
            </a:r>
          </a:p>
          <a:p>
            <a:pPr algn="just">
              <a:buNone/>
            </a:pPr>
            <a:endParaRPr lang="en-US" sz="1800" dirty="0"/>
          </a:p>
          <a:p>
            <a:pPr algn="just">
              <a:buNone/>
            </a:pPr>
            <a:r>
              <a:rPr lang="en-US" sz="1800" dirty="0"/>
              <a:t>      8.7.4.1.2 Where a slab is not supported by a spandrel beam or wall at a discontinuous edge, or where a slab cantilevers beyond the support, anchorage of reinforcement shall be permitted within the slab.</a:t>
            </a:r>
          </a:p>
          <a:p>
            <a:pPr algn="just">
              <a:buNone/>
            </a:pPr>
            <a:endParaRPr lang="en-US" sz="1800" dirty="0"/>
          </a:p>
          <a:p>
            <a:pPr algn="just">
              <a:buNone/>
            </a:pPr>
            <a:r>
              <a:rPr lang="en-US" sz="1800" dirty="0"/>
              <a:t>      8.7.4.1.3 For slabs without beams, reinforcement extensions shall be in accordance with (a) through (c):</a:t>
            </a:r>
          </a:p>
          <a:p>
            <a:pPr algn="just">
              <a:buNone/>
            </a:pPr>
            <a:r>
              <a:rPr lang="en-US" sz="1800" dirty="0"/>
              <a:t>       (</a:t>
            </a:r>
            <a:r>
              <a:rPr lang="en-US" sz="1800" b="1" dirty="0"/>
              <a:t>a</a:t>
            </a:r>
            <a:r>
              <a:rPr lang="en-US" sz="1800" dirty="0"/>
              <a:t>) Reinforcement lengths shall be at least in accordance with Fig. 8.7.4.1.3a, and if slabs act as primary members resisting lateral loads, reinforcement lengths shall be at least those required by analysis.</a:t>
            </a:r>
          </a:p>
          <a:p>
            <a:pPr algn="just">
              <a:buNone/>
            </a:pPr>
            <a:r>
              <a:rPr lang="en-US" sz="1800" dirty="0"/>
              <a:t>       (</a:t>
            </a:r>
            <a:r>
              <a:rPr lang="en-US" sz="1800" b="1" dirty="0"/>
              <a:t>b</a:t>
            </a:r>
            <a:r>
              <a:rPr lang="en-US" sz="1800" dirty="0"/>
              <a:t>) If adjacent spans are unequal, extensions of negative moment reinforcement beyond the face of support in accordance with Fig. 8.7.4.1.3a shall be based on the longer span.</a:t>
            </a:r>
          </a:p>
          <a:p>
            <a:pPr algn="just">
              <a:buNone/>
            </a:pPr>
            <a:r>
              <a:rPr lang="en-US" sz="1800" dirty="0"/>
              <a:t>       (</a:t>
            </a:r>
            <a:r>
              <a:rPr lang="en-US" sz="1800" b="1" dirty="0"/>
              <a:t>c</a:t>
            </a:r>
            <a:r>
              <a:rPr lang="en-US" sz="1800" dirty="0"/>
              <a:t>) Bent bars shall be permitted only where the depth-to-span ratio permits use of bends of 45 degrees or less.</a:t>
            </a:r>
          </a:p>
          <a:p>
            <a:pPr>
              <a:buNone/>
            </a:pPr>
            <a:endParaRPr lang="en-US" sz="1800" dirty="0"/>
          </a:p>
          <a:p>
            <a:pPr>
              <a:buNone/>
            </a:pPr>
            <a:r>
              <a:rPr lang="en-US" sz="1800" b="1" dirty="0"/>
              <a:t>       </a:t>
            </a: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b="1" dirty="0"/>
          </a:p>
          <a:p>
            <a:pPr>
              <a:buNone/>
            </a:pPr>
            <a:endParaRPr lang="en-US" sz="1800" dirty="0"/>
          </a:p>
          <a:p>
            <a:pPr>
              <a:buNone/>
            </a:pPr>
            <a:endParaRPr lang="en-US" sz="1800" dirty="0"/>
          </a:p>
          <a:p>
            <a:pPr>
              <a:buNone/>
            </a:pPr>
            <a:endParaRPr lang="en-US" sz="1800" dirty="0"/>
          </a:p>
          <a:p>
            <a:pPr algn="just">
              <a:buNone/>
            </a:pPr>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9525000" cy="7315200"/>
          </a:xfrm>
        </p:spPr>
        <p:txBody>
          <a:bodyPr>
            <a:noAutofit/>
          </a:bodyPr>
          <a:lstStyle/>
          <a:p>
            <a:pPr algn="just">
              <a:buNone/>
            </a:pPr>
            <a:r>
              <a:rPr lang="en-US" sz="1800" b="1" dirty="0"/>
              <a:t>       </a:t>
            </a:r>
            <a:r>
              <a:rPr lang="en-US" sz="1600" b="1" dirty="0"/>
              <a:t>R8.7.4.1.3</a:t>
            </a:r>
            <a:r>
              <a:rPr lang="en-US" sz="1600" dirty="0"/>
              <a:t> The minimum lengths and extensions of reinforcement shown in Fig. 8.7.4.1.3a were developed for slabs of normal proportions supporting gravity loads. These minimum lengths and extensions may not be sufficient for thick two-way slabs such as transfer slabs, podium slabs, and mat foundations. As illustrated in Fig. R8.7.4.1.3b, punching shear cracks, which can develop at angles as low as about 20 degrees, may not be intercepted by the tension reinforcement, substantially reducing punching shear strength. Providing continuous reinforcement or extending the minimum lengths in Fig. 8.7.4.1.3a, should be considered for slabs with </a:t>
            </a:r>
            <a:r>
              <a:rPr lang="en-US" sz="1600" i="1" dirty="0" err="1"/>
              <a:t>ℓ</a:t>
            </a:r>
            <a:r>
              <a:rPr lang="en-US" sz="1600" i="1" baseline="-25000" dirty="0" err="1"/>
              <a:t>n</a:t>
            </a:r>
            <a:r>
              <a:rPr lang="en-US" sz="1600" i="1" dirty="0"/>
              <a:t>/h</a:t>
            </a:r>
            <a:r>
              <a:rPr lang="en-US" sz="1600" dirty="0"/>
              <a:t> ratios less than about </a:t>
            </a:r>
            <a:r>
              <a:rPr lang="en-US" sz="1600" i="1" dirty="0"/>
              <a:t>15</a:t>
            </a:r>
            <a:r>
              <a:rPr lang="en-US" sz="1600" dirty="0"/>
              <a:t>. Also, for moments resulting from combined lateral and gravity loadings, the minimum lengths and extensions of bars in Fig. 8.7.4.1.3a may not be sufficient. Bent bars are seldom used and are difficult to place properly. </a:t>
            </a:r>
          </a:p>
          <a:p>
            <a:pPr>
              <a:buNone/>
            </a:pPr>
            <a:r>
              <a:rPr lang="en-US" sz="1800" dirty="0"/>
              <a:t> </a:t>
            </a:r>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b="1" dirty="0"/>
          </a:p>
          <a:p>
            <a:pPr>
              <a:buNone/>
            </a:pPr>
            <a:endParaRPr lang="en-US" sz="1800" dirty="0"/>
          </a:p>
          <a:p>
            <a:pPr>
              <a:buNone/>
            </a:pPr>
            <a:endParaRPr lang="en-US" sz="1800" dirty="0"/>
          </a:p>
          <a:p>
            <a:pPr>
              <a:buNone/>
            </a:pPr>
            <a:endParaRPr lang="en-US" sz="1800" dirty="0"/>
          </a:p>
          <a:p>
            <a:pPr algn="just">
              <a:buNone/>
            </a:pPr>
            <a:endParaRPr lang="en-US" sz="18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0"/>
            <a:ext cx="7772400" cy="4572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228600"/>
            <a:ext cx="4343400" cy="2514600"/>
          </a:xfrm>
          <a:prstGeom prst="rect">
            <a:avLst/>
          </a:prstGeom>
          <a:noFill/>
          <a:ln>
            <a:noFill/>
          </a:ln>
        </p:spPr>
      </p:pic>
      <p:sp>
        <p:nvSpPr>
          <p:cNvPr id="284673" name="Rectangle 1"/>
          <p:cNvSpPr>
            <a:spLocks noChangeArrowheads="1"/>
          </p:cNvSpPr>
          <p:nvPr/>
        </p:nvSpPr>
        <p:spPr bwMode="auto">
          <a:xfrm>
            <a:off x="-455872" y="2667000"/>
            <a:ext cx="9702464"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Fig. R8.7.4.1.3b</a:t>
            </a:r>
            <a:r>
              <a:rPr lang="en-US" sz="1600" i="1" dirty="0">
                <a:latin typeface="Times New Roman" pitchFamily="18" charset="0"/>
                <a:ea typeface="Calibri" pitchFamily="34" charset="0"/>
                <a:cs typeface="Times New Roman" pitchFamily="18" charset="0"/>
              </a:rPr>
              <a:t>-</a:t>
            </a:r>
            <a:r>
              <a:rPr kumimoji="0" lang="en-US" sz="16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punching shear cracks in slabs with reinforcement extensions consistent with Fig. 8.7.4.1.3a</a:t>
            </a:r>
            <a:r>
              <a:rPr kumimoji="0" 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84674" name="Rectangle 2"/>
          <p:cNvSpPr>
            <a:spLocks noChangeArrowheads="1"/>
          </p:cNvSpPr>
          <p:nvPr/>
        </p:nvSpPr>
        <p:spPr bwMode="auto">
          <a:xfrm>
            <a:off x="0" y="3124200"/>
            <a:ext cx="9144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8.7.6  Shear reinforcement – stirrups</a:t>
            </a:r>
            <a:endParaRPr kumimoji="0" lang="en-US" b="1"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8.7.6.1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Single-leg, simple-U, multiple-U, and closed stirrups shall be permitted as shear reinforcement.</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8.7.6.2</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Stirrup anchorage and geometry shall be in accordance with 25.7.1.</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8.7.6.3</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If stirrups are provided, location and spacing shall be in accordance with Table 8.7.6.3.</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Table 8.7.6.3—First stirrup location and spacing limits</a:t>
            </a:r>
            <a:r>
              <a:rPr kumimoji="0" lang="en-US" b="0" i="0" u="none" strike="noStrike" cap="none" normalizeH="0" baseline="0" dirty="0">
                <a:ln>
                  <a:noFill/>
                </a:ln>
                <a:solidFill>
                  <a:schemeClr val="tx1"/>
                </a:solidFill>
                <a:effectLst/>
                <a:latin typeface="Arial" pitchFamily="34" charset="0"/>
                <a:cs typeface="Arial" pitchFamily="34" charset="0"/>
              </a:rPr>
              <a:t> </a:t>
            </a:r>
          </a:p>
        </p:txBody>
      </p:sp>
      <p:pic>
        <p:nvPicPr>
          <p:cNvPr id="284675" name="Picture 3"/>
          <p:cNvPicPr>
            <a:picLocks noGrp="1" noChangeAspect="1" noChangeArrowheads="1"/>
          </p:cNvPicPr>
          <p:nvPr>
            <p:ph idx="1"/>
          </p:nvPr>
        </p:nvPicPr>
        <p:blipFill>
          <a:blip r:embed="rId3"/>
          <a:srcRect/>
          <a:stretch>
            <a:fillRect/>
          </a:stretch>
        </p:blipFill>
        <p:spPr bwMode="auto">
          <a:xfrm>
            <a:off x="533400" y="5181600"/>
            <a:ext cx="7720885" cy="16764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9525000" cy="7315200"/>
          </a:xfrm>
        </p:spPr>
        <p:txBody>
          <a:bodyPr>
            <a:noAutofit/>
          </a:bodyPr>
          <a:lstStyle/>
          <a:p>
            <a:pPr>
              <a:buNone/>
            </a:pPr>
            <a:r>
              <a:rPr lang="en-US" sz="1800" dirty="0"/>
              <a:t> </a:t>
            </a:r>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b="1" dirty="0"/>
          </a:p>
          <a:p>
            <a:pPr>
              <a:buNone/>
            </a:pPr>
            <a:endParaRPr lang="en-US" sz="1800" dirty="0"/>
          </a:p>
          <a:p>
            <a:pPr>
              <a:buNone/>
            </a:pPr>
            <a:endParaRPr lang="en-US" sz="1800" dirty="0"/>
          </a:p>
          <a:p>
            <a:pPr>
              <a:buNone/>
            </a:pPr>
            <a:endParaRPr lang="en-US" sz="1800" dirty="0"/>
          </a:p>
          <a:p>
            <a:pPr algn="just">
              <a:buNone/>
            </a:pPr>
            <a:endParaRPr lang="en-US" sz="1800" dirty="0"/>
          </a:p>
        </p:txBody>
      </p:sp>
      <p:sp>
        <p:nvSpPr>
          <p:cNvPr id="294915" name="Rectangle 3"/>
          <p:cNvSpPr>
            <a:spLocks noChangeArrowheads="1"/>
          </p:cNvSpPr>
          <p:nvPr/>
        </p:nvSpPr>
        <p:spPr bwMode="auto">
          <a:xfrm>
            <a:off x="19050" y="280749"/>
            <a:ext cx="912495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8.8—Nonprestressed two-way joist systems</a:t>
            </a: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8.8.1.1 Non-prestressed two-way joist construction consists of a monolithic combination of regularly spaced ribs and a top slab designed to span in two orthogonal directions.</a:t>
            </a: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8.8.1.2 Width of ribs shall be at least </a:t>
            </a:r>
            <a:r>
              <a:rPr kumimoji="0" lang="en-US"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100</a:t>
            </a: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mm at any location along the depth.</a:t>
            </a: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8.8.1.3 Overall depth of ribs shall not exceed </a:t>
            </a:r>
            <a:r>
              <a:rPr kumimoji="0" lang="en-US"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3.5</a:t>
            </a: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times the minimum width.</a:t>
            </a: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8.8.1.4 Clear spacing between ribs shall not exceed </a:t>
            </a:r>
            <a:r>
              <a:rPr kumimoji="0" lang="en-US"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750</a:t>
            </a: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mm.</a:t>
            </a: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8.8.1.5 </a:t>
            </a:r>
            <a:r>
              <a:rPr kumimoji="0" lang="en-US"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V</a:t>
            </a:r>
            <a:r>
              <a:rPr kumimoji="0" lang="en-US" sz="2000" b="0" i="1" u="none" strike="noStrike" cap="none" normalizeH="0" baseline="-30000" dirty="0">
                <a:ln>
                  <a:noFill/>
                </a:ln>
                <a:solidFill>
                  <a:schemeClr val="tx1"/>
                </a:solidFill>
                <a:effectLst/>
                <a:latin typeface="Times New Roman" pitchFamily="18" charset="0"/>
                <a:ea typeface="Times New Roman" pitchFamily="18" charset="0"/>
                <a:cs typeface="Times New Roman" pitchFamily="18" charset="0"/>
              </a:rPr>
              <a:t>c</a:t>
            </a: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shall be permitted to be taken as </a:t>
            </a:r>
            <a:r>
              <a:rPr kumimoji="0" lang="en-US"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1.1</a:t>
            </a: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times the values calculated in 22.5.</a:t>
            </a: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8.8.1.6 For structural integrity, at least one bottom bar in each joist shall be continuous and shall be anchored to develop </a:t>
            </a:r>
            <a:r>
              <a:rPr kumimoji="0" lang="en-US" sz="2000"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f</a:t>
            </a:r>
            <a:r>
              <a:rPr kumimoji="0" lang="en-US" sz="2000" b="0" i="1" u="none" strike="noStrike" cap="none" normalizeH="0" baseline="-30000" dirty="0" err="1">
                <a:ln>
                  <a:noFill/>
                </a:ln>
                <a:solidFill>
                  <a:schemeClr val="tx1"/>
                </a:solidFill>
                <a:effectLst/>
                <a:latin typeface="Times New Roman" pitchFamily="18" charset="0"/>
                <a:ea typeface="Times New Roman" pitchFamily="18" charset="0"/>
                <a:cs typeface="Times New Roman" pitchFamily="18" charset="0"/>
              </a:rPr>
              <a:t>y</a:t>
            </a: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the face of supports.</a:t>
            </a: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8.8.1.7 Reinforcement area perpendicular to the ribs shall satisfy slab moment strength requirements, considering load concentrations, and shall be at least the shrinkage and temperature reinforcement area in accordance with 24.4.</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2"/>
          <p:cNvPicPr>
            <a:picLocks noGrp="1" noChangeAspect="1" noChangeArrowheads="1"/>
          </p:cNvPicPr>
          <p:nvPr>
            <p:ph idx="1"/>
          </p:nvPr>
        </p:nvPicPr>
        <p:blipFill>
          <a:blip r:embed="rId2"/>
          <a:srcRect/>
          <a:stretch>
            <a:fillRect/>
          </a:stretch>
        </p:blipFill>
        <p:spPr bwMode="auto">
          <a:xfrm>
            <a:off x="0" y="0"/>
            <a:ext cx="9144000" cy="5914286"/>
          </a:xfrm>
          <a:prstGeom prst="rect">
            <a:avLst/>
          </a:prstGeom>
          <a:noFill/>
          <a:ln w="9525">
            <a:noFill/>
            <a:miter lim="800000"/>
            <a:headEnd/>
            <a:tailEnd/>
          </a:ln>
          <a:effectLst/>
        </p:spPr>
      </p:pic>
      <p:cxnSp>
        <p:nvCxnSpPr>
          <p:cNvPr id="215043" name="Straight Arrow Connector 437"/>
          <p:cNvCxnSpPr>
            <a:cxnSpLocks noChangeShapeType="1"/>
          </p:cNvCxnSpPr>
          <p:nvPr/>
        </p:nvCxnSpPr>
        <p:spPr bwMode="auto">
          <a:xfrm flipH="1" flipV="1">
            <a:off x="5726112" y="5459413"/>
            <a:ext cx="127000" cy="158750"/>
          </a:xfrm>
          <a:prstGeom prst="straightConnector1">
            <a:avLst/>
          </a:prstGeom>
          <a:noFill/>
          <a:ln w="9525">
            <a:solidFill>
              <a:srgbClr val="000000"/>
            </a:solidFill>
            <a:round/>
            <a:headEnd/>
            <a:tailEnd type="triangle" w="med" len="med"/>
          </a:ln>
        </p:spPr>
      </p:cxnSp>
      <p:cxnSp>
        <p:nvCxnSpPr>
          <p:cNvPr id="215044" name="Straight Arrow Connector 438"/>
          <p:cNvCxnSpPr>
            <a:cxnSpLocks noChangeShapeType="1"/>
          </p:cNvCxnSpPr>
          <p:nvPr/>
        </p:nvCxnSpPr>
        <p:spPr bwMode="auto">
          <a:xfrm flipH="1" flipV="1">
            <a:off x="5562600" y="5486400"/>
            <a:ext cx="239712" cy="295275"/>
          </a:xfrm>
          <a:prstGeom prst="straightConnector1">
            <a:avLst/>
          </a:prstGeom>
          <a:noFill/>
          <a:ln w="9525">
            <a:solidFill>
              <a:srgbClr val="000000"/>
            </a:solidFill>
            <a:round/>
            <a:headEnd/>
            <a:tailEnd type="triangle" w="med" len="med"/>
          </a:ln>
        </p:spPr>
      </p:cxnSp>
      <p:sp>
        <p:nvSpPr>
          <p:cNvPr id="215045" name="Text Box 433"/>
          <p:cNvSpPr txBox="1">
            <a:spLocks noChangeArrowheads="1"/>
          </p:cNvSpPr>
          <p:nvPr/>
        </p:nvSpPr>
        <p:spPr bwMode="auto">
          <a:xfrm>
            <a:off x="5791200" y="5486401"/>
            <a:ext cx="990600" cy="22860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chemeClr val="tx1"/>
                </a:solidFill>
                <a:effectLst/>
                <a:latin typeface="Calibri" pitchFamily="34" charset="0"/>
                <a:ea typeface="Arial" pitchFamily="34" charset="0"/>
                <a:cs typeface="Arial" pitchFamily="34" charset="0"/>
              </a:rPr>
              <a:t>Drop panel</a:t>
            </a:r>
            <a:endParaRPr kumimoji="0" lang="en-US" sz="1100" b="1" i="0" u="none" strike="noStrike" cap="none" normalizeH="0" baseline="0" dirty="0">
              <a:ln>
                <a:noFill/>
              </a:ln>
              <a:solidFill>
                <a:schemeClr val="tx1"/>
              </a:solidFill>
              <a:effectLst/>
              <a:latin typeface="Arial" pitchFamily="34" charset="0"/>
              <a:cs typeface="Arial" pitchFamily="34" charset="0"/>
            </a:endParaRPr>
          </a:p>
        </p:txBody>
      </p:sp>
      <p:sp>
        <p:nvSpPr>
          <p:cNvPr id="215046" name="Text Box 435"/>
          <p:cNvSpPr txBox="1">
            <a:spLocks noChangeArrowheads="1"/>
          </p:cNvSpPr>
          <p:nvPr/>
        </p:nvSpPr>
        <p:spPr bwMode="auto">
          <a:xfrm>
            <a:off x="5638800" y="5715000"/>
            <a:ext cx="1219200" cy="23177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chemeClr val="tx1"/>
                </a:solidFill>
                <a:effectLst/>
                <a:latin typeface="Calibri" pitchFamily="34" charset="0"/>
                <a:ea typeface="Arial" pitchFamily="34" charset="0"/>
                <a:cs typeface="Arial" pitchFamily="34" charset="0"/>
              </a:rPr>
              <a:t>Column capital</a:t>
            </a:r>
            <a:endParaRPr kumimoji="0" lang="en-US" sz="1100" b="1" i="0" u="none" strike="noStrike" cap="none" normalizeH="0" baseline="0" dirty="0">
              <a:ln>
                <a:noFill/>
              </a:ln>
              <a:solidFill>
                <a:schemeClr val="tx1"/>
              </a:solidFill>
              <a:effectLst/>
              <a:latin typeface="Arial" pitchFamily="34" charset="0"/>
              <a:cs typeface="Arial" pitchFamily="34" charset="0"/>
            </a:endParaRPr>
          </a:p>
        </p:txBody>
      </p:sp>
      <p:sp>
        <p:nvSpPr>
          <p:cNvPr id="215047" name="Rectangle 7"/>
          <p:cNvSpPr>
            <a:spLocks noChangeArrowheads="1"/>
          </p:cNvSpPr>
          <p:nvPr/>
        </p:nvSpPr>
        <p:spPr bwMode="auto">
          <a:xfrm>
            <a:off x="3048000" y="6324600"/>
            <a:ext cx="2940485"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Fig. 1- Types of structural slabs</a:t>
            </a:r>
            <a:endParaRPr kumimoji="0" lang="en-US" sz="1600" b="1"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9525000" cy="7315200"/>
          </a:xfrm>
        </p:spPr>
        <p:txBody>
          <a:bodyPr>
            <a:noAutofit/>
          </a:bodyPr>
          <a:lstStyle/>
          <a:p>
            <a:pPr algn="just">
              <a:buNone/>
            </a:pPr>
            <a:r>
              <a:rPr lang="en-US" sz="1800" b="1" dirty="0"/>
              <a:t>       Economical choice of concrete floor systems</a:t>
            </a:r>
            <a:endParaRPr lang="en-US" sz="1800" dirty="0"/>
          </a:p>
          <a:p>
            <a:pPr algn="just">
              <a:buNone/>
            </a:pPr>
            <a:r>
              <a:rPr lang="en-US" sz="1800" dirty="0"/>
              <a:t>          Various types of floor systems can be used for general buildings, such as residential, office, and institutional buildings. The choice of an adequate and economic floor system depends on the type of building, architectural layout, aesthetic features, and the span length between columns. In general, the superimposed live load on buildings varies between 2.0 and 7.0 </a:t>
            </a:r>
            <a:r>
              <a:rPr lang="en-US" sz="1800" dirty="0" err="1"/>
              <a:t>kN</a:t>
            </a:r>
            <a:r>
              <a:rPr lang="en-US" sz="1800" dirty="0"/>
              <a:t>/m</a:t>
            </a:r>
            <a:r>
              <a:rPr lang="en-US" sz="1800" baseline="30000" dirty="0"/>
              <a:t>2</a:t>
            </a:r>
            <a:r>
              <a:rPr lang="en-US" sz="1800" dirty="0"/>
              <a:t>. A general guide for the economical use of floor systems can be summarized as follows:</a:t>
            </a:r>
          </a:p>
          <a:p>
            <a:pPr algn="just">
              <a:buNone/>
            </a:pPr>
            <a:r>
              <a:rPr lang="en-US" sz="1600" b="1" dirty="0"/>
              <a:t>       </a:t>
            </a:r>
            <a:r>
              <a:rPr lang="en-US" sz="1600" b="1" dirty="0">
                <a:solidFill>
                  <a:srgbClr val="FF0000"/>
                </a:solidFill>
              </a:rPr>
              <a:t>1. </a:t>
            </a:r>
            <a:r>
              <a:rPr lang="en-US" sz="1600" b="1" dirty="0">
                <a:solidFill>
                  <a:srgbClr val="002060"/>
                </a:solidFill>
              </a:rPr>
              <a:t>Flat plates: </a:t>
            </a:r>
            <a:r>
              <a:rPr lang="en-US" sz="1600" dirty="0"/>
              <a:t>Flat plates are most suitable for </a:t>
            </a:r>
            <a:r>
              <a:rPr lang="en-US" sz="1600" b="1" dirty="0"/>
              <a:t>spans of 6.0 to 8.0 m </a:t>
            </a:r>
            <a:r>
              <a:rPr lang="en-US" sz="1600" dirty="0"/>
              <a:t>and </a:t>
            </a:r>
            <a:r>
              <a:rPr lang="en-US" sz="1600" b="1" dirty="0"/>
              <a:t>live loads between 3.0 and 5.0 </a:t>
            </a:r>
            <a:r>
              <a:rPr lang="en-US" sz="1600" b="1" dirty="0" err="1"/>
              <a:t>kN</a:t>
            </a:r>
            <a:r>
              <a:rPr lang="en-US" sz="1600" b="1" dirty="0"/>
              <a:t>/m</a:t>
            </a:r>
            <a:r>
              <a:rPr lang="en-US" sz="1600" b="1" baseline="30000" dirty="0"/>
              <a:t>2</a:t>
            </a:r>
            <a:r>
              <a:rPr lang="en-US" sz="1600" dirty="0"/>
              <a:t>. The advantages of adopting flat plates include low-cost formwork, exposed flat ceilings, and fast construction. Flat plates have low shear capacity and relatively low stiffness, which may cause noticeable deflection. Flat plates are widely used in buildings either as reinforced or </a:t>
            </a:r>
            <a:r>
              <a:rPr lang="en-US" sz="1600" dirty="0" err="1"/>
              <a:t>prestressed</a:t>
            </a:r>
            <a:r>
              <a:rPr lang="en-US" sz="1600" dirty="0"/>
              <a:t> concrete slabs.</a:t>
            </a:r>
          </a:p>
          <a:p>
            <a:pPr algn="just">
              <a:buNone/>
            </a:pPr>
            <a:r>
              <a:rPr lang="en-US" sz="1600" b="1" dirty="0"/>
              <a:t>      </a:t>
            </a:r>
            <a:r>
              <a:rPr lang="en-US" sz="1600" b="1" dirty="0">
                <a:solidFill>
                  <a:srgbClr val="FF0000"/>
                </a:solidFill>
              </a:rPr>
              <a:t> 2. </a:t>
            </a:r>
            <a:r>
              <a:rPr lang="en-US" sz="1600" b="1" dirty="0">
                <a:solidFill>
                  <a:srgbClr val="002060"/>
                </a:solidFill>
              </a:rPr>
              <a:t>Flat slabs: </a:t>
            </a:r>
            <a:r>
              <a:rPr lang="en-US" sz="1600" dirty="0"/>
              <a:t>Flat slabs are most suitable for </a:t>
            </a:r>
            <a:r>
              <a:rPr lang="en-US" sz="1600" b="1" dirty="0"/>
              <a:t>spans of 6.0 to 9.0 m</a:t>
            </a:r>
            <a:r>
              <a:rPr lang="en-US" sz="1600" dirty="0"/>
              <a:t> and for </a:t>
            </a:r>
            <a:r>
              <a:rPr lang="en-US" sz="1600" b="1" dirty="0"/>
              <a:t>live loads of 4.0 to 7.0 </a:t>
            </a:r>
            <a:r>
              <a:rPr lang="en-US" sz="1600" b="1" dirty="0" err="1"/>
              <a:t>kN</a:t>
            </a:r>
            <a:r>
              <a:rPr lang="en-US" sz="1600" b="1" dirty="0"/>
              <a:t>/m</a:t>
            </a:r>
            <a:r>
              <a:rPr lang="en-US" sz="1600" b="1" baseline="30000" dirty="0"/>
              <a:t>2</a:t>
            </a:r>
            <a:r>
              <a:rPr lang="en-US" sz="1600" dirty="0"/>
              <a:t>. They need more formwork than flat plates, especially for column capitals. In most cases, only drop panels without column capitals are used.</a:t>
            </a:r>
          </a:p>
          <a:p>
            <a:pPr algn="just">
              <a:buNone/>
            </a:pPr>
            <a:r>
              <a:rPr lang="en-US" sz="1600" dirty="0"/>
              <a:t>       </a:t>
            </a:r>
            <a:r>
              <a:rPr lang="en-US" sz="1600" b="1" dirty="0">
                <a:solidFill>
                  <a:srgbClr val="FF0000"/>
                </a:solidFill>
              </a:rPr>
              <a:t>3. </a:t>
            </a:r>
            <a:r>
              <a:rPr lang="en-US" sz="1600" b="1" dirty="0">
                <a:solidFill>
                  <a:srgbClr val="002060"/>
                </a:solidFill>
              </a:rPr>
              <a:t>Waffle slabs: </a:t>
            </a:r>
            <a:r>
              <a:rPr lang="en-US" sz="1600" dirty="0"/>
              <a:t>Waffle slabs are suitable for </a:t>
            </a:r>
            <a:r>
              <a:rPr lang="en-US" sz="1600" b="1" dirty="0"/>
              <a:t>spans of 9.0 to 15.0 m </a:t>
            </a:r>
            <a:r>
              <a:rPr lang="en-US" sz="1600" dirty="0"/>
              <a:t>and </a:t>
            </a:r>
            <a:r>
              <a:rPr lang="en-US" sz="1600" b="1" dirty="0"/>
              <a:t>live loads of 4.0 to 7.0 </a:t>
            </a:r>
            <a:r>
              <a:rPr lang="en-US" sz="1600" b="1" dirty="0" err="1"/>
              <a:t>kN</a:t>
            </a:r>
            <a:r>
              <a:rPr lang="en-US" sz="1600" b="1" dirty="0"/>
              <a:t>/m</a:t>
            </a:r>
            <a:r>
              <a:rPr lang="en-US" sz="1600" b="1" baseline="30000" dirty="0"/>
              <a:t>2</a:t>
            </a:r>
            <a:r>
              <a:rPr lang="en-US" sz="1600" dirty="0"/>
              <a:t>. They carry heavier loads than flat plates and have attractive exposed ceilings. Formwork, including the use of pans, is quite expensive.</a:t>
            </a:r>
          </a:p>
          <a:p>
            <a:pPr algn="just">
              <a:buNone/>
            </a:pPr>
            <a:r>
              <a:rPr lang="en-US" sz="1600" b="1" dirty="0"/>
              <a:t>       </a:t>
            </a:r>
            <a:r>
              <a:rPr lang="en-US" sz="1600" b="1" dirty="0">
                <a:solidFill>
                  <a:srgbClr val="FF0000"/>
                </a:solidFill>
              </a:rPr>
              <a:t>4. </a:t>
            </a:r>
            <a:r>
              <a:rPr lang="en-US" sz="1600" b="1" dirty="0">
                <a:solidFill>
                  <a:srgbClr val="002060"/>
                </a:solidFill>
              </a:rPr>
              <a:t>Slabs on beams: </a:t>
            </a:r>
            <a:r>
              <a:rPr lang="en-US" sz="1600" dirty="0"/>
              <a:t>Slabs on beams are suitable for </a:t>
            </a:r>
            <a:r>
              <a:rPr lang="en-US" sz="1600" b="1" dirty="0"/>
              <a:t>spans between 6.0 and 9.0 m </a:t>
            </a:r>
            <a:r>
              <a:rPr lang="en-US" sz="1600" dirty="0"/>
              <a:t>and </a:t>
            </a:r>
            <a:r>
              <a:rPr lang="en-US" sz="1600" b="1" dirty="0"/>
              <a:t>live loads of 3.0 to 6.0 </a:t>
            </a:r>
            <a:r>
              <a:rPr lang="en-US" sz="1600" b="1" dirty="0" err="1"/>
              <a:t>kN</a:t>
            </a:r>
            <a:r>
              <a:rPr lang="en-US" sz="1600" b="1" dirty="0"/>
              <a:t>/m</a:t>
            </a:r>
            <a:r>
              <a:rPr lang="en-US" sz="1600" b="1" baseline="30000" dirty="0"/>
              <a:t>2</a:t>
            </a:r>
            <a:r>
              <a:rPr lang="en-US" sz="1600" dirty="0"/>
              <a:t>. The beams increase the stiffness of the slabs, producing relatively low deflection. Additional formwork for the beams is needed.</a:t>
            </a:r>
          </a:p>
          <a:p>
            <a:pPr algn="just">
              <a:buNone/>
            </a:pPr>
            <a:r>
              <a:rPr lang="en-US" sz="1600" b="1" dirty="0"/>
              <a:t>       </a:t>
            </a:r>
            <a:r>
              <a:rPr lang="en-US" sz="1600" b="1" dirty="0">
                <a:solidFill>
                  <a:srgbClr val="FF0000"/>
                </a:solidFill>
              </a:rPr>
              <a:t>5. </a:t>
            </a:r>
            <a:r>
              <a:rPr lang="en-US" sz="1600" b="1" dirty="0">
                <a:solidFill>
                  <a:srgbClr val="002060"/>
                </a:solidFill>
              </a:rPr>
              <a:t>One-way slabs on beams: </a:t>
            </a:r>
            <a:r>
              <a:rPr lang="en-US" sz="1600" dirty="0"/>
              <a:t>One-way slabs on beams are most suitable for </a:t>
            </a:r>
            <a:r>
              <a:rPr lang="en-US" sz="1600" b="1" dirty="0"/>
              <a:t>spans of 3.0 to 6.0 m </a:t>
            </a:r>
            <a:r>
              <a:rPr lang="en-US" sz="1600" dirty="0"/>
              <a:t>and </a:t>
            </a:r>
            <a:r>
              <a:rPr lang="en-US" sz="1600" b="1" dirty="0"/>
              <a:t>a live load of 3.0 to 5.0 </a:t>
            </a:r>
            <a:r>
              <a:rPr lang="en-US" sz="1600" b="1" dirty="0" err="1"/>
              <a:t>kN</a:t>
            </a:r>
            <a:r>
              <a:rPr lang="en-US" sz="1600" b="1" dirty="0"/>
              <a:t>/m</a:t>
            </a:r>
            <a:r>
              <a:rPr lang="en-US" sz="1600" b="1" baseline="30000" dirty="0"/>
              <a:t>2</a:t>
            </a:r>
            <a:r>
              <a:rPr lang="en-US" sz="1600" dirty="0"/>
              <a:t>. They can be used for larger spans with relatively higher cost and higher slab deflection. Additional formwork for the beams is needed. </a:t>
            </a:r>
          </a:p>
          <a:p>
            <a:pPr algn="just">
              <a:buNone/>
            </a:pPr>
            <a:r>
              <a:rPr lang="en-US" sz="1600" dirty="0"/>
              <a:t>      </a:t>
            </a:r>
            <a:r>
              <a:rPr lang="en-US" sz="1600" b="1" dirty="0"/>
              <a:t> </a:t>
            </a:r>
            <a:r>
              <a:rPr lang="en-US" sz="1600" b="1" dirty="0">
                <a:solidFill>
                  <a:srgbClr val="FF0000"/>
                </a:solidFill>
              </a:rPr>
              <a:t>6. </a:t>
            </a:r>
            <a:r>
              <a:rPr lang="en-US" sz="1600" b="1" dirty="0">
                <a:solidFill>
                  <a:srgbClr val="002060"/>
                </a:solidFill>
              </a:rPr>
              <a:t>One-way joist floor system: </a:t>
            </a:r>
            <a:r>
              <a:rPr lang="en-US" sz="1600" dirty="0"/>
              <a:t>A one-way joist floor system is most suitable for </a:t>
            </a:r>
            <a:r>
              <a:rPr lang="en-US" sz="1600" b="1" dirty="0"/>
              <a:t>spans of 6.0 to 9.0 m </a:t>
            </a:r>
            <a:r>
              <a:rPr lang="en-US" sz="1600" dirty="0"/>
              <a:t>and </a:t>
            </a:r>
            <a:r>
              <a:rPr lang="en-US" sz="1600" b="1" dirty="0"/>
              <a:t>live loads of 4.0 to 6.0 </a:t>
            </a:r>
            <a:r>
              <a:rPr lang="en-US" sz="1600" b="1" dirty="0" err="1"/>
              <a:t>kN</a:t>
            </a:r>
            <a:r>
              <a:rPr lang="en-US" sz="1600" b="1" dirty="0"/>
              <a:t>/m</a:t>
            </a:r>
            <a:r>
              <a:rPr lang="en-US" sz="1600" b="1" baseline="30000" dirty="0"/>
              <a:t>2</a:t>
            </a:r>
            <a:r>
              <a:rPr lang="en-US" sz="1600" dirty="0"/>
              <a:t>. Because of the deep ribs, the concrete and steel quantities are relatively low, but expensive formwork is expected. The exposed ceiling of the slabs may look attractive.</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9525000" cy="7315200"/>
          </a:xfrm>
        </p:spPr>
        <p:txBody>
          <a:bodyPr>
            <a:noAutofit/>
          </a:bodyPr>
          <a:lstStyle/>
          <a:p>
            <a:pPr>
              <a:buNone/>
            </a:pPr>
            <a:r>
              <a:rPr lang="en-US" sz="1800" b="1" dirty="0"/>
              <a:t>       Two-way column supported slabs</a:t>
            </a:r>
            <a:endParaRPr lang="en-US" sz="1800" dirty="0"/>
          </a:p>
          <a:p>
            <a:pPr algn="just">
              <a:buNone/>
            </a:pPr>
            <a:r>
              <a:rPr lang="en-US" sz="1600" dirty="0"/>
              <a:t>             When two-way slabs are supported by relatively shallow, flexible beams, or if column-line beams are omitted altogether, as for flat plates, flat slabs, or two-way joist systems, a number of new considerations are to be introduced. Fig.2-a shows a portion of a floor system in which a rectangular slab panel is supported by relatively shallow beams on four sides. The beams, in turn, are carried by columns at the intersection of their center lines. If a surface load </a:t>
            </a:r>
            <a:r>
              <a:rPr lang="en-US" sz="1600" b="1" i="1" dirty="0"/>
              <a:t>w</a:t>
            </a:r>
            <a:r>
              <a:rPr lang="en-US" sz="1600" dirty="0"/>
              <a:t> is applied, that load is shared between imaginary slab strips </a:t>
            </a:r>
            <a:r>
              <a:rPr lang="en-US" sz="1600" b="1" i="1" dirty="0" err="1"/>
              <a:t>ℓ</a:t>
            </a:r>
            <a:r>
              <a:rPr lang="en-US" sz="1600" b="1" i="1" baseline="-25000" dirty="0" err="1"/>
              <a:t>a</a:t>
            </a:r>
            <a:r>
              <a:rPr lang="en-US" sz="1600" dirty="0"/>
              <a:t> in the short direction and </a:t>
            </a:r>
            <a:r>
              <a:rPr lang="en-US" sz="1600" b="1" i="1" dirty="0" err="1"/>
              <a:t>ℓ</a:t>
            </a:r>
            <a:r>
              <a:rPr lang="en-US" sz="1600" b="1" i="1" baseline="-25000" dirty="0" err="1"/>
              <a:t>b</a:t>
            </a:r>
            <a:r>
              <a:rPr lang="en-US" sz="1600" dirty="0"/>
              <a:t> in the long direction. Note that the portion of the load that is carried by the long strips </a:t>
            </a:r>
            <a:r>
              <a:rPr lang="en-US" sz="1600" b="1" i="1" dirty="0" err="1"/>
              <a:t>ℓ</a:t>
            </a:r>
            <a:r>
              <a:rPr lang="en-US" sz="1600" b="1" i="1" baseline="-25000" dirty="0" err="1"/>
              <a:t>b</a:t>
            </a:r>
            <a:r>
              <a:rPr lang="en-US" sz="1600" dirty="0"/>
              <a:t> is delivered to the beams </a:t>
            </a:r>
            <a:r>
              <a:rPr lang="en-US" sz="1600" i="1" dirty="0"/>
              <a:t>B1</a:t>
            </a:r>
            <a:r>
              <a:rPr lang="en-US" sz="1600" dirty="0"/>
              <a:t> spanning in the short direction of the panel. The portion carried by the beams </a:t>
            </a:r>
            <a:r>
              <a:rPr lang="en-US" sz="1600" i="1" dirty="0"/>
              <a:t>B1</a:t>
            </a:r>
            <a:r>
              <a:rPr lang="en-US" sz="1600" dirty="0"/>
              <a:t> plus that carried directly in the short direction by the slab strips </a:t>
            </a:r>
            <a:r>
              <a:rPr lang="en-US" sz="1600" b="1" i="1" dirty="0" err="1"/>
              <a:t>ℓ</a:t>
            </a:r>
            <a:r>
              <a:rPr lang="en-US" sz="1600" b="1" i="1" baseline="-25000" dirty="0" err="1"/>
              <a:t>a</a:t>
            </a:r>
            <a:r>
              <a:rPr lang="en-US" sz="1600" dirty="0"/>
              <a:t>, sums up to 100 percent of the applied to the panel. Similarly, the short-direction slab strips </a:t>
            </a:r>
            <a:r>
              <a:rPr lang="en-US" sz="1600" b="1" i="1" dirty="0" err="1"/>
              <a:t>ℓ</a:t>
            </a:r>
            <a:r>
              <a:rPr lang="en-US" sz="1600" b="1" i="1" baseline="-25000" dirty="0" err="1"/>
              <a:t>a</a:t>
            </a:r>
            <a:r>
              <a:rPr lang="en-US" sz="1600" dirty="0"/>
              <a:t> deliver a part of the load to long-direction beams </a:t>
            </a:r>
            <a:r>
              <a:rPr lang="en-US" sz="1600" i="1" dirty="0"/>
              <a:t>B2</a:t>
            </a:r>
            <a:r>
              <a:rPr lang="en-US" sz="1600" dirty="0"/>
              <a:t>. That load, plus the load carried directly in the long direction by the slab, includes 100 percent of the applied load. It is clearly a requirement of static’s that, for column-supported construction, 100 percent of the applied load must be carried in each direction, jointly by the slab and its supporting beams.</a:t>
            </a:r>
          </a:p>
          <a:p>
            <a:pPr algn="just">
              <a:buNone/>
            </a:pPr>
            <a:r>
              <a:rPr lang="en-US" sz="1600" dirty="0"/>
              <a:t>            A similar situation is obtained in the flat plate floor shown in Fig.2-b. In this case beams are omitted. However, broad strips of the slab centered on the column lines in each direction serve the same function as the beams of Fig.2-a; for this case, also, the full load must be carried in each direction. The presence of the dropped panels or column capitals near the columns does not modify this requirement of statics.</a:t>
            </a:r>
          </a:p>
          <a:p>
            <a:pPr algn="just">
              <a:buNone/>
            </a:pPr>
            <a:r>
              <a:rPr lang="en-US" sz="1600" dirty="0"/>
              <a:t>            Fig.3-a shows a flat plate floor supported by columns at A, B, C, and D. Fig.3-b shows the moment diagram for the direction of span </a:t>
            </a:r>
            <a:r>
              <a:rPr lang="en-US" sz="1600" b="1" i="1" dirty="0"/>
              <a:t>ℓ</a:t>
            </a:r>
            <a:r>
              <a:rPr lang="en-US" sz="1600" b="1" i="1" baseline="-25000" dirty="0"/>
              <a:t>1</a:t>
            </a:r>
            <a:r>
              <a:rPr lang="en-US" sz="1600" dirty="0"/>
              <a:t>. In this direction, the slab may be considered as a broad, flat beam of width </a:t>
            </a:r>
            <a:r>
              <a:rPr lang="en-US" sz="1600" b="1" i="1" dirty="0"/>
              <a:t>ℓ</a:t>
            </a:r>
            <a:r>
              <a:rPr lang="en-US" sz="1600" b="1" i="1" baseline="-25000" dirty="0"/>
              <a:t>2</a:t>
            </a:r>
            <a:r>
              <a:rPr lang="en-US" sz="1600" dirty="0"/>
              <a:t>. Accordingly, the load per meter of the span is </a:t>
            </a:r>
            <a:r>
              <a:rPr lang="en-US" sz="1600" b="1" i="1" dirty="0"/>
              <a:t>wℓ</a:t>
            </a:r>
            <a:r>
              <a:rPr lang="en-US" sz="1600" b="1" i="1" baseline="-25000" dirty="0"/>
              <a:t>2</a:t>
            </a:r>
            <a:r>
              <a:rPr lang="en-US" sz="1600" dirty="0"/>
              <a:t>. In any span of a continuous beam, the sum of mid-span positive moment and the average of the negative moments at adjacent supports is equal to the mid-span positive moment of a corresponding simply supported beam. In terms of the slab, this requirement of statics may be written as:       </a:t>
            </a:r>
          </a:p>
          <a:p>
            <a:pPr algn="just">
              <a:buNone/>
            </a:pPr>
            <a:r>
              <a:rPr lang="en-US" sz="1600" dirty="0"/>
              <a:t>         </a:t>
            </a:r>
          </a:p>
          <a:p>
            <a:pPr algn="just">
              <a:buNone/>
            </a:pPr>
            <a:r>
              <a:rPr lang="en-US" sz="1600" dirty="0"/>
              <a:t>          A similar requirement exist in the perpendicular direction, leading to the relation:</a:t>
            </a:r>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lgn="just">
              <a:buNone/>
            </a:pPr>
            <a:endParaRPr lang="en-US" sz="1600" dirty="0"/>
          </a:p>
        </p:txBody>
      </p:sp>
      <p:graphicFrame>
        <p:nvGraphicFramePr>
          <p:cNvPr id="223234" name="Object 2"/>
          <p:cNvGraphicFramePr>
            <a:graphicFrameLocks noChangeAspect="1"/>
          </p:cNvGraphicFramePr>
          <p:nvPr/>
        </p:nvGraphicFramePr>
        <p:xfrm>
          <a:off x="2133600" y="5638800"/>
          <a:ext cx="2590800" cy="528387"/>
        </p:xfrm>
        <a:graphic>
          <a:graphicData uri="http://schemas.openxmlformats.org/presentationml/2006/ole">
            <mc:AlternateContent xmlns:mc="http://schemas.openxmlformats.org/markup-compatibility/2006">
              <mc:Choice xmlns:v="urn:schemas-microsoft-com:vml" Requires="v">
                <p:oleObj name="Equation" r:id="rId2" imgW="1930320" imgH="393480" progId="Equation.3">
                  <p:embed/>
                </p:oleObj>
              </mc:Choice>
              <mc:Fallback>
                <p:oleObj name="Equation" r:id="rId2" imgW="1930320" imgH="39348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638800"/>
                        <a:ext cx="2590800" cy="52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3235" name="Object 3"/>
          <p:cNvGraphicFramePr>
            <a:graphicFrameLocks noChangeAspect="1"/>
          </p:cNvGraphicFramePr>
          <p:nvPr/>
        </p:nvGraphicFramePr>
        <p:xfrm>
          <a:off x="2133600" y="6324601"/>
          <a:ext cx="2684210" cy="533400"/>
        </p:xfrm>
        <a:graphic>
          <a:graphicData uri="http://schemas.openxmlformats.org/presentationml/2006/ole">
            <mc:AlternateContent xmlns:mc="http://schemas.openxmlformats.org/markup-compatibility/2006">
              <mc:Choice xmlns:v="urn:schemas-microsoft-com:vml" Requires="v">
                <p:oleObj name="Equation" r:id="rId4" imgW="1981080" imgH="393480" progId="Equation.3">
                  <p:embed/>
                </p:oleObj>
              </mc:Choice>
              <mc:Fallback>
                <p:oleObj name="Equation" r:id="rId4" imgW="1981080" imgH="39348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6324601"/>
                        <a:ext cx="268421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9525000" cy="7315200"/>
          </a:xfrm>
        </p:spPr>
        <p:txBody>
          <a:bodyPr>
            <a:noAutofit/>
          </a:bodyPr>
          <a:lstStyle/>
          <a:p>
            <a:pPr>
              <a:buNone/>
            </a:pPr>
            <a:r>
              <a:rPr lang="en-US" sz="1800" b="1" dirty="0"/>
              <a:t>       </a:t>
            </a: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lgn="just">
              <a:buNone/>
            </a:pPr>
            <a:endParaRPr lang="en-US" sz="16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534400" cy="5867400"/>
          </a:xfrm>
          <a:prstGeom prst="rect">
            <a:avLst/>
          </a:prstGeom>
          <a:noFill/>
          <a:ln>
            <a:noFill/>
          </a:ln>
        </p:spPr>
      </p:pic>
      <p:sp>
        <p:nvSpPr>
          <p:cNvPr id="224260" name="Rectangle 4"/>
          <p:cNvSpPr>
            <a:spLocks noChangeArrowheads="1"/>
          </p:cNvSpPr>
          <p:nvPr/>
        </p:nvSpPr>
        <p:spPr bwMode="auto">
          <a:xfrm>
            <a:off x="304800" y="6248400"/>
            <a:ext cx="8839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Fig.2 –Column supported two-way slabs: </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 Two-way slab with beams,</a:t>
            </a:r>
            <a:r>
              <a:rPr kumimoji="0" lang="en-US" b="0" i="1"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(b) two-way slab without beams</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9525000" cy="7315200"/>
          </a:xfrm>
        </p:spPr>
        <p:txBody>
          <a:bodyPr>
            <a:noAutofit/>
          </a:bodyPr>
          <a:lstStyle/>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lgn="just">
              <a:buNone/>
            </a:pPr>
            <a:endParaRPr lang="en-US" sz="1600" dirty="0"/>
          </a:p>
        </p:txBody>
      </p:sp>
      <p:sp>
        <p:nvSpPr>
          <p:cNvPr id="225284" name="Rectangle 4"/>
          <p:cNvSpPr>
            <a:spLocks noChangeArrowheads="1"/>
          </p:cNvSpPr>
          <p:nvPr/>
        </p:nvSpPr>
        <p:spPr bwMode="auto">
          <a:xfrm>
            <a:off x="0" y="6096000"/>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Fig.3 –Moment variation in column-supported two-way slabs</a:t>
            </a:r>
            <a:endParaRPr kumimoji="0" lang="en-US" sz="1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 Critical moment section;     (b) moment variation along a span</a:t>
            </a: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pic>
        <p:nvPicPr>
          <p:cNvPr id="225285" name="Picture 5"/>
          <p:cNvPicPr>
            <a:picLocks noChangeAspect="1" noChangeArrowheads="1"/>
          </p:cNvPicPr>
          <p:nvPr/>
        </p:nvPicPr>
        <p:blipFill>
          <a:blip r:embed="rId2"/>
          <a:srcRect/>
          <a:stretch>
            <a:fillRect/>
          </a:stretch>
        </p:blipFill>
        <p:spPr bwMode="auto">
          <a:xfrm>
            <a:off x="1371600" y="0"/>
            <a:ext cx="6019800" cy="5916311"/>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9525000" cy="7315200"/>
          </a:xfrm>
        </p:spPr>
        <p:txBody>
          <a:bodyPr>
            <a:noAutofit/>
          </a:bodyPr>
          <a:lstStyle/>
          <a:p>
            <a:pPr algn="just">
              <a:buNone/>
            </a:pPr>
            <a:r>
              <a:rPr lang="en-US" sz="1600" b="1" dirty="0"/>
              <a:t>        ACI-318M:       ( CHAPTER 8—TWO-WAY SLABS )</a:t>
            </a:r>
            <a:endParaRPr lang="en-US" sz="1600" dirty="0"/>
          </a:p>
          <a:p>
            <a:pPr algn="just">
              <a:buNone/>
            </a:pPr>
            <a:r>
              <a:rPr lang="en-US" sz="1600" b="1" dirty="0">
                <a:solidFill>
                  <a:srgbClr val="FF0000"/>
                </a:solidFill>
              </a:rPr>
              <a:t>        8.1.1   </a:t>
            </a:r>
            <a:r>
              <a:rPr lang="en-US" sz="1600" dirty="0"/>
              <a:t>This chapter shall apply to the design of non-prestressed and prestressed slabs reinforced for flexure in two directions, with or without beams between supports, including (a) through (d):</a:t>
            </a:r>
          </a:p>
          <a:p>
            <a:pPr algn="just">
              <a:buNone/>
            </a:pPr>
            <a:r>
              <a:rPr lang="en-US" sz="1600" dirty="0"/>
              <a:t>        (</a:t>
            </a:r>
            <a:r>
              <a:rPr lang="en-US" sz="1600" b="1" dirty="0"/>
              <a:t>a</a:t>
            </a:r>
            <a:r>
              <a:rPr lang="en-US" sz="1600" dirty="0"/>
              <a:t>) Solid slabs</a:t>
            </a:r>
          </a:p>
          <a:p>
            <a:pPr algn="just">
              <a:buNone/>
            </a:pPr>
            <a:r>
              <a:rPr lang="en-US" sz="1600" dirty="0"/>
              <a:t>        (</a:t>
            </a:r>
            <a:r>
              <a:rPr lang="en-US" sz="1600" b="1" dirty="0"/>
              <a:t>b</a:t>
            </a:r>
            <a:r>
              <a:rPr lang="en-US" sz="1600" dirty="0"/>
              <a:t>) Slabs cast on stay-in-place, non-composite steel deck</a:t>
            </a:r>
          </a:p>
          <a:p>
            <a:pPr algn="just">
              <a:buNone/>
            </a:pPr>
            <a:r>
              <a:rPr lang="en-US" sz="1600" dirty="0"/>
              <a:t>        (</a:t>
            </a:r>
            <a:r>
              <a:rPr lang="en-US" sz="1600" b="1" dirty="0"/>
              <a:t>c</a:t>
            </a:r>
            <a:r>
              <a:rPr lang="en-US" sz="1600" dirty="0"/>
              <a:t>) Composite slabs of concrete elements constructed in separate placements but connected so that all elements resist loads as a unit</a:t>
            </a:r>
          </a:p>
          <a:p>
            <a:pPr algn="just">
              <a:buNone/>
            </a:pPr>
            <a:r>
              <a:rPr lang="en-US" sz="1600" dirty="0"/>
              <a:t>        (</a:t>
            </a:r>
            <a:r>
              <a:rPr lang="en-US" sz="1600" b="1" dirty="0"/>
              <a:t>d</a:t>
            </a:r>
            <a:r>
              <a:rPr lang="en-US" sz="1600" dirty="0"/>
              <a:t>) Two-way joist systems in accordance with 8.8</a:t>
            </a:r>
          </a:p>
          <a:p>
            <a:pPr algn="just">
              <a:buNone/>
            </a:pPr>
            <a:r>
              <a:rPr lang="en-US" sz="1600" dirty="0"/>
              <a:t>        </a:t>
            </a:r>
            <a:r>
              <a:rPr lang="en-US" sz="1600" b="1" dirty="0">
                <a:solidFill>
                  <a:srgbClr val="FF0000"/>
                </a:solidFill>
              </a:rPr>
              <a:t>8.2.1</a:t>
            </a:r>
            <a:r>
              <a:rPr lang="en-US" sz="1600" dirty="0"/>
              <a:t>   A slab system shall be permitted to be designed by any procedure satisfying equilibrium and geometric compatibility, provided that design strength at every section is at least equal to required strength, and all serviceability requirements are satisfied. </a:t>
            </a:r>
            <a:r>
              <a:rPr lang="en-US" sz="1600" dirty="0">
                <a:solidFill>
                  <a:schemeClr val="tx2">
                    <a:lumMod val="60000"/>
                    <a:lumOff val="40000"/>
                  </a:schemeClr>
                </a:solidFill>
              </a:rPr>
              <a:t>The </a:t>
            </a:r>
            <a:r>
              <a:rPr lang="en-US" sz="1600" b="1" dirty="0">
                <a:solidFill>
                  <a:schemeClr val="tx2">
                    <a:lumMod val="60000"/>
                    <a:lumOff val="40000"/>
                  </a:schemeClr>
                </a:solidFill>
              </a:rPr>
              <a:t>direct design method</a:t>
            </a:r>
            <a:r>
              <a:rPr lang="en-US" sz="1600" dirty="0">
                <a:solidFill>
                  <a:schemeClr val="tx2">
                    <a:lumMod val="60000"/>
                    <a:lumOff val="40000"/>
                  </a:schemeClr>
                </a:solidFill>
              </a:rPr>
              <a:t> of 8.10 or the </a:t>
            </a:r>
            <a:r>
              <a:rPr lang="en-US" sz="1600" b="1" dirty="0">
                <a:solidFill>
                  <a:schemeClr val="tx2">
                    <a:lumMod val="60000"/>
                    <a:lumOff val="40000"/>
                  </a:schemeClr>
                </a:solidFill>
              </a:rPr>
              <a:t>equivalent frame method</a:t>
            </a:r>
            <a:r>
              <a:rPr lang="en-US" sz="1600" dirty="0">
                <a:solidFill>
                  <a:schemeClr val="tx2">
                    <a:lumMod val="60000"/>
                    <a:lumOff val="40000"/>
                  </a:schemeClr>
                </a:solidFill>
              </a:rPr>
              <a:t> of 8.11 is permitted for design where applicable.</a:t>
            </a:r>
          </a:p>
          <a:p>
            <a:pPr algn="just">
              <a:buNone/>
            </a:pPr>
            <a:r>
              <a:rPr lang="en-US" sz="1600" b="1" dirty="0">
                <a:solidFill>
                  <a:srgbClr val="FF0000"/>
                </a:solidFill>
              </a:rPr>
              <a:t>        8.2.4   </a:t>
            </a:r>
            <a:r>
              <a:rPr lang="en-US" sz="1600" dirty="0">
                <a:solidFill>
                  <a:schemeClr val="tx2">
                    <a:lumMod val="60000"/>
                    <a:lumOff val="40000"/>
                  </a:schemeClr>
                </a:solidFill>
              </a:rPr>
              <a:t>A drop panel in a non-prestressed slab, where used to reduce the minimum required thickness in accordance with 8.3.1.1 or the quantity of deformed negative moment reinforcement at a support in accordance with 8.5.2.2, shall satisfy (a) and (b):</a:t>
            </a:r>
          </a:p>
          <a:p>
            <a:pPr algn="just">
              <a:buNone/>
            </a:pPr>
            <a:r>
              <a:rPr lang="en-US" sz="1600" dirty="0">
                <a:solidFill>
                  <a:schemeClr val="tx2">
                    <a:lumMod val="60000"/>
                    <a:lumOff val="40000"/>
                  </a:schemeClr>
                </a:solidFill>
              </a:rPr>
              <a:t>        (</a:t>
            </a:r>
            <a:r>
              <a:rPr lang="en-US" sz="1600" b="1" dirty="0">
                <a:solidFill>
                  <a:schemeClr val="tx2">
                    <a:lumMod val="60000"/>
                    <a:lumOff val="40000"/>
                  </a:schemeClr>
                </a:solidFill>
              </a:rPr>
              <a:t>a</a:t>
            </a:r>
            <a:r>
              <a:rPr lang="en-US" sz="1600" dirty="0">
                <a:solidFill>
                  <a:schemeClr val="tx2">
                    <a:lumMod val="60000"/>
                    <a:lumOff val="40000"/>
                  </a:schemeClr>
                </a:solidFill>
              </a:rPr>
              <a:t>) The drop panel shall project below the slab at least </a:t>
            </a:r>
            <a:r>
              <a:rPr lang="en-US" sz="1600" b="1" dirty="0">
                <a:solidFill>
                  <a:schemeClr val="tx2">
                    <a:lumMod val="60000"/>
                    <a:lumOff val="40000"/>
                  </a:schemeClr>
                </a:solidFill>
              </a:rPr>
              <a:t>one-fourth of the adjacent slab thickness</a:t>
            </a:r>
            <a:r>
              <a:rPr lang="en-US" sz="1600" dirty="0">
                <a:solidFill>
                  <a:schemeClr val="tx2">
                    <a:lumMod val="60000"/>
                    <a:lumOff val="40000"/>
                  </a:schemeClr>
                </a:solidFill>
              </a:rPr>
              <a:t>.</a:t>
            </a:r>
          </a:p>
          <a:p>
            <a:pPr algn="just">
              <a:buNone/>
            </a:pPr>
            <a:r>
              <a:rPr lang="en-US" sz="1600" dirty="0">
                <a:solidFill>
                  <a:schemeClr val="tx2">
                    <a:lumMod val="60000"/>
                    <a:lumOff val="40000"/>
                  </a:schemeClr>
                </a:solidFill>
              </a:rPr>
              <a:t>         (</a:t>
            </a:r>
            <a:r>
              <a:rPr lang="en-US" sz="1600" b="1" dirty="0">
                <a:solidFill>
                  <a:schemeClr val="tx2">
                    <a:lumMod val="60000"/>
                    <a:lumOff val="40000"/>
                  </a:schemeClr>
                </a:solidFill>
              </a:rPr>
              <a:t>b</a:t>
            </a:r>
            <a:r>
              <a:rPr lang="en-US" sz="1600" dirty="0">
                <a:solidFill>
                  <a:schemeClr val="tx2">
                    <a:lumMod val="60000"/>
                    <a:lumOff val="40000"/>
                  </a:schemeClr>
                </a:solidFill>
              </a:rPr>
              <a:t>) The drop panel shall extend in each direction from the centerline of support a distance not less than </a:t>
            </a:r>
            <a:r>
              <a:rPr lang="en-US" sz="1600" b="1" dirty="0">
                <a:solidFill>
                  <a:schemeClr val="tx2">
                    <a:lumMod val="60000"/>
                    <a:lumOff val="40000"/>
                  </a:schemeClr>
                </a:solidFill>
              </a:rPr>
              <a:t>one-sixth the span</a:t>
            </a:r>
            <a:r>
              <a:rPr lang="en-US" sz="1600" dirty="0">
                <a:solidFill>
                  <a:schemeClr val="tx2">
                    <a:lumMod val="60000"/>
                    <a:lumOff val="40000"/>
                  </a:schemeClr>
                </a:solidFill>
              </a:rPr>
              <a:t> length measured from center-to-center of supports in that direction. </a:t>
            </a:r>
          </a:p>
          <a:p>
            <a:pPr algn="just">
              <a:buNone/>
            </a:pPr>
            <a:r>
              <a:rPr lang="en-US" sz="1600" b="1" dirty="0">
                <a:solidFill>
                  <a:srgbClr val="FF0000"/>
                </a:solidFill>
              </a:rPr>
              <a:t>        8.2.5  </a:t>
            </a:r>
            <a:r>
              <a:rPr lang="en-US" sz="1600" dirty="0"/>
              <a:t>A shear cap, where used to increase the critical section for shear at a slab-column joint, shall project below the slab soffit and extend horizontally from the face of the column a distance at least equal to the thickness of the projection below the slab soffit.</a:t>
            </a:r>
          </a:p>
          <a:p>
            <a:pPr algn="just">
              <a:buNone/>
            </a:pPr>
            <a:r>
              <a:rPr lang="en-US" sz="1600" b="1" dirty="0"/>
              <a:t>        R8.2.4 and R8.2.5</a:t>
            </a:r>
            <a:r>
              <a:rPr lang="en-US" sz="1600" dirty="0"/>
              <a:t>   Drop panel dimensions specified in 8.2.4 are necessary when reducing the amount of negative moment reinforcement following 8.5.2.2 or to satisfy minimum slab thicknesses permitted in </a:t>
            </a:r>
            <a:r>
              <a:rPr lang="en-US" sz="1600" b="1" dirty="0">
                <a:solidFill>
                  <a:srgbClr val="FF0000"/>
                </a:solidFill>
              </a:rPr>
              <a:t>8.3.1.1. </a:t>
            </a:r>
            <a:r>
              <a:rPr lang="en-US" sz="1600" dirty="0"/>
              <a:t>If the dimensions are less than specified in 8.2.4, the projection may be used as a </a:t>
            </a:r>
            <a:r>
              <a:rPr lang="en-US" sz="1600" b="1" dirty="0"/>
              <a:t>shear cap to increase the shear strength of the slab</a:t>
            </a:r>
            <a:r>
              <a:rPr lang="en-US" sz="1600" dirty="0"/>
              <a:t>. For slabs with changes in thickness, it is necessary to check the shear </a:t>
            </a:r>
            <a:r>
              <a:rPr lang="en-US" sz="1400" dirty="0"/>
              <a:t>strength at several sections (Refer to 22.6.4.1(b)).</a:t>
            </a:r>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lgn="just">
              <a:buNone/>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1818</TotalTime>
  <Words>5441</Words>
  <Application>Microsoft Office PowerPoint</Application>
  <PresentationFormat>On-screen Show (4:3)</PresentationFormat>
  <Paragraphs>408</Paragraphs>
  <Slides>33</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8" baseType="lpstr">
      <vt:lpstr>Arial</vt:lpstr>
      <vt:lpstr>Calibri</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فراس الصعيو</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Omar Qarani</cp:lastModifiedBy>
  <cp:revision>160</cp:revision>
  <dcterms:created xsi:type="dcterms:W3CDTF">2018-06-16T07:06:43Z</dcterms:created>
  <dcterms:modified xsi:type="dcterms:W3CDTF">2022-10-04T06:16:21Z</dcterms:modified>
</cp:coreProperties>
</file>